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2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316" r:id="rId11"/>
    <p:sldId id="263" r:id="rId12"/>
    <p:sldId id="264" r:id="rId13"/>
    <p:sldId id="265" r:id="rId14"/>
    <p:sldId id="317" r:id="rId15"/>
    <p:sldId id="266" r:id="rId16"/>
    <p:sldId id="273" r:id="rId17"/>
    <p:sldId id="267" r:id="rId18"/>
    <p:sldId id="268" r:id="rId19"/>
    <p:sldId id="26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6" r:id="rId42"/>
    <p:sldId id="308" r:id="rId43"/>
    <p:sldId id="309" r:id="rId44"/>
    <p:sldId id="310" r:id="rId45"/>
    <p:sldId id="311" r:id="rId46"/>
    <p:sldId id="304" r:id="rId47"/>
    <p:sldId id="312" r:id="rId48"/>
    <p:sldId id="313" r:id="rId49"/>
    <p:sldId id="314" r:id="rId50"/>
    <p:sldId id="31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9" autoAdjust="0"/>
    <p:restoredTop sz="94911" autoAdjust="0"/>
  </p:normalViewPr>
  <p:slideViewPr>
    <p:cSldViewPr>
      <p:cViewPr>
        <p:scale>
          <a:sx n="100" d="100"/>
          <a:sy n="100" d="100"/>
        </p:scale>
        <p:origin x="-1158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DCCB-8299-4676-8AAC-8F70142684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673219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882875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28800" y="411480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6157" y="2557046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Cornell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31824" y="3810000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Oregon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50397" y="503437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17914" y="5334000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95570" y="6067578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Tennessee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1676401"/>
            <a:ext cx="3203120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sz="1600" dirty="0" smtClean="0"/>
              <a:t>Long lasting, continuous failures: </a:t>
            </a:r>
          </a:p>
          <a:p>
            <a:pPr marL="0" lvl="1"/>
            <a:r>
              <a:rPr lang="en-US" sz="1600" dirty="0" smtClean="0"/>
              <a:t>- Result </a:t>
            </a:r>
            <a:r>
              <a:rPr lang="en-US" sz="1600" dirty="0"/>
              <a:t>from nameserver failures and extended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2895601"/>
            <a:ext cx="3195186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Short sporadic </a:t>
            </a:r>
            <a:r>
              <a:rPr lang="en-US" sz="1600" dirty="0" smtClean="0"/>
              <a:t>failures: </a:t>
            </a:r>
          </a:p>
          <a:p>
            <a:r>
              <a:rPr lang="en-US" sz="1600" dirty="0" smtClean="0"/>
              <a:t>- Result from temporary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4724401"/>
            <a:ext cx="3203120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Periodic Failures – caused by cron jobs and other scheduled </a:t>
            </a:r>
            <a:r>
              <a:rPr lang="en-US" sz="1600" dirty="0" smtClean="0"/>
              <a:t>tasks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95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CoDNS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cache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CoDNS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CoDNS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572000"/>
          </a:xfrm>
        </p:spPr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</a:t>
            </a:r>
            <a:r>
              <a:rPr lang="en-US" dirty="0" smtClean="0"/>
              <a:t>delay</a:t>
            </a:r>
          </a:p>
          <a:p>
            <a:pPr lvl="1"/>
            <a:r>
              <a:rPr lang="en-US" dirty="0" smtClean="0"/>
              <a:t>Good local performance – Increase reissue delay up to 200ms</a:t>
            </a:r>
          </a:p>
          <a:p>
            <a:pPr lvl="1"/>
            <a:r>
              <a:rPr lang="en-US" dirty="0" smtClean="0"/>
              <a:t>Frequently relying on remote lookups – Reduce reissue delay to as low as 0ms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Management &amp; Maintenance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Highest Random Weight (HRW)</a:t>
            </a:r>
          </a:p>
          <a:p>
            <a:pPr lvl="1"/>
            <a:r>
              <a:rPr lang="en-US" dirty="0" smtClean="0"/>
              <a:t>Assigns random weights to servers (nodes)</a:t>
            </a:r>
          </a:p>
          <a:p>
            <a:pPr lvl="1"/>
            <a:r>
              <a:rPr lang="en-US" dirty="0" smtClean="0"/>
              <a:t>Sorts nodes by weights</a:t>
            </a:r>
          </a:p>
          <a:p>
            <a:pPr lvl="1"/>
            <a:r>
              <a:rPr lang="en-US" dirty="0" smtClean="0"/>
              <a:t>Weights can be scaled depending on the properties of a node</a:t>
            </a:r>
            <a:endParaRPr lang="en-US" dirty="0"/>
          </a:p>
          <a:p>
            <a:r>
              <a:rPr lang="en-US" dirty="0" smtClean="0"/>
              <a:t>Sends heartbeats to other nodes every second</a:t>
            </a:r>
          </a:p>
          <a:p>
            <a:pPr lvl="1"/>
            <a:r>
              <a:rPr lang="en-US" dirty="0" smtClean="0"/>
              <a:t>Acquires round trip and average response latency</a:t>
            </a:r>
          </a:p>
          <a:p>
            <a:pPr lvl="1"/>
            <a:r>
              <a:rPr lang="en-US" dirty="0" smtClean="0"/>
              <a:t>If these sum to less than 90ms, add the node to neighbor set</a:t>
            </a:r>
          </a:p>
          <a:p>
            <a:pPr lvl="1"/>
            <a:r>
              <a:rPr lang="en-US" dirty="0" smtClean="0"/>
              <a:t>Stops at 30 neighbors or increase threshold until 30 neighbors are found</a:t>
            </a:r>
          </a:p>
          <a:p>
            <a:r>
              <a:rPr lang="en-US" dirty="0" smtClean="0"/>
              <a:t>Liveness tested with heartbeat every 30 seconds</a:t>
            </a:r>
          </a:p>
          <a:p>
            <a:r>
              <a:rPr lang="en-US" dirty="0" smtClean="0"/>
              <a:t>What are the advantages over DHT peer management?</a:t>
            </a:r>
          </a:p>
        </p:txBody>
      </p:sp>
    </p:spTree>
    <p:extLst>
      <p:ext uri="{BB962C8B-B14F-4D97-AF65-F5344CB8AC3E}">
        <p14:creationId xmlns:p14="http://schemas.microsoft.com/office/powerpoint/2010/main" val="25676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</a:t>
            </a:r>
            <a:r>
              <a:rPr lang="en-US" dirty="0" smtClean="0"/>
              <a:t>improved </a:t>
            </a:r>
            <a:r>
              <a:rPr lang="en-US" dirty="0" smtClean="0"/>
              <a:t>16% </a:t>
            </a:r>
            <a:r>
              <a:rPr lang="en-US" dirty="0" smtClean="0"/>
              <a:t>to 75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CoDNS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CoDNS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smtClean="0"/>
              <a:t>CoDNS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</a:t>
            </a:r>
            <a:r>
              <a:rPr lang="en-US" dirty="0" smtClean="0"/>
              <a:t>lookup</a:t>
            </a:r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</a:t>
            </a:r>
            <a:r>
              <a:rPr lang="en-US" dirty="0" smtClean="0"/>
              <a:t>overhead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CoDeeN workload has a very diverse lookup set, would you expect different behavior from a less diverse set of lookups?</a:t>
            </a:r>
            <a:endParaRPr lang="en-US" dirty="0" smtClean="0"/>
          </a:p>
          <a:p>
            <a:r>
              <a:rPr lang="en-US" dirty="0" smtClean="0"/>
              <a:t>CoDNS proved to work remarkably well in the PlanetLab environment, where else could the architecture prove useful?</a:t>
            </a:r>
          </a:p>
          <a:p>
            <a:r>
              <a:rPr lang="en-US" dirty="0"/>
              <a:t>The authors took a black box approach towards observing and working with the DNS servers, do you think a more integrated method could further improve observations or results? </a:t>
            </a:r>
            <a:endParaRPr lang="en-US" dirty="0" smtClean="0"/>
          </a:p>
          <a:p>
            <a:r>
              <a:rPr lang="en-US" dirty="0" smtClean="0"/>
              <a:t>It seems a surprising number of failures result from Cron jobs, should this have been a task for policy or policy enforcement?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closer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1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CoDNS</a:t>
            </a:r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 (if</a:t>
            </a:r>
            <a:r>
              <a:rPr lang="en-US" dirty="0" smtClean="0"/>
              <a:t> ‘B’ can store the file)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When to divert?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  <a:p>
            <a:r>
              <a:rPr lang="en-US" dirty="0" smtClean="0"/>
              <a:t>Two ‘t’ parameters</a:t>
            </a:r>
          </a:p>
          <a:p>
            <a:pPr lvl="1"/>
            <a:r>
              <a:rPr lang="en-US" dirty="0" err="1" smtClean="0"/>
              <a:t>t_pri</a:t>
            </a:r>
            <a:r>
              <a:rPr lang="en-US" dirty="0" smtClean="0"/>
              <a:t> – Threshold for accepting primary replica</a:t>
            </a:r>
          </a:p>
          <a:p>
            <a:pPr lvl="1"/>
            <a:r>
              <a:rPr lang="en-US" dirty="0" err="1" smtClean="0"/>
              <a:t>t_div</a:t>
            </a:r>
            <a:r>
              <a:rPr lang="en-US" dirty="0" smtClean="0"/>
              <a:t> – Threshold for accepting diverted replica</a:t>
            </a:r>
          </a:p>
          <a:p>
            <a:r>
              <a:rPr lang="en-US" dirty="0" err="1"/>
              <a:t>t_pri</a:t>
            </a:r>
            <a:r>
              <a:rPr lang="en-US" dirty="0"/>
              <a:t> &gt; </a:t>
            </a:r>
            <a:r>
              <a:rPr lang="en-US" dirty="0" err="1" smtClean="0"/>
              <a:t>t_div</a:t>
            </a:r>
            <a:endParaRPr lang="en-US" dirty="0" smtClean="0"/>
          </a:p>
          <a:p>
            <a:pPr lvl="1"/>
            <a:r>
              <a:rPr lang="en-US" dirty="0" smtClean="0"/>
              <a:t>Reserve space for primary replicas</a:t>
            </a:r>
          </a:p>
          <a:p>
            <a:r>
              <a:rPr lang="en-US" dirty="0" smtClean="0"/>
              <a:t>Is this a good metric?</a:t>
            </a:r>
          </a:p>
          <a:p>
            <a:r>
              <a:rPr lang="en-US" dirty="0" smtClean="0"/>
              <a:t>What happens when node picked for diverted replica can’t store the file?</a:t>
            </a:r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locality</a:t>
            </a:r>
          </a:p>
          <a:p>
            <a:pPr lvl="1"/>
            <a:r>
              <a:rPr lang="en-US" dirty="0" smtClean="0"/>
              <a:t>Due to Pastry’s proximity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48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3743325"/>
            <a:ext cx="8534400" cy="17526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t_pri</a:t>
            </a:r>
            <a:r>
              <a:rPr lang="en-US" dirty="0" smtClean="0"/>
              <a:t> increases: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utilization</a:t>
            </a:r>
          </a:p>
          <a:p>
            <a:pPr lvl="1"/>
            <a:r>
              <a:rPr lang="en-US" dirty="0"/>
              <a:t>More failures</a:t>
            </a:r>
          </a:p>
          <a:p>
            <a:pPr lvl="1"/>
            <a:r>
              <a:rPr lang="en-US" dirty="0"/>
              <a:t>Why?</a:t>
            </a:r>
          </a:p>
          <a:p>
            <a:endParaRPr lang="en-US" baseline="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2743200"/>
            <a:ext cx="4429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239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5" y="2419350"/>
            <a:ext cx="4476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95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33800" y="28194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2667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43840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895600"/>
            <a:ext cx="46196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209799" y="48768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91810" y="4643761"/>
            <a:ext cx="494190" cy="309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246" y="427442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64" y="2286000"/>
            <a:ext cx="46577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NDSI ’08</a:t>
            </a:r>
          </a:p>
          <a:p>
            <a:endParaRPr lang="en-US" dirty="0" smtClean="0"/>
          </a:p>
          <a:p>
            <a:r>
              <a:rPr lang="en-US" dirty="0" smtClean="0"/>
              <a:t>Emil sit</a:t>
            </a:r>
          </a:p>
          <a:p>
            <a:r>
              <a:rPr lang="en-US" dirty="0" smtClean="0"/>
              <a:t>Robert Morris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Frans</a:t>
            </a:r>
            <a:r>
              <a:rPr lang="en-US" dirty="0" smtClean="0"/>
              <a:t> </a:t>
            </a:r>
            <a:r>
              <a:rPr lang="en-US" dirty="0" err="1" smtClean="0"/>
              <a:t>Kaashoek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MIT CSAIL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 for discussion</a:t>
            </a:r>
          </a:p>
          <a:p>
            <a:pPr lvl="0"/>
            <a:r>
              <a:rPr lang="en-US" dirty="0" smtClean="0"/>
              <a:t>Threaded discussion</a:t>
            </a:r>
          </a:p>
          <a:p>
            <a:pPr lvl="1"/>
            <a:r>
              <a:rPr lang="en-US" dirty="0" smtClean="0"/>
              <a:t>Headers, article body</a:t>
            </a:r>
          </a:p>
          <a:p>
            <a:pPr lvl="1"/>
            <a:r>
              <a:rPr lang="en-US" dirty="0" smtClean="0"/>
              <a:t>Different (hierarchical) groups</a:t>
            </a:r>
          </a:p>
          <a:p>
            <a:r>
              <a:rPr lang="en-US" dirty="0" smtClean="0"/>
              <a:t>Network of peering servers</a:t>
            </a:r>
          </a:p>
          <a:p>
            <a:pPr lvl="1"/>
            <a:r>
              <a:rPr lang="en-US" dirty="0" smtClean="0"/>
              <a:t>Each server has full copy</a:t>
            </a:r>
          </a:p>
          <a:p>
            <a:pPr lvl="1"/>
            <a:r>
              <a:rPr lang="en-US" dirty="0" smtClean="0"/>
              <a:t>Per-server retention policy</a:t>
            </a:r>
          </a:p>
          <a:p>
            <a:pPr lvl="1"/>
            <a:r>
              <a:rPr lang="en-US" dirty="0" smtClean="0"/>
              <a:t>Articles shared via flood-fill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33600"/>
            <a:ext cx="352425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943600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(Image from http</a:t>
            </a:r>
            <a:r>
              <a:rPr lang="en-US" dirty="0"/>
              <a:t>://</a:t>
            </a:r>
            <a:r>
              <a:rPr lang="en-US" dirty="0" smtClean="0"/>
              <a:t>en.wikipedia.org/wiki/File:Usenet_servers_and_clients.svg)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Each server stores copies of</a:t>
            </a:r>
            <a:r>
              <a:rPr lang="en-US" baseline="0" dirty="0" smtClean="0"/>
              <a:t> all articles (that it wants)</a:t>
            </a:r>
          </a:p>
          <a:p>
            <a:pPr lvl="1"/>
            <a:r>
              <a:rPr lang="en-US" baseline="0" dirty="0" smtClean="0"/>
              <a:t>O(n) copies of each article!</a:t>
            </a:r>
          </a:p>
          <a:p>
            <a:pPr lvl="0"/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Store articles in common store</a:t>
            </a:r>
          </a:p>
          <a:p>
            <a:pPr lvl="1"/>
            <a:r>
              <a:rPr lang="en-US" dirty="0" smtClean="0"/>
              <a:t>O(n) reduction of space used</a:t>
            </a:r>
          </a:p>
          <a:p>
            <a:pPr lvl="0"/>
            <a:r>
              <a:rPr lang="en-US" dirty="0" err="1" smtClean="0"/>
              <a:t>UsenetDHT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Peer-to-peer applications</a:t>
            </a:r>
          </a:p>
          <a:p>
            <a:pPr lvl="1"/>
            <a:r>
              <a:rPr lang="en-US" dirty="0" smtClean="0"/>
              <a:t>Each node acts as Usenet</a:t>
            </a:r>
            <a:r>
              <a:rPr lang="en-US" baseline="0" dirty="0" smtClean="0"/>
              <a:t> frontend, and DHT node</a:t>
            </a:r>
          </a:p>
          <a:p>
            <a:pPr lvl="1"/>
            <a:r>
              <a:rPr lang="en-US" baseline="0" dirty="0" smtClean="0"/>
              <a:t>Headers flood-filled as normal, articles stored in DHT</a:t>
            </a:r>
          </a:p>
        </p:txBody>
      </p:sp>
    </p:spTree>
    <p:extLst>
      <p:ext uri="{BB962C8B-B14F-4D97-AF65-F5344CB8AC3E}">
        <p14:creationId xmlns:p14="http://schemas.microsoft.com/office/powerpoint/2010/main" val="12177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PlanetLab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system</a:t>
            </a:r>
            <a:r>
              <a:rPr lang="en-US" baseline="0" dirty="0" smtClean="0"/>
              <a:t> gain from being P2P?</a:t>
            </a:r>
          </a:p>
          <a:p>
            <a:pPr lvl="1"/>
            <a:r>
              <a:rPr lang="en-US" dirty="0" smtClean="0"/>
              <a:t>Why not separate storage from front-ends</a:t>
            </a:r>
            <a:r>
              <a:rPr lang="en-US" baseline="0" dirty="0" smtClean="0"/>
              <a:t>? (Articles in S3?)</a:t>
            </a:r>
          </a:p>
          <a:p>
            <a:pPr lvl="0"/>
            <a:r>
              <a:rPr lang="en-US" baseline="0" dirty="0" smtClean="0"/>
              <a:t>Per-site filtering?</a:t>
            </a:r>
          </a:p>
          <a:p>
            <a:pPr lvl="0"/>
            <a:r>
              <a:rPr lang="en-US" dirty="0" smtClean="0"/>
              <a:t>For those that read the paper…</a:t>
            </a:r>
          </a:p>
          <a:p>
            <a:pPr lvl="1"/>
            <a:r>
              <a:rPr lang="en-US" baseline="0" dirty="0" smtClean="0"/>
              <a:t>Passing tone requires</a:t>
            </a:r>
            <a:r>
              <a:rPr lang="en-US" dirty="0" smtClean="0"/>
              <a:t> synchronized clocks– how to fix this?</a:t>
            </a:r>
          </a:p>
          <a:p>
            <a:r>
              <a:rPr lang="en-US" dirty="0" smtClean="0"/>
              <a:t>Local caching</a:t>
            </a:r>
          </a:p>
          <a:p>
            <a:pPr lvl="1"/>
            <a:r>
              <a:rPr lang="en-US" dirty="0" smtClean="0"/>
              <a:t>Trade-off between performance and required storage per node</a:t>
            </a:r>
          </a:p>
          <a:p>
            <a:pPr lvl="1"/>
            <a:r>
              <a:rPr lang="en-US" dirty="0" smtClean="0"/>
              <a:t>How does this effect the bounds on number of messages?</a:t>
            </a:r>
          </a:p>
          <a:p>
            <a:r>
              <a:rPr lang="en-US" dirty="0" smtClean="0"/>
              <a:t>Why isn’t this used today?</a:t>
            </a:r>
          </a:p>
        </p:txBody>
      </p:sp>
    </p:spTree>
    <p:extLst>
      <p:ext uri="{BB962C8B-B14F-4D97-AF65-F5344CB8AC3E}">
        <p14:creationId xmlns:p14="http://schemas.microsoft.com/office/powerpoint/2010/main" val="35143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PlanetLab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smtClean="0"/>
              <a:t>CoDeeN</a:t>
            </a:r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PlanetLab</a:t>
            </a:r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673219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882875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28800" y="411480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6157" y="2557046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Cornell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31824" y="3810000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Oregon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50397" y="503437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17914" y="5334000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95570" y="6067578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Tennessee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600200"/>
            <a:ext cx="228600" cy="4648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1525</TotalTime>
  <Words>2298</Words>
  <Application>Microsoft Office PowerPoint</Application>
  <PresentationFormat>On-screen Show (4:3)</PresentationFormat>
  <Paragraphs>465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Observed Performance </vt:lpstr>
      <vt:lpstr>CoDNS Ideas</vt:lpstr>
      <vt:lpstr>CoDNS Counter-thoughts</vt:lpstr>
      <vt:lpstr>CoDNS Implementation</vt:lpstr>
      <vt:lpstr>Peer Management &amp; Maintenance</vt:lpstr>
      <vt:lpstr>Results</vt:lpstr>
      <vt:lpstr>Results: One Day of Traffic</vt:lpstr>
      <vt:lpstr>Observations</vt:lpstr>
      <vt:lpstr>Overhead</vt:lpstr>
      <vt:lpstr>Questions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 (1)</vt:lpstr>
      <vt:lpstr>Evaluation (2)</vt:lpstr>
      <vt:lpstr>Evaluation (3)</vt:lpstr>
      <vt:lpstr>Evaluation (4)</vt:lpstr>
      <vt:lpstr>Evaluation (5)</vt:lpstr>
      <vt:lpstr>Discussion</vt:lpstr>
      <vt:lpstr>UsenetDHT</vt:lpstr>
      <vt:lpstr>Background: Usenet</vt:lpstr>
      <vt:lpstr>UsenetDHT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295</cp:revision>
  <dcterms:created xsi:type="dcterms:W3CDTF">2011-03-13T17:04:45Z</dcterms:created>
  <dcterms:modified xsi:type="dcterms:W3CDTF">2011-03-15T06:16:13Z</dcterms:modified>
</cp:coreProperties>
</file>