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75" r:id="rId5"/>
    <p:sldId id="259" r:id="rId6"/>
    <p:sldId id="274" r:id="rId7"/>
    <p:sldId id="271" r:id="rId8"/>
    <p:sldId id="260" r:id="rId9"/>
    <p:sldId id="261" r:id="rId10"/>
    <p:sldId id="272" r:id="rId11"/>
    <p:sldId id="263" r:id="rId12"/>
    <p:sldId id="264" r:id="rId13"/>
    <p:sldId id="265" r:id="rId14"/>
    <p:sldId id="266" r:id="rId15"/>
    <p:sldId id="273" r:id="rId16"/>
    <p:sldId id="267" r:id="rId17"/>
    <p:sldId id="268" r:id="rId18"/>
    <p:sldId id="269" r:id="rId19"/>
    <p:sldId id="270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79" autoAdjust="0"/>
    <p:restoredTop sz="86441" autoAdjust="0"/>
  </p:normalViewPr>
  <p:slideViewPr>
    <p:cSldViewPr>
      <p:cViewPr varScale="1">
        <p:scale>
          <a:sx n="97" d="100"/>
          <a:sy n="97" d="100"/>
        </p:scale>
        <p:origin x="-8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1882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5794E-993A-4C42-835F-C316522662E6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4DCCB-8299-4676-8AAC-8F7014268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80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5D17-6C6E-4790-A937-C3A06CC24AB6}" type="datetime1">
              <a:rPr lang="en-US" smtClean="0"/>
              <a:t>3/14/2011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74CB-0F46-4BB4-96BE-618C5DDD1E2E}" type="datetime1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BC3F7-D6B4-48E8-8FF1-73BFF8099E10}" type="datetime1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CAA7E-FEBE-46E5-A00A-C3BC2DEA40E5}" type="datetime1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1B9A-1C8C-4A9F-8F61-65ECE84C75DB}" type="datetime1">
              <a:rPr lang="en-US" smtClean="0"/>
              <a:t>3/14/2011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35AED2C-04E2-402E-9F72-A0142EB3BF8C}" type="datetime1">
              <a:rPr lang="en-US" smtClean="0"/>
              <a:t>3/14/2011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C5411-2811-4A3A-90A5-9E6A024DE236}" type="datetime1">
              <a:rPr lang="en-US" smtClean="0"/>
              <a:t>3/14/2011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541B-8AD9-459D-B877-D1E54F627F2B}" type="datetime1">
              <a:rPr lang="en-US" smtClean="0"/>
              <a:t>3/14/2011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BB63-B7F6-4E00-958E-F6869FFCF962}" type="datetime1">
              <a:rPr lang="en-US" smtClean="0"/>
              <a:t>3/14/2011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F6A3-5AFF-4335-A8CA-13316B436B4E}" type="datetime1">
              <a:rPr lang="en-US" smtClean="0"/>
              <a:t>3/14/2011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E6AFC9E-839A-4313-B8D4-E25655E6F958}" type="datetime1">
              <a:rPr lang="en-US" smtClean="0"/>
              <a:t>3/14/2011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93AB20FB-2613-480C-8BC7-D366B12132C1}" type="datetime1">
              <a:rPr lang="en-US" smtClean="0"/>
              <a:t>3/14/2011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Presented by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Kevin </a:t>
            </a:r>
            <a:r>
              <a:rPr lang="en-US" dirty="0" smtClean="0"/>
              <a:t>Larson</a:t>
            </a:r>
          </a:p>
          <a:p>
            <a:r>
              <a:rPr lang="en-US" dirty="0" smtClean="0"/>
              <a:t>&amp;</a:t>
            </a:r>
          </a:p>
          <a:p>
            <a:r>
              <a:rPr lang="en-US" dirty="0" smtClean="0"/>
              <a:t>Will Dietz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"/>
            <a:ext cx="7772400" cy="2286000"/>
          </a:xfrm>
        </p:spPr>
        <p:txBody>
          <a:bodyPr>
            <a:normAutofit/>
          </a:bodyPr>
          <a:lstStyle/>
          <a:p>
            <a:r>
              <a:rPr lang="en-US" dirty="0" smtClean="0"/>
              <a:t>P2P Apps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15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Classification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6" descr="planetlab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14"/>
          <a:stretch>
            <a:fillRect/>
          </a:stretch>
        </p:blipFill>
        <p:spPr bwMode="auto">
          <a:xfrm>
            <a:off x="1828800" y="1219200"/>
            <a:ext cx="5486400" cy="91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planetlab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49"/>
          <a:stretch>
            <a:fillRect/>
          </a:stretch>
        </p:blipFill>
        <p:spPr bwMode="auto">
          <a:xfrm>
            <a:off x="1817914" y="2487970"/>
            <a:ext cx="5486400" cy="9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umich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49"/>
          <a:stretch>
            <a:fillRect/>
          </a:stretch>
        </p:blipFill>
        <p:spPr bwMode="auto">
          <a:xfrm>
            <a:off x="1793420" y="3861560"/>
            <a:ext cx="5486400" cy="9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110061" y="2136781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Cornell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39114" y="3431393"/>
            <a:ext cx="211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Oregon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95570" y="4788685"/>
            <a:ext cx="2282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Michigan</a:t>
            </a:r>
          </a:p>
        </p:txBody>
      </p:sp>
      <p:pic>
        <p:nvPicPr>
          <p:cNvPr id="12" name="Picture 5" descr="utk-1_cronjob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35"/>
          <a:stretch>
            <a:fillRect/>
          </a:stretch>
        </p:blipFill>
        <p:spPr bwMode="auto">
          <a:xfrm>
            <a:off x="1849527" y="5158017"/>
            <a:ext cx="5486400" cy="80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361651" y="5980969"/>
            <a:ext cx="239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Tennessee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565320" y="1190307"/>
            <a:ext cx="3429000" cy="101949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0" lvl="1"/>
            <a:r>
              <a:rPr lang="en-US" dirty="0" smtClean="0"/>
              <a:t>Long lasting, continuous failures: </a:t>
            </a:r>
          </a:p>
          <a:p>
            <a:pPr marL="0" lvl="1"/>
            <a:r>
              <a:rPr lang="en-US" dirty="0" smtClean="0"/>
              <a:t>- Result </a:t>
            </a:r>
            <a:r>
              <a:rPr lang="en-US" dirty="0"/>
              <a:t>from nameserver failures and extended overloading</a:t>
            </a:r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557386" y="2487970"/>
            <a:ext cx="3429000" cy="101949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Short sporadic </a:t>
            </a:r>
            <a:r>
              <a:rPr lang="en-US" dirty="0" smtClean="0"/>
              <a:t>failures: </a:t>
            </a:r>
          </a:p>
          <a:p>
            <a:r>
              <a:rPr lang="en-US" dirty="0" smtClean="0"/>
              <a:t>- Result from temporary </a:t>
            </a:r>
            <a:r>
              <a:rPr lang="en-US" dirty="0"/>
              <a:t>overloading</a:t>
            </a:r>
          </a:p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677670" y="4572000"/>
            <a:ext cx="3316650" cy="762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Periodic Failures – caused by </a:t>
            </a:r>
            <a:r>
              <a:rPr lang="en-US" dirty="0" err="1"/>
              <a:t>cron</a:t>
            </a:r>
            <a:r>
              <a:rPr lang="en-US" dirty="0"/>
              <a:t> jobs and other scheduled tasks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40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CoDNS</a:t>
            </a:r>
            <a:r>
              <a:rPr lang="en-US" dirty="0" smtClean="0"/>
              <a:t> Ideas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Attempt to resolve locally, then request data from peers if too slow</a:t>
            </a:r>
          </a:p>
          <a:p>
            <a:r>
              <a:rPr lang="en-US" dirty="0" smtClean="0"/>
              <a:t>Distribute DNS cache across many peers - Improve size and performance of “global </a:t>
            </a:r>
            <a:r>
              <a:rPr lang="en-US" smtClean="0"/>
              <a:t>cache”</a:t>
            </a:r>
          </a:p>
          <a:p>
            <a:endParaRPr lang="en-US" dirty="0" smtClean="0"/>
          </a:p>
          <a:p>
            <a:r>
              <a:rPr lang="en-US" dirty="0" smtClean="0"/>
              <a:t>Design questions:</a:t>
            </a:r>
          </a:p>
          <a:p>
            <a:pPr lvl="1"/>
            <a:r>
              <a:rPr lang="en-US" dirty="0" smtClean="0"/>
              <a:t>How important is locality ? </a:t>
            </a:r>
          </a:p>
          <a:p>
            <a:pPr lvl="1"/>
            <a:r>
              <a:rPr lang="en-US" dirty="0" smtClean="0"/>
              <a:t>How soon should you attempt to contact a peer? </a:t>
            </a:r>
            <a:endParaRPr lang="en-US" dirty="0"/>
          </a:p>
          <a:p>
            <a:pPr lvl="1"/>
            <a:r>
              <a:rPr lang="en-US" dirty="0" smtClean="0"/>
              <a:t>How many peers to contact? 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408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CoDNS</a:t>
            </a:r>
            <a:r>
              <a:rPr lang="en-US" dirty="0" smtClean="0"/>
              <a:t> Counter-thoughts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seems unnecessarily complex – why not just go to another local or root nameserver?</a:t>
            </a:r>
          </a:p>
          <a:p>
            <a:pPr lvl="1"/>
            <a:r>
              <a:rPr lang="en-US" dirty="0" smtClean="0"/>
              <a:t>Many failures are overload related, more aggressive contact of nameservers would just aggravate the problem</a:t>
            </a:r>
          </a:p>
          <a:p>
            <a:r>
              <a:rPr lang="en-US" dirty="0" smtClean="0"/>
              <a:t>Is this worth the increased load on peer’s DNS servers and the bandwidth of duplicating requests?</a:t>
            </a:r>
          </a:p>
          <a:p>
            <a:pPr lvl="1"/>
            <a:r>
              <a:rPr lang="en-US" dirty="0" smtClean="0"/>
              <a:t>Failure times were not consistent between peers, so this likely will have minimal negative effect</a:t>
            </a:r>
          </a:p>
        </p:txBody>
      </p:sp>
    </p:spTree>
    <p:extLst>
      <p:ext uri="{BB962C8B-B14F-4D97-AF65-F5344CB8AC3E}">
        <p14:creationId xmlns:p14="http://schemas.microsoft.com/office/powerpoint/2010/main" val="220253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CoDNS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Stand-alone daemon on each node</a:t>
            </a:r>
          </a:p>
          <a:p>
            <a:pPr lvl="1"/>
            <a:r>
              <a:rPr lang="en-US" dirty="0" smtClean="0"/>
              <a:t>UDP for queries, TCP for local name lookups</a:t>
            </a:r>
          </a:p>
          <a:p>
            <a:pPr lvl="1"/>
            <a:r>
              <a:rPr lang="en-US" dirty="0" smtClean="0"/>
              <a:t>Master &amp; slave processes for resolution</a:t>
            </a:r>
          </a:p>
          <a:p>
            <a:pPr lvl="2"/>
            <a:r>
              <a:rPr lang="en-US" dirty="0" smtClean="0"/>
              <a:t>Master reissues requests if slaves are too slow</a:t>
            </a:r>
          </a:p>
          <a:p>
            <a:pPr lvl="2"/>
            <a:r>
              <a:rPr lang="en-US" dirty="0" smtClean="0"/>
              <a:t>Doubles delay after first retry</a:t>
            </a:r>
          </a:p>
          <a:p>
            <a:r>
              <a:rPr lang="en-US" dirty="0" smtClean="0"/>
              <a:t>Dynamic reissue delay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724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Overall, average responses improved between </a:t>
            </a:r>
            <a:r>
              <a:rPr lang="en-US" dirty="0" err="1" smtClean="0"/>
              <a:t>between</a:t>
            </a:r>
            <a:r>
              <a:rPr lang="en-US" dirty="0" smtClean="0"/>
              <a:t> 16% and 75%</a:t>
            </a:r>
          </a:p>
          <a:p>
            <a:pPr lvl="1"/>
            <a:r>
              <a:rPr lang="en-US" dirty="0" smtClean="0"/>
              <a:t>Host lookups: 37ms to 7ms</a:t>
            </a:r>
          </a:p>
          <a:p>
            <a:pPr lvl="1"/>
            <a:r>
              <a:rPr lang="en-US" dirty="0" smtClean="0"/>
              <a:t>Real Traffic: 237ms to 84ms</a:t>
            </a:r>
          </a:p>
          <a:p>
            <a:r>
              <a:rPr lang="en-US" dirty="0" smtClean="0"/>
              <a:t>At Cornell, the worst performing node, average response times massively reduced:</a:t>
            </a:r>
          </a:p>
          <a:p>
            <a:pPr lvl="1"/>
            <a:r>
              <a:rPr lang="en-US" dirty="0" smtClean="0"/>
              <a:t>Host lookups: 554ms to 21ms</a:t>
            </a:r>
          </a:p>
          <a:p>
            <a:pPr lvl="1"/>
            <a:r>
              <a:rPr lang="en-US" dirty="0" smtClean="0"/>
              <a:t>Real Traffic: 1095ms to 79ms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2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Results: One Day of Traffic</a:t>
            </a:r>
            <a:endParaRPr lang="en-US" sz="3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473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9500"/>
            <a:ext cx="4595923" cy="313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74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788" y="2349500"/>
            <a:ext cx="4377069" cy="313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76400" y="1798398"/>
            <a:ext cx="183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Local DNS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400800" y="1764725"/>
            <a:ext cx="13276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CoDNS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1904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457200"/>
            <a:r>
              <a:rPr lang="en-US" dirty="0"/>
              <a:t>Three observed cases where </a:t>
            </a:r>
            <a:r>
              <a:rPr lang="en-US" dirty="0" err="1"/>
              <a:t>CoDNS</a:t>
            </a:r>
            <a:r>
              <a:rPr lang="en-US" dirty="0"/>
              <a:t> doesn’t provide benefit:</a:t>
            </a:r>
          </a:p>
          <a:p>
            <a:pPr marL="914400" lvl="1" indent="-457200"/>
            <a:r>
              <a:rPr lang="en-US" dirty="0"/>
              <a:t>Name does not exist</a:t>
            </a:r>
          </a:p>
          <a:p>
            <a:pPr marL="914400" lvl="1" indent="-457200"/>
            <a:r>
              <a:rPr lang="en-US" dirty="0"/>
              <a:t>Local nameserver poorly gathers neighbors</a:t>
            </a:r>
          </a:p>
          <a:p>
            <a:pPr marL="914400" lvl="1" indent="-457200"/>
            <a:r>
              <a:rPr lang="en-US" dirty="0"/>
              <a:t>Network prevents </a:t>
            </a:r>
            <a:r>
              <a:rPr lang="en-US" dirty="0" err="1"/>
              <a:t>CoDNS</a:t>
            </a:r>
            <a:r>
              <a:rPr lang="en-US" dirty="0"/>
              <a:t> from contacting </a:t>
            </a:r>
            <a:r>
              <a:rPr lang="en-US" dirty="0" smtClean="0"/>
              <a:t>peers</a:t>
            </a:r>
            <a:endParaRPr lang="en-US" dirty="0"/>
          </a:p>
          <a:p>
            <a:pPr marL="514350" indent="-457200"/>
            <a:r>
              <a:rPr lang="en-US" dirty="0" err="1" smtClean="0"/>
              <a:t>CoDNS</a:t>
            </a:r>
            <a:r>
              <a:rPr lang="en-US" dirty="0" smtClean="0"/>
              <a:t> uses peers for 18.9% of lookups</a:t>
            </a:r>
          </a:p>
          <a:p>
            <a:pPr marL="514350" indent="-457200"/>
            <a:r>
              <a:rPr lang="en-US" dirty="0" smtClean="0"/>
              <a:t>34.6% of remote queries return faster than local lookup.</a:t>
            </a: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96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Overhead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Extra DNS lookups: </a:t>
            </a:r>
          </a:p>
          <a:p>
            <a:pPr lvl="1"/>
            <a:r>
              <a:rPr lang="en-US" dirty="0" smtClean="0"/>
              <a:t>Controllable via variable initial delay time</a:t>
            </a:r>
          </a:p>
          <a:p>
            <a:pPr lvl="1"/>
            <a:r>
              <a:rPr lang="en-US" dirty="0" smtClean="0"/>
              <a:t>Naive 500ms delay adds about 10% overhead</a:t>
            </a:r>
          </a:p>
          <a:p>
            <a:pPr lvl="1"/>
            <a:r>
              <a:rPr lang="en-US" dirty="0" smtClean="0"/>
              <a:t>Dynamic delay adds only 18.9%</a:t>
            </a:r>
          </a:p>
          <a:p>
            <a:r>
              <a:rPr lang="en-US" dirty="0" smtClean="0"/>
              <a:t>Extra Network Traffic:</a:t>
            </a:r>
          </a:p>
          <a:p>
            <a:pPr lvl="1"/>
            <a:r>
              <a:rPr lang="en-US" dirty="0" smtClean="0"/>
              <a:t>Remote queries and heartbeats only account for about 520MB/day across all nodes</a:t>
            </a:r>
          </a:p>
          <a:p>
            <a:pPr lvl="1"/>
            <a:r>
              <a:rPr lang="en-US" dirty="0" smtClean="0"/>
              <a:t>Only 0.3% overhead for </a:t>
            </a:r>
            <a:r>
              <a:rPr lang="en-US" dirty="0" err="1" smtClean="0"/>
              <a:t>CoDeeN</a:t>
            </a:r>
            <a:r>
              <a:rPr lang="en-US" dirty="0" smtClean="0"/>
              <a:t> workload</a:t>
            </a:r>
          </a:p>
        </p:txBody>
      </p:sp>
    </p:spTree>
    <p:extLst>
      <p:ext uri="{BB962C8B-B14F-4D97-AF65-F5344CB8AC3E}">
        <p14:creationId xmlns:p14="http://schemas.microsoft.com/office/powerpoint/2010/main" val="109836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authors took a black box approach towards observing and working with the DNS servers, do you think a more integrated method could further improve observations or results? </a:t>
            </a:r>
          </a:p>
          <a:p>
            <a:r>
              <a:rPr lang="en-US" dirty="0" err="1" smtClean="0"/>
              <a:t>CoDNS</a:t>
            </a:r>
            <a:r>
              <a:rPr lang="en-US" dirty="0" smtClean="0"/>
              <a:t> proved to work remarkably well in the </a:t>
            </a:r>
            <a:r>
              <a:rPr lang="en-US" dirty="0" err="1" smtClean="0"/>
              <a:t>PlanetLab</a:t>
            </a:r>
            <a:r>
              <a:rPr lang="en-US" dirty="0" smtClean="0"/>
              <a:t> environment, would it behave comparably in a home environment?</a:t>
            </a:r>
          </a:p>
          <a:p>
            <a:r>
              <a:rPr lang="en-US" dirty="0" smtClean="0"/>
              <a:t>If not, where else could the architecture prove useful?</a:t>
            </a:r>
          </a:p>
        </p:txBody>
      </p:sp>
    </p:spTree>
    <p:extLst>
      <p:ext uri="{BB962C8B-B14F-4D97-AF65-F5344CB8AC3E}">
        <p14:creationId xmlns:p14="http://schemas.microsoft.com/office/powerpoint/2010/main" val="119466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 (continued)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seems a surprising number of failures result from </a:t>
            </a:r>
            <a:r>
              <a:rPr lang="en-US" dirty="0" err="1" smtClean="0"/>
              <a:t>Cron</a:t>
            </a:r>
            <a:r>
              <a:rPr lang="en-US" dirty="0" smtClean="0"/>
              <a:t> jobs, should this have been a task for policy or policy enforcement?</a:t>
            </a:r>
          </a:p>
          <a:p>
            <a:r>
              <a:rPr lang="en-US" dirty="0" smtClean="0"/>
              <a:t>Are there any other tasks where failures dominate usage, and could benefit from knowledge gained by </a:t>
            </a:r>
            <a:r>
              <a:rPr lang="en-US" dirty="0" err="1" smtClean="0"/>
              <a:t>CoDNS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5677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P2P In General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Distributed systems where workloads are partitioned between peers</a:t>
            </a:r>
          </a:p>
          <a:p>
            <a:pPr lvl="1"/>
            <a:r>
              <a:rPr lang="en-US" dirty="0" smtClean="0"/>
              <a:t>Peer: Equally privileged members of the system</a:t>
            </a:r>
          </a:p>
          <a:p>
            <a:r>
              <a:rPr lang="en-US" dirty="0" smtClean="0"/>
              <a:t>In contrast to client-server models, </a:t>
            </a:r>
            <a:r>
              <a:rPr lang="en-US" dirty="0"/>
              <a:t>p</a:t>
            </a:r>
            <a:r>
              <a:rPr lang="en-US" dirty="0" smtClean="0"/>
              <a:t>eers both provide and consume resources.</a:t>
            </a:r>
          </a:p>
          <a:p>
            <a:r>
              <a:rPr lang="en-US" dirty="0" smtClean="0"/>
              <a:t>Classic Examples:</a:t>
            </a:r>
          </a:p>
          <a:p>
            <a:pPr lvl="1"/>
            <a:r>
              <a:rPr lang="en-US" dirty="0" smtClean="0"/>
              <a:t>Napster</a:t>
            </a:r>
          </a:p>
          <a:p>
            <a:pPr lvl="1"/>
            <a:r>
              <a:rPr lang="en-US" dirty="0" smtClean="0"/>
              <a:t>Gnutella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98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“Storage management and caching in PAST, a large-scale persistent peer-to-peer storage utility”</a:t>
            </a:r>
          </a:p>
          <a:p>
            <a:pPr marL="0" indent="0">
              <a:buNone/>
            </a:pPr>
            <a:r>
              <a:rPr lang="en-US" dirty="0" smtClean="0"/>
              <a:t>SOSP 2001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Antony </a:t>
            </a:r>
            <a:r>
              <a:rPr lang="en-US" dirty="0" err="1" smtClean="0"/>
              <a:t>Rowstron</a:t>
            </a:r>
            <a:r>
              <a:rPr lang="en-US" dirty="0" smtClean="0"/>
              <a:t> (antr@microsoft.com)</a:t>
            </a:r>
          </a:p>
          <a:p>
            <a:pPr marL="0" indent="0">
              <a:buNone/>
            </a:pPr>
            <a:r>
              <a:rPr lang="en-US" dirty="0" smtClean="0"/>
              <a:t>Peter DRUSCHEL (DRUSCHEL@cs.rice.edu)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Presented by Will Dietz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4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Distributed</a:t>
            </a:r>
            <a:r>
              <a:rPr lang="en-US" baseline="0" dirty="0" smtClean="0"/>
              <a:t> Peer-to-Peer Storage System</a:t>
            </a:r>
          </a:p>
          <a:p>
            <a:pPr lvl="1"/>
            <a:r>
              <a:rPr lang="en-US" dirty="0" smtClean="0"/>
              <a:t>Meant</a:t>
            </a:r>
            <a:r>
              <a:rPr lang="en-US" baseline="0" dirty="0" smtClean="0"/>
              <a:t> for archival backup, not as </a:t>
            </a:r>
            <a:r>
              <a:rPr lang="en-US" baseline="0" dirty="0" err="1" smtClean="0"/>
              <a:t>filesystem</a:t>
            </a:r>
            <a:endParaRPr lang="en-US" baseline="0" dirty="0" smtClean="0"/>
          </a:p>
          <a:p>
            <a:pPr lvl="1"/>
            <a:r>
              <a:rPr lang="en-US" dirty="0" smtClean="0"/>
              <a:t>Files stored together, not split apart</a:t>
            </a:r>
            <a:endParaRPr lang="en-US" baseline="0" dirty="0" smtClean="0"/>
          </a:p>
          <a:p>
            <a:pPr lvl="0"/>
            <a:r>
              <a:rPr lang="en-US" dirty="0" smtClean="0"/>
              <a:t>Built on top of Pastry</a:t>
            </a:r>
          </a:p>
          <a:p>
            <a:pPr lvl="1"/>
            <a:r>
              <a:rPr lang="en-US" dirty="0" smtClean="0"/>
              <a:t>Routing layer, locality benefits</a:t>
            </a:r>
          </a:p>
          <a:p>
            <a:r>
              <a:rPr lang="en-US" dirty="0" smtClean="0"/>
              <a:t>Basic concept as DHT object store</a:t>
            </a:r>
          </a:p>
          <a:p>
            <a:pPr lvl="1"/>
            <a:r>
              <a:rPr lang="en-US" dirty="0" smtClean="0"/>
              <a:t>Hash file to get </a:t>
            </a:r>
            <a:r>
              <a:rPr lang="en-US" dirty="0" err="1" smtClean="0"/>
              <a:t>fileID</a:t>
            </a:r>
            <a:endParaRPr lang="en-US" dirty="0" smtClean="0"/>
          </a:p>
          <a:p>
            <a:pPr lvl="1"/>
            <a:r>
              <a:rPr lang="en-US" dirty="0" smtClean="0"/>
              <a:t>Use pastry to send file to node with </a:t>
            </a:r>
            <a:r>
              <a:rPr lang="en-US" dirty="0" err="1" smtClean="0"/>
              <a:t>nodeID</a:t>
            </a:r>
            <a:r>
              <a:rPr lang="en-US" dirty="0" smtClean="0"/>
              <a:t> closest to </a:t>
            </a:r>
            <a:r>
              <a:rPr lang="en-US" dirty="0" err="1" smtClean="0"/>
              <a:t>fileID</a:t>
            </a:r>
            <a:endParaRPr lang="en-US" dirty="0" smtClean="0"/>
          </a:p>
          <a:p>
            <a:r>
              <a:rPr lang="en-US" dirty="0" smtClean="0"/>
              <a:t>API as expected</a:t>
            </a:r>
          </a:p>
          <a:p>
            <a:pPr lvl="1"/>
            <a:r>
              <a:rPr lang="en-US" dirty="0" smtClean="0"/>
              <a:t>Insert, Lookup, Reclaim</a:t>
            </a:r>
          </a:p>
        </p:txBody>
      </p:sp>
    </p:spTree>
    <p:extLst>
      <p:ext uri="{BB962C8B-B14F-4D97-AF65-F5344CB8AC3E}">
        <p14:creationId xmlns:p14="http://schemas.microsoft.com/office/powerpoint/2010/main" val="158796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Pastry Review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Self-organizing overlay network</a:t>
            </a:r>
          </a:p>
          <a:p>
            <a:pPr lvl="1"/>
            <a:r>
              <a:rPr lang="en-US" dirty="0" smtClean="0"/>
              <a:t>Each node hashed to </a:t>
            </a:r>
            <a:r>
              <a:rPr lang="en-US" dirty="0" err="1" smtClean="0"/>
              <a:t>nodeID</a:t>
            </a:r>
            <a:r>
              <a:rPr lang="en-US" dirty="0" smtClean="0"/>
              <a:t>, circular </a:t>
            </a:r>
            <a:r>
              <a:rPr lang="en-US" dirty="0" err="1" smtClean="0"/>
              <a:t>nodeID</a:t>
            </a:r>
            <a:r>
              <a:rPr lang="en-US" dirty="0" smtClean="0"/>
              <a:t> space.</a:t>
            </a:r>
          </a:p>
          <a:p>
            <a:r>
              <a:rPr lang="en-US" dirty="0" smtClean="0"/>
              <a:t>Prefix routing</a:t>
            </a:r>
          </a:p>
          <a:p>
            <a:pPr lvl="1"/>
            <a:r>
              <a:rPr lang="en-US" dirty="0" smtClean="0"/>
              <a:t>O(log(n)) routing table size</a:t>
            </a:r>
          </a:p>
          <a:p>
            <a:pPr lvl="1"/>
            <a:r>
              <a:rPr lang="en-US" dirty="0" smtClean="0"/>
              <a:t>O(log(n)) message forwarding steps</a:t>
            </a:r>
          </a:p>
          <a:p>
            <a:r>
              <a:rPr lang="en-US" dirty="0" smtClean="0"/>
              <a:t>Network Proximity Routing</a:t>
            </a:r>
          </a:p>
          <a:p>
            <a:pPr lvl="1"/>
            <a:r>
              <a:rPr lang="en-US" dirty="0" smtClean="0"/>
              <a:t>Routing entries biased towards closed nodes</a:t>
            </a:r>
          </a:p>
          <a:p>
            <a:pPr lvl="1"/>
            <a:r>
              <a:rPr lang="en-US" dirty="0" smtClean="0"/>
              <a:t>With respect to some scalar distance metric (# hops,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1215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Pastry Review, continued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71"/>
          <p:cNvGrpSpPr>
            <a:grpSpLocks/>
          </p:cNvGrpSpPr>
          <p:nvPr/>
        </p:nvGrpSpPr>
        <p:grpSpPr bwMode="auto">
          <a:xfrm>
            <a:off x="4465605" y="1519238"/>
            <a:ext cx="4494212" cy="6173787"/>
            <a:chOff x="2769" y="1138"/>
            <a:chExt cx="2831" cy="3889"/>
          </a:xfrm>
        </p:grpSpPr>
        <p:sp>
          <p:nvSpPr>
            <p:cNvPr id="6" name="Arc 72"/>
            <p:cNvSpPr>
              <a:spLocks/>
            </p:cNvSpPr>
            <p:nvPr/>
          </p:nvSpPr>
          <p:spPr bwMode="auto">
            <a:xfrm>
              <a:off x="2769" y="1138"/>
              <a:ext cx="1670" cy="3889"/>
            </a:xfrm>
            <a:custGeom>
              <a:avLst/>
              <a:gdLst>
                <a:gd name="G0" fmla="+- 11601 0 0"/>
                <a:gd name="G1" fmla="+- 21430 0 0"/>
                <a:gd name="G2" fmla="+- 21600 0 0"/>
                <a:gd name="T0" fmla="*/ 0 w 11601"/>
                <a:gd name="T1" fmla="*/ 3210 h 21430"/>
                <a:gd name="T2" fmla="*/ 8893 w 11601"/>
                <a:gd name="T3" fmla="*/ 0 h 21430"/>
                <a:gd name="T4" fmla="*/ 11601 w 11601"/>
                <a:gd name="T5" fmla="*/ 21430 h 2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1" h="21430" fill="none" extrusionOk="0">
                  <a:moveTo>
                    <a:pt x="-1" y="3209"/>
                  </a:moveTo>
                  <a:cubicBezTo>
                    <a:pt x="2690" y="1496"/>
                    <a:pt x="5728" y="400"/>
                    <a:pt x="8893" y="0"/>
                  </a:cubicBezTo>
                </a:path>
                <a:path w="11601" h="21430" stroke="0" extrusionOk="0">
                  <a:moveTo>
                    <a:pt x="-1" y="3209"/>
                  </a:moveTo>
                  <a:cubicBezTo>
                    <a:pt x="2690" y="1496"/>
                    <a:pt x="5728" y="400"/>
                    <a:pt x="8893" y="0"/>
                  </a:cubicBezTo>
                  <a:lnTo>
                    <a:pt x="11601" y="2143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73"/>
            <p:cNvSpPr>
              <a:spLocks noChangeArrowheads="1"/>
            </p:cNvSpPr>
            <p:nvPr/>
          </p:nvSpPr>
          <p:spPr bwMode="auto">
            <a:xfrm>
              <a:off x="3840" y="1172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d46</a:t>
              </a:r>
              <a:r>
                <a:rPr lang="en-US">
                  <a:solidFill>
                    <a:schemeClr val="hlink"/>
                  </a:solidFill>
                </a:rPr>
                <a:t>7c4</a:t>
              </a:r>
            </a:p>
          </p:txBody>
        </p:sp>
        <p:sp>
          <p:nvSpPr>
            <p:cNvPr id="8" name="Oval 74"/>
            <p:cNvSpPr>
              <a:spLocks noChangeArrowheads="1"/>
            </p:cNvSpPr>
            <p:nvPr/>
          </p:nvSpPr>
          <p:spPr bwMode="auto">
            <a:xfrm>
              <a:off x="4840" y="3704"/>
              <a:ext cx="192" cy="18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" name="Picture 7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6" y="3762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Oval 76"/>
            <p:cNvSpPr>
              <a:spLocks noChangeArrowheads="1"/>
            </p:cNvSpPr>
            <p:nvPr/>
          </p:nvSpPr>
          <p:spPr bwMode="auto">
            <a:xfrm>
              <a:off x="4592" y="3528"/>
              <a:ext cx="552" cy="5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1" name="Picture 7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" y="346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7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" y="381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Rectangle 79"/>
            <p:cNvSpPr>
              <a:spLocks noChangeArrowheads="1"/>
            </p:cNvSpPr>
            <p:nvPr/>
          </p:nvSpPr>
          <p:spPr bwMode="auto">
            <a:xfrm>
              <a:off x="4962" y="3596"/>
              <a:ext cx="6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>
                  <a:solidFill>
                    <a:schemeClr val="hlink"/>
                  </a:solidFill>
                </a:rPr>
                <a:t>65a1fc</a:t>
              </a:r>
            </a:p>
          </p:txBody>
        </p:sp>
        <p:sp>
          <p:nvSpPr>
            <p:cNvPr id="14" name="Rectangle 80"/>
            <p:cNvSpPr>
              <a:spLocks noChangeArrowheads="1"/>
            </p:cNvSpPr>
            <p:nvPr/>
          </p:nvSpPr>
          <p:spPr bwMode="auto">
            <a:xfrm>
              <a:off x="4791" y="3860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</a:t>
              </a:r>
              <a:r>
                <a:rPr lang="en-US">
                  <a:solidFill>
                    <a:schemeClr val="hlink"/>
                  </a:solidFill>
                </a:rPr>
                <a:t>13da3</a:t>
              </a:r>
            </a:p>
          </p:txBody>
        </p:sp>
        <p:sp>
          <p:nvSpPr>
            <p:cNvPr id="15" name="Rectangle 81"/>
            <p:cNvSpPr>
              <a:spLocks noChangeArrowheads="1"/>
            </p:cNvSpPr>
            <p:nvPr/>
          </p:nvSpPr>
          <p:spPr bwMode="auto">
            <a:xfrm>
              <a:off x="4812" y="3252"/>
              <a:ext cx="6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</a:t>
              </a:r>
              <a:r>
                <a:rPr lang="en-US">
                  <a:solidFill>
                    <a:schemeClr val="hlink"/>
                  </a:solidFill>
                </a:rPr>
                <a:t>213f</a:t>
              </a:r>
            </a:p>
          </p:txBody>
        </p:sp>
        <p:sp>
          <p:nvSpPr>
            <p:cNvPr id="16" name="Rectangle 82"/>
            <p:cNvSpPr>
              <a:spLocks noChangeArrowheads="1"/>
            </p:cNvSpPr>
            <p:nvPr/>
          </p:nvSpPr>
          <p:spPr bwMode="auto">
            <a:xfrm>
              <a:off x="3456" y="3840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d46</a:t>
              </a:r>
              <a:r>
                <a:rPr lang="en-US">
                  <a:solidFill>
                    <a:schemeClr val="hlink"/>
                  </a:solidFill>
                </a:rPr>
                <a:t>2ba</a:t>
              </a:r>
            </a:p>
          </p:txBody>
        </p:sp>
        <p:pic>
          <p:nvPicPr>
            <p:cNvPr id="17" name="Picture 8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4" y="115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Line 84"/>
            <p:cNvSpPr>
              <a:spLocks noChangeShapeType="1"/>
            </p:cNvSpPr>
            <p:nvPr/>
          </p:nvSpPr>
          <p:spPr bwMode="auto">
            <a:xfrm flipH="1">
              <a:off x="4880" y="3808"/>
              <a:ext cx="56" cy="4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85"/>
            <p:cNvSpPr>
              <a:spLocks noChangeShapeType="1"/>
            </p:cNvSpPr>
            <p:nvPr/>
          </p:nvSpPr>
          <p:spPr bwMode="auto">
            <a:xfrm flipH="1" flipV="1">
              <a:off x="4856" y="3504"/>
              <a:ext cx="24" cy="344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86"/>
            <p:cNvSpPr>
              <a:spLocks noChangeShapeType="1"/>
            </p:cNvSpPr>
            <p:nvPr/>
          </p:nvSpPr>
          <p:spPr bwMode="auto">
            <a:xfrm flipH="1" flipV="1">
              <a:off x="3744" y="1192"/>
              <a:ext cx="344" cy="2616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Arc 87"/>
            <p:cNvSpPr>
              <a:spLocks/>
            </p:cNvSpPr>
            <p:nvPr/>
          </p:nvSpPr>
          <p:spPr bwMode="auto">
            <a:xfrm>
              <a:off x="4067" y="2715"/>
              <a:ext cx="1258" cy="1236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049 w 30912"/>
                <a:gd name="T1" fmla="*/ 30782 h 30782"/>
                <a:gd name="T2" fmla="*/ 30912 w 30912"/>
                <a:gd name="T3" fmla="*/ 2111 h 30782"/>
                <a:gd name="T4" fmla="*/ 21600 w 30912"/>
                <a:gd name="T5" fmla="*/ 21600 h 30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912" h="30782" fill="none" extrusionOk="0">
                  <a:moveTo>
                    <a:pt x="2048" y="30782"/>
                  </a:moveTo>
                  <a:cubicBezTo>
                    <a:pt x="699" y="27909"/>
                    <a:pt x="0" y="2477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4822" y="-1"/>
                    <a:pt x="28004" y="721"/>
                    <a:pt x="30912" y="2110"/>
                  </a:cubicBezTo>
                </a:path>
                <a:path w="30912" h="30782" stroke="0" extrusionOk="0">
                  <a:moveTo>
                    <a:pt x="2048" y="30782"/>
                  </a:moveTo>
                  <a:cubicBezTo>
                    <a:pt x="699" y="27909"/>
                    <a:pt x="0" y="2477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4822" y="-1"/>
                    <a:pt x="28004" y="721"/>
                    <a:pt x="30912" y="211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88"/>
            <p:cNvSpPr txBox="1">
              <a:spLocks noChangeArrowheads="1"/>
            </p:cNvSpPr>
            <p:nvPr/>
          </p:nvSpPr>
          <p:spPr bwMode="auto">
            <a:xfrm>
              <a:off x="4113" y="1872"/>
              <a:ext cx="1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b="1"/>
                <a:t>Proximity space</a:t>
              </a:r>
            </a:p>
          </p:txBody>
        </p:sp>
        <p:pic>
          <p:nvPicPr>
            <p:cNvPr id="23" name="Picture 8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4" y="370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Line 90"/>
            <p:cNvSpPr>
              <a:spLocks noChangeShapeType="1"/>
            </p:cNvSpPr>
            <p:nvPr/>
          </p:nvSpPr>
          <p:spPr bwMode="auto">
            <a:xfrm flipH="1">
              <a:off x="4072" y="3512"/>
              <a:ext cx="792" cy="248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" name="Group 92"/>
          <p:cNvGrpSpPr>
            <a:grpSpLocks/>
          </p:cNvGrpSpPr>
          <p:nvPr/>
        </p:nvGrpSpPr>
        <p:grpSpPr bwMode="auto">
          <a:xfrm>
            <a:off x="240506" y="1746251"/>
            <a:ext cx="4503738" cy="4537075"/>
            <a:chOff x="0" y="1219"/>
            <a:chExt cx="2837" cy="2858"/>
          </a:xfrm>
        </p:grpSpPr>
        <p:sp>
          <p:nvSpPr>
            <p:cNvPr id="26" name="Rectangle 48"/>
            <p:cNvSpPr>
              <a:spLocks noChangeArrowheads="1"/>
            </p:cNvSpPr>
            <p:nvPr/>
          </p:nvSpPr>
          <p:spPr bwMode="auto">
            <a:xfrm>
              <a:off x="320" y="3341"/>
              <a:ext cx="15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New node</a:t>
              </a:r>
              <a:r>
                <a:rPr lang="en-US">
                  <a:solidFill>
                    <a:schemeClr val="tx2"/>
                  </a:solidFill>
                </a:rPr>
                <a:t>: d46a1c</a:t>
              </a:r>
            </a:p>
          </p:txBody>
        </p:sp>
        <p:sp>
          <p:nvSpPr>
            <p:cNvPr id="27" name="Oval 4"/>
            <p:cNvSpPr>
              <a:spLocks noChangeArrowheads="1"/>
            </p:cNvSpPr>
            <p:nvPr/>
          </p:nvSpPr>
          <p:spPr bwMode="auto">
            <a:xfrm>
              <a:off x="210" y="1254"/>
              <a:ext cx="1969" cy="2011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8" name="Picture 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5" y="2137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" y="1960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" y="1713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" name="Picture 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7" y="2631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3" y="2913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1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" y="1819"/>
              <a:ext cx="73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1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" y="2560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1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" y="1607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" y="1325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6" y="3230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2" y="1254"/>
              <a:ext cx="72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" y="1501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" y="2312"/>
              <a:ext cx="72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" y="3168"/>
              <a:ext cx="73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" y="2736"/>
              <a:ext cx="73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2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" y="3124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2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7" y="3054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2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6" y="1254"/>
              <a:ext cx="73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2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7" y="1325"/>
              <a:ext cx="73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2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" y="1995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2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5" y="2807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2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4" y="3159"/>
              <a:ext cx="72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2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" y="3054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" name="Line 28"/>
            <p:cNvSpPr>
              <a:spLocks noChangeShapeType="1"/>
            </p:cNvSpPr>
            <p:nvPr/>
          </p:nvSpPr>
          <p:spPr bwMode="auto">
            <a:xfrm flipH="1">
              <a:off x="1698" y="1611"/>
              <a:ext cx="237" cy="14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Text Box 29"/>
            <p:cNvSpPr txBox="1">
              <a:spLocks noChangeArrowheads="1"/>
            </p:cNvSpPr>
            <p:nvPr/>
          </p:nvSpPr>
          <p:spPr bwMode="auto">
            <a:xfrm>
              <a:off x="1169" y="1692"/>
              <a:ext cx="6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>
                  <a:solidFill>
                    <a:schemeClr val="tx2"/>
                  </a:solidFill>
                </a:rPr>
                <a:t>d46a1c</a:t>
              </a:r>
              <a:endParaRPr lang="en-US" sz="3600"/>
            </a:p>
          </p:txBody>
        </p:sp>
        <p:cxnSp>
          <p:nvCxnSpPr>
            <p:cNvPr id="53" name="AutoShape 30"/>
            <p:cNvCxnSpPr>
              <a:cxnSpLocks noChangeShapeType="1"/>
              <a:stCxn id="50" idx="0"/>
              <a:endCxn id="31" idx="1"/>
            </p:cNvCxnSpPr>
            <p:nvPr/>
          </p:nvCxnSpPr>
          <p:spPr bwMode="auto">
            <a:xfrm rot="16200000">
              <a:off x="1171" y="2149"/>
              <a:ext cx="387" cy="1424"/>
            </a:xfrm>
            <a:prstGeom prst="curvedConnector2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54" name="Picture 3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5" y="2454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3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0" y="1448"/>
              <a:ext cx="73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3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" y="2983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3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2" y="1219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8" name="AutoShape 35"/>
            <p:cNvCxnSpPr>
              <a:cxnSpLocks noChangeShapeType="1"/>
              <a:stCxn id="31" idx="1"/>
              <a:endCxn id="29" idx="1"/>
            </p:cNvCxnSpPr>
            <p:nvPr/>
          </p:nvCxnSpPr>
          <p:spPr bwMode="auto">
            <a:xfrm rot="10800000" flipH="1">
              <a:off x="2077" y="1997"/>
              <a:ext cx="34" cy="670"/>
            </a:xfrm>
            <a:prstGeom prst="curvedConnector3">
              <a:avLst>
                <a:gd name="adj1" fmla="val -300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AutoShape 36"/>
            <p:cNvCxnSpPr>
              <a:cxnSpLocks noChangeShapeType="1"/>
              <a:stCxn id="29" idx="1"/>
              <a:endCxn id="30" idx="1"/>
            </p:cNvCxnSpPr>
            <p:nvPr/>
          </p:nvCxnSpPr>
          <p:spPr bwMode="auto">
            <a:xfrm rot="10800000">
              <a:off x="2009" y="1751"/>
              <a:ext cx="102" cy="246"/>
            </a:xfrm>
            <a:prstGeom prst="curvedConnector3">
              <a:avLst>
                <a:gd name="adj1" fmla="val 200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0" name="Text Box 37"/>
            <p:cNvSpPr txBox="1">
              <a:spLocks noChangeArrowheads="1"/>
            </p:cNvSpPr>
            <p:nvPr/>
          </p:nvSpPr>
          <p:spPr bwMode="auto">
            <a:xfrm>
              <a:off x="1394" y="2325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endParaRPr lang="en-US"/>
            </a:p>
          </p:txBody>
        </p:sp>
        <p:sp>
          <p:nvSpPr>
            <p:cNvPr id="61" name="Rectangle 38"/>
            <p:cNvSpPr>
              <a:spLocks noChangeArrowheads="1"/>
            </p:cNvSpPr>
            <p:nvPr/>
          </p:nvSpPr>
          <p:spPr bwMode="auto">
            <a:xfrm>
              <a:off x="489" y="2434"/>
              <a:ext cx="1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>
                  <a:solidFill>
                    <a:schemeClr val="tx2"/>
                  </a:solidFill>
                </a:rPr>
                <a:t>Route(d46a1c)</a:t>
              </a:r>
              <a:endParaRPr lang="en-US" i="1">
                <a:solidFill>
                  <a:schemeClr val="folHlink"/>
                </a:solidFill>
              </a:endParaRPr>
            </a:p>
          </p:txBody>
        </p:sp>
        <p:sp>
          <p:nvSpPr>
            <p:cNvPr id="62" name="Text Box 39"/>
            <p:cNvSpPr txBox="1">
              <a:spLocks noChangeArrowheads="1"/>
            </p:cNvSpPr>
            <p:nvPr/>
          </p:nvSpPr>
          <p:spPr bwMode="auto">
            <a:xfrm>
              <a:off x="2094" y="1602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d46</a:t>
              </a:r>
              <a:r>
                <a:rPr lang="en-US">
                  <a:solidFill>
                    <a:schemeClr val="hlink"/>
                  </a:solidFill>
                </a:rPr>
                <a:t>2ba</a:t>
              </a:r>
            </a:p>
          </p:txBody>
        </p:sp>
        <p:sp>
          <p:nvSpPr>
            <p:cNvPr id="63" name="Rectangle 40"/>
            <p:cNvSpPr>
              <a:spLocks noChangeArrowheads="1"/>
            </p:cNvSpPr>
            <p:nvPr/>
          </p:nvSpPr>
          <p:spPr bwMode="auto">
            <a:xfrm>
              <a:off x="2177" y="1872"/>
              <a:ext cx="6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</a:t>
              </a:r>
              <a:r>
                <a:rPr lang="en-US">
                  <a:solidFill>
                    <a:schemeClr val="hlink"/>
                  </a:solidFill>
                </a:rPr>
                <a:t>213f</a:t>
              </a:r>
            </a:p>
          </p:txBody>
        </p:sp>
        <p:sp>
          <p:nvSpPr>
            <p:cNvPr id="64" name="Rectangle 41"/>
            <p:cNvSpPr>
              <a:spLocks noChangeArrowheads="1"/>
            </p:cNvSpPr>
            <p:nvPr/>
          </p:nvSpPr>
          <p:spPr bwMode="auto">
            <a:xfrm>
              <a:off x="2138" y="2569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</a:t>
              </a:r>
              <a:r>
                <a:rPr lang="en-US">
                  <a:solidFill>
                    <a:schemeClr val="hlink"/>
                  </a:solidFill>
                </a:rPr>
                <a:t>13da3</a:t>
              </a:r>
            </a:p>
          </p:txBody>
        </p:sp>
        <p:sp>
          <p:nvSpPr>
            <p:cNvPr id="65" name="Rectangle 42"/>
            <p:cNvSpPr>
              <a:spLocks noChangeArrowheads="1"/>
            </p:cNvSpPr>
            <p:nvPr/>
          </p:nvSpPr>
          <p:spPr bwMode="auto">
            <a:xfrm>
              <a:off x="0" y="2955"/>
              <a:ext cx="6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hlink"/>
                  </a:solidFill>
                </a:rPr>
                <a:t>65a1fc</a:t>
              </a:r>
            </a:p>
          </p:txBody>
        </p:sp>
        <p:pic>
          <p:nvPicPr>
            <p:cNvPr id="66" name="Picture 4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9" y="1632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7" name="Rectangle 44"/>
            <p:cNvSpPr>
              <a:spLocks noChangeArrowheads="1"/>
            </p:cNvSpPr>
            <p:nvPr/>
          </p:nvSpPr>
          <p:spPr bwMode="auto">
            <a:xfrm>
              <a:off x="2046" y="1478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d46</a:t>
              </a:r>
              <a:r>
                <a:rPr lang="en-US">
                  <a:solidFill>
                    <a:schemeClr val="hlink"/>
                  </a:solidFill>
                </a:rPr>
                <a:t>7c4</a:t>
              </a:r>
            </a:p>
          </p:txBody>
        </p:sp>
        <p:cxnSp>
          <p:nvCxnSpPr>
            <p:cNvPr id="68" name="AutoShape 45"/>
            <p:cNvCxnSpPr>
              <a:cxnSpLocks noChangeShapeType="1"/>
              <a:stCxn id="30" idx="1"/>
              <a:endCxn id="66" idx="1"/>
            </p:cNvCxnSpPr>
            <p:nvPr/>
          </p:nvCxnSpPr>
          <p:spPr bwMode="auto">
            <a:xfrm rot="10800000">
              <a:off x="1959" y="1669"/>
              <a:ext cx="50" cy="82"/>
            </a:xfrm>
            <a:prstGeom prst="curvedConnector3">
              <a:avLst>
                <a:gd name="adj1" fmla="val 302815"/>
              </a:avLst>
            </a:prstGeom>
            <a:noFill/>
            <a:ln w="25400">
              <a:solidFill>
                <a:srgbClr val="00FF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9" name="Rectangle 46"/>
            <p:cNvSpPr>
              <a:spLocks noChangeArrowheads="1"/>
            </p:cNvSpPr>
            <p:nvPr/>
          </p:nvSpPr>
          <p:spPr bwMode="auto">
            <a:xfrm>
              <a:off x="1832" y="1317"/>
              <a:ext cx="6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</a:t>
              </a:r>
              <a:r>
                <a:rPr lang="en-US">
                  <a:solidFill>
                    <a:schemeClr val="hlink"/>
                  </a:solidFill>
                </a:rPr>
                <a:t>71f1</a:t>
              </a:r>
            </a:p>
          </p:txBody>
        </p:sp>
        <p:pic>
          <p:nvPicPr>
            <p:cNvPr id="70" name="Picture 4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" y="3401"/>
              <a:ext cx="127" cy="1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1" name="AutoShape 49"/>
            <p:cNvCxnSpPr>
              <a:cxnSpLocks noChangeShapeType="1"/>
              <a:stCxn id="70" idx="3"/>
              <a:endCxn id="50" idx="0"/>
            </p:cNvCxnSpPr>
            <p:nvPr/>
          </p:nvCxnSpPr>
          <p:spPr bwMode="auto">
            <a:xfrm flipV="1">
              <a:off x="269" y="3054"/>
              <a:ext cx="384" cy="405"/>
            </a:xfrm>
            <a:prstGeom prst="curvedConnector4">
              <a:avLst>
                <a:gd name="adj1" fmla="val 45315"/>
                <a:gd name="adj2" fmla="val 135556"/>
              </a:avLst>
            </a:prstGeom>
            <a:noFill/>
            <a:ln w="25400">
              <a:solidFill>
                <a:srgbClr val="00FF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561" y="3789"/>
              <a:ext cx="1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b="1"/>
                <a:t>NodeId space</a:t>
              </a:r>
            </a:p>
          </p:txBody>
        </p:sp>
      </p:grpSp>
      <p:pic>
        <p:nvPicPr>
          <p:cNvPr id="73" name="Picture 70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763" y="6013450"/>
            <a:ext cx="201612" cy="1825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946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– Insert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fileID</a:t>
            </a:r>
            <a:r>
              <a:rPr lang="en-US" baseline="0" dirty="0" smtClean="0"/>
              <a:t> = insert(name, …, k, file)</a:t>
            </a:r>
          </a:p>
          <a:p>
            <a:pPr lvl="1"/>
            <a:r>
              <a:rPr lang="en-US" dirty="0" smtClean="0"/>
              <a:t>‘k’ is requested duplication</a:t>
            </a:r>
          </a:p>
          <a:p>
            <a:pPr lvl="0"/>
            <a:r>
              <a:rPr lang="en-US" dirty="0" smtClean="0"/>
              <a:t>Hash (file,</a:t>
            </a:r>
            <a:r>
              <a:rPr lang="en-US" baseline="0" dirty="0" smtClean="0"/>
              <a:t> name, and random salt) to get </a:t>
            </a:r>
            <a:r>
              <a:rPr lang="en-US" baseline="0" dirty="0" err="1" smtClean="0"/>
              <a:t>fileID</a:t>
            </a:r>
            <a:endParaRPr lang="en-US" baseline="0" dirty="0" smtClean="0"/>
          </a:p>
          <a:p>
            <a:pPr lvl="0"/>
            <a:r>
              <a:rPr lang="en-US" baseline="0" dirty="0" smtClean="0"/>
              <a:t>Route file to node with </a:t>
            </a:r>
            <a:r>
              <a:rPr lang="en-US" baseline="0" dirty="0" err="1" smtClean="0"/>
              <a:t>nodeID</a:t>
            </a:r>
            <a:r>
              <a:rPr lang="en-US" baseline="0" dirty="0" smtClean="0"/>
              <a:t> closest to </a:t>
            </a:r>
            <a:r>
              <a:rPr lang="en-US" baseline="0" dirty="0" err="1" smtClean="0"/>
              <a:t>fileID</a:t>
            </a:r>
            <a:endParaRPr lang="en-US" baseline="0" dirty="0" smtClean="0"/>
          </a:p>
          <a:p>
            <a:pPr lvl="1"/>
            <a:r>
              <a:rPr lang="en-US" baseline="0" dirty="0" smtClean="0"/>
              <a:t>Pastry, O(log(N)) steps</a:t>
            </a:r>
          </a:p>
          <a:p>
            <a:pPr lvl="0"/>
            <a:r>
              <a:rPr lang="en-US" baseline="0" dirty="0" smtClean="0"/>
              <a:t>Node and it’s k closest neighbors store replicas</a:t>
            </a:r>
          </a:p>
          <a:p>
            <a:pPr lvl="1"/>
            <a:r>
              <a:rPr lang="en-US" baseline="0" dirty="0" smtClean="0"/>
              <a:t>More on what happens if they can’t store the file later</a:t>
            </a:r>
          </a:p>
        </p:txBody>
      </p:sp>
    </p:spTree>
    <p:extLst>
      <p:ext uri="{BB962C8B-B14F-4D97-AF65-F5344CB8AC3E}">
        <p14:creationId xmlns:p14="http://schemas.microsoft.com/office/powerpoint/2010/main" val="103586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– Lookup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file =</a:t>
            </a:r>
            <a:r>
              <a:rPr lang="en-US" baseline="0" dirty="0" smtClean="0"/>
              <a:t> lookup(</a:t>
            </a:r>
            <a:r>
              <a:rPr lang="en-US" baseline="0" dirty="0" err="1" smtClean="0"/>
              <a:t>fileID</a:t>
            </a:r>
            <a:r>
              <a:rPr lang="en-US" baseline="0" dirty="0" smtClean="0"/>
              <a:t>);</a:t>
            </a:r>
          </a:p>
          <a:p>
            <a:r>
              <a:rPr lang="en-US" baseline="0" dirty="0" smtClean="0"/>
              <a:t>Route to node closest to </a:t>
            </a:r>
            <a:r>
              <a:rPr lang="en-US" baseline="0" dirty="0" err="1" smtClean="0"/>
              <a:t>fileID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Will find closest of the k replicated copies</a:t>
            </a:r>
          </a:p>
          <a:p>
            <a:pPr lvl="1"/>
            <a:r>
              <a:rPr lang="en-US" dirty="0" smtClean="0"/>
              <a:t>(With high probability)</a:t>
            </a:r>
          </a:p>
          <a:p>
            <a:pPr lvl="1"/>
            <a:r>
              <a:rPr lang="en-US" dirty="0" smtClean="0"/>
              <a:t>Pastry’s locality properties</a:t>
            </a:r>
          </a:p>
        </p:txBody>
      </p:sp>
    </p:spTree>
    <p:extLst>
      <p:ext uri="{BB962C8B-B14F-4D97-AF65-F5344CB8AC3E}">
        <p14:creationId xmlns:p14="http://schemas.microsoft.com/office/powerpoint/2010/main" val="42556099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– Reclaim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reclaim(</a:t>
            </a:r>
            <a:r>
              <a:rPr lang="en-US" dirty="0" err="1" smtClean="0"/>
              <a:t>fileId</a:t>
            </a:r>
            <a:r>
              <a:rPr lang="en-US" dirty="0" smtClean="0"/>
              <a:t>, …)</a:t>
            </a:r>
          </a:p>
          <a:p>
            <a:r>
              <a:rPr lang="en-US" dirty="0" smtClean="0"/>
              <a:t>Send messages to node closest to file</a:t>
            </a:r>
          </a:p>
          <a:p>
            <a:pPr lvl="1"/>
            <a:r>
              <a:rPr lang="en-US" dirty="0" smtClean="0"/>
              <a:t>Node and the replicas can</a:t>
            </a:r>
            <a:r>
              <a:rPr lang="en-US" baseline="0" dirty="0" smtClean="0"/>
              <a:t> now delete file as they see fit</a:t>
            </a:r>
          </a:p>
          <a:p>
            <a:pPr lvl="0"/>
            <a:r>
              <a:rPr lang="en-US" dirty="0" smtClean="0"/>
              <a:t>Does not guarantee deletion</a:t>
            </a:r>
          </a:p>
          <a:p>
            <a:pPr lvl="0"/>
            <a:r>
              <a:rPr lang="en-US" dirty="0" smtClean="0"/>
              <a:t>Simply</a:t>
            </a:r>
            <a:r>
              <a:rPr lang="en-US" baseline="0" dirty="0" smtClean="0"/>
              <a:t> no longer guarantees it won’t be deleted</a:t>
            </a:r>
          </a:p>
          <a:p>
            <a:pPr lvl="0"/>
            <a:r>
              <a:rPr lang="en-US" baseline="0" dirty="0" smtClean="0"/>
              <a:t>Avoids complexity of deletion agreement protocols</a:t>
            </a:r>
          </a:p>
        </p:txBody>
      </p:sp>
    </p:spTree>
    <p:extLst>
      <p:ext uri="{BB962C8B-B14F-4D97-AF65-F5344CB8AC3E}">
        <p14:creationId xmlns:p14="http://schemas.microsoft.com/office/powerpoint/2010/main" val="10387338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</a:t>
            </a:r>
            <a:r>
              <a:rPr lang="en-US" baseline="0" dirty="0" smtClean="0"/>
              <a:t> this good enough?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Basic DHT experiment found:</a:t>
            </a:r>
          </a:p>
          <a:p>
            <a:pPr lvl="1"/>
            <a:r>
              <a:rPr lang="en-US" dirty="0" smtClean="0"/>
              <a:t>Many insertion failures (51.1%)</a:t>
            </a:r>
          </a:p>
          <a:p>
            <a:pPr lvl="1"/>
            <a:r>
              <a:rPr lang="en-US" dirty="0" smtClean="0"/>
              <a:t>Poor system utilization (60.8%)</a:t>
            </a:r>
          </a:p>
          <a:p>
            <a:r>
              <a:rPr lang="en-US" dirty="0" smtClean="0"/>
              <a:t>Compared with (full) PAST:</a:t>
            </a:r>
          </a:p>
          <a:p>
            <a:pPr lvl="1"/>
            <a:r>
              <a:rPr lang="en-US" dirty="0" smtClean="0"/>
              <a:t>Low insertion failures: (0-11.98%)</a:t>
            </a:r>
          </a:p>
          <a:p>
            <a:pPr lvl="1"/>
            <a:r>
              <a:rPr lang="en-US" dirty="0" smtClean="0"/>
              <a:t>High system utilization (97.4%-99.7%)</a:t>
            </a:r>
          </a:p>
          <a:p>
            <a:r>
              <a:rPr lang="en-US" dirty="0" smtClean="0"/>
              <a:t>Numbers from NATLR web proxy trace</a:t>
            </a:r>
          </a:p>
          <a:p>
            <a:pPr lvl="1"/>
            <a:r>
              <a:rPr lang="en-US" dirty="0" smtClean="0"/>
              <a:t>Full details in evaluation later</a:t>
            </a:r>
          </a:p>
          <a:p>
            <a:r>
              <a:rPr lang="en-US" dirty="0" smtClean="0"/>
              <a:t>Hosts modeled after corporate desktop environment</a:t>
            </a:r>
          </a:p>
          <a:p>
            <a:r>
              <a:rPr lang="en-US" dirty="0" smtClean="0"/>
              <a:t>What causes all the failures?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5950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Storage Imbalance</a:t>
            </a:r>
          </a:p>
          <a:p>
            <a:pPr lvl="1"/>
            <a:r>
              <a:rPr lang="en-US" dirty="0" smtClean="0"/>
              <a:t>Why?</a:t>
            </a:r>
          </a:p>
          <a:p>
            <a:pPr lvl="0"/>
            <a:r>
              <a:rPr lang="en-US" dirty="0" smtClean="0"/>
              <a:t>File assignment might be uneven</a:t>
            </a:r>
          </a:p>
          <a:p>
            <a:pPr lvl="1"/>
            <a:r>
              <a:rPr lang="en-US" dirty="0" smtClean="0"/>
              <a:t>Despite hashing properties</a:t>
            </a:r>
          </a:p>
          <a:p>
            <a:pPr lvl="0"/>
            <a:r>
              <a:rPr lang="en-US" dirty="0" smtClean="0"/>
              <a:t>Files are different sizes</a:t>
            </a:r>
          </a:p>
          <a:p>
            <a:pPr lvl="0"/>
            <a:r>
              <a:rPr lang="en-US" dirty="0" smtClean="0"/>
              <a:t>Nodes have different capacities</a:t>
            </a:r>
          </a:p>
          <a:p>
            <a:pPr lvl="1"/>
            <a:r>
              <a:rPr lang="en-US" dirty="0" smtClean="0"/>
              <a:t>Note:</a:t>
            </a:r>
            <a:r>
              <a:rPr lang="en-US" baseline="0" dirty="0" smtClean="0"/>
              <a:t> Pastry assumes order of 2 magnitude capacity difference</a:t>
            </a:r>
          </a:p>
          <a:p>
            <a:pPr lvl="1"/>
            <a:r>
              <a:rPr lang="en-US" dirty="0" smtClean="0"/>
              <a:t>Too small, node rejected</a:t>
            </a:r>
          </a:p>
          <a:p>
            <a:pPr lvl="1"/>
            <a:r>
              <a:rPr lang="en-US" dirty="0" smtClean="0"/>
              <a:t>Too large, node requested to rejoin as multiple nodes</a:t>
            </a:r>
          </a:p>
          <a:p>
            <a:pPr lvl="0"/>
            <a:r>
              <a:rPr lang="en-US" dirty="0" smtClean="0"/>
              <a:t>Would imbalance</a:t>
            </a:r>
            <a:r>
              <a:rPr lang="en-US" baseline="0" dirty="0" smtClean="0"/>
              <a:t> be as much of a problem if the files were fragmented?</a:t>
            </a:r>
          </a:p>
        </p:txBody>
      </p:sp>
    </p:spTree>
    <p:extLst>
      <p:ext uri="{BB962C8B-B14F-4D97-AF65-F5344CB8AC3E}">
        <p14:creationId xmlns:p14="http://schemas.microsoft.com/office/powerpoint/2010/main" val="26644789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Solution:</a:t>
            </a:r>
            <a:r>
              <a:rPr lang="en-US" baseline="0" dirty="0" smtClean="0"/>
              <a:t> Storage Management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Replica</a:t>
            </a:r>
            <a:r>
              <a:rPr lang="en-US" baseline="0" dirty="0" smtClean="0"/>
              <a:t> Diversion</a:t>
            </a:r>
          </a:p>
          <a:p>
            <a:pPr lvl="1"/>
            <a:r>
              <a:rPr lang="en-US" dirty="0" smtClean="0"/>
              <a:t>Concept:</a:t>
            </a:r>
            <a:r>
              <a:rPr lang="en-US" baseline="0" dirty="0" smtClean="0"/>
              <a:t> Balance free space amongst nodes in a leaf set</a:t>
            </a:r>
          </a:p>
          <a:p>
            <a:pPr lvl="0"/>
            <a:r>
              <a:rPr lang="en-US" dirty="0" smtClean="0"/>
              <a:t>File Diversion</a:t>
            </a:r>
          </a:p>
          <a:p>
            <a:pPr lvl="1"/>
            <a:r>
              <a:rPr lang="en-US" dirty="0" smtClean="0"/>
              <a:t>Concept: If replica diversion fails, try</a:t>
            </a:r>
            <a:r>
              <a:rPr lang="en-US" baseline="0" dirty="0" smtClean="0"/>
              <a:t> elsewhere</a:t>
            </a:r>
          </a:p>
          <a:p>
            <a:pPr lvl="0"/>
            <a:r>
              <a:rPr lang="en-US" dirty="0" smtClean="0"/>
              <a:t>Replication maintenance</a:t>
            </a:r>
          </a:p>
          <a:p>
            <a:pPr lvl="1"/>
            <a:r>
              <a:rPr lang="en-US" dirty="0" smtClean="0"/>
              <a:t>How does PAST ensure sufficient replicas exist?</a:t>
            </a:r>
          </a:p>
        </p:txBody>
      </p:sp>
    </p:spTree>
    <p:extLst>
      <p:ext uri="{BB962C8B-B14F-4D97-AF65-F5344CB8AC3E}">
        <p14:creationId xmlns:p14="http://schemas.microsoft.com/office/powerpoint/2010/main" val="2004073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P2P Apps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CoDNS</a:t>
            </a:r>
            <a:endParaRPr lang="en-US" dirty="0" smtClean="0"/>
          </a:p>
          <a:p>
            <a:pPr lvl="1"/>
            <a:r>
              <a:rPr lang="en-US" dirty="0" smtClean="0"/>
              <a:t>Distribute </a:t>
            </a:r>
            <a:r>
              <a:rPr lang="en-US" dirty="0" smtClean="0"/>
              <a:t>DNS load to other clients in order to greatly reduce latency of non-cached entries.</a:t>
            </a:r>
          </a:p>
          <a:p>
            <a:r>
              <a:rPr lang="en-US" dirty="0" err="1" smtClean="0"/>
              <a:t>UsenetDHT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 smtClean="0"/>
              <a:t>peers to distribute the storage and costs of the Usenet </a:t>
            </a:r>
            <a:r>
              <a:rPr lang="en-US" dirty="0" smtClean="0"/>
              <a:t>service</a:t>
            </a:r>
          </a:p>
          <a:p>
            <a:pPr lvl="0"/>
            <a:r>
              <a:rPr lang="en-US" dirty="0" smtClean="0"/>
              <a:t>PAST </a:t>
            </a:r>
          </a:p>
          <a:p>
            <a:pPr lvl="1"/>
            <a:r>
              <a:rPr lang="en-US" dirty="0" smtClean="0"/>
              <a:t>Distribute files and replicas across many peers, using diversion and hashing to increase utilization and insertion success</a:t>
            </a:r>
          </a:p>
        </p:txBody>
      </p:sp>
    </p:spTree>
    <p:extLst>
      <p:ext uri="{BB962C8B-B14F-4D97-AF65-F5344CB8AC3E}">
        <p14:creationId xmlns:p14="http://schemas.microsoft.com/office/powerpoint/2010/main" val="384029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marR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7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Concept:</a:t>
            </a:r>
            <a:r>
              <a:rPr kumimoji="0" lang="en-US" sz="27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Balance free space amongst nodes in a leaf set</a:t>
            </a:r>
            <a:endParaRPr lang="en-US" sz="2700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525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OSDI 2004</a:t>
            </a:r>
          </a:p>
          <a:p>
            <a:r>
              <a:rPr lang="en-US" dirty="0" smtClean="0"/>
              <a:t>Princeton</a:t>
            </a:r>
          </a:p>
          <a:p>
            <a:endParaRPr lang="en-US" dirty="0" smtClean="0"/>
          </a:p>
          <a:p>
            <a:r>
              <a:rPr lang="en-US" dirty="0" err="1" smtClean="0"/>
              <a:t>KyoungSoo</a:t>
            </a:r>
            <a:r>
              <a:rPr lang="en-US" dirty="0" smtClean="0"/>
              <a:t> Park</a:t>
            </a:r>
          </a:p>
          <a:p>
            <a:r>
              <a:rPr lang="en-US" dirty="0" err="1" smtClean="0"/>
              <a:t>Zhe</a:t>
            </a:r>
            <a:r>
              <a:rPr lang="en-US" baseline="0" dirty="0" smtClean="0"/>
              <a:t> Wang</a:t>
            </a:r>
          </a:p>
          <a:p>
            <a:r>
              <a:rPr lang="en-US" baseline="0" dirty="0" err="1" smtClean="0"/>
              <a:t>Vivek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Pai</a:t>
            </a:r>
            <a:endParaRPr lang="en-US" baseline="0" dirty="0" smtClean="0"/>
          </a:p>
          <a:p>
            <a:r>
              <a:rPr lang="en-US" baseline="0" dirty="0" smtClean="0"/>
              <a:t>Larry Peterson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Presented by Kevin Larson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CoDNS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DNS?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819400"/>
          </a:xfrm>
        </p:spPr>
        <p:txBody>
          <a:bodyPr/>
          <a:lstStyle/>
          <a:p>
            <a:r>
              <a:rPr lang="en-US" dirty="0" smtClean="0"/>
              <a:t>Domain Name System</a:t>
            </a:r>
          </a:p>
          <a:p>
            <a:r>
              <a:rPr lang="en-US" dirty="0"/>
              <a:t> </a:t>
            </a:r>
            <a:r>
              <a:rPr lang="en-US" dirty="0" smtClean="0"/>
              <a:t>Translates traditional URLs into IP addresses</a:t>
            </a:r>
          </a:p>
          <a:p>
            <a:pPr lvl="1"/>
            <a:r>
              <a:rPr lang="en-US" dirty="0" smtClean="0"/>
              <a:t>Ex: www.illinois.edu -&gt; 128.174.4.87</a:t>
            </a:r>
          </a:p>
          <a:p>
            <a:r>
              <a:rPr lang="en-US" dirty="0" smtClean="0"/>
              <a:t>Ubiquitous and long-standing: Average user not aware of its existence</a:t>
            </a:r>
            <a:endParaRPr lang="en-US" dirty="0"/>
          </a:p>
        </p:txBody>
      </p:sp>
      <p:pic>
        <p:nvPicPr>
          <p:cNvPr id="4" name="Picture 4" descr="planetlab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44" y="4191000"/>
            <a:ext cx="7315200" cy="147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6744" y="5708037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Desired Performance, as observed </a:t>
            </a:r>
            <a:r>
              <a:rPr lang="en-US" dirty="0" err="1" smtClean="0"/>
              <a:t>PlanetLab</a:t>
            </a:r>
            <a:r>
              <a:rPr lang="en-US" dirty="0" smtClean="0"/>
              <a:t> nodes at Rice and University of Utah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45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and Workload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PlanetLab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Internet scale test-bed</a:t>
            </a:r>
          </a:p>
          <a:p>
            <a:pPr lvl="1"/>
            <a:r>
              <a:rPr lang="en-US" dirty="0" smtClean="0"/>
              <a:t>Very large scale</a:t>
            </a:r>
          </a:p>
          <a:p>
            <a:pPr lvl="1"/>
            <a:r>
              <a:rPr lang="en-US" dirty="0" smtClean="0"/>
              <a:t>Geographically distributed</a:t>
            </a:r>
          </a:p>
          <a:p>
            <a:r>
              <a:rPr lang="en-US" dirty="0" err="1" smtClean="0"/>
              <a:t>CoDeeN</a:t>
            </a:r>
            <a:endParaRPr lang="en-US" dirty="0" smtClean="0"/>
          </a:p>
          <a:p>
            <a:pPr lvl="1"/>
            <a:r>
              <a:rPr lang="en-US" dirty="0" smtClean="0"/>
              <a:t>Latency-sensitive content delivery network (CDN)</a:t>
            </a:r>
          </a:p>
          <a:p>
            <a:pPr lvl="2"/>
            <a:r>
              <a:rPr lang="en-US" dirty="0" smtClean="0"/>
              <a:t>Uses a network of caching Web proxy servers</a:t>
            </a:r>
          </a:p>
          <a:p>
            <a:pPr lvl="2"/>
            <a:r>
              <a:rPr lang="en-US" dirty="0" smtClean="0"/>
              <a:t>Complex distribution of node accesses + external accesses</a:t>
            </a:r>
          </a:p>
          <a:p>
            <a:pPr lvl="1"/>
            <a:r>
              <a:rPr lang="en-US" dirty="0" smtClean="0"/>
              <a:t>Built on top of </a:t>
            </a:r>
            <a:r>
              <a:rPr lang="en-US" dirty="0" err="1" smtClean="0"/>
              <a:t>PlanetLab</a:t>
            </a:r>
            <a:endParaRPr lang="en-US" dirty="0" smtClean="0"/>
          </a:p>
          <a:p>
            <a:pPr lvl="1"/>
            <a:r>
              <a:rPr lang="en-US" dirty="0" smtClean="0"/>
              <a:t>Widely used (4 million plus accesses/day)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949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Observed Performance 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6" descr="planetlab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14"/>
          <a:stretch>
            <a:fillRect/>
          </a:stretch>
        </p:blipFill>
        <p:spPr bwMode="auto">
          <a:xfrm>
            <a:off x="1828800" y="1219200"/>
            <a:ext cx="5486400" cy="91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planetlab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49"/>
          <a:stretch>
            <a:fillRect/>
          </a:stretch>
        </p:blipFill>
        <p:spPr bwMode="auto">
          <a:xfrm>
            <a:off x="1817914" y="2487970"/>
            <a:ext cx="5486400" cy="9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umich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49"/>
          <a:stretch>
            <a:fillRect/>
          </a:stretch>
        </p:blipFill>
        <p:spPr bwMode="auto">
          <a:xfrm>
            <a:off x="1793420" y="3861560"/>
            <a:ext cx="5486400" cy="9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110061" y="2136781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Cornell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39114" y="3431393"/>
            <a:ext cx="211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Oregon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95570" y="4788685"/>
            <a:ext cx="2282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Michigan</a:t>
            </a:r>
          </a:p>
        </p:txBody>
      </p:sp>
      <p:pic>
        <p:nvPicPr>
          <p:cNvPr id="12" name="Picture 5" descr="utk-1_cronjob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35"/>
          <a:stretch>
            <a:fillRect/>
          </a:stretch>
        </p:blipFill>
        <p:spPr bwMode="auto">
          <a:xfrm>
            <a:off x="1849527" y="5158017"/>
            <a:ext cx="5486400" cy="80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361651" y="5980969"/>
            <a:ext cx="239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Tennessee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209800" y="1219200"/>
            <a:ext cx="228600" cy="50292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5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not working?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DNS lookups are high reliability, but failures are  still responsible for significant delays.</a:t>
            </a:r>
          </a:p>
          <a:p>
            <a:pPr lvl="1"/>
            <a:r>
              <a:rPr lang="en-US" dirty="0" smtClean="0"/>
              <a:t>Reliability due to redundancy, which drives up latency</a:t>
            </a:r>
          </a:p>
          <a:p>
            <a:pPr lvl="1"/>
            <a:r>
              <a:rPr lang="en-US" dirty="0" smtClean="0"/>
              <a:t>Failures significantly skew average lookup times</a:t>
            </a:r>
          </a:p>
          <a:p>
            <a:r>
              <a:rPr lang="en-US" dirty="0" smtClean="0"/>
              <a:t>Failures defined as:</a:t>
            </a:r>
          </a:p>
          <a:p>
            <a:pPr lvl="1"/>
            <a:r>
              <a:rPr lang="en-US" dirty="0" smtClean="0"/>
              <a:t>5+ second latency – the length of time where the system will contact a secondary local nameserver</a:t>
            </a:r>
          </a:p>
          <a:p>
            <a:pPr lvl="1"/>
            <a:r>
              <a:rPr lang="en-US" dirty="0" smtClean="0"/>
              <a:t>No answer</a:t>
            </a:r>
            <a:endParaRPr lang="en-US" dirty="0"/>
          </a:p>
          <a:p>
            <a:r>
              <a:rPr lang="en-US" dirty="0" smtClean="0"/>
              <a:t>Is this a reasonable metric for failure?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3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Spent on DNS lookups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classifications of lookup times: </a:t>
            </a:r>
          </a:p>
          <a:p>
            <a:pPr lvl="1"/>
            <a:r>
              <a:rPr lang="en-US" dirty="0" smtClean="0"/>
              <a:t>Low: &lt;10ms </a:t>
            </a:r>
          </a:p>
          <a:p>
            <a:pPr lvl="1"/>
            <a:r>
              <a:rPr lang="en-US" dirty="0" smtClean="0"/>
              <a:t>Regular: 10ms to 100ms </a:t>
            </a:r>
          </a:p>
          <a:p>
            <a:pPr lvl="1"/>
            <a:r>
              <a:rPr lang="en-US" dirty="0" smtClean="0"/>
              <a:t>High: &gt;100ms</a:t>
            </a:r>
          </a:p>
          <a:p>
            <a:r>
              <a:rPr lang="en-US" dirty="0" smtClean="0"/>
              <a:t>71%-99.2% of time is spent on high latency lookups, despite accounting for 0.5% to 12.9% of accesses</a:t>
            </a:r>
          </a:p>
          <a:p>
            <a:r>
              <a:rPr lang="en-US" dirty="0" smtClean="0"/>
              <a:t>Time spent on failure dominates overall lookup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1195</TotalTime>
  <Words>1321</Words>
  <Application>Microsoft Office PowerPoint</Application>
  <PresentationFormat>On-screen Show (4:3)</PresentationFormat>
  <Paragraphs>256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Civic</vt:lpstr>
      <vt:lpstr>P2P Apps </vt:lpstr>
      <vt:lpstr>P2P In General</vt:lpstr>
      <vt:lpstr>P2P Apps</vt:lpstr>
      <vt:lpstr>CoDNS</vt:lpstr>
      <vt:lpstr>What is DNS?</vt:lpstr>
      <vt:lpstr>Environment and Workload</vt:lpstr>
      <vt:lpstr>Observed Performance </vt:lpstr>
      <vt:lpstr>What is not working?</vt:lpstr>
      <vt:lpstr>Time Spent on DNS lookups</vt:lpstr>
      <vt:lpstr>Failure Classification</vt:lpstr>
      <vt:lpstr>CoDNS Ideas</vt:lpstr>
      <vt:lpstr>CoDNS Counter-thoughts</vt:lpstr>
      <vt:lpstr>CoDNS Implementation</vt:lpstr>
      <vt:lpstr>Results</vt:lpstr>
      <vt:lpstr>Results: One Day of Traffic</vt:lpstr>
      <vt:lpstr>Observations</vt:lpstr>
      <vt:lpstr>Overhead</vt:lpstr>
      <vt:lpstr>Questions</vt:lpstr>
      <vt:lpstr>Questions (continued)</vt:lpstr>
      <vt:lpstr>PAST</vt:lpstr>
      <vt:lpstr>PAST Introduction</vt:lpstr>
      <vt:lpstr>Pastry Review</vt:lpstr>
      <vt:lpstr>Pastry Review, continued</vt:lpstr>
      <vt:lpstr>PAST – Insert</vt:lpstr>
      <vt:lpstr>PAST – Lookup</vt:lpstr>
      <vt:lpstr>PAST – Reclaim</vt:lpstr>
      <vt:lpstr>Is this good enough?</vt:lpstr>
      <vt:lpstr>The Problem</vt:lpstr>
      <vt:lpstr>The Solution: Storage Management</vt:lpstr>
      <vt:lpstr>Replica Diversion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P2P Apps CoDNS UsnetDHT PAST</dc:title>
  <dc:creator>Kevin</dc:creator>
  <cp:lastModifiedBy>will</cp:lastModifiedBy>
  <cp:revision>76</cp:revision>
  <dcterms:created xsi:type="dcterms:W3CDTF">2011-03-13T17:04:45Z</dcterms:created>
  <dcterms:modified xsi:type="dcterms:W3CDTF">2011-03-15T00:46:10Z</dcterms:modified>
</cp:coreProperties>
</file>