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5" r:id="rId42"/>
    <p:sldId id="306" r:id="rId43"/>
    <p:sldId id="307" r:id="rId44"/>
    <p:sldId id="308" r:id="rId45"/>
    <p:sldId id="309" r:id="rId46"/>
    <p:sldId id="30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3" autoAdjust="0"/>
    <p:restoredTop sz="86391" autoAdjust="0"/>
  </p:normalViewPr>
  <p:slideViewPr>
    <p:cSldViewPr>
      <p:cViewPr varScale="1">
        <p:scale>
          <a:sx n="97" d="100"/>
          <a:sy n="97" d="100"/>
        </p:scale>
        <p:origin x="-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4DCCB-8299-4676-8AAC-8F701426849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dirty="0" smtClean="0"/>
              <a:t>Long lasting, continuous failures: </a:t>
            </a:r>
          </a:p>
          <a:p>
            <a:pPr marL="0" lvl="1"/>
            <a:r>
              <a:rPr lang="en-US" dirty="0" smtClean="0"/>
              <a:t>- Result </a:t>
            </a:r>
            <a:r>
              <a:rPr lang="en-US" dirty="0"/>
              <a:t>from nameserver failures and extended overloading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 sporadic </a:t>
            </a:r>
            <a:r>
              <a:rPr lang="en-US" dirty="0" smtClean="0"/>
              <a:t>failures: </a:t>
            </a:r>
          </a:p>
          <a:p>
            <a:r>
              <a:rPr lang="en-US" dirty="0" smtClean="0"/>
              <a:t>- Result from temporary </a:t>
            </a:r>
            <a:r>
              <a:rPr lang="en-US" dirty="0"/>
              <a:t>overloading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Periodic Failures – caused by </a:t>
            </a:r>
            <a:r>
              <a:rPr lang="en-US" dirty="0" err="1"/>
              <a:t>cron</a:t>
            </a:r>
            <a:r>
              <a:rPr lang="en-US" dirty="0"/>
              <a:t> jobs and other scheduled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closed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  <p:pic>
        <p:nvPicPr>
          <p:cNvPr id="73" name="Picture 7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6013450"/>
            <a:ext cx="201612" cy="182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0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‘C’ as well! (‘C’ being k+1 closest)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Diversion metric:</a:t>
            </a:r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2154396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t_pri</a:t>
            </a:r>
            <a:r>
              <a:rPr lang="en-US" sz="1400" dirty="0"/>
              <a:t> 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3" name="Cloud 22"/>
          <p:cNvSpPr/>
          <p:nvPr/>
        </p:nvSpPr>
        <p:spPr>
          <a:xfrm>
            <a:off x="6116797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t_div</a:t>
            </a:r>
            <a:r>
              <a:rPr lang="en-US" sz="1400" dirty="0" smtClean="0"/>
              <a:t> 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233" y="5913099"/>
            <a:ext cx="84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t_pri</a:t>
            </a:r>
            <a:r>
              <a:rPr lang="en-US" dirty="0" smtClean="0"/>
              <a:t> &gt; </a:t>
            </a:r>
            <a:r>
              <a:rPr lang="en-US" dirty="0" err="1" smtClean="0"/>
              <a:t>t_div</a:t>
            </a:r>
            <a:r>
              <a:rPr lang="en-US" dirty="0" smtClean="0"/>
              <a:t>, prioritize primary replicas at a node over storing diverted files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07766" y="2135195"/>
            <a:ext cx="2667000" cy="2156693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8698" y="1600200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‘B’ can’t store it either?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2" grpId="0"/>
      <p:bldP spid="26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pPr lvl="1"/>
            <a:r>
              <a:rPr lang="en-US" dirty="0" smtClean="0"/>
              <a:t>Due to threshold</a:t>
            </a:r>
          </a:p>
          <a:p>
            <a:pPr lvl="0"/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That portion of the ring is overloaded</a:t>
            </a:r>
          </a:p>
          <a:p>
            <a:pPr lvl="1"/>
            <a:r>
              <a:rPr lang="en-US" dirty="0" smtClean="0"/>
              <a:t>Try elsewhere!</a:t>
            </a:r>
          </a:p>
          <a:p>
            <a:pPr lvl="0"/>
            <a:r>
              <a:rPr lang="en-US" dirty="0" smtClean="0"/>
              <a:t>Recall: </a:t>
            </a:r>
            <a:r>
              <a:rPr lang="en-US" dirty="0" err="1" smtClean="0"/>
              <a:t>fileID</a:t>
            </a:r>
            <a:r>
              <a:rPr lang="en-US" dirty="0" smtClean="0"/>
              <a:t> is result of hash</a:t>
            </a:r>
          </a:p>
          <a:p>
            <a:pPr lvl="1"/>
            <a:r>
              <a:rPr lang="en-US" dirty="0" smtClean="0"/>
              <a:t>…Including random salt</a:t>
            </a:r>
          </a:p>
          <a:p>
            <a:pPr lvl="0"/>
            <a:r>
              <a:rPr lang="en-US" dirty="0" smtClean="0"/>
              <a:t>Solution: Create</a:t>
            </a:r>
            <a:r>
              <a:rPr lang="en-US" baseline="0" dirty="0" smtClean="0"/>
              <a:t> new salt, therefore new hash</a:t>
            </a:r>
          </a:p>
          <a:p>
            <a:pPr lvl="0"/>
            <a:r>
              <a:rPr lang="en-US" baseline="0" dirty="0" smtClean="0"/>
              <a:t>Try again, up to three times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Node failure (permanent or transient)</a:t>
            </a:r>
          </a:p>
          <a:p>
            <a:pPr lvl="1"/>
            <a:r>
              <a:rPr lang="en-US" dirty="0"/>
              <a:t>Pastry notices failure with keep-alive messages</a:t>
            </a:r>
          </a:p>
          <a:p>
            <a:pPr lvl="1"/>
            <a:r>
              <a:rPr lang="en-US" dirty="0"/>
              <a:t>Leaf sets updated</a:t>
            </a:r>
          </a:p>
          <a:p>
            <a:pPr lvl="1"/>
            <a:r>
              <a:rPr lang="en-US" dirty="0"/>
              <a:t>Copy file to node that’s now k-closest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431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394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876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388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572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726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902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902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3028890" y="3734146"/>
            <a:ext cx="1190655" cy="12192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7" idx="0"/>
            <a:endCxn id="15" idx="0"/>
          </p:cNvCxnSpPr>
          <p:nvPr/>
        </p:nvCxnSpPr>
        <p:spPr>
          <a:xfrm rot="16200000" flipH="1" flipV="1">
            <a:off x="3135298" y="2374197"/>
            <a:ext cx="6350" cy="3076545"/>
          </a:xfrm>
          <a:prstGeom prst="bentConnector3">
            <a:avLst>
              <a:gd name="adj1" fmla="val -499806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6248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fails, some node ‘D’ is now k-closest</a:t>
            </a:r>
          </a:p>
          <a:p>
            <a:r>
              <a:rPr lang="en-US" dirty="0" smtClean="0"/>
              <a:t>What if ‘D’ node cannot store the file? (threshold)</a:t>
            </a:r>
          </a:p>
          <a:p>
            <a:pPr lvl="1"/>
            <a:r>
              <a:rPr lang="en-US" dirty="0" smtClean="0"/>
              <a:t>Try Replica Diversion from ‘D’!</a:t>
            </a:r>
          </a:p>
          <a:p>
            <a:r>
              <a:rPr lang="en-US" dirty="0" smtClean="0"/>
              <a:t>What if ‘D’ cannot find a node to store replica?</a:t>
            </a:r>
          </a:p>
          <a:p>
            <a:pPr lvl="1"/>
            <a:r>
              <a:rPr lang="en-US" dirty="0" smtClean="0"/>
              <a:t>Try Replica Diversion from farthest node in ‘D’s leaf set</a:t>
            </a:r>
          </a:p>
          <a:p>
            <a:r>
              <a:rPr lang="en-US" dirty="0" smtClean="0"/>
              <a:t>What if that fails?</a:t>
            </a:r>
          </a:p>
          <a:p>
            <a:pPr lvl="1"/>
            <a:r>
              <a:rPr lang="en-US" dirty="0" smtClean="0"/>
              <a:t>Give up, allow there to be &lt; k replicas</a:t>
            </a:r>
          </a:p>
          <a:p>
            <a:pPr lvl="1"/>
            <a:r>
              <a:rPr lang="en-US" dirty="0" smtClean="0"/>
              <a:t>Claim: If this happens, system must be too overloaded</a:t>
            </a:r>
          </a:p>
          <a:p>
            <a:r>
              <a:rPr lang="en-US" dirty="0" smtClean="0"/>
              <a:t>Discussion: Thoughts?</a:t>
            </a:r>
          </a:p>
          <a:p>
            <a:pPr lvl="1"/>
            <a:r>
              <a:rPr lang="en-US" dirty="0" smtClean="0"/>
              <a:t>Is giving up reasonable?</a:t>
            </a:r>
          </a:p>
          <a:p>
            <a:pPr lvl="1"/>
            <a:r>
              <a:rPr lang="en-US" dirty="0" smtClean="0"/>
              <a:t>Should file owner be notified somehow?</a:t>
            </a:r>
          </a:p>
        </p:txBody>
      </p:sp>
    </p:spTree>
    <p:extLst>
      <p:ext uri="{BB962C8B-B14F-4D97-AF65-F5344CB8AC3E}">
        <p14:creationId xmlns:p14="http://schemas.microsoft.com/office/powerpoint/2010/main" val="620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As requests</a:t>
            </a:r>
            <a:r>
              <a:rPr lang="en-US" baseline="0" dirty="0" smtClean="0"/>
              <a:t> are routed, cache files locally</a:t>
            </a:r>
            <a:endParaRPr lang="en-US" dirty="0" smtClean="0"/>
          </a:p>
          <a:p>
            <a:r>
              <a:rPr lang="en-US" dirty="0" smtClean="0"/>
              <a:t>Popular files cached</a:t>
            </a:r>
          </a:p>
          <a:p>
            <a:pPr lvl="1"/>
            <a:r>
              <a:rPr lang="en-US" dirty="0" smtClean="0"/>
              <a:t>Make use of unused space</a:t>
            </a:r>
          </a:p>
          <a:p>
            <a:r>
              <a:rPr lang="en-US" dirty="0" smtClean="0"/>
              <a:t>Cache Policy: </a:t>
            </a:r>
            <a:r>
              <a:rPr lang="en-US" dirty="0" err="1" smtClean="0"/>
              <a:t>GreeyDual</a:t>
            </a:r>
            <a:r>
              <a:rPr lang="en-US" dirty="0" smtClean="0"/>
              <a:t>-Size (GD-S)</a:t>
            </a:r>
          </a:p>
          <a:p>
            <a:pPr lvl="1"/>
            <a:r>
              <a:rPr lang="en-US" dirty="0" smtClean="0"/>
              <a:t>Weighted entries: (# cache hits) / (file size)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Is this a good cache policy?</a:t>
            </a:r>
          </a:p>
        </p:txBody>
      </p:sp>
    </p:spTree>
    <p:extLst>
      <p:ext uri="{BB962C8B-B14F-4D97-AF65-F5344CB8AC3E}">
        <p14:creationId xmlns:p14="http://schemas.microsoft.com/office/powerpoint/2010/main" val="15224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Public/private</a:t>
            </a:r>
            <a:r>
              <a:rPr lang="en-US" baseline="0" dirty="0" smtClean="0"/>
              <a:t> key encryption</a:t>
            </a:r>
          </a:p>
          <a:p>
            <a:pPr lvl="1"/>
            <a:r>
              <a:rPr lang="en-US" dirty="0" smtClean="0"/>
              <a:t>Smartcards</a:t>
            </a:r>
          </a:p>
          <a:p>
            <a:pPr lvl="0"/>
            <a:r>
              <a:rPr lang="en-US" dirty="0" smtClean="0"/>
              <a:t>Insert,</a:t>
            </a:r>
            <a:r>
              <a:rPr lang="en-US" baseline="0" dirty="0" smtClean="0"/>
              <a:t> reclaim requests signed</a:t>
            </a:r>
          </a:p>
          <a:p>
            <a:pPr lvl="0"/>
            <a:r>
              <a:rPr lang="en-US" baseline="0" dirty="0" smtClean="0"/>
              <a:t>Lookup requests not protected</a:t>
            </a:r>
          </a:p>
          <a:p>
            <a:pPr lvl="1"/>
            <a:r>
              <a:rPr lang="en-US" baseline="0" dirty="0" smtClean="0"/>
              <a:t>Clients can give PAST an encrypted file to fix this</a:t>
            </a:r>
          </a:p>
          <a:p>
            <a:pPr lvl="0"/>
            <a:r>
              <a:rPr lang="en-US" baseline="0" dirty="0" smtClean="0"/>
              <a:t>Randomized routing (Pastry)</a:t>
            </a:r>
          </a:p>
          <a:p>
            <a:pPr lvl="0"/>
            <a:r>
              <a:rPr lang="en-US" baseline="0" dirty="0" smtClean="0"/>
              <a:t>Storage quotas</a:t>
            </a:r>
          </a:p>
        </p:txBody>
      </p:sp>
    </p:spTree>
    <p:extLst>
      <p:ext uri="{BB962C8B-B14F-4D97-AF65-F5344CB8AC3E}">
        <p14:creationId xmlns:p14="http://schemas.microsoft.com/office/powerpoint/2010/main" val="1798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workloads tested</a:t>
            </a:r>
          </a:p>
          <a:p>
            <a:r>
              <a:rPr lang="en-US" dirty="0" smtClean="0"/>
              <a:t>Web proxy trace</a:t>
            </a:r>
            <a:r>
              <a:rPr lang="en-US" baseline="0" dirty="0" smtClean="0"/>
              <a:t> from NLANR</a:t>
            </a:r>
          </a:p>
          <a:p>
            <a:pPr lvl="1"/>
            <a:r>
              <a:rPr lang="en-US" dirty="0" smtClean="0"/>
              <a:t>1.8million unique URLS</a:t>
            </a:r>
          </a:p>
          <a:p>
            <a:pPr lvl="1"/>
            <a:r>
              <a:rPr lang="en-US" baseline="0" dirty="0" smtClean="0"/>
              <a:t>18.7 GB content, mean 10.5kB,</a:t>
            </a:r>
            <a:r>
              <a:rPr lang="en-US" dirty="0" smtClean="0"/>
              <a:t> median 1.3kB, [0B,138MB]</a:t>
            </a:r>
            <a:endParaRPr lang="en-US" baseline="0" dirty="0" smtClean="0"/>
          </a:p>
          <a:p>
            <a:r>
              <a:rPr lang="en-US" baseline="0" dirty="0" err="1" smtClean="0"/>
              <a:t>Filesystem</a:t>
            </a:r>
            <a:r>
              <a:rPr lang="en-US" baseline="0" dirty="0" smtClean="0"/>
              <a:t> (combination of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authors had)</a:t>
            </a:r>
          </a:p>
          <a:p>
            <a:pPr lvl="1"/>
            <a:r>
              <a:rPr lang="en-US" dirty="0" smtClean="0"/>
              <a:t>2.02million files</a:t>
            </a:r>
          </a:p>
          <a:p>
            <a:pPr lvl="1"/>
            <a:r>
              <a:rPr lang="en-US" baseline="0" dirty="0" smtClean="0"/>
              <a:t>166.6GB, mean 88.2kB, median 4.5kB,</a:t>
            </a:r>
            <a:r>
              <a:rPr lang="en-US" dirty="0"/>
              <a:t> </a:t>
            </a:r>
            <a:r>
              <a:rPr lang="en-US" baseline="0" dirty="0" smtClean="0"/>
              <a:t>[0,2.7GB]</a:t>
            </a:r>
          </a:p>
          <a:p>
            <a:r>
              <a:rPr lang="en-US" baseline="0" dirty="0" smtClean="0"/>
              <a:t>2250</a:t>
            </a:r>
            <a:r>
              <a:rPr lang="en-US" dirty="0" smtClean="0"/>
              <a:t> Past nodes, k=5</a:t>
            </a:r>
          </a:p>
          <a:p>
            <a:pPr lvl="1"/>
            <a:r>
              <a:rPr lang="en-US" baseline="0" dirty="0" smtClean="0"/>
              <a:t>Node</a:t>
            </a:r>
            <a:r>
              <a:rPr lang="en-US" dirty="0" smtClean="0"/>
              <a:t> capacities modeled after corporate network desktops</a:t>
            </a:r>
          </a:p>
          <a:p>
            <a:pPr lvl="1"/>
            <a:r>
              <a:rPr lang="en-US" baseline="0" dirty="0" smtClean="0"/>
              <a:t>Truncated</a:t>
            </a:r>
            <a:r>
              <a:rPr lang="en-US" dirty="0" smtClean="0"/>
              <a:t> normal distribution, mean +- 1 standard deviation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6196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29000"/>
            <a:ext cx="45339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6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76200" y="3743325"/>
            <a:ext cx="8534400" cy="17526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t_pri</a:t>
            </a:r>
            <a:r>
              <a:rPr lang="en-US" dirty="0" smtClean="0"/>
              <a:t> increases: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utilization</a:t>
            </a:r>
          </a:p>
          <a:p>
            <a:pPr lvl="1"/>
            <a:r>
              <a:rPr lang="en-US" dirty="0"/>
              <a:t>More failures</a:t>
            </a:r>
          </a:p>
          <a:p>
            <a:pPr lvl="1"/>
            <a:r>
              <a:rPr lang="en-US" dirty="0"/>
              <a:t>Why?</a:t>
            </a:r>
          </a:p>
          <a:p>
            <a:endParaRPr lang="en-US" baseline="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90" y="2743200"/>
            <a:ext cx="44291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648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2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44672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5529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4800" y="3657600"/>
            <a:ext cx="4191000" cy="2878787"/>
          </a:xfrm>
        </p:spPr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t_div</a:t>
            </a:r>
            <a:r>
              <a:rPr lang="en-US" baseline="0" dirty="0" smtClean="0"/>
              <a:t>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More utilization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8239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65" y="2419350"/>
            <a:ext cx="4476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3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4958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733800" y="28194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34000" y="2667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243840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 storage </a:t>
            </a:r>
            <a:r>
              <a:rPr lang="en-US" dirty="0" err="1" smtClean="0"/>
              <a:t>vs</a:t>
            </a:r>
            <a:r>
              <a:rPr lang="en-US" dirty="0" smtClean="0"/>
              <a:t> file storage?</a:t>
            </a:r>
          </a:p>
          <a:p>
            <a:pPr lvl="0"/>
            <a:r>
              <a:rPr lang="en-US" dirty="0" smtClean="0"/>
              <a:t>Replace the threshold</a:t>
            </a:r>
            <a:r>
              <a:rPr lang="en-US" baseline="0" dirty="0" smtClean="0"/>
              <a:t> metric?</a:t>
            </a:r>
          </a:p>
          <a:p>
            <a:pPr lvl="1"/>
            <a:r>
              <a:rPr lang="en-US" dirty="0" smtClean="0"/>
              <a:t>(file size)/(</a:t>
            </a:r>
            <a:r>
              <a:rPr lang="en-US" dirty="0" err="1" smtClean="0"/>
              <a:t>freespace</a:t>
            </a:r>
            <a:r>
              <a:rPr lang="en-US" dirty="0" smtClean="0"/>
              <a:t>) &gt; t</a:t>
            </a:r>
          </a:p>
          <a:p>
            <a:pPr lvl="0"/>
            <a:r>
              <a:rPr lang="en-US" dirty="0" smtClean="0"/>
              <a:t>Would you use PAST? What for?</a:t>
            </a:r>
          </a:p>
          <a:p>
            <a:pPr lvl="0"/>
            <a:r>
              <a:rPr lang="en-US" dirty="0" smtClean="0"/>
              <a:t>Is P2P right solution for PAST?</a:t>
            </a:r>
          </a:p>
          <a:p>
            <a:pPr lvl="1"/>
            <a:r>
              <a:rPr lang="en-US" dirty="0" smtClean="0"/>
              <a:t>For backup in general?</a:t>
            </a:r>
          </a:p>
          <a:p>
            <a:pPr lvl="0"/>
            <a:r>
              <a:rPr lang="en-US" dirty="0" smtClean="0"/>
              <a:t>Economically</a:t>
            </a:r>
            <a:r>
              <a:rPr lang="en-US" baseline="0" dirty="0" smtClean="0"/>
              <a:t> sound?</a:t>
            </a:r>
          </a:p>
          <a:p>
            <a:pPr lvl="1"/>
            <a:r>
              <a:rPr lang="en-US" baseline="0" dirty="0" smtClean="0"/>
              <a:t>Compared to tape drives, compared to cloud storage</a:t>
            </a:r>
          </a:p>
          <a:p>
            <a:pPr lvl="0"/>
            <a:r>
              <a:rPr lang="en-US" baseline="0" dirty="0" smtClean="0"/>
              <a:t>Resilience to churn?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1356</TotalTime>
  <Words>1992</Words>
  <Application>Microsoft Office PowerPoint</Application>
  <PresentationFormat>On-screen Show (4:3)</PresentationFormat>
  <Paragraphs>413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  <vt:lpstr>Replica Management</vt:lpstr>
      <vt:lpstr>Replica Management</vt:lpstr>
      <vt:lpstr>Caching</vt:lpstr>
      <vt:lpstr>Security</vt:lpstr>
      <vt:lpstr>Evaluation</vt:lpstr>
      <vt:lpstr>Evaluation (1)</vt:lpstr>
      <vt:lpstr>Evaluation (2)</vt:lpstr>
      <vt:lpstr>Evaluation (3)</vt:lpstr>
      <vt:lpstr>Evaluation (4)</vt:lpstr>
      <vt:lpstr>Evaluation (5)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229</cp:revision>
  <dcterms:created xsi:type="dcterms:W3CDTF">2011-03-13T17:04:45Z</dcterms:created>
  <dcterms:modified xsi:type="dcterms:W3CDTF">2011-03-15T03:26:46Z</dcterms:modified>
</cp:coreProperties>
</file>