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5399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2" y="-6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2861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5200"/>
            </a:lvl1pPr>
            <a:lvl2pPr algn="ctr" rtl="0">
              <a:spcBef>
                <a:spcPts val="0"/>
              </a:spcBef>
              <a:buSzPct val="100000"/>
              <a:defRPr sz="5200"/>
            </a:lvl2pPr>
            <a:lvl3pPr algn="ctr" rtl="0">
              <a:spcBef>
                <a:spcPts val="0"/>
              </a:spcBef>
              <a:buSzPct val="100000"/>
              <a:defRPr sz="5200"/>
            </a:lvl3pPr>
            <a:lvl4pPr algn="ctr" rtl="0">
              <a:spcBef>
                <a:spcPts val="0"/>
              </a:spcBef>
              <a:buSzPct val="100000"/>
              <a:defRPr sz="5200"/>
            </a:lvl4pPr>
            <a:lvl5pPr algn="ctr" rtl="0">
              <a:spcBef>
                <a:spcPts val="0"/>
              </a:spcBef>
              <a:buSzPct val="100000"/>
              <a:defRPr sz="5200"/>
            </a:lvl5pPr>
            <a:lvl6pPr algn="ctr" rtl="0">
              <a:spcBef>
                <a:spcPts val="0"/>
              </a:spcBef>
              <a:buSzPct val="100000"/>
              <a:defRPr sz="5200"/>
            </a:lvl6pPr>
            <a:lvl7pPr algn="ctr" rtl="0">
              <a:spcBef>
                <a:spcPts val="0"/>
              </a:spcBef>
              <a:buSzPct val="100000"/>
              <a:defRPr sz="5200"/>
            </a:lvl7pPr>
            <a:lvl8pPr algn="ctr" rtl="0">
              <a:spcBef>
                <a:spcPts val="0"/>
              </a:spcBef>
              <a:buSzPct val="100000"/>
              <a:defRPr sz="5200"/>
            </a:lvl8pPr>
            <a:lvl9pPr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12000"/>
            </a:lvl1pPr>
            <a:lvl2pPr algn="ctr" rtl="0">
              <a:spcBef>
                <a:spcPts val="0"/>
              </a:spcBef>
              <a:buSzPct val="100000"/>
              <a:defRPr sz="12000"/>
            </a:lvl2pPr>
            <a:lvl3pPr algn="ctr" rtl="0">
              <a:spcBef>
                <a:spcPts val="0"/>
              </a:spcBef>
              <a:buSzPct val="100000"/>
              <a:defRPr sz="12000"/>
            </a:lvl3pPr>
            <a:lvl4pPr algn="ctr" rtl="0">
              <a:spcBef>
                <a:spcPts val="0"/>
              </a:spcBef>
              <a:buSzPct val="100000"/>
              <a:defRPr sz="12000"/>
            </a:lvl4pPr>
            <a:lvl5pPr algn="ctr" rtl="0">
              <a:spcBef>
                <a:spcPts val="0"/>
              </a:spcBef>
              <a:buSzPct val="100000"/>
              <a:defRPr sz="12000"/>
            </a:lvl5pPr>
            <a:lvl6pPr algn="ctr" rtl="0">
              <a:spcBef>
                <a:spcPts val="0"/>
              </a:spcBef>
              <a:buSzPct val="100000"/>
              <a:defRPr sz="12000"/>
            </a:lvl6pPr>
            <a:lvl7pPr algn="ctr" rtl="0">
              <a:spcBef>
                <a:spcPts val="0"/>
              </a:spcBef>
              <a:buSzPct val="100000"/>
              <a:defRPr sz="12000"/>
            </a:lvl7pPr>
            <a:lvl8pPr algn="ctr" rtl="0">
              <a:spcBef>
                <a:spcPts val="0"/>
              </a:spcBef>
              <a:buSzPct val="100000"/>
              <a:defRPr sz="12000"/>
            </a:lvl8pPr>
            <a:lvl9pPr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3600"/>
            </a:lvl1pPr>
            <a:lvl2pPr algn="ctr" rtl="0">
              <a:spcBef>
                <a:spcPts val="0"/>
              </a:spcBef>
              <a:buSzPct val="100000"/>
              <a:defRPr sz="3600"/>
            </a:lvl2pPr>
            <a:lvl3pPr algn="ctr" rtl="0">
              <a:spcBef>
                <a:spcPts val="0"/>
              </a:spcBef>
              <a:buSzPct val="100000"/>
              <a:defRPr sz="3600"/>
            </a:lvl3pPr>
            <a:lvl4pPr algn="ctr" rtl="0">
              <a:spcBef>
                <a:spcPts val="0"/>
              </a:spcBef>
              <a:buSzPct val="100000"/>
              <a:defRPr sz="3600"/>
            </a:lvl4pPr>
            <a:lvl5pPr algn="ctr" rtl="0">
              <a:spcBef>
                <a:spcPts val="0"/>
              </a:spcBef>
              <a:buSzPct val="100000"/>
              <a:defRPr sz="3600"/>
            </a:lvl5pPr>
            <a:lvl6pPr algn="ctr" rtl="0">
              <a:spcBef>
                <a:spcPts val="0"/>
              </a:spcBef>
              <a:buSzPct val="100000"/>
              <a:defRPr sz="3600"/>
            </a:lvl6pPr>
            <a:lvl7pPr algn="ctr" rtl="0">
              <a:spcBef>
                <a:spcPts val="0"/>
              </a:spcBef>
              <a:buSzPct val="100000"/>
              <a:defRPr sz="3600"/>
            </a:lvl7pPr>
            <a:lvl8pPr algn="ctr" rtl="0">
              <a:spcBef>
                <a:spcPts val="0"/>
              </a:spcBef>
              <a:buSzPct val="100000"/>
              <a:defRPr sz="3600"/>
            </a:lvl8pPr>
            <a:lvl9pPr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4800"/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200"/>
            </a:lvl1pPr>
            <a:lvl2pPr algn="ctr" rtl="0">
              <a:spcBef>
                <a:spcPts val="0"/>
              </a:spcBef>
              <a:buSzPct val="100000"/>
              <a:defRPr sz="4200"/>
            </a:lvl2pPr>
            <a:lvl3pPr algn="ctr" rtl="0">
              <a:spcBef>
                <a:spcPts val="0"/>
              </a:spcBef>
              <a:buSzPct val="100000"/>
              <a:defRPr sz="4200"/>
            </a:lvl3pPr>
            <a:lvl4pPr algn="ctr" rtl="0">
              <a:spcBef>
                <a:spcPts val="0"/>
              </a:spcBef>
              <a:buSzPct val="100000"/>
              <a:defRPr sz="4200"/>
            </a:lvl4pPr>
            <a:lvl5pPr algn="ctr" rtl="0">
              <a:spcBef>
                <a:spcPts val="0"/>
              </a:spcBef>
              <a:buSzPct val="100000"/>
              <a:defRPr sz="4200"/>
            </a:lvl5pPr>
            <a:lvl6pPr algn="ctr" rtl="0">
              <a:spcBef>
                <a:spcPts val="0"/>
              </a:spcBef>
              <a:buSzPct val="100000"/>
              <a:defRPr sz="4200"/>
            </a:lvl6pPr>
            <a:lvl7pPr algn="ctr" rtl="0">
              <a:spcBef>
                <a:spcPts val="0"/>
              </a:spcBef>
              <a:buSzPct val="100000"/>
              <a:defRPr sz="4200"/>
            </a:lvl7pPr>
            <a:lvl8pPr algn="ctr" rtl="0">
              <a:spcBef>
                <a:spcPts val="0"/>
              </a:spcBef>
              <a:buSzPct val="100000"/>
              <a:defRPr sz="4200"/>
            </a:lvl8pPr>
            <a:lvl9pPr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‹N°›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46075" y="572300"/>
            <a:ext cx="8520599" cy="711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78375" y="1388625"/>
            <a:ext cx="8520599" cy="24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 b="1" u="sng">
                <a:latin typeface="Times New Roman"/>
                <a:ea typeface="Times New Roman"/>
                <a:cs typeface="Times New Roman"/>
                <a:sym typeface="Times New Roman"/>
              </a:rPr>
              <a:t>Group-2 </a:t>
            </a:r>
          </a:p>
          <a:p>
            <a:pPr algn="l" rtl="0">
              <a:spcBef>
                <a:spcPts val="0"/>
              </a:spcBef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Poonam Lakhangaonkar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Hiren Patel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Valentin BERTHOMIER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Rajnish Kumar 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components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9690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Beam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beam from the X-ray tube is directed through a transmission sample cell containing sample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sensitive CCD imager is positioned on the opposite side of the sample from the source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diffraction occurs with the crystal material and form the rings i.e. a two-dimensional image that constitutes the diffraction pattern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Process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A64D79"/>
              </a:solidFill>
              <a:latin typeface="Rambla"/>
              <a:ea typeface="Rambla"/>
              <a:cs typeface="Rambla"/>
              <a:sym typeface="Rambla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66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 PHASE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the X-ray sensitive CDD imager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 drilled powder through the drill, scoop and CHIMRA sorting assembly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Process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FILLING PHASE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chemin inlet protection cover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dual cells on the sample wheel -&gt; 1piezzo for each dual cell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piezzo is active during filling analysis and dumping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on piezzoelectric actuators number X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sample in the funnel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 inlet protection cover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received sample contains more than 5% of contamination then sample rejected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Process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A64D79"/>
              </a:solidFill>
              <a:latin typeface="Rambla"/>
              <a:ea typeface="Rambla"/>
              <a:cs typeface="Rambla"/>
              <a:sym typeface="Rambla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908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PHASE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on X-ray beam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CDD reads out and erase the X-ray flux multiple times (+1000times) for analysis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handling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energy of X-rays strikes by the detector and produce 2D image of diffraction pattern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all the X-ray detected by CDD into a histogram of number of photon Vs photon NRJ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the 2D pattern circumferentially about the central non-diffracted beam to create a 1D 2theta plot  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Process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A64D79"/>
              </a:solidFill>
              <a:latin typeface="Rambla"/>
              <a:ea typeface="Rambla"/>
              <a:cs typeface="Rambla"/>
              <a:sym typeface="Rambla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DUMPING PHASE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the sample wheel 180</a:t>
            </a:r>
            <a:r>
              <a:rPr lang="en-GB" sz="2000" baseline="30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(sample cell inversion) 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 the cell after use by inverting and vibrating the sample cell over the sump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back to the next sample slot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the sample wheel 180</a:t>
            </a:r>
            <a:r>
              <a:rPr lang="en-GB" sz="2000" baseline="30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-X (X corresponds to the distance between sample cells)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off piezzo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228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Commands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on: start the chemin process 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xray_set_ position:set the xray position towards sample 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sample_receive:this message from telecommunication module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_next:from the sample 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cell_clean_current:dump the sample 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inlet_open:open the 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inlet_close:</a:t>
            </a:r>
          </a:p>
          <a:p>
            <a:pPr lvl="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Commands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6725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xray_turn_on: turn on the x-ray beam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analysis_start:start analysis on sample 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cdd_create_diffreaction_image: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cdd_create_1d_2t_plot: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send_result:send result to telecommunication server  </a:t>
            </a:r>
          </a:p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power_off:turn off the chemin and terminate the process.</a:t>
            </a:r>
          </a:p>
          <a:p>
            <a:pPr>
              <a:spcBef>
                <a:spcPts val="0"/>
              </a:spcBef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SimulateRoverMain</a:t>
            </a:r>
          </a:p>
          <a:p>
            <a:pPr marL="914400" lvl="1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creation </a:t>
            </a:r>
          </a:p>
          <a:p>
            <a:pPr marL="1371600" lvl="2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CheMinModuleMain </a:t>
            </a:r>
          </a:p>
          <a:p>
            <a:pPr marL="1371600" lvl="2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Server</a:t>
            </a:r>
          </a:p>
          <a:p>
            <a:pPr marL="1371600" lvl="2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 Server</a:t>
            </a:r>
          </a:p>
          <a:p>
            <a:pPr marL="914400" lvl="1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launching</a:t>
            </a:r>
          </a:p>
          <a:p>
            <a:pPr marL="1371600" lvl="2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CheMinModuleMain is launched</a:t>
            </a:r>
          </a:p>
          <a:p>
            <a:pPr marL="1828800" lvl="3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 for CheMin server and CheMin process are created &amp; started</a:t>
            </a:r>
          </a:p>
          <a:p>
            <a:pPr marL="1371600" lvl="2" indent="-35560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threads for Power and Telecom are created &amp; started</a:t>
            </a:r>
          </a:p>
          <a:p>
            <a:pPr marL="0" lvl="0" indent="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20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0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server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message is  ‘chemin_on’</a:t>
            </a:r>
          </a:p>
          <a:p>
            <a:pPr marL="1371600" lvl="2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CCU to true and create CheminClient(9013-&gt;power) thread and start it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message is ‘power on’</a:t>
            </a:r>
          </a:p>
          <a:p>
            <a:pPr marL="1371600" lvl="2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Launch chemin process create CheminClient(9002-&gt;Telecom) thread and start it	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message is ‘Power Off’</a:t>
            </a:r>
          </a:p>
          <a:p>
            <a:pPr marL="1371600" lvl="2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free Chemin threads</a:t>
            </a:r>
          </a:p>
          <a:p>
            <a:pPr marL="0" marR="0" lvl="0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Client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port is 9013</a:t>
            </a:r>
          </a:p>
          <a:p>
            <a:pPr marL="1371600" lvl="2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PowerRequirement is sent to PowerClient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port is 9002</a:t>
            </a:r>
          </a:p>
          <a:p>
            <a: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XrdDiffraction image is sent to TelecomClient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2450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Introduction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96362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is a mineralogy instrument that will identify and quantify the minerals present in rocks and soil powder samples delivered by the rover's robotic arm</a:t>
            </a:r>
          </a:p>
          <a:p>
            <a:pPr lvl="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</a:endParaRPr>
          </a:p>
          <a:p>
            <a:pPr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</a:endParaRPr>
          </a:p>
          <a:p>
            <a:pPr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</a:endParaRPr>
          </a:p>
          <a:p>
            <a:pPr lvl="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024" y="1915625"/>
            <a:ext cx="2499724" cy="30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Process - can receive the text file which contains the commands to execute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f_xray_set_position()</a:t>
            </a:r>
          </a:p>
          <a:p>
            <a:pPr marL="1371600" lvl="2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and configure x-ray beam position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f_sample_receive() </a:t>
            </a:r>
          </a:p>
          <a:p>
            <a:pPr marL="1371600" lvl="2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the powder sample receiving procedure</a:t>
            </a:r>
          </a:p>
          <a:p>
            <a:pPr marL="1371600" lvl="2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inlet cover is opened, abort the operation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f_cell_go_to(5)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the sample cell (depending on given sample cell number and current sample cell)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f_cell_clean_current()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the cleaning procedure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f_inlet_open()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inlet cover if not opened already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f_piezzo_tun_on(v_current_sample_cell/2) 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on the given piezzo if not on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f_inlet_close()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 inlet cover if not closed already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f_piezzo_turn_off(v_current_sample_cell/2)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off the given piezzo if not off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f_xray_turn_on()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x-ray on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80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f_analysis_start()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that every component is ready to start analysis phase</a:t>
            </a:r>
          </a:p>
          <a:p>
            <a:pPr marL="1828800" lvl="3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position</a:t>
            </a:r>
          </a:p>
          <a:p>
            <a:pPr marL="1828800" lvl="3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on</a:t>
            </a:r>
          </a:p>
          <a:p>
            <a:pPr marL="1828800" lvl="3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Inlet cover closed</a:t>
            </a:r>
          </a:p>
          <a:p>
            <a:pPr marL="1828800" lvl="3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cell contamination checked</a:t>
            </a:r>
          </a:p>
          <a:p>
            <a:pPr marL="1828800" lvl="3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not contaminated</a:t>
            </a:r>
          </a:p>
          <a:p>
            <a: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all above checks satisfied then turn off piezzo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f_analysis_start</a:t>
            </a: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</a:t>
            </a:r>
            <a:r>
              <a:rPr lang="en-GB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lang="en-GB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3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 music ‘voice.mp3’ </a:t>
            </a:r>
          </a:p>
          <a:p>
            <a:pPr marL="1828800" lvl="3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f_cdd_read_erase</a:t>
            </a: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1501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77225" y="86355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f_cdd_create_diffraction_image()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diffraction image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f_cdd_create_1d_2t_plot()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1D 2theta plot image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f_send_results()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of process, send results to telecom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Server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Waits for client message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receive message, print it</a:t>
            </a:r>
          </a:p>
          <a:p>
            <a:pPr marL="1371600" marR="0" lvl="2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create power client(9008-&gt;CheminServer) thread and start it</a:t>
            </a:r>
          </a:p>
          <a:p>
            <a:pPr marR="0" lvl="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Client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socket port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socket port is 9008</a:t>
            </a:r>
          </a:p>
          <a:p>
            <a:pPr marL="1371600" marR="0" lvl="2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 send "POWER ON" to port 9008 (to Chemin Server)</a:t>
            </a:r>
          </a:p>
          <a:p>
            <a:pPr marL="0" marR="0" lvl="0" indent="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 Server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Waits for client message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receive message print it</a:t>
            </a:r>
          </a:p>
          <a:p>
            <a:pPr marL="1371600" marR="0" lvl="2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create telecom client(9008-&gt;CheminServer) thread and start it</a:t>
            </a:r>
          </a:p>
          <a:p>
            <a:pPr marR="0" lvl="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sz="2000">
              <a:solidFill>
                <a:srgbClr val="191B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Code Explanation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 Client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socket port</a:t>
            </a:r>
          </a:p>
          <a:p>
            <a:pPr marL="914400" marR="0" lvl="1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socket port is 9008</a:t>
            </a:r>
          </a:p>
          <a:p>
            <a:pPr marL="1371600" marR="0" lvl="2" indent="-35560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send "Chemin receives telecom acknowledge" to port 9008 (to </a:t>
            </a:r>
            <a:b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Server)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Description</a:t>
            </a:r>
          </a:p>
          <a:p>
            <a:pPr>
              <a:spcBef>
                <a:spcPts val="0"/>
              </a:spcBef>
              <a:buNone/>
            </a:pPr>
            <a:endParaRPr sz="3600">
              <a:solidFill>
                <a:srgbClr val="A64D79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Instrument is located inside the main body of the rover</a:t>
            </a:r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Uses</a:t>
            </a:r>
          </a:p>
          <a:p>
            <a:pPr marL="914400" lvl="1" indent="-35560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technique called X-ray diffraction (XRD) for mineralogy characterization</a:t>
            </a:r>
          </a:p>
          <a:p>
            <a:pPr marL="914400" lvl="1" indent="-35560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 fluorescence (XRF) for elemental characterization</a:t>
            </a:r>
          </a:p>
          <a:p>
            <a:pPr marL="914400" lvl="1" indent="-35560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detector for both measurements</a:t>
            </a:r>
          </a:p>
          <a:p>
            <a:pPr marL="914400" lvl="1" indent="-355600" algn="just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moving part (Sample wheel)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00" y="177750"/>
            <a:ext cx="7472400" cy="3649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722575" y="4152800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>
                <a:latin typeface="Rambla"/>
                <a:ea typeface="Rambla"/>
                <a:cs typeface="Rambla"/>
                <a:sym typeface="Rambla"/>
              </a:rPr>
              <a:t>(</a:t>
            </a:r>
            <a:r>
              <a:rPr lang="en-GB" sz="2000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CheMin XRD/XRF instrument  </a:t>
            </a:r>
            <a:r>
              <a:rPr lang="en-GB">
                <a:latin typeface="Rambla"/>
                <a:ea typeface="Rambla"/>
                <a:cs typeface="Rambla"/>
                <a:sym typeface="Rambla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What CheMin does?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analyze the sample delivered to it by SA/SPaH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identifies the minerals present in Mars soil &amp; rocks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Mineralogy helps CheMin to assess the involvement of water in their formation, position and alteration</a:t>
            </a:r>
          </a:p>
          <a:p>
            <a:pPr marL="457200" lvl="0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data is useful in the search for potential mineral energy sources for life or indicators for past habitable environments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</a:t>
            </a:r>
            <a:r>
              <a:rPr lang="en-GB" sz="30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Requirements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Requirements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require 250W-hr power per evening for processing.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is limited to approximately 4 hours of analysis per evening of operation, with the remaining energy allocated for pre-analysis warm-up of the X-ray source, and post-analysis data processing and transfer.</a:t>
            </a:r>
          </a:p>
          <a:p>
            <a:pPr marL="914400" lvl="1" indent="-35560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complete analysis of any one sample can take up to 10 hours, thus requiring multiple evenings to analyze a sample.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components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Funnel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Receives drill powders or scoop samples from the SA/SPaH system</a:t>
            </a:r>
          </a:p>
          <a:p>
            <a:pPr marL="914400" lvl="1" indent="-355600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of 65 mm</a:t>
            </a:r>
            <a:r>
              <a:rPr lang="en-GB" sz="2000" baseline="30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sample material is delivered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contains a 1-mm mesh screen to keep larger than expected grains from entering the CheMin sample handling system</a:t>
            </a:r>
          </a:p>
          <a:p>
            <a:pPr marL="914400" lvl="1" indent="-355600" rtl="0">
              <a:spcBef>
                <a:spcPts val="0"/>
              </a:spcBef>
              <a:buClr>
                <a:srgbClr val="191B0E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Grains that pass through the screen will pass into the upper reservoir portion of the sample cell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rgbClr val="191B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CheMin may reduce contamination by sample dilution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A64D79"/>
                </a:solidFill>
                <a:latin typeface="Rambla"/>
                <a:ea typeface="Rambla"/>
                <a:cs typeface="Rambla"/>
                <a:sym typeface="Rambla"/>
              </a:rPr>
              <a:t>CheMin components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cell and sample wheel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Carries 27 reusable sample cells and 5 permanent reference standards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10 mm^3 material is required to fill the sample cell 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sample goes to reservoir (which is above cell)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filling, analysis, and dumping, the sample cell is shaken by piezoelectric actuators (piezos)</a:t>
            </a:r>
          </a:p>
          <a:p>
            <a:pPr marL="0" lvl="0" indent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89450" y="43665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>
                <a:latin typeface="Rambla"/>
                <a:ea typeface="Rambla"/>
                <a:cs typeface="Rambla"/>
                <a:sym typeface="Rambla"/>
              </a:rPr>
              <a:t>(Sample Wheel And Sample cell)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25" y="0"/>
            <a:ext cx="6198849" cy="45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1063</Words>
  <Application>Microsoft Office PowerPoint</Application>
  <PresentationFormat>Affichage à l'écran (16:9)</PresentationFormat>
  <Paragraphs>210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1" baseType="lpstr">
      <vt:lpstr>Rambla</vt:lpstr>
      <vt:lpstr>simple-light-2</vt:lpstr>
      <vt:lpstr>CheMin</vt:lpstr>
      <vt:lpstr>Introduction</vt:lpstr>
      <vt:lpstr>Description </vt:lpstr>
      <vt:lpstr>Présentation PowerPoint</vt:lpstr>
      <vt:lpstr>What CheMin does?</vt:lpstr>
      <vt:lpstr>CheMin Requirements</vt:lpstr>
      <vt:lpstr>CheMin components</vt:lpstr>
      <vt:lpstr>CheMin components </vt:lpstr>
      <vt:lpstr>(Sample Wheel And Sample cell)</vt:lpstr>
      <vt:lpstr>CheMin components </vt:lpstr>
      <vt:lpstr>CheMin Process   </vt:lpstr>
      <vt:lpstr>CheMin Process</vt:lpstr>
      <vt:lpstr>CheMin Process    </vt:lpstr>
      <vt:lpstr>CheMin Process     </vt:lpstr>
      <vt:lpstr>CheMin Commands</vt:lpstr>
      <vt:lpstr>CheMin Commands</vt:lpstr>
      <vt:lpstr>Code Explanation</vt:lpstr>
      <vt:lpstr>Code Explanation </vt:lpstr>
      <vt:lpstr>Code Explanation  </vt:lpstr>
      <vt:lpstr>Code Explanation   </vt:lpstr>
      <vt:lpstr>Code Explanation    </vt:lpstr>
      <vt:lpstr>Code Explanation    </vt:lpstr>
      <vt:lpstr>Code Explanation     </vt:lpstr>
      <vt:lpstr>Code Explanation      </vt:lpstr>
      <vt:lpstr>Code Explanation       </vt:lpstr>
      <vt:lpstr>Code Explanation </vt:lpstr>
      <vt:lpstr>Code Explanation </vt:lpstr>
      <vt:lpstr>Code Explanation </vt:lpstr>
      <vt:lpstr>Code Explanation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CheMin</dc:title>
  <cp:lastModifiedBy>VALENTIN</cp:lastModifiedBy>
  <cp:revision>2</cp:revision>
  <dcterms:modified xsi:type="dcterms:W3CDTF">2015-11-21T07:29:44Z</dcterms:modified>
</cp:coreProperties>
</file>