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63" r:id="rId6"/>
    <p:sldId id="258" r:id="rId7"/>
    <p:sldId id="260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12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F70D4-6A41-4C1F-8445-A585C61DB515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EC641-89E2-4B9C-8C83-45F40A70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EC641-89E2-4B9C-8C83-45F40A70FC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6400" y="3124200"/>
            <a:ext cx="8636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400" y="5056632"/>
            <a:ext cx="8636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00216"/>
            <a:ext cx="2645664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4AF466F-BDA4-4F18-9C7B-FF0A9A1B0E80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136" y="6300216"/>
            <a:ext cx="5084064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300216"/>
            <a:ext cx="9144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219200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90048"/>
            <a:ext cx="4751917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0" y="368490"/>
            <a:ext cx="475488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198" y="2866031"/>
            <a:ext cx="4751917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061" y="1524000"/>
            <a:ext cx="475488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0059" y="2699983"/>
            <a:ext cx="475488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838705" y="505650"/>
            <a:ext cx="5134567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1078391" y="667561"/>
            <a:ext cx="4624885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417879" y="3520798"/>
            <a:ext cx="5450699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654743" y="3682580"/>
            <a:ext cx="4938812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225975" y="241256"/>
            <a:ext cx="5450699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462839" y="403038"/>
            <a:ext cx="4938812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579" y="1524000"/>
            <a:ext cx="475488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4576" y="2699983"/>
            <a:ext cx="475488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74"/>
            <a:ext cx="97536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745710" y="379100"/>
            <a:ext cx="6708436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928736"/>
            <a:ext cx="97536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997544" y="564564"/>
            <a:ext cx="6204769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74"/>
            <a:ext cx="97536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51583" y="116368"/>
            <a:ext cx="529208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398869" y="304999"/>
            <a:ext cx="4797940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5553973" y="323141"/>
            <a:ext cx="6390257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5781981" y="507668"/>
            <a:ext cx="591048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926106"/>
            <a:ext cx="97536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8910" y="450851"/>
            <a:ext cx="1128111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50851"/>
            <a:ext cx="79248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96287" y="3200400"/>
            <a:ext cx="10695709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1084" y="3833095"/>
            <a:ext cx="62992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1084" y="5056909"/>
            <a:ext cx="62992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98744"/>
            <a:ext cx="26416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200" y="6298744"/>
            <a:ext cx="508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808" y="6312393"/>
            <a:ext cx="9144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4561"/>
            <a:ext cx="103632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557016"/>
            <a:ext cx="103632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50258" y="1689847"/>
            <a:ext cx="11241737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196354"/>
            <a:ext cx="7112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560619"/>
            <a:ext cx="7112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700" y="4069804"/>
            <a:ext cx="7385051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872470" y="445180"/>
            <a:ext cx="7221663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1143570" y="632632"/>
            <a:ext cx="6679463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0823" y="5230907"/>
            <a:ext cx="7377277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101" y="1419367"/>
            <a:ext cx="42672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489" y="2174876"/>
            <a:ext cx="475488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663" y="1419367"/>
            <a:ext cx="42672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352" y="2174876"/>
            <a:ext cx="475488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53" y="1897041"/>
            <a:ext cx="4305300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614" y="1897041"/>
            <a:ext cx="4305300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53" y="1897041"/>
            <a:ext cx="4305300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614" y="1897041"/>
            <a:ext cx="43053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8"/>
            <a:ext cx="97536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219200" y="3870960"/>
            <a:ext cx="97536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503238"/>
            <a:ext cx="9751484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35138"/>
            <a:ext cx="9751484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17917" y="6314462"/>
            <a:ext cx="17272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6A76F64-8E4E-419E-89AC-F6F6DFDD936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6810" y="6305797"/>
            <a:ext cx="4957289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8517" y="5476097"/>
            <a:ext cx="1977408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6A19993C-4360-4382-80D9-9EDFEDD380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  <p:sldLayoutId id="2147484187" r:id="rId18"/>
    <p:sldLayoutId id="2147484188" r:id="rId19"/>
    <p:sldLayoutId id="214748418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2390" y="2894756"/>
            <a:ext cx="4960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GROUP-7</a:t>
            </a:r>
          </a:p>
          <a:p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JAGWANI DHARMESH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POSHIYA RAVIKUMAR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KHESKHANI JUGAL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MISTRY KISHAN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01996" y="663793"/>
            <a:ext cx="6191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NAVCAMS</a:t>
            </a:r>
            <a:endParaRPr lang="en-US" sz="5400" dirty="0"/>
          </a:p>
        </p:txBody>
      </p:sp>
      <p:pic>
        <p:nvPicPr>
          <p:cNvPr id="3" name="Picture 2" descr="nasa_mars_rover_selfi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" r="28108" b="5266"/>
          <a:stretch/>
        </p:blipFill>
        <p:spPr>
          <a:xfrm>
            <a:off x="0" y="1816073"/>
            <a:ext cx="5797594" cy="50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6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4875" y="396658"/>
            <a:ext cx="73101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HOW DO NAVCAMS WORK ?</a:t>
            </a:r>
            <a:endParaRPr lang="en-US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70" r="4730"/>
          <a:stretch/>
        </p:blipFill>
        <p:spPr>
          <a:xfrm>
            <a:off x="1528523" y="1313156"/>
            <a:ext cx="8863002" cy="47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1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5954" y="407436"/>
            <a:ext cx="73090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HOW DO NAVCAMS WORK ?</a:t>
            </a:r>
            <a:endParaRPr lang="en-US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1325" r="41313" b="2342"/>
          <a:stretch/>
        </p:blipFill>
        <p:spPr>
          <a:xfrm>
            <a:off x="6985413" y="1557092"/>
            <a:ext cx="3702976" cy="3648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2353" r="27396" b="2281"/>
          <a:stretch/>
        </p:blipFill>
        <p:spPr>
          <a:xfrm>
            <a:off x="1804083" y="1645055"/>
            <a:ext cx="3478275" cy="3564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9713" y="5433682"/>
            <a:ext cx="41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-RAW IMAGES TAKEN BY NAVCAM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70509" y="5461591"/>
            <a:ext cx="514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-XYZ CARTESIAN LOCATION </a:t>
            </a:r>
          </a:p>
          <a:p>
            <a:pPr algn="ctr"/>
            <a:r>
              <a:rPr lang="en-US" b="1" dirty="0" smtClean="0"/>
              <a:t>OF EACH PIXEL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731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4763" y="406736"/>
            <a:ext cx="7320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cs typeface="Arial" panose="020B0604020202020204" pitchFamily="34" charset="0"/>
              </a:rPr>
              <a:t>WHAT WE DID ?</a:t>
            </a:r>
            <a:endParaRPr lang="en-US" sz="3200" b="1" u="sng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722" y="1388765"/>
            <a:ext cx="2614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UNDERSTANDING ABOUT MARS ROVER AND MAINLY ABOUT NAVCAMS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11244" y="5228757"/>
            <a:ext cx="232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REQUIREMENTS</a:t>
            </a:r>
          </a:p>
          <a:p>
            <a:pPr algn="ctr"/>
            <a:r>
              <a:rPr lang="en-US" sz="2000" dirty="0"/>
              <a:t>GATHERING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1082524" y="3578791"/>
            <a:ext cx="1818370" cy="4329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319515" y="5376171"/>
            <a:ext cx="1826599" cy="4329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3484" y="5209345"/>
            <a:ext cx="1687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PREPARING </a:t>
            </a:r>
          </a:p>
          <a:p>
            <a:pPr algn="ctr"/>
            <a:r>
              <a:rPr lang="en-US" sz="2000" dirty="0" smtClean="0"/>
              <a:t>COMMANDS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9187979" y="3614440"/>
            <a:ext cx="1731921" cy="4329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4082" y="1728044"/>
            <a:ext cx="134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CREATING </a:t>
            </a:r>
          </a:p>
          <a:p>
            <a:pPr algn="ctr"/>
            <a:r>
              <a:rPr lang="en-US" dirty="0" smtClean="0"/>
              <a:t>A SERVER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5349512" y="3617439"/>
            <a:ext cx="1731921" cy="4329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09074" y="1702775"/>
            <a:ext cx="1481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CREATING </a:t>
            </a:r>
          </a:p>
          <a:p>
            <a:r>
              <a:rPr lang="en-US" sz="2000" dirty="0" smtClean="0"/>
              <a:t>A CLIENT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>
            <a:off x="7277504" y="1836179"/>
            <a:ext cx="1731921" cy="4329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22906" y="5371179"/>
            <a:ext cx="145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11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9121" y="389618"/>
            <a:ext cx="73173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HOW WE DID ?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45324" y="981261"/>
            <a:ext cx="9525564" cy="492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Cli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" y="1072754"/>
            <a:ext cx="11814196" cy="4930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9877" y="62771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58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 and 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7" y="575297"/>
            <a:ext cx="11565915" cy="56585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839" y="6363762"/>
            <a:ext cx="141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n &amp; capture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 j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70" y="248542"/>
            <a:ext cx="9381237" cy="6045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3281" y="6306041"/>
            <a:ext cx="117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ower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9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verttoj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88" y="216457"/>
            <a:ext cx="9797409" cy="61006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25656" y="6363762"/>
            <a:ext cx="15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onvert to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0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I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12" y="158730"/>
            <a:ext cx="9583295" cy="6283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11224" y="6488668"/>
            <a:ext cx="13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0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3386" y="2929351"/>
            <a:ext cx="1418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DEMO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92904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701" y="408954"/>
            <a:ext cx="73127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OUTLINE</a:t>
            </a:r>
            <a:endParaRPr lang="en-US" sz="3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82791" y="1169264"/>
            <a:ext cx="5704044" cy="568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INSTRUMENT OBJECTIVE</a:t>
            </a:r>
            <a:endParaRPr lang="en-US" sz="2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INSTRUMENT </a:t>
            </a:r>
            <a:r>
              <a:rPr lang="en-US" sz="2400" b="1" dirty="0" smtClean="0"/>
              <a:t>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CONSTRAINTS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COMMANDS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HOW DOES IT 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WHAT WE DID 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HOW WE DID?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DEMO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438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H="1" flipV="1">
            <a:off x="2441421" y="401921"/>
            <a:ext cx="731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INSTRUMENT OBJECTIVE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4392" y="1203103"/>
            <a:ext cx="10947043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/>
              </a:rPr>
              <a:t> To support the operation of the rover on the surface of Mars by acquiring  images of the terrain and landscape.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/>
              </a:rPr>
              <a:t> To acquire images for support of auto-navigation, robotic arm operations, mobility planning (wheel sink age and obstruction), and pointing of the ChemCam and Mastcam.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/>
              </a:rPr>
              <a:t> To investigate the landing sites at cm/pixel resolution.</a:t>
            </a:r>
          </a:p>
        </p:txBody>
      </p:sp>
    </p:spTree>
    <p:extLst>
      <p:ext uri="{BB962C8B-B14F-4D97-AF65-F5344CB8AC3E}">
        <p14:creationId xmlns:p14="http://schemas.microsoft.com/office/powerpoint/2010/main" val="226811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789" y="1164133"/>
            <a:ext cx="10522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/>
              </a:rPr>
              <a:t> To </a:t>
            </a:r>
            <a:r>
              <a:rPr lang="en-US" sz="2800" dirty="0">
                <a:cs typeface="Arial"/>
              </a:rPr>
              <a:t>acquire images of the morphology of rocks and soil in order </a:t>
            </a:r>
            <a:r>
              <a:rPr lang="en-US" sz="2800" dirty="0" smtClean="0">
                <a:cs typeface="Arial"/>
              </a:rPr>
              <a:t>to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cs typeface="Arial"/>
              </a:rPr>
              <a:t>    provide </a:t>
            </a:r>
            <a:r>
              <a:rPr lang="en-US" sz="2800" dirty="0">
                <a:cs typeface="Arial"/>
              </a:rPr>
              <a:t>clues about past geologic processes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/>
              </a:rPr>
              <a:t> To </a:t>
            </a:r>
            <a:r>
              <a:rPr lang="en-US" sz="2800" dirty="0">
                <a:cs typeface="Arial"/>
              </a:rPr>
              <a:t>measure the distribution of rocks and soil around the rover as it </a:t>
            </a:r>
            <a:r>
              <a:rPr lang="en-US" sz="2800" dirty="0" smtClean="0">
                <a:cs typeface="Arial"/>
              </a:rPr>
              <a:t>moves </a:t>
            </a:r>
            <a:r>
              <a:rPr lang="en-US" sz="2800" dirty="0">
                <a:cs typeface="Arial"/>
              </a:rPr>
              <a:t>from site to </a:t>
            </a:r>
            <a:r>
              <a:rPr lang="en-US" sz="2800" dirty="0" smtClean="0">
                <a:cs typeface="Arial"/>
              </a:rPr>
              <a:t>site.</a:t>
            </a:r>
          </a:p>
          <a:p>
            <a:pPr marL="285750" indent="-285750"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93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8" y="1205925"/>
            <a:ext cx="10720971" cy="5430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9345" y="404580"/>
            <a:ext cx="7315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INSTRUMENT OVERVIEW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66123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237" y="412070"/>
            <a:ext cx="73127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INSTRUMENT OVERVIEW (contd.)</a:t>
            </a:r>
            <a:endParaRPr lang="en-US" sz="3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38966" y="1164328"/>
            <a:ext cx="10804516" cy="605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anose="020B0604020202020204" pitchFamily="34" charset="0"/>
              </a:rPr>
              <a:t>The Mars Science Laboratory (MSL) rover carries 4 Navigation Cameras.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anose="020B0604020202020204" pitchFamily="34" charset="0"/>
              </a:rPr>
              <a:t>Each Navcam pair is separated by a 42.4cm. Each camera </a:t>
            </a:r>
            <a:r>
              <a:rPr lang="en-US" sz="2800" dirty="0">
                <a:cs typeface="Arial" panose="020B0604020202020204" pitchFamily="34" charset="0"/>
              </a:rPr>
              <a:t>weighs </a:t>
            </a:r>
            <a:r>
              <a:rPr lang="en-US" sz="2800" dirty="0" smtClean="0">
                <a:cs typeface="Arial" panose="020B0604020202020204" pitchFamily="34" charset="0"/>
              </a:rPr>
              <a:t>220 gms.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anose="020B0604020202020204" pitchFamily="34" charset="0"/>
              </a:rPr>
              <a:t>It produces 1024 x 1024 pixel images.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anose="020B0604020202020204" pitchFamily="34" charset="0"/>
              </a:rPr>
              <a:t>The </a:t>
            </a:r>
            <a:r>
              <a:rPr lang="en-US" sz="2800" dirty="0">
                <a:cs typeface="Arial" panose="020B0604020202020204" pitchFamily="34" charset="0"/>
              </a:rPr>
              <a:t>Navcams also have the capability for onboard image </a:t>
            </a:r>
            <a:r>
              <a:rPr lang="en-US" sz="2800" dirty="0" smtClean="0">
                <a:cs typeface="Arial" panose="020B0604020202020204" pitchFamily="34" charset="0"/>
              </a:rPr>
              <a:t>processing.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It uses approximately 2.2 Watts of power when the heater is OFF.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It uses 3.5 W of power when heater is </a:t>
            </a:r>
            <a:r>
              <a:rPr lang="en-US" sz="2800" dirty="0" smtClean="0"/>
              <a:t>ON.</a:t>
            </a:r>
            <a:endParaRPr lang="en-US" sz="2800" dirty="0"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8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5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239" y="411047"/>
            <a:ext cx="73127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INSTRUMENT OVERVIEW (contd.)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38100" y="1200041"/>
            <a:ext cx="11019891" cy="5011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u="sng" dirty="0" smtClean="0"/>
              <a:t>OPTICS 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Navcams have f/12 cameras with a 14.67 nm focal length.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Navcam optics are f-theta fisheye lenses with 45 degree x 45 degree horizontal/vertical field of view and a 67 degree diagonal field of view.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nominal exposure time for a noontime image on Mars is approximately 0.25 seconds.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Navcam camera ranges from 0.5 meters to infinity, with a hyper focal distance of 1.0 meters.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26550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602" y="411846"/>
            <a:ext cx="73203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CONSTRAINTS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37579" y="1204733"/>
            <a:ext cx="10676587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anose="020B0604020202020204" pitchFamily="34" charset="0"/>
              </a:rPr>
              <a:t>The rover should not be moving while taking pictures.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anose="020B0604020202020204" pitchFamily="34" charset="0"/>
              </a:rPr>
              <a:t>The minimum operating temperature of 218 K (-55.15 C).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anose="020B0604020202020204" pitchFamily="34" charset="0"/>
              </a:rPr>
              <a:t>Operating temperatures ranging from 218 K and 278 K.( -55 C and 5 C.)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anose="020B0604020202020204" pitchFamily="34" charset="0"/>
              </a:rPr>
              <a:t>Robotic arm has to be at its default position.</a:t>
            </a:r>
          </a:p>
        </p:txBody>
      </p:sp>
    </p:spTree>
    <p:extLst>
      <p:ext uri="{BB962C8B-B14F-4D97-AF65-F5344CB8AC3E}">
        <p14:creationId xmlns:p14="http://schemas.microsoft.com/office/powerpoint/2010/main" val="69390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595" y="384285"/>
            <a:ext cx="731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cs typeface="Arial" panose="020B0604020202020204" pitchFamily="34" charset="0"/>
              </a:rPr>
              <a:t>COMMANDS</a:t>
            </a:r>
            <a:endParaRPr lang="en-US" sz="3200" b="1" u="sng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6532" y="1608565"/>
            <a:ext cx="910536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NCAM_TURN_ON</a:t>
            </a:r>
            <a:r>
              <a:rPr lang="en-US" sz="2800" dirty="0"/>
              <a:t> : </a:t>
            </a:r>
            <a:r>
              <a:rPr lang="en-US" sz="2800" dirty="0" smtClean="0"/>
              <a:t>It will turn ON the cameras.</a:t>
            </a:r>
          </a:p>
          <a:p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NCAM_TURN_OFF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smtClean="0"/>
              <a:t>It will turn OFF the cameras.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NCAM_CAPTURE</a:t>
            </a:r>
            <a:r>
              <a:rPr lang="en-US" sz="2800" dirty="0"/>
              <a:t>: Take a random image from a set of images and </a:t>
            </a:r>
            <a:r>
              <a:rPr lang="en-US" sz="2800" dirty="0" smtClean="0"/>
              <a:t>parse it </a:t>
            </a:r>
            <a:r>
              <a:rPr lang="en-US" sz="2800" dirty="0"/>
              <a:t>in a JSON file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NCAM_CLICK </a:t>
            </a:r>
            <a:r>
              <a:rPr lang="en-US" sz="2800" b="1" dirty="0"/>
              <a:t>: </a:t>
            </a:r>
            <a:r>
              <a:rPr lang="en-US" sz="2800" dirty="0"/>
              <a:t>Start the </a:t>
            </a:r>
            <a:r>
              <a:rPr lang="en-US" sz="2800" dirty="0" smtClean="0"/>
              <a:t>webcam, </a:t>
            </a:r>
            <a:r>
              <a:rPr lang="en-US" sz="2800" dirty="0"/>
              <a:t>click a picture, convert it to </a:t>
            </a:r>
            <a:r>
              <a:rPr lang="en-US" sz="2800" dirty="0" smtClean="0"/>
              <a:t>gray scale </a:t>
            </a:r>
            <a:r>
              <a:rPr lang="en-US" sz="2800" dirty="0"/>
              <a:t>and parse it in a JSON file.</a:t>
            </a: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algn="just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3995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3391</TotalTime>
  <Words>443</Words>
  <Application>Microsoft Macintosh PowerPoint</Application>
  <PresentationFormat>Custom</PresentationFormat>
  <Paragraphs>74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Inkwell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</dc:creator>
  <cp:lastModifiedBy>Ravi Patel</cp:lastModifiedBy>
  <cp:revision>38</cp:revision>
  <dcterms:created xsi:type="dcterms:W3CDTF">2015-06-04T04:28:48Z</dcterms:created>
  <dcterms:modified xsi:type="dcterms:W3CDTF">2015-06-06T18:22:16Z</dcterms:modified>
</cp:coreProperties>
</file>