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bc10c1ce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bc10c1ce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45374871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45374871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is the DevOps lifecycle. As you can see, it is very reminiscent of the Agile Methodology approach to software development due to its cyclic nature. I believe it is a very important pattern to recognize since this was one of the first large movements in the early 21st century to push towards a more agile work </a:t>
            </a:r>
            <a:r>
              <a:rPr lang="en"/>
              <a:t>environment.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c1131c98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c1131c98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Developers would design and build the product, then QA  professionals would find and predict where bugs would arise, and finally handed it off to operations to maintain the product during its release. </a:t>
            </a:r>
            <a:endParaRPr sz="1500">
              <a:solidFill>
                <a:schemeClr val="dk1"/>
              </a:solidFill>
              <a:latin typeface="Lato"/>
              <a:ea typeface="Lato"/>
              <a:cs typeface="Lato"/>
              <a:sym typeface="Lato"/>
            </a:endParaRPr>
          </a:p>
          <a:p>
            <a:pPr indent="-323850" lvl="0" marL="457200" rtl="0" algn="l">
              <a:lnSpc>
                <a:spcPct val="115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These positions would be relatively separate, and once one finished their work it was often out of their hands.</a:t>
            </a:r>
            <a:endParaRPr sz="1500">
              <a:solidFill>
                <a:schemeClr val="dk1"/>
              </a:solidFill>
              <a:latin typeface="Lato"/>
              <a:ea typeface="Lato"/>
              <a:cs typeface="Lato"/>
              <a:sym typeface="Lato"/>
            </a:endParaRPr>
          </a:p>
          <a:p>
            <a:pPr indent="0" lvl="0" marL="457200" rtl="0" algn="l">
              <a:lnSpc>
                <a:spcPct val="115000"/>
              </a:lnSpc>
              <a:spcBef>
                <a:spcPts val="1200"/>
              </a:spcBef>
              <a:spcAft>
                <a:spcPts val="0"/>
              </a:spcAft>
              <a:buNone/>
            </a:pPr>
            <a:r>
              <a:t/>
            </a:r>
            <a:endParaRPr sz="1500">
              <a:solidFill>
                <a:schemeClr val="dk1"/>
              </a:solidFill>
              <a:latin typeface="Lato"/>
              <a:ea typeface="Lato"/>
              <a:cs typeface="Lato"/>
              <a:sym typeface="Lato"/>
            </a:endParaRPr>
          </a:p>
          <a:p>
            <a:pPr indent="-323850" lvl="0" marL="457200" rtl="0" algn="l">
              <a:lnSpc>
                <a:spcPct val="115000"/>
              </a:lnSpc>
              <a:spcBef>
                <a:spcPts val="1200"/>
              </a:spcBef>
              <a:spcAft>
                <a:spcPts val="0"/>
              </a:spcAft>
              <a:buClr>
                <a:schemeClr val="dk1"/>
              </a:buClr>
              <a:buSzPts val="1500"/>
              <a:buFont typeface="Lato"/>
              <a:buChar char="●"/>
            </a:pPr>
            <a:r>
              <a:rPr lang="en" sz="1500">
                <a:solidFill>
                  <a:schemeClr val="dk1"/>
                </a:solidFill>
                <a:latin typeface="Lato"/>
                <a:ea typeface="Lato"/>
                <a:cs typeface="Lato"/>
                <a:sym typeface="Lato"/>
              </a:rPr>
              <a:t>No longer will developers, QAs, and operations professionals’ work be disjoint, but rather there now exists major overlap in responsibilities among these roles. </a:t>
            </a:r>
            <a:endParaRPr sz="1500">
              <a:solidFill>
                <a:schemeClr val="dk1"/>
              </a:solidFill>
              <a:latin typeface="Lato"/>
              <a:ea typeface="Lato"/>
              <a:cs typeface="Lato"/>
              <a:sym typeface="La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c10c1ce0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bc10c1ce0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So, the actual definition of DevOps is a bit of a debate. </a:t>
            </a:r>
            <a:r>
              <a:rPr lang="en"/>
              <a:t>Essentially</a:t>
            </a:r>
            <a:r>
              <a:rPr lang="en"/>
              <a:t> there are two different ways people tend to define it. </a:t>
            </a:r>
            <a:endParaRPr/>
          </a:p>
          <a:p>
            <a:pPr indent="-298450" lvl="0" marL="457200" rtl="0" algn="l">
              <a:spcBef>
                <a:spcPts val="0"/>
              </a:spcBef>
              <a:spcAft>
                <a:spcPts val="0"/>
              </a:spcAft>
              <a:buSzPts val="1100"/>
              <a:buChar char="●"/>
            </a:pPr>
            <a:r>
              <a:rPr lang="en"/>
              <a:t>The first </a:t>
            </a:r>
            <a:r>
              <a:rPr lang="en"/>
              <a:t>definition</a:t>
            </a:r>
            <a:r>
              <a:rPr lang="en"/>
              <a:t> would be DevOps as a job. This just means that </a:t>
            </a:r>
            <a:r>
              <a:rPr lang="en"/>
              <a:t>companies have </a:t>
            </a:r>
            <a:r>
              <a:rPr lang="en"/>
              <a:t>a specific position for DevOps related tasks. This is usually called a DevOps engineer.</a:t>
            </a:r>
            <a:endParaRPr/>
          </a:p>
          <a:p>
            <a:pPr indent="-298450" lvl="0" marL="457200" rtl="0" algn="l">
              <a:spcBef>
                <a:spcPts val="0"/>
              </a:spcBef>
              <a:spcAft>
                <a:spcPts val="0"/>
              </a:spcAft>
              <a:buSzPts val="1100"/>
              <a:buChar char="●"/>
            </a:pPr>
            <a:r>
              <a:rPr lang="en"/>
              <a:t>The duties of a DevOps engineer typically combine software development tasks with post development tasks like maintenance and management of the system.</a:t>
            </a:r>
            <a:endParaRPr/>
          </a:p>
          <a:p>
            <a:pPr indent="0" lvl="0" marL="91440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c1131c98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c1131c98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other way people define DevOps, is DevOps as an idea. </a:t>
            </a:r>
            <a:endParaRPr/>
          </a:p>
          <a:p>
            <a:pPr indent="-298450" lvl="0" marL="457200" rtl="0" algn="l">
              <a:spcBef>
                <a:spcPts val="0"/>
              </a:spcBef>
              <a:spcAft>
                <a:spcPts val="0"/>
              </a:spcAft>
              <a:buSzPts val="1100"/>
              <a:buChar char="●"/>
            </a:pPr>
            <a:r>
              <a:rPr lang="en"/>
              <a:t>This means, </a:t>
            </a:r>
            <a:r>
              <a:rPr lang="en"/>
              <a:t>that</a:t>
            </a:r>
            <a:r>
              <a:rPr lang="en"/>
              <a:t> instead of having a specific job for DevOps </a:t>
            </a:r>
            <a:r>
              <a:rPr lang="en"/>
              <a:t>tasks it is </a:t>
            </a:r>
            <a:r>
              <a:rPr lang="en"/>
              <a:t>more of a mindset/</a:t>
            </a:r>
            <a:r>
              <a:rPr lang="en"/>
              <a:t>methodology that should be incorporated </a:t>
            </a:r>
            <a:r>
              <a:rPr lang="en"/>
              <a:t>into development and </a:t>
            </a:r>
            <a:r>
              <a:rPr lang="en"/>
              <a:t>maintenance of a software system. </a:t>
            </a:r>
            <a:endParaRPr/>
          </a:p>
          <a:p>
            <a:pPr indent="-298450" lvl="0" marL="457200" rtl="0" algn="l">
              <a:spcBef>
                <a:spcPts val="0"/>
              </a:spcBef>
              <a:spcAft>
                <a:spcPts val="0"/>
              </a:spcAft>
              <a:buSzPts val="1100"/>
              <a:buChar char="●"/>
            </a:pPr>
            <a:r>
              <a:rPr lang="en"/>
              <a:t>Because of this I</a:t>
            </a:r>
            <a:r>
              <a:rPr lang="en"/>
              <a:t>nstead of DevOps duties being the </a:t>
            </a:r>
            <a:r>
              <a:rPr lang="en"/>
              <a:t>responsibility of a </a:t>
            </a:r>
            <a:r>
              <a:rPr lang="en"/>
              <a:t>single person or group working on the project, these duties will be spread out across multiple individuals of different disciplines that are all contributing to the project</a:t>
            </a:r>
            <a:r>
              <a:rPr lang="en"/>
              <a:t>.</a:t>
            </a:r>
            <a:endParaRPr/>
          </a:p>
          <a:p>
            <a:pPr indent="-298450" lvl="0" marL="457200" rtl="0" algn="l">
              <a:spcBef>
                <a:spcPts val="0"/>
              </a:spcBef>
              <a:spcAft>
                <a:spcPts val="0"/>
              </a:spcAft>
              <a:buSzPts val="1100"/>
              <a:buChar char="●"/>
            </a:pPr>
            <a:r>
              <a:rPr lang="en"/>
              <a:t>An example of this would be an </a:t>
            </a:r>
            <a:r>
              <a:rPr lang="en"/>
              <a:t>operations </a:t>
            </a:r>
            <a:r>
              <a:rPr lang="en"/>
              <a:t>engineer</a:t>
            </a:r>
            <a:r>
              <a:rPr lang="en"/>
              <a:t> working on </a:t>
            </a:r>
            <a:r>
              <a:rPr lang="en"/>
              <a:t>development</a:t>
            </a:r>
            <a:r>
              <a:rPr lang="en"/>
              <a:t> related tasks, or a software developer working on </a:t>
            </a:r>
            <a:r>
              <a:rPr lang="en"/>
              <a:t>operations</a:t>
            </a:r>
            <a:r>
              <a:rPr lang="en"/>
              <a:t> related tasks.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c1131c98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c1131c98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Not only are developers going to be expected to develop a product, they must also be able to address issues in their work as they go as well as being ready and able to provide continued support to their product once released.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c1131c98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c1131c98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a:t>DevOps is continuing to change the way companies and individuals approach product development and deployment b</a:t>
            </a:r>
            <a:r>
              <a:rPr lang="en">
                <a:solidFill>
                  <a:schemeClr val="dk1"/>
                </a:solidFill>
              </a:rPr>
              <a:t>y having </a:t>
            </a:r>
            <a:r>
              <a:rPr lang="en">
                <a:solidFill>
                  <a:schemeClr val="dk1"/>
                </a:solidFill>
              </a:rPr>
              <a:t>a more cyclic and cooperative approach for developers, QA, and operations people to follow.</a:t>
            </a:r>
            <a:endParaRPr/>
          </a:p>
          <a:p>
            <a:pPr indent="-298450" lvl="0" marL="457200" rtl="0" algn="l">
              <a:lnSpc>
                <a:spcPct val="115000"/>
              </a:lnSpc>
              <a:spcBef>
                <a:spcPts val="0"/>
              </a:spcBef>
              <a:spcAft>
                <a:spcPts val="0"/>
              </a:spcAft>
              <a:buSzPts val="1100"/>
              <a:buChar char="●"/>
            </a:pPr>
            <a:r>
              <a:rPr lang="en"/>
              <a:t>Whether you consider it a job title, or an idea that changed a  product’s lifecycle, DevOps will not be disappearing anytime soon.</a:t>
            </a:r>
            <a:endParaRPr/>
          </a:p>
          <a:p>
            <a:pPr indent="0" lvl="0" marL="457200" rtl="0" algn="l">
              <a:lnSpc>
                <a:spcPct val="115000"/>
              </a:lnSpc>
              <a:spcBef>
                <a:spcPts val="1200"/>
              </a:spcBef>
              <a:spcAft>
                <a:spcPts val="120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Introduction to DevOps</a:t>
            </a:r>
            <a:endParaRPr/>
          </a:p>
        </p:txBody>
      </p:sp>
      <p:sp>
        <p:nvSpPr>
          <p:cNvPr id="73" name="Google Shape;73;p13"/>
          <p:cNvSpPr txBox="1"/>
          <p:nvPr>
            <p:ph idx="1" type="subTitle"/>
          </p:nvPr>
        </p:nvSpPr>
        <p:spPr>
          <a:xfrm>
            <a:off x="2390275" y="3869075"/>
            <a:ext cx="6331500" cy="611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By: Dominic Bembry, Zach Sublett</a:t>
            </a:r>
            <a:endParaRPr/>
          </a:p>
        </p:txBody>
      </p:sp>
      <p:sp>
        <p:nvSpPr>
          <p:cNvPr id="74" name="Google Shape;74;p13"/>
          <p:cNvSpPr txBox="1"/>
          <p:nvPr/>
        </p:nvSpPr>
        <p:spPr>
          <a:xfrm>
            <a:off x="2390275" y="2499275"/>
            <a:ext cx="6312900" cy="7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Lato"/>
                <a:ea typeface="Lato"/>
                <a:cs typeface="Lato"/>
                <a:sym typeface="Lato"/>
              </a:rPr>
              <a:t>Based on the article “Adopting DevOps Practices in Quality Assurance” by James Roche</a:t>
            </a:r>
            <a:endParaRPr sz="18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t>
            </a:r>
            <a:r>
              <a:rPr lang="en"/>
              <a:t>DevOps</a:t>
            </a:r>
            <a:r>
              <a:rPr lang="en"/>
              <a:t>?</a:t>
            </a:r>
            <a:endParaRPr/>
          </a:p>
        </p:txBody>
      </p:sp>
      <p:sp>
        <p:nvSpPr>
          <p:cNvPr id="80" name="Google Shape;80;p1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Development and operations workers, often shorten to DevOps, is the name given to the combination of a developer’s and operations’ job into one responsibility.</a:t>
            </a:r>
            <a:endParaRPr sz="1600"/>
          </a:p>
          <a:p>
            <a:pPr indent="-330200" lvl="0" marL="457200" rtl="0" algn="l">
              <a:spcBef>
                <a:spcPts val="0"/>
              </a:spcBef>
              <a:spcAft>
                <a:spcPts val="0"/>
              </a:spcAft>
              <a:buSzPts val="1600"/>
              <a:buChar char="●"/>
            </a:pPr>
            <a:r>
              <a:rPr lang="en" sz="1600"/>
              <a:t>People who occupy this role, or companies that follow its principles, now work a lot closer with quality assurance people (QA) in defining and solving risk and maintainability issues.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6" name="Google Shape;86;p1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Did Devops Come About?</a:t>
            </a:r>
            <a:endParaRPr/>
          </a:p>
        </p:txBody>
      </p:sp>
      <p:sp>
        <p:nvSpPr>
          <p:cNvPr id="93" name="Google Shape;93;p1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600"/>
              <a:t>In earlier product </a:t>
            </a:r>
            <a:r>
              <a:rPr lang="en" sz="1600"/>
              <a:t>life cycles</a:t>
            </a:r>
            <a:r>
              <a:rPr lang="en" sz="1600"/>
              <a:t>, companies followed </a:t>
            </a:r>
            <a:r>
              <a:rPr lang="en" sz="1600"/>
              <a:t>the Waterfall model of development that had very predictable and sequential order of operations.</a:t>
            </a:r>
            <a:endParaRPr sz="1600"/>
          </a:p>
          <a:p>
            <a:pPr indent="-330200" lvl="0" marL="457200" rtl="0" algn="l">
              <a:spcBef>
                <a:spcPts val="0"/>
              </a:spcBef>
              <a:spcAft>
                <a:spcPts val="0"/>
              </a:spcAft>
              <a:buSzPts val="1600"/>
              <a:buChar char="●"/>
            </a:pPr>
            <a:r>
              <a:rPr lang="en" sz="1600"/>
              <a:t>But as the world entered the new millennium, companies began to expect many of these professionals to be more fluid in their responsibilities and knowledge.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DevOps</a:t>
            </a:r>
            <a:r>
              <a:rPr lang="en"/>
              <a:t> as a Job</a:t>
            </a:r>
            <a:endParaRPr/>
          </a:p>
        </p:txBody>
      </p:sp>
      <p:sp>
        <p:nvSpPr>
          <p:cNvPr id="99" name="Google Shape;99;p1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 specific job position as opposed to an idea</a:t>
            </a:r>
            <a:endParaRPr sz="1600"/>
          </a:p>
          <a:p>
            <a:pPr indent="-330200" lvl="0" marL="457200" rtl="0" algn="l">
              <a:spcBef>
                <a:spcPts val="0"/>
              </a:spcBef>
              <a:spcAft>
                <a:spcPts val="0"/>
              </a:spcAft>
              <a:buSzPts val="1600"/>
              <a:buChar char="●"/>
            </a:pPr>
            <a:r>
              <a:rPr lang="en" sz="1600"/>
              <a:t>Mixes development of code with </a:t>
            </a:r>
            <a:r>
              <a:rPr lang="en" sz="1600"/>
              <a:t>maintenance</a:t>
            </a:r>
            <a:r>
              <a:rPr lang="en" sz="1600"/>
              <a:t> of the system</a:t>
            </a:r>
            <a:endParaRPr sz="1600"/>
          </a:p>
          <a:p>
            <a:pPr indent="-330200" lvl="0" marL="457200" rtl="0" algn="l">
              <a:spcBef>
                <a:spcPts val="0"/>
              </a:spcBef>
              <a:spcAft>
                <a:spcPts val="0"/>
              </a:spcAft>
              <a:buSzPts val="1600"/>
              <a:buChar char="●"/>
            </a:pPr>
            <a:r>
              <a:rPr lang="en" sz="1600"/>
              <a:t>A person who works in devops would not only work on </a:t>
            </a:r>
            <a:r>
              <a:rPr lang="en" sz="1600"/>
              <a:t>developing</a:t>
            </a:r>
            <a:r>
              <a:rPr lang="en" sz="1600"/>
              <a:t> code but, also </a:t>
            </a:r>
            <a:r>
              <a:rPr lang="en" sz="1600"/>
              <a:t>maintenance and management of the system being developed after it has been deployed. </a:t>
            </a:r>
            <a:endParaRPr sz="1600"/>
          </a:p>
          <a:p>
            <a:pPr indent="0" lvl="0" marL="457200" rtl="0" algn="l">
              <a:spcBef>
                <a:spcPts val="1200"/>
              </a:spcBef>
              <a:spcAft>
                <a:spcPts val="12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DevOps as an Idea</a:t>
            </a:r>
            <a:endParaRPr/>
          </a:p>
        </p:txBody>
      </p:sp>
      <p:sp>
        <p:nvSpPr>
          <p:cNvPr id="105" name="Google Shape;105;p1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“Not really a job” but instead the idea “ that the spirit of DevOps is an emerging need in modern software development”</a:t>
            </a:r>
            <a:endParaRPr sz="1600"/>
          </a:p>
          <a:p>
            <a:pPr indent="-330200" lvl="0" marL="457200" rtl="0" algn="l">
              <a:spcBef>
                <a:spcPts val="0"/>
              </a:spcBef>
              <a:spcAft>
                <a:spcPts val="0"/>
              </a:spcAft>
              <a:buSzPts val="1600"/>
              <a:buChar char="●"/>
            </a:pPr>
            <a:r>
              <a:rPr lang="en" sz="1600"/>
              <a:t>Instead of a specific job DevOps task end up being multi</a:t>
            </a:r>
            <a:r>
              <a:rPr lang="en" sz="1600"/>
              <a:t>disciplinary. </a:t>
            </a:r>
            <a:endParaRPr sz="1600"/>
          </a:p>
          <a:p>
            <a:pPr indent="-330200" lvl="0" marL="457200" rtl="0" algn="l">
              <a:spcBef>
                <a:spcPts val="0"/>
              </a:spcBef>
              <a:spcAft>
                <a:spcPts val="0"/>
              </a:spcAft>
              <a:buSzPts val="1600"/>
              <a:buChar char="●"/>
            </a:pPr>
            <a:r>
              <a:rPr lang="en" sz="1600"/>
              <a:t>Have operations engineers working on development, or developers working on operation tasks.</a:t>
            </a:r>
            <a:endParaRPr sz="1600"/>
          </a:p>
          <a:p>
            <a:pPr indent="0" lvl="0" marL="457200" rtl="0" algn="l">
              <a:spcBef>
                <a:spcPts val="1200"/>
              </a:spcBef>
              <a:spcAft>
                <a:spcPts val="0"/>
              </a:spcAft>
              <a:buNone/>
            </a:pPr>
            <a:r>
              <a:t/>
            </a:r>
            <a:endParaRPr sz="1600"/>
          </a:p>
          <a:p>
            <a:pPr indent="0" lvl="0" marL="457200" rtl="0" algn="l">
              <a:spcBef>
                <a:spcPts val="1200"/>
              </a:spcBef>
              <a:spcAft>
                <a:spcPts val="0"/>
              </a:spcAft>
              <a:buNone/>
            </a:pPr>
            <a:r>
              <a:t/>
            </a:r>
            <a:endParaRPr sz="1600"/>
          </a:p>
          <a:p>
            <a:pPr indent="0" lvl="0" marL="457200" rtl="0" algn="l">
              <a:spcBef>
                <a:spcPts val="120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This Mean For Software Developers Today?</a:t>
            </a:r>
            <a:endParaRPr/>
          </a:p>
        </p:txBody>
      </p:sp>
      <p:sp>
        <p:nvSpPr>
          <p:cNvPr id="111" name="Google Shape;111;p1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People who are striving to become developers today are going to need to be more well-rounded in various facets in relation to a product development and management cycle.</a:t>
            </a:r>
            <a:endParaRPr sz="1600"/>
          </a:p>
          <a:p>
            <a:pPr indent="-330200" lvl="0" marL="457200" rtl="0" algn="l">
              <a:spcBef>
                <a:spcPts val="0"/>
              </a:spcBef>
              <a:spcAft>
                <a:spcPts val="0"/>
              </a:spcAft>
              <a:buSzPts val="1600"/>
              <a:buChar char="●"/>
            </a:pPr>
            <a:r>
              <a:rPr lang="en" sz="1600"/>
              <a:t>Long gone are the days where people could be one-trick-ponies. Instead, they must have a working knowledge on development practices, cybersecurity, customer service, maintainability, etc.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Closing Statements</a:t>
            </a:r>
            <a:endParaRPr/>
          </a:p>
        </p:txBody>
      </p:sp>
      <p:sp>
        <p:nvSpPr>
          <p:cNvPr id="117" name="Google Shape;117;p2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DevOps was an important milestone for the history of product management </a:t>
            </a:r>
            <a:endParaRPr/>
          </a:p>
          <a:p>
            <a:pPr indent="-342900" lvl="0" marL="457200" rtl="0" algn="l">
              <a:spcBef>
                <a:spcPts val="0"/>
              </a:spcBef>
              <a:spcAft>
                <a:spcPts val="0"/>
              </a:spcAft>
              <a:buSzPts val="1800"/>
              <a:buChar char="●"/>
            </a:pPr>
            <a:r>
              <a:rPr lang="en"/>
              <a:t>Whether you consider it a new job title, or a new idea that </a:t>
            </a:r>
            <a:r>
              <a:rPr lang="en"/>
              <a:t>changed</a:t>
            </a:r>
            <a:r>
              <a:rPr lang="en"/>
              <a:t> a  product’s lifecycle, there is no denying that DevOps changed the landscape of product management forever.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