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gVYM2q648ffx/yOrFf0EuoOfyI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B0A089-CCCB-43ED-8181-EE54B0B43A9A}">
  <a:tblStyle styleId="{8AB0A089-CCCB-43ED-8181-EE54B0B43A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400"/>
              <a:t>Hello, I am Byounghyeun Kwak, the first presenter.</a:t>
            </a:r>
            <a:endParaRPr b="1" sz="1400"/>
          </a:p>
          <a:p>
            <a:pPr indent="0" lvl="0" marL="0" rtl="0" algn="l">
              <a:lnSpc>
                <a:spcPct val="100000"/>
              </a:lnSpc>
              <a:spcBef>
                <a:spcPts val="0"/>
              </a:spcBef>
              <a:spcAft>
                <a:spcPts val="0"/>
              </a:spcAft>
              <a:buSzPts val="1100"/>
              <a:buNone/>
            </a:pPr>
            <a:r>
              <a:rPr b="1" lang="en-US" sz="1400"/>
              <a:t>Today, we will be presenting a paper titled "A User Study on the Security Implications of Large Language Model Code Assistants." </a:t>
            </a:r>
            <a:br>
              <a:rPr b="1" lang="en-US" sz="1400"/>
            </a:br>
            <a:r>
              <a:rPr b="1" lang="en-US" sz="1400"/>
              <a:t>The author, affiliation, and presenter details are as follows</a:t>
            </a:r>
            <a:endParaRPr b="1" sz="1400"/>
          </a:p>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rPr>
              <a:t>For </a:t>
            </a:r>
            <a:r>
              <a:rPr b="1" lang="en-US" sz="1200">
                <a:solidFill>
                  <a:schemeClr val="dk1"/>
                </a:solidFill>
              </a:rPr>
              <a:t>RQ3</a:t>
            </a:r>
            <a:r>
              <a:rPr lang="en-US" sz="1200">
                <a:solidFill>
                  <a:schemeClr val="dk1"/>
                </a:solidFill>
              </a:rPr>
              <a:t>: In what manner do users employing AI assistance engage with potentially vulnerable code suggestions, and what is the source of bugs in a system aided by a Large Language Model?</a:t>
            </a:r>
            <a:endParaRPr sz="1200">
              <a:solidFill>
                <a:schemeClr val="dk1"/>
              </a:solidFill>
            </a:endParaRPr>
          </a:p>
          <a:p>
            <a:pPr indent="0" lvl="0" marL="0" rtl="0" algn="l">
              <a:lnSpc>
                <a:spcPct val="115000"/>
              </a:lnSpc>
              <a:spcBef>
                <a:spcPts val="1200"/>
              </a:spcBef>
              <a:spcAft>
                <a:spcPts val="0"/>
              </a:spcAft>
              <a:buNone/>
            </a:pPr>
            <a:r>
              <a:rPr lang="en-US" sz="1200">
                <a:solidFill>
                  <a:schemeClr val="dk1"/>
                </a:solidFill>
              </a:rPr>
              <a:t>The </a:t>
            </a:r>
            <a:r>
              <a:rPr b="1" lang="en-US" sz="1200">
                <a:solidFill>
                  <a:schemeClr val="dk1"/>
                </a:solidFill>
              </a:rPr>
              <a:t>purpose</a:t>
            </a:r>
            <a:r>
              <a:rPr lang="en-US" sz="1200">
                <a:solidFill>
                  <a:schemeClr val="dk1"/>
                </a:solidFill>
              </a:rPr>
              <a:t> of RQ3 is to identify the origins of bugs in code developed with AI assistance, aiming to differentiate between bugs introduced by human developers and those by the LLM itself. </a:t>
            </a:r>
            <a:r>
              <a:rPr lang="en-US" sz="1200"/>
              <a:t>The method categorizes bugs into three types: </a:t>
            </a:r>
            <a:r>
              <a:rPr lang="en-US" sz="1200">
                <a:solidFill>
                  <a:schemeClr val="dk1"/>
                </a:solidFill>
              </a:rPr>
              <a:t> bugs directly adopted from Large Language Model suggestions, bugs adopted with modifications made by the user, and bugs that are entirely user-generated. </a:t>
            </a:r>
            <a:r>
              <a:rPr lang="en-US" sz="1200">
                <a:solidFill>
                  <a:schemeClr val="dk1"/>
                </a:solidFill>
                <a:highlight>
                  <a:srgbClr val="FFFFFF"/>
                </a:highlight>
              </a:rPr>
              <a:t> </a:t>
            </a:r>
            <a:r>
              <a:rPr lang="en-US" sz="1200">
                <a:solidFill>
                  <a:schemeClr val="dk1"/>
                </a:solidFill>
              </a:rPr>
              <a:t>This classification helps in understanding the interaction between human developers and AI tools and the impact on code quality.</a:t>
            </a:r>
            <a:endParaRPr sz="1200">
              <a:solidFill>
                <a:schemeClr val="dk1"/>
              </a:solidFill>
            </a:endParaRPr>
          </a:p>
          <a:p>
            <a:pPr indent="0" lvl="0" marL="0" rtl="0" algn="l">
              <a:lnSpc>
                <a:spcPct val="115000"/>
              </a:lnSpc>
              <a:spcBef>
                <a:spcPts val="1200"/>
              </a:spcBef>
              <a:spcAft>
                <a:spcPts val="0"/>
              </a:spcAft>
              <a:buNone/>
            </a:pPr>
            <a:r>
              <a:rPr lang="en-US" sz="1200">
                <a:solidFill>
                  <a:schemeClr val="dk1"/>
                </a:solidFill>
              </a:rPr>
              <a:t>The </a:t>
            </a:r>
            <a:r>
              <a:rPr b="1" lang="en-US" sz="1200">
                <a:solidFill>
                  <a:schemeClr val="dk1"/>
                </a:solidFill>
              </a:rPr>
              <a:t>findings</a:t>
            </a:r>
            <a:r>
              <a:rPr lang="en-US" sz="1200">
                <a:solidFill>
                  <a:schemeClr val="dk1"/>
                </a:solidFill>
              </a:rPr>
              <a:t> of the study highlight the distribution of bugs in AI-assisted coding. Utilizing a visualization tool to examine the influence on user code, the analysis of 564 security vulnerabilities revealed that 63% of the bugs were introduced by humans, while 36% were linked to the LLM — 16% of these were direct LLM suggestions, and 20% were modifications of such suggestions by users. Furthermore, 60% of the code, excluding template contributions, was written by humans, which correlates with the finding that the ratio of bugs closely reflects the human versus AI contribution to the codebase.</a:t>
            </a:r>
            <a:endParaRPr sz="1200">
              <a:solidFill>
                <a:schemeClr val="dk1"/>
              </a:solidFill>
            </a:endParaRPr>
          </a:p>
          <a:p>
            <a:pPr indent="0" lvl="0" marL="0" rtl="0" algn="l">
              <a:lnSpc>
                <a:spcPct val="115000"/>
              </a:lnSpc>
              <a:spcBef>
                <a:spcPts val="1200"/>
              </a:spcBef>
              <a:spcAft>
                <a:spcPts val="1200"/>
              </a:spcAft>
              <a:buNone/>
            </a:pPr>
            <a:r>
              <a:rPr lang="en-US" sz="1200">
                <a:solidFill>
                  <a:schemeClr val="dk1"/>
                </a:solidFill>
              </a:rPr>
              <a:t>The </a:t>
            </a:r>
            <a:r>
              <a:rPr b="1" lang="en-US" sz="1200">
                <a:solidFill>
                  <a:schemeClr val="dk1"/>
                </a:solidFill>
              </a:rPr>
              <a:t>conclusions</a:t>
            </a:r>
            <a:r>
              <a:rPr lang="en-US" sz="1200">
                <a:solidFill>
                  <a:schemeClr val="dk1"/>
                </a:solidFill>
              </a:rPr>
              <a:t> from the study emphasize the supportive role of AI in software development. AI code assistants are beneficial as aids in the coding process but are not foolproof; hence, developers must actively engage and critically evaluate AI-generated code. The findings from this RQ offer valuable insights for enhancing AI code assistants to better align with human coding practices and minimize bug introduction. </a:t>
            </a:r>
            <a:endParaRPr sz="1200">
              <a:solidFill>
                <a:schemeClr val="dk1"/>
              </a:solidFill>
            </a:endParaRPr>
          </a:p>
        </p:txBody>
      </p:sp>
      <p:sp>
        <p:nvSpPr>
          <p:cNvPr id="166" name="Google Shape;1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38c07af2b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38c07af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38c07af2b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38c07af2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38c07af2b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38c07af2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38c07af2b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38c07af2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38c07af2b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38c07af2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e7a00bebf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9e7a00beb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US" sz="1400"/>
              <a:t>We will start with the Introduction and Background to explore the purpose of the research and the Research Questions. </a:t>
            </a:r>
            <a:endParaRPr b="1" sz="1400"/>
          </a:p>
          <a:p>
            <a:pPr indent="0" lvl="0" marL="0" rtl="0" algn="l">
              <a:spcBef>
                <a:spcPts val="0"/>
              </a:spcBef>
              <a:spcAft>
                <a:spcPts val="0"/>
              </a:spcAft>
              <a:buSzPts val="1100"/>
              <a:buNone/>
            </a:pPr>
            <a:r>
              <a:rPr b="1" lang="en-US" sz="1400"/>
              <a:t>Next, we'll dive into the design and outcomes of the actual User Study, then, wrapping up with the key conclusions.</a:t>
            </a:r>
            <a:endParaRPr b="1"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SzPts val="3459"/>
              <a:buNone/>
            </a:pPr>
            <a:r>
              <a:rPr b="1" lang="en-US" sz="1400">
                <a:solidFill>
                  <a:srgbClr val="0D0D0D"/>
                </a:solidFill>
              </a:rPr>
              <a:t>The use of AI-based code assistance through LLMs has become widespread. Many of you have likely used LLMs at least once for writing or modifying code. </a:t>
            </a:r>
            <a:endParaRPr b="1" sz="1400">
              <a:solidFill>
                <a:srgbClr val="0D0D0D"/>
              </a:solidFill>
            </a:endParaRPr>
          </a:p>
          <a:p>
            <a:pPr indent="0" lvl="0" marL="0" rtl="0" algn="l">
              <a:spcBef>
                <a:spcPts val="640"/>
              </a:spcBef>
              <a:spcAft>
                <a:spcPts val="0"/>
              </a:spcAft>
              <a:buSzPts val="3459"/>
              <a:buNone/>
            </a:pPr>
            <a:r>
              <a:rPr b="1" lang="en-US" sz="1400">
                <a:solidFill>
                  <a:srgbClr val="0D0D0D"/>
                </a:solidFill>
              </a:rPr>
              <a:t>With this increased usage, concerns have arisen about the security of the code provided by LLMs. </a:t>
            </a:r>
            <a:endParaRPr b="1" sz="1400">
              <a:solidFill>
                <a:srgbClr val="0D0D0D"/>
              </a:solidFill>
            </a:endParaRPr>
          </a:p>
          <a:p>
            <a:pPr indent="0" lvl="0" marL="0" rtl="0" algn="l">
              <a:spcBef>
                <a:spcPts val="640"/>
              </a:spcBef>
              <a:spcAft>
                <a:spcPts val="0"/>
              </a:spcAft>
              <a:buSzPts val="3459"/>
              <a:buNone/>
            </a:pPr>
            <a:r>
              <a:rPr b="1" lang="en-US" sz="1400">
                <a:solidFill>
                  <a:srgbClr val="0D0D0D"/>
                </a:solidFill>
              </a:rPr>
              <a:t>They conducted a user study / targeting computer science students / to evaluate the impact of LLM usage on code security. </a:t>
            </a:r>
            <a:endParaRPr b="1" sz="1400">
              <a:solidFill>
                <a:srgbClr val="0D0D0D"/>
              </a:solidFill>
            </a:endParaRPr>
          </a:p>
          <a:p>
            <a:pPr indent="0" lvl="0" marL="0" rtl="0" algn="l">
              <a:spcBef>
                <a:spcPts val="640"/>
              </a:spcBef>
              <a:spcAft>
                <a:spcPts val="0"/>
              </a:spcAft>
              <a:buSzPts val="3459"/>
              <a:buNone/>
            </a:pPr>
            <a:r>
              <a:rPr b="1" lang="en-US" sz="1400">
                <a:solidFill>
                  <a:srgbClr val="0D0D0D"/>
                </a:solidFill>
              </a:rPr>
              <a:t>This research addresses the following three research questions: </a:t>
            </a:r>
            <a:endParaRPr b="1" sz="1400">
              <a:solidFill>
                <a:srgbClr val="0D0D0D"/>
              </a:solidFill>
            </a:endParaRPr>
          </a:p>
          <a:p>
            <a:pPr indent="0" lvl="0" marL="0" rtl="0" algn="l">
              <a:spcBef>
                <a:spcPts val="640"/>
              </a:spcBef>
              <a:spcAft>
                <a:spcPts val="0"/>
              </a:spcAft>
              <a:buSzPts val="3459"/>
              <a:buNone/>
            </a:pPr>
            <a:r>
              <a:rPr b="1" lang="en-US" sz="1400">
                <a:solidFill>
                  <a:srgbClr val="0D0D0D"/>
                </a:solidFill>
              </a:rPr>
              <a:t>The first question concerns / to the functionality of LLMs. </a:t>
            </a:r>
            <a:endParaRPr b="1" sz="1400">
              <a:solidFill>
                <a:srgbClr val="0D0D0D"/>
              </a:solidFill>
            </a:endParaRPr>
          </a:p>
          <a:p>
            <a:pPr indent="0" lvl="0" marL="0" rtl="0" algn="l">
              <a:spcBef>
                <a:spcPts val="640"/>
              </a:spcBef>
              <a:spcAft>
                <a:spcPts val="0"/>
              </a:spcAft>
              <a:buSzPts val="3459"/>
              <a:buNone/>
            </a:pPr>
            <a:r>
              <a:rPr b="1" lang="en-US" sz="1400">
                <a:solidFill>
                  <a:srgbClr val="0D0D0D"/>
                </a:solidFill>
              </a:rPr>
              <a:t>The second question / focus on the core theme of this study, / which is the security assessment. </a:t>
            </a:r>
            <a:endParaRPr b="1" sz="1400">
              <a:solidFill>
                <a:srgbClr val="0D0D0D"/>
              </a:solidFill>
            </a:endParaRPr>
          </a:p>
          <a:p>
            <a:pPr indent="0" lvl="0" marL="0" rtl="0" algn="l">
              <a:spcBef>
                <a:spcPts val="640"/>
              </a:spcBef>
              <a:spcAft>
                <a:spcPts val="0"/>
              </a:spcAft>
              <a:buClr>
                <a:schemeClr val="dk1"/>
              </a:buClr>
              <a:buSzPts val="3459"/>
              <a:buFont typeface="Arial"/>
              <a:buNone/>
            </a:pPr>
            <a:r>
              <a:rPr b="1" lang="en-US" sz="1400">
                <a:solidFill>
                  <a:srgbClr val="0D0D0D"/>
                </a:solidFill>
              </a:rPr>
              <a:t>Lastly, if there are security errors in the code generated by AI, they wanted to dig up these errors origin.</a:t>
            </a:r>
            <a:endParaRPr b="1" sz="1400">
              <a:solidFill>
                <a:srgbClr val="0D0D0D"/>
              </a:solidFill>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SzPts val="3459"/>
              <a:buNone/>
            </a:pPr>
            <a:r>
              <a:rPr b="1" lang="en-US" sz="1400">
                <a:solidFill>
                  <a:srgbClr val="0D0D0D"/>
                </a:solidFill>
              </a:rPr>
              <a:t>Most recent studies demonstrate that LLM code assistance is boosting developers' productivity. Traditional autocomplete features typically focus on predicting one token at a time. However, LLMs operate by considering a sequence of tokens in a chain. This allows LLMs to understand the context more deeply and predict the next possible token or sequence of tokens in that context. </a:t>
            </a:r>
            <a:endParaRPr b="1" sz="1400">
              <a:solidFill>
                <a:srgbClr val="0D0D0D"/>
              </a:solidFill>
            </a:endParaRPr>
          </a:p>
          <a:p>
            <a:pPr indent="0" lvl="0" marL="0" rtl="0" algn="l">
              <a:spcBef>
                <a:spcPts val="640"/>
              </a:spcBef>
              <a:spcAft>
                <a:spcPts val="0"/>
              </a:spcAft>
              <a:buSzPts val="3459"/>
              <a:buNone/>
            </a:pPr>
            <a:r>
              <a:rPr b="1" lang="en-US" sz="1400">
                <a:solidFill>
                  <a:srgbClr val="0D0D0D"/>
                </a:solidFill>
              </a:rPr>
              <a:t>Thus, LLMs go beyond simple word or phrase autocompletion, having the capability to generate entire sentences, lines of code, and even full functions or code blocks.</a:t>
            </a:r>
            <a:br>
              <a:rPr b="1" lang="en-US" sz="1400">
                <a:solidFill>
                  <a:srgbClr val="0D0D0D"/>
                </a:solidFill>
              </a:rPr>
            </a:br>
            <a:br>
              <a:rPr b="1" lang="en-US" sz="1400">
                <a:solidFill>
                  <a:srgbClr val="0D0D0D"/>
                </a:solidFill>
              </a:rPr>
            </a:br>
            <a:r>
              <a:rPr b="1" lang="en-US" sz="1400">
                <a:solidFill>
                  <a:srgbClr val="0D0D0D"/>
                </a:solidFill>
              </a:rPr>
              <a:t>Theoretically, AI-generated code can contain security errors for two main reasons. </a:t>
            </a:r>
            <a:endParaRPr b="1" sz="1400">
              <a:solidFill>
                <a:srgbClr val="0D0D0D"/>
              </a:solidFill>
            </a:endParaRPr>
          </a:p>
          <a:p>
            <a:pPr indent="-320221" lvl="0" marL="457200" rtl="0" algn="l">
              <a:lnSpc>
                <a:spcPct val="90000"/>
              </a:lnSpc>
              <a:spcBef>
                <a:spcPts val="0"/>
              </a:spcBef>
              <a:spcAft>
                <a:spcPts val="0"/>
              </a:spcAft>
              <a:buClr>
                <a:srgbClr val="3B3C3E"/>
              </a:buClr>
              <a:buSzPts val="1443"/>
              <a:buAutoNum type="arabicPeriod"/>
            </a:pPr>
            <a:r>
              <a:rPr b="1" lang="en-US" sz="1442">
                <a:solidFill>
                  <a:srgbClr val="3B3C3E"/>
                </a:solidFill>
              </a:rPr>
              <a:t>LLMs might learn and replicate insecure or buggy code.</a:t>
            </a:r>
            <a:endParaRPr b="1" sz="1442">
              <a:solidFill>
                <a:srgbClr val="3B3C3E"/>
              </a:solidFill>
            </a:endParaRPr>
          </a:p>
          <a:p>
            <a:pPr indent="-320221" lvl="0" marL="457200" rtl="0" algn="l">
              <a:lnSpc>
                <a:spcPct val="90000"/>
              </a:lnSpc>
              <a:spcBef>
                <a:spcPts val="0"/>
              </a:spcBef>
              <a:spcAft>
                <a:spcPts val="0"/>
              </a:spcAft>
              <a:buClr>
                <a:srgbClr val="3B3C3E"/>
              </a:buClr>
              <a:buSzPts val="1443"/>
              <a:buAutoNum type="arabicPeriod"/>
            </a:pPr>
            <a:r>
              <a:rPr b="1" lang="en-US" sz="1442">
                <a:solidFill>
                  <a:srgbClr val="3B3C3E"/>
                </a:solidFill>
              </a:rPr>
              <a:t>** Code can be insecure based on its execution context with other code.</a:t>
            </a:r>
            <a:endParaRPr b="1" sz="1442">
              <a:solidFill>
                <a:srgbClr val="3B3C3E"/>
              </a:solidFill>
            </a:endParaRPr>
          </a:p>
          <a:p>
            <a:pPr indent="0" lvl="0" marL="457200" rtl="0" algn="l">
              <a:lnSpc>
                <a:spcPct val="90000"/>
              </a:lnSpc>
              <a:spcBef>
                <a:spcPts val="0"/>
              </a:spcBef>
              <a:spcAft>
                <a:spcPts val="0"/>
              </a:spcAft>
              <a:buNone/>
            </a:pPr>
            <a:r>
              <a:t/>
            </a:r>
            <a:endParaRPr b="1" sz="1400">
              <a:solidFill>
                <a:srgbClr val="0D0D0D"/>
              </a:solidFill>
            </a:endParaRPr>
          </a:p>
          <a:p>
            <a:pPr indent="0" lvl="0" marL="0" rtl="0" algn="l">
              <a:lnSpc>
                <a:spcPct val="90000"/>
              </a:lnSpc>
              <a:spcBef>
                <a:spcPts val="0"/>
              </a:spcBef>
              <a:spcAft>
                <a:spcPts val="0"/>
              </a:spcAft>
              <a:buNone/>
            </a:pPr>
            <a:r>
              <a:rPr b="1" lang="en-US" sz="1400">
                <a:solidFill>
                  <a:srgbClr val="0D0D0D"/>
                </a:solidFill>
              </a:rPr>
              <a:t>In this study, they observed real-world outcomes through user study </a:t>
            </a:r>
            <a:endParaRPr b="1" sz="1400">
              <a:solidFill>
                <a:srgbClr val="0D0D0D"/>
              </a:solidFill>
            </a:endParaRPr>
          </a:p>
          <a:p>
            <a:pPr indent="0" lvl="0" marL="0" rtl="0" algn="l">
              <a:lnSpc>
                <a:spcPct val="90000"/>
              </a:lnSpc>
              <a:spcBef>
                <a:spcPts val="0"/>
              </a:spcBef>
              <a:spcAft>
                <a:spcPts val="0"/>
              </a:spcAft>
              <a:buNone/>
            </a:pPr>
            <a:r>
              <a:rPr b="1" lang="en-US" sz="1400">
                <a:solidFill>
                  <a:srgbClr val="0D0D0D"/>
                </a:solidFill>
              </a:rPr>
              <a:t>and </a:t>
            </a:r>
            <a:r>
              <a:rPr b="1" lang="en-US" sz="1400">
                <a:solidFill>
                  <a:srgbClr val="0D0D0D"/>
                </a:solidFill>
              </a:rPr>
              <a:t>among various security error analysis methods, </a:t>
            </a:r>
            <a:r>
              <a:rPr b="1" lang="en-US" sz="1400">
                <a:solidFill>
                  <a:srgbClr val="0D0D0D"/>
                </a:solidFill>
              </a:rPr>
              <a:t>primarily used manual analysis jointly with static and runtime analysis.</a:t>
            </a:r>
            <a:br>
              <a:rPr b="1" lang="en-US" sz="1400">
                <a:solidFill>
                  <a:srgbClr val="0D0D0D"/>
                </a:solidFill>
              </a:rPr>
            </a:br>
            <a:br>
              <a:rPr b="1" lang="en-US" sz="1400">
                <a:solidFill>
                  <a:srgbClr val="0D0D0D"/>
                </a:solidFill>
              </a:rPr>
            </a:br>
            <a:r>
              <a:rPr b="1" lang="en-US" sz="1400">
                <a:solidFill>
                  <a:srgbClr val="0D0D0D"/>
                </a:solidFill>
              </a:rPr>
              <a:t>-----------------------------------------------------------------------------------------------------------------------------------------------------------------------------------------</a:t>
            </a:r>
            <a:br>
              <a:rPr b="1" lang="en-US" sz="1400">
                <a:solidFill>
                  <a:srgbClr val="0D0D0D"/>
                </a:solidFill>
              </a:rPr>
            </a:br>
            <a:r>
              <a:rPr b="1" lang="en-US" sz="1400">
                <a:solidFill>
                  <a:srgbClr val="0D0D0D"/>
                </a:solidFill>
              </a:rPr>
              <a:t>Manual Analysis: Experts manually inspect the code to identify security vulnerabilities and logic errors by closely examining the code's structure and logic.</a:t>
            </a:r>
            <a:endParaRPr b="1" sz="1400">
              <a:solidFill>
                <a:srgbClr val="0D0D0D"/>
              </a:solidFill>
            </a:endParaRPr>
          </a:p>
          <a:p>
            <a:pPr indent="0" lvl="0" marL="0" rtl="0" algn="l">
              <a:lnSpc>
                <a:spcPct val="90000"/>
              </a:lnSpc>
              <a:spcBef>
                <a:spcPts val="0"/>
              </a:spcBef>
              <a:spcAft>
                <a:spcPts val="0"/>
              </a:spcAft>
              <a:buClr>
                <a:schemeClr val="dk1"/>
              </a:buClr>
              <a:buSzPts val="1100"/>
              <a:buFont typeface="Arial"/>
              <a:buNone/>
            </a:pPr>
            <a:r>
              <a:rPr b="1" lang="en-US" sz="1400">
                <a:solidFill>
                  <a:srgbClr val="0D0D0D"/>
                </a:solidFill>
              </a:rPr>
              <a:t>Static Analysis: Automated tools scan the code without executing it, detecting potential security vulnerabilities and coding errors based on predefined patterns and rules.</a:t>
            </a:r>
            <a:endParaRPr b="1" sz="1400">
              <a:solidFill>
                <a:srgbClr val="0D0D0D"/>
              </a:solidFill>
            </a:endParaRPr>
          </a:p>
          <a:p>
            <a:pPr indent="0" lvl="0" marL="0" rtl="0" algn="l">
              <a:lnSpc>
                <a:spcPct val="90000"/>
              </a:lnSpc>
              <a:spcBef>
                <a:spcPts val="0"/>
              </a:spcBef>
              <a:spcAft>
                <a:spcPts val="0"/>
              </a:spcAft>
              <a:buClr>
                <a:schemeClr val="dk1"/>
              </a:buClr>
              <a:buSzPts val="1100"/>
              <a:buFont typeface="Arial"/>
              <a:buNone/>
            </a:pPr>
            <a:r>
              <a:rPr b="1" lang="en-US" sz="1400">
                <a:solidFill>
                  <a:srgbClr val="0D0D0D"/>
                </a:solidFill>
              </a:rPr>
              <a:t>Run-time Analysis: This method involves monitoring the code's behavior during execution to identify security issues and bugs that only appear while the program is running.</a:t>
            </a:r>
            <a:endParaRPr b="1" sz="1400">
              <a:solidFill>
                <a:srgbClr val="0D0D0D"/>
              </a:solidFill>
            </a:endParaRPr>
          </a:p>
          <a:p>
            <a:pPr indent="0" lvl="0" marL="0" rtl="0" algn="l">
              <a:lnSpc>
                <a:spcPct val="90000"/>
              </a:lnSpc>
              <a:spcBef>
                <a:spcPts val="0"/>
              </a:spcBef>
              <a:spcAft>
                <a:spcPts val="0"/>
              </a:spcAft>
              <a:buClr>
                <a:schemeClr val="dk1"/>
              </a:buClr>
              <a:buSzPts val="1100"/>
              <a:buFont typeface="Arial"/>
              <a:buNone/>
            </a:pPr>
            <a:r>
              <a:rPr b="1" lang="en-US" sz="1400">
                <a:solidFill>
                  <a:srgbClr val="0D0D0D"/>
                </a:solidFill>
              </a:rPr>
              <a:t>Fuzzer: Fuzzing tools automatically generate random input data for the program, aiming to crash it and uncover hidden bugs and security vulnerabilities that might not be detected through other analysis methods.</a:t>
            </a:r>
            <a:br>
              <a:rPr b="1" lang="en-US" sz="1400">
                <a:solidFill>
                  <a:srgbClr val="0D0D0D"/>
                </a:solidFill>
              </a:rPr>
            </a:br>
            <a:br>
              <a:rPr b="1" lang="en-US" sz="1400">
                <a:solidFill>
                  <a:srgbClr val="0D0D0D"/>
                </a:solidFill>
              </a:rPr>
            </a:br>
            <a:r>
              <a:rPr b="1" lang="en-US" sz="1400">
                <a:solidFill>
                  <a:srgbClr val="0D0D0D"/>
                </a:solidFill>
              </a:rPr>
              <a:t>** Code that is secure in isolation may become insecure depending on the sequence in which it is executed with other pieces of code</a:t>
            </a:r>
            <a:endParaRPr b="1" sz="1400">
              <a:solidFill>
                <a:srgbClr val="0D0D0D"/>
              </a:solidFill>
            </a:endParaRPr>
          </a:p>
          <a:p>
            <a:pPr indent="0" lvl="0" marL="0" rtl="0" algn="l">
              <a:lnSpc>
                <a:spcPct val="90000"/>
              </a:lnSpc>
              <a:spcBef>
                <a:spcPts val="0"/>
              </a:spcBef>
              <a:spcAft>
                <a:spcPts val="0"/>
              </a:spcAft>
              <a:buNone/>
            </a:pPr>
            <a:r>
              <a:t/>
            </a:r>
            <a:endParaRPr b="1" sz="1400">
              <a:solidFill>
                <a:srgbClr val="0D0D0D"/>
              </a:solidFill>
            </a:endParaRPr>
          </a:p>
          <a:p>
            <a:pPr indent="0" lvl="0" marL="25400" rtl="0" algn="l">
              <a:spcBef>
                <a:spcPts val="640"/>
              </a:spcBef>
              <a:spcAft>
                <a:spcPts val="0"/>
              </a:spcAft>
              <a:buClr>
                <a:schemeClr val="dk1"/>
              </a:buClr>
              <a:buSzPts val="1100"/>
              <a:buFont typeface="Arial"/>
              <a:buNone/>
            </a:pPr>
            <a:r>
              <a:rPr b="1" lang="en-US" sz="1400">
                <a:solidFill>
                  <a:srgbClr val="0D0D0D"/>
                </a:solidFill>
              </a:rPr>
              <a:t>For example (1), consider the 'MD5' hash algorithm, which was widely used to protect sensitive information. MD5 has been cryptographically broken and should no longer be used. However, code examples using MD5 remain in open-source repositories. Therefore, LLMs may learn to (incorrectly) suggest MD5 for hashing passwords.</a:t>
            </a:r>
            <a:endParaRPr b="1" sz="1400">
              <a:solidFill>
                <a:srgbClr val="0D0D0D"/>
              </a:solidFill>
            </a:endParaRPr>
          </a:p>
          <a:p>
            <a:pPr indent="0" lvl="0" marL="25400" rtl="0" algn="l">
              <a:spcBef>
                <a:spcPts val="640"/>
              </a:spcBef>
              <a:spcAft>
                <a:spcPts val="0"/>
              </a:spcAft>
              <a:buClr>
                <a:schemeClr val="dk1"/>
              </a:buClr>
              <a:buSzPts val="1100"/>
              <a:buFont typeface="Arial"/>
              <a:buNone/>
            </a:pPr>
            <a:r>
              <a:t/>
            </a:r>
            <a:endParaRPr b="1" sz="1400">
              <a:solidFill>
                <a:srgbClr val="0D0D0D"/>
              </a:solidFill>
            </a:endParaRPr>
          </a:p>
          <a:p>
            <a:pPr indent="0" lvl="0" marL="25400" rtl="0" algn="l">
              <a:spcBef>
                <a:spcPts val="640"/>
              </a:spcBef>
              <a:spcAft>
                <a:spcPts val="0"/>
              </a:spcAft>
              <a:buSzPts val="1100"/>
              <a:buNone/>
            </a:pPr>
            <a:r>
              <a:rPr b="1" lang="en-US" sz="1400">
                <a:solidFill>
                  <a:srgbClr val="0D0D0D"/>
                </a:solidFill>
              </a:rPr>
              <a:t>For example (2), consider storing text in a buffer, which can be done safely using functions like snprintf. However, if that buffer has just been freed, then the same line of code calling snprintf would result in a use-after-free vulnerability.</a:t>
            </a:r>
            <a:endParaRPr b="1" sz="1400">
              <a:solidFill>
                <a:srgbClr val="0D0D0D"/>
              </a:solidFill>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39b51194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2c39b51194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39b51194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c39b511941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39b51194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c39b511941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For the </a:t>
            </a:r>
            <a:r>
              <a:rPr b="1" lang="en-US" sz="1200">
                <a:solidFill>
                  <a:schemeClr val="dk1"/>
                </a:solidFill>
              </a:rPr>
              <a:t>RQ1</a:t>
            </a:r>
            <a:r>
              <a:rPr lang="en-US" sz="1200">
                <a:solidFill>
                  <a:schemeClr val="dk1"/>
                </a:solidFill>
              </a:rPr>
              <a:t>: it talked about can AI code assistant enhance the functional quality of code produced by beginners?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The </a:t>
            </a:r>
            <a:r>
              <a:rPr b="1" lang="en-US" sz="1200">
                <a:solidFill>
                  <a:schemeClr val="dk1"/>
                </a:solidFill>
              </a:rPr>
              <a:t>goal</a:t>
            </a:r>
            <a:r>
              <a:rPr lang="en-US" sz="1200">
                <a:solidFill>
                  <a:schemeClr val="dk1"/>
                </a:solidFill>
              </a:rPr>
              <a:t> of this research was to assess the effectiveness of AI assistance in coding, specifically whether it helps developers create code that's more functional, has fewer errors, and aligns more closely with project requirements than code written without such assistance. </a:t>
            </a:r>
            <a:endParaRPr sz="12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The </a:t>
            </a:r>
            <a:r>
              <a:rPr b="1" lang="en-US" sz="1200">
                <a:solidFill>
                  <a:schemeClr val="dk1"/>
                </a:solidFill>
              </a:rPr>
              <a:t>findings</a:t>
            </a:r>
            <a:r>
              <a:rPr lang="en-US" sz="1200">
                <a:solidFill>
                  <a:schemeClr val="dk1"/>
                </a:solidFill>
              </a:rPr>
              <a:t> of the study indicate that developers who used AI assistance showed a slight improvement in implementing and compiling functions, as well as in passing basic and expanded unit tests, compared to the control group. Despite this, the performance enhancements were not statistically significant. </a:t>
            </a:r>
            <a:r>
              <a:rPr b="1" lang="en-US" sz="1200">
                <a:solidFill>
                  <a:schemeClr val="dk1"/>
                </a:solidFill>
              </a:rPr>
              <a:t>This suggests that while AI can assist</a:t>
            </a:r>
            <a:r>
              <a:rPr lang="en-US" sz="1200">
                <a:solidFill>
                  <a:schemeClr val="dk1"/>
                </a:solidFill>
              </a:rPr>
              <a:t> with coding, its impact on improving the functional correctness of code is not substantial. Additionally, the assisted group tended to write more lines of code, hinting that AI might promote a more detailed approach to coding or inspire developers to engage more deeply with the coding process. </a:t>
            </a:r>
            <a:endParaRPr sz="1200" u="sng">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1200">
                <a:solidFill>
                  <a:schemeClr val="dk1"/>
                </a:solidFill>
              </a:rPr>
              <a:t>The </a:t>
            </a:r>
            <a:r>
              <a:rPr b="1" lang="en-US" sz="1200">
                <a:solidFill>
                  <a:schemeClr val="dk1"/>
                </a:solidFill>
              </a:rPr>
              <a:t>results</a:t>
            </a:r>
            <a:r>
              <a:rPr lang="en-US" sz="1200">
                <a:solidFill>
                  <a:schemeClr val="dk1"/>
                </a:solidFill>
              </a:rPr>
              <a:t> indicate that AI code assistance slightly improves code functionality. The 'assisted' group performed marginally better in terms of the percentage of functions implemented, compiled, and passing tests compared to the 'control' group. However, these differences weren't statistically significant, suggesting that while AI assistance might aid in coding, the impact on functionality is not profound.</a:t>
            </a:r>
            <a:endParaRPr sz="1200"/>
          </a:p>
        </p:txBody>
      </p:sp>
      <p:sp>
        <p:nvSpPr>
          <p:cNvPr id="150" name="Google Shape;1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US" sz="1200">
                <a:solidFill>
                  <a:schemeClr val="dk1"/>
                </a:solidFill>
              </a:rPr>
              <a:t>For the </a:t>
            </a:r>
            <a:r>
              <a:rPr b="1" lang="en-US" sz="1200">
                <a:solidFill>
                  <a:schemeClr val="dk1"/>
                </a:solidFill>
              </a:rPr>
              <a:t>RQ2</a:t>
            </a:r>
            <a:r>
              <a:rPr lang="en-US" sz="1200">
                <a:solidFill>
                  <a:schemeClr val="dk1"/>
                </a:solidFill>
              </a:rPr>
              <a:t>, is the frequency of security bugs in code crafted with AI assistance within acceptable limits when compared to code developed without such assistance?</a:t>
            </a:r>
            <a:endParaRPr sz="1200">
              <a:solidFill>
                <a:schemeClr val="dk1"/>
              </a:solidFill>
            </a:endParaRPr>
          </a:p>
          <a:p>
            <a:pPr indent="0" lvl="0" marL="0" rtl="0" algn="l">
              <a:lnSpc>
                <a:spcPct val="115000"/>
              </a:lnSpc>
              <a:spcBef>
                <a:spcPts val="1200"/>
              </a:spcBef>
              <a:spcAft>
                <a:spcPts val="0"/>
              </a:spcAft>
              <a:buSzPts val="1100"/>
              <a:buNone/>
            </a:pPr>
            <a:r>
              <a:rPr lang="en-US" sz="1200">
                <a:solidFill>
                  <a:schemeClr val="dk1"/>
                </a:solidFill>
              </a:rPr>
              <a:t>The analysis </a:t>
            </a:r>
            <a:r>
              <a:rPr b="1" lang="en-US" sz="1200">
                <a:solidFill>
                  <a:schemeClr val="dk1"/>
                </a:solidFill>
              </a:rPr>
              <a:t>aims</a:t>
            </a:r>
            <a:r>
              <a:rPr lang="en-US" sz="1200">
                <a:solidFill>
                  <a:schemeClr val="dk1"/>
                </a:solidFill>
              </a:rPr>
              <a:t> to explore the security implications of utilizing AI code assistants by assessing the associated risks and analyzing the incidence rate of Common Weakness Enumerations (CWEs) in the code produced with AI help. The </a:t>
            </a:r>
            <a:r>
              <a:rPr b="1" lang="en-US" sz="1200">
                <a:solidFill>
                  <a:schemeClr val="dk1"/>
                </a:solidFill>
              </a:rPr>
              <a:t>primary metric</a:t>
            </a:r>
            <a:r>
              <a:rPr lang="en-US" sz="1200">
                <a:solidFill>
                  <a:schemeClr val="dk1"/>
                </a:solidFill>
              </a:rPr>
              <a:t> used for this evaluation is CWEs per Line of Code (LoC), which indicated a minimal security impact from the LLM assistance.</a:t>
            </a:r>
            <a:endParaRPr sz="1200">
              <a:solidFill>
                <a:schemeClr val="dk1"/>
              </a:solidFill>
            </a:endParaRPr>
          </a:p>
          <a:p>
            <a:pPr indent="0" lvl="0" marL="0" rtl="0" algn="l">
              <a:lnSpc>
                <a:spcPct val="115000"/>
              </a:lnSpc>
              <a:spcBef>
                <a:spcPts val="1200"/>
              </a:spcBef>
              <a:spcAft>
                <a:spcPts val="0"/>
              </a:spcAft>
              <a:buSzPts val="1100"/>
              <a:buNone/>
            </a:pPr>
            <a:r>
              <a:rPr lang="en-US" sz="1200">
                <a:solidFill>
                  <a:schemeClr val="dk1"/>
                </a:solidFill>
              </a:rPr>
              <a:t>The study found AI-assisted coding didn't increase Common Weakness Enumerations (CWEs) per Line of Code (LoC) compared to code from the control group, and showed fewer severe vulnerabilities, especially in functionally tested code. Further tests revealed AI's security impact is comparable to control group code but varies by coding task.</a:t>
            </a:r>
            <a:endParaRPr sz="1200">
              <a:solidFill>
                <a:schemeClr val="dk1"/>
              </a:solidFill>
            </a:endParaRPr>
          </a:p>
          <a:p>
            <a:pPr indent="0" lvl="0" marL="0" rtl="0" algn="l">
              <a:lnSpc>
                <a:spcPct val="115000"/>
              </a:lnSpc>
              <a:spcBef>
                <a:spcPts val="1200"/>
              </a:spcBef>
              <a:spcAft>
                <a:spcPts val="1200"/>
              </a:spcAft>
              <a:buSzPts val="1100"/>
              <a:buNone/>
            </a:pPr>
            <a:r>
              <a:rPr lang="en-US" sz="1200">
                <a:solidFill>
                  <a:schemeClr val="dk1"/>
                </a:solidFill>
              </a:rPr>
              <a:t>For RQ2, it </a:t>
            </a:r>
            <a:r>
              <a:rPr b="1" lang="en-US" sz="1200">
                <a:solidFill>
                  <a:schemeClr val="dk1"/>
                </a:solidFill>
              </a:rPr>
              <a:t>concludes</a:t>
            </a:r>
            <a:r>
              <a:rPr lang="en-US" sz="1200">
                <a:solidFill>
                  <a:schemeClr val="dk1"/>
                </a:solidFill>
              </a:rPr>
              <a:t> that AI assistance could positively influence code security, especially in diminishing severe vulnerabilities. The study suggests using AI helpers in creating software because they don't really increase security dangers and can even lessen certain risks. At the same time, the study also points out that developers need to stay alert when using AI tools. Even though AI can be helpful, developers still need to do thorough checks and follow strong security steps when writing code. This highlights that AI's role in coding is helpful but complex.</a:t>
            </a:r>
            <a:endParaRPr sz="1200">
              <a:solidFill>
                <a:schemeClr val="dk1"/>
              </a:solidFill>
            </a:endParaRPr>
          </a:p>
        </p:txBody>
      </p:sp>
      <p:sp>
        <p:nvSpPr>
          <p:cNvPr id="159" name="Google Shape;15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8" name="Shape 8"/>
        <p:cNvGrpSpPr/>
        <p:nvPr/>
      </p:nvGrpSpPr>
      <p:grpSpPr>
        <a:xfrm>
          <a:off x="0" y="0"/>
          <a:ext cx="0" cy="0"/>
          <a:chOff x="0" y="0"/>
          <a:chExt cx="0" cy="0"/>
        </a:xfrm>
      </p:grpSpPr>
      <p:sp>
        <p:nvSpPr>
          <p:cNvPr id="9" name="Google Shape;9;p12"/>
          <p:cNvSpPr/>
          <p:nvPr/>
        </p:nvSpPr>
        <p:spPr>
          <a:xfrm>
            <a:off x="4302329" y="4021295"/>
            <a:ext cx="576292" cy="576105"/>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 name="Google Shape;10;p12"/>
          <p:cNvSpPr txBox="1"/>
          <p:nvPr>
            <p:ph type="title"/>
          </p:nvPr>
        </p:nvSpPr>
        <p:spPr>
          <a:xfrm>
            <a:off x="457200" y="1449892"/>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3B3C3E"/>
              </a:buClr>
              <a:buSzPts val="4400"/>
              <a:buFont typeface="Arial"/>
              <a:buNone/>
              <a:defRPr>
                <a:solidFill>
                  <a:srgbClr val="3B3C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2"/>
          <p:cNvSpPr txBox="1"/>
          <p:nvPr>
            <p:ph idx="1" type="subTitle"/>
          </p:nvPr>
        </p:nvSpPr>
        <p:spPr>
          <a:xfrm>
            <a:off x="1371600" y="2694275"/>
            <a:ext cx="6400800" cy="1223675"/>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3B3C3E"/>
              </a:buClr>
              <a:buSzPts val="3200"/>
              <a:buNone/>
              <a:defRPr>
                <a:solidFill>
                  <a:srgbClr val="3B3C3E"/>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descr="UT_logo_RGB.eps" id="12" name="Google Shape;12;p12"/>
          <p:cNvPicPr preferRelativeResize="0"/>
          <p:nvPr/>
        </p:nvPicPr>
        <p:blipFill rotWithShape="1">
          <a:blip r:embed="rId2">
            <a:alphaModFix/>
          </a:blip>
          <a:srcRect b="-14348" l="-4524" r="-4656" t="-7509"/>
          <a:stretch/>
        </p:blipFill>
        <p:spPr>
          <a:xfrm>
            <a:off x="3520440" y="4005072"/>
            <a:ext cx="2148840" cy="1517904"/>
          </a:xfrm>
          <a:prstGeom prst="rect">
            <a:avLst/>
          </a:prstGeom>
          <a:noFill/>
          <a:ln>
            <a:noFill/>
          </a:ln>
        </p:spPr>
      </p:pic>
      <p:sp>
        <p:nvSpPr>
          <p:cNvPr id="13" name="Google Shape;13;p12"/>
          <p:cNvSpPr/>
          <p:nvPr/>
        </p:nvSpPr>
        <p:spPr>
          <a:xfrm>
            <a:off x="0" y="6330206"/>
            <a:ext cx="9144000" cy="527794"/>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B3C3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3B3C3E"/>
              </a:buClr>
              <a:buSzPts val="2800"/>
              <a:buChar char="•"/>
              <a:defRPr sz="2800"/>
            </a:lvl1pPr>
            <a:lvl2pPr indent="-381000" lvl="1" marL="914400" algn="l">
              <a:lnSpc>
                <a:spcPct val="100000"/>
              </a:lnSpc>
              <a:spcBef>
                <a:spcPts val="480"/>
              </a:spcBef>
              <a:spcAft>
                <a:spcPts val="0"/>
              </a:spcAft>
              <a:buClr>
                <a:srgbClr val="3B3C3E"/>
              </a:buClr>
              <a:buSzPts val="2400"/>
              <a:buChar char="•"/>
              <a:defRPr sz="2400"/>
            </a:lvl2pPr>
            <a:lvl3pPr indent="-355600" lvl="2" marL="1371600" algn="l">
              <a:lnSpc>
                <a:spcPct val="100000"/>
              </a:lnSpc>
              <a:spcBef>
                <a:spcPts val="400"/>
              </a:spcBef>
              <a:spcAft>
                <a:spcPts val="0"/>
              </a:spcAft>
              <a:buClr>
                <a:srgbClr val="3B3C3E"/>
              </a:buClr>
              <a:buSzPts val="2000"/>
              <a:buChar char="•"/>
              <a:defRPr sz="2000"/>
            </a:lvl3pPr>
            <a:lvl4pPr indent="-342900" lvl="3" marL="1828800" algn="l">
              <a:lnSpc>
                <a:spcPct val="100000"/>
              </a:lnSpc>
              <a:spcBef>
                <a:spcPts val="360"/>
              </a:spcBef>
              <a:spcAft>
                <a:spcPts val="0"/>
              </a:spcAft>
              <a:buClr>
                <a:srgbClr val="3B3C3E"/>
              </a:buClr>
              <a:buSzPts val="1800"/>
              <a:buChar char="•"/>
              <a:defRPr sz="1800"/>
            </a:lvl4pPr>
            <a:lvl5pPr indent="-342900" lvl="4" marL="2286000" algn="l">
              <a:lnSpc>
                <a:spcPct val="100000"/>
              </a:lnSpc>
              <a:spcBef>
                <a:spcPts val="360"/>
              </a:spcBef>
              <a:spcAft>
                <a:spcPts val="0"/>
              </a:spcAft>
              <a:buClr>
                <a:srgbClr val="3B3C3E"/>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8" name="Google Shape;78;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3B3C3E"/>
              </a:buClr>
              <a:buSzPts val="2800"/>
              <a:buChar char="•"/>
              <a:defRPr sz="2800"/>
            </a:lvl1pPr>
            <a:lvl2pPr indent="-381000" lvl="1" marL="914400" algn="l">
              <a:lnSpc>
                <a:spcPct val="100000"/>
              </a:lnSpc>
              <a:spcBef>
                <a:spcPts val="480"/>
              </a:spcBef>
              <a:spcAft>
                <a:spcPts val="0"/>
              </a:spcAft>
              <a:buClr>
                <a:srgbClr val="3B3C3E"/>
              </a:buClr>
              <a:buSzPts val="2400"/>
              <a:buChar char="•"/>
              <a:defRPr sz="2400"/>
            </a:lvl2pPr>
            <a:lvl3pPr indent="-355600" lvl="2" marL="1371600" algn="l">
              <a:lnSpc>
                <a:spcPct val="100000"/>
              </a:lnSpc>
              <a:spcBef>
                <a:spcPts val="400"/>
              </a:spcBef>
              <a:spcAft>
                <a:spcPts val="0"/>
              </a:spcAft>
              <a:buClr>
                <a:srgbClr val="3B3C3E"/>
              </a:buClr>
              <a:buSzPts val="2000"/>
              <a:buChar char="•"/>
              <a:defRPr sz="2000"/>
            </a:lvl3pPr>
            <a:lvl4pPr indent="-342900" lvl="3" marL="1828800" algn="l">
              <a:lnSpc>
                <a:spcPct val="100000"/>
              </a:lnSpc>
              <a:spcBef>
                <a:spcPts val="360"/>
              </a:spcBef>
              <a:spcAft>
                <a:spcPts val="0"/>
              </a:spcAft>
              <a:buClr>
                <a:srgbClr val="3B3C3E"/>
              </a:buClr>
              <a:buSzPts val="1800"/>
              <a:buChar char="•"/>
              <a:defRPr sz="1800"/>
            </a:lvl4pPr>
            <a:lvl5pPr indent="-342900" lvl="4" marL="2286000" algn="l">
              <a:lnSpc>
                <a:spcPct val="100000"/>
              </a:lnSpc>
              <a:spcBef>
                <a:spcPts val="360"/>
              </a:spcBef>
              <a:spcAft>
                <a:spcPts val="0"/>
              </a:spcAft>
              <a:buClr>
                <a:srgbClr val="3B3C3E"/>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9" name="Google Shape;79;p21"/>
          <p:cNvSpPr txBox="1"/>
          <p:nvPr>
            <p:ph idx="10" type="dt"/>
          </p:nvPr>
        </p:nvSpPr>
        <p:spPr>
          <a:xfrm>
            <a:off x="457200" y="6356350"/>
            <a:ext cx="13106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1" type="ftr"/>
          </p:nvPr>
        </p:nvSpPr>
        <p:spPr>
          <a:xfrm>
            <a:off x="1767809"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2" type="sldNum"/>
          </p:nvPr>
        </p:nvSpPr>
        <p:spPr>
          <a:xfrm>
            <a:off x="4667371"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2" name="Google Shape;82;p21"/>
          <p:cNvCxnSpPr/>
          <p:nvPr/>
        </p:nvCxnSpPr>
        <p:spPr>
          <a:xfrm>
            <a:off x="457200" y="1418549"/>
            <a:ext cx="8229600" cy="0"/>
          </a:xfrm>
          <a:prstGeom prst="straightConnector1">
            <a:avLst/>
          </a:prstGeom>
          <a:noFill/>
          <a:ln cap="flat" cmpd="sng" w="41275">
            <a:solidFill>
              <a:srgbClr val="FD6D08"/>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ig Logo" showMasterSp="0">
  <p:cSld name="Title: Big Logo">
    <p:spTree>
      <p:nvGrpSpPr>
        <p:cNvPr id="14" name="Shape 14"/>
        <p:cNvGrpSpPr/>
        <p:nvPr/>
      </p:nvGrpSpPr>
      <p:grpSpPr>
        <a:xfrm>
          <a:off x="0" y="0"/>
          <a:ext cx="0" cy="0"/>
          <a:chOff x="0" y="0"/>
          <a:chExt cx="0" cy="0"/>
        </a:xfrm>
      </p:grpSpPr>
      <p:sp>
        <p:nvSpPr>
          <p:cNvPr id="15" name="Google Shape;15;p16"/>
          <p:cNvSpPr/>
          <p:nvPr/>
        </p:nvSpPr>
        <p:spPr>
          <a:xfrm>
            <a:off x="0" y="4661212"/>
            <a:ext cx="9144000" cy="2196788"/>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 name="Google Shape;16;p16"/>
          <p:cNvPicPr preferRelativeResize="0"/>
          <p:nvPr/>
        </p:nvPicPr>
        <p:blipFill rotWithShape="1">
          <a:blip r:embed="rId2">
            <a:alphaModFix/>
          </a:blip>
          <a:srcRect b="0" l="0" r="0" t="0"/>
          <a:stretch/>
        </p:blipFill>
        <p:spPr>
          <a:xfrm>
            <a:off x="3578810" y="5072195"/>
            <a:ext cx="1986380" cy="1327108"/>
          </a:xfrm>
          <a:prstGeom prst="rect">
            <a:avLst/>
          </a:prstGeom>
          <a:noFill/>
          <a:ln>
            <a:noFill/>
          </a:ln>
        </p:spPr>
      </p:pic>
      <p:sp>
        <p:nvSpPr>
          <p:cNvPr id="17" name="Google Shape;17;p16"/>
          <p:cNvSpPr txBox="1"/>
          <p:nvPr>
            <p:ph type="title"/>
          </p:nvPr>
        </p:nvSpPr>
        <p:spPr>
          <a:xfrm>
            <a:off x="457200" y="1449892"/>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3B3C3E"/>
              </a:buClr>
              <a:buSzPts val="4400"/>
              <a:buFont typeface="Arial"/>
              <a:buNone/>
              <a:defRPr>
                <a:solidFill>
                  <a:srgbClr val="3B3C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 type="subTitle"/>
          </p:nvPr>
        </p:nvSpPr>
        <p:spPr>
          <a:xfrm>
            <a:off x="1371600" y="2694275"/>
            <a:ext cx="6400800" cy="1223675"/>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3B3C3E"/>
              </a:buClr>
              <a:buSzPts val="3200"/>
              <a:buNone/>
              <a:defRPr>
                <a:solidFill>
                  <a:srgbClr val="3B3C3E"/>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Minimal Identity">
  <p:cSld name="Title: Minimal Identity">
    <p:spTree>
      <p:nvGrpSpPr>
        <p:cNvPr id="19" name="Shape 19"/>
        <p:cNvGrpSpPr/>
        <p:nvPr/>
      </p:nvGrpSpPr>
      <p:grpSpPr>
        <a:xfrm>
          <a:off x="0" y="0"/>
          <a:ext cx="0" cy="0"/>
          <a:chOff x="0" y="0"/>
          <a:chExt cx="0" cy="0"/>
        </a:xfrm>
      </p:grpSpPr>
      <p:sp>
        <p:nvSpPr>
          <p:cNvPr id="20" name="Google Shape;20;p17"/>
          <p:cNvSpPr/>
          <p:nvPr/>
        </p:nvSpPr>
        <p:spPr>
          <a:xfrm>
            <a:off x="0" y="6330206"/>
            <a:ext cx="9144000" cy="527794"/>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UT_logo_RIGHT_KNOCKOUT.eps" id="21" name="Google Shape;21;p17"/>
          <p:cNvPicPr preferRelativeResize="0"/>
          <p:nvPr/>
        </p:nvPicPr>
        <p:blipFill rotWithShape="1">
          <a:blip r:embed="rId2">
            <a:alphaModFix/>
          </a:blip>
          <a:srcRect b="0" l="0" r="0" t="0"/>
          <a:stretch/>
        </p:blipFill>
        <p:spPr>
          <a:xfrm>
            <a:off x="7607955" y="6441967"/>
            <a:ext cx="1410369" cy="314711"/>
          </a:xfrm>
          <a:prstGeom prst="rect">
            <a:avLst/>
          </a:prstGeom>
          <a:noFill/>
          <a:ln>
            <a:noFill/>
          </a:ln>
        </p:spPr>
      </p:pic>
      <p:sp>
        <p:nvSpPr>
          <p:cNvPr id="22" name="Google Shape;22;p17"/>
          <p:cNvSpPr txBox="1"/>
          <p:nvPr>
            <p:ph type="title"/>
          </p:nvPr>
        </p:nvSpPr>
        <p:spPr>
          <a:xfrm>
            <a:off x="457200" y="190227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3B3C3E"/>
              </a:buClr>
              <a:buSzPts val="4400"/>
              <a:buFont typeface="Arial"/>
              <a:buNone/>
              <a:defRPr>
                <a:solidFill>
                  <a:srgbClr val="3B3C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subTitle"/>
          </p:nvPr>
        </p:nvSpPr>
        <p:spPr>
          <a:xfrm>
            <a:off x="1371600" y="3146662"/>
            <a:ext cx="6400800" cy="1223675"/>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3B3C3E"/>
              </a:buClr>
              <a:buSzPts val="3200"/>
              <a:buNone/>
              <a:defRPr>
                <a:solidFill>
                  <a:srgbClr val="3B3C3E"/>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Your Custom Photo">
  <p:cSld name="Title: Your Custom Photo">
    <p:spTree>
      <p:nvGrpSpPr>
        <p:cNvPr id="24" name="Shape 24"/>
        <p:cNvGrpSpPr/>
        <p:nvPr/>
      </p:nvGrpSpPr>
      <p:grpSpPr>
        <a:xfrm>
          <a:off x="0" y="0"/>
          <a:ext cx="0" cy="0"/>
          <a:chOff x="0" y="0"/>
          <a:chExt cx="0" cy="0"/>
        </a:xfrm>
      </p:grpSpPr>
      <p:sp>
        <p:nvSpPr>
          <p:cNvPr id="25" name="Google Shape;25;p18"/>
          <p:cNvSpPr/>
          <p:nvPr/>
        </p:nvSpPr>
        <p:spPr>
          <a:xfrm>
            <a:off x="-12290" y="0"/>
            <a:ext cx="9144000" cy="688130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8"/>
          <p:cNvSpPr/>
          <p:nvPr/>
        </p:nvSpPr>
        <p:spPr>
          <a:xfrm>
            <a:off x="378347" y="-1"/>
            <a:ext cx="4193654" cy="6808599"/>
          </a:xfrm>
          <a:prstGeom prst="rect">
            <a:avLst/>
          </a:prstGeom>
          <a:solidFill>
            <a:schemeClr val="lt1">
              <a:alpha val="9137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18"/>
          <p:cNvSpPr/>
          <p:nvPr/>
        </p:nvSpPr>
        <p:spPr>
          <a:xfrm>
            <a:off x="380383" y="6798403"/>
            <a:ext cx="4193654" cy="98802"/>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18"/>
          <p:cNvSpPr txBox="1"/>
          <p:nvPr>
            <p:ph idx="1" type="body"/>
          </p:nvPr>
        </p:nvSpPr>
        <p:spPr>
          <a:xfrm>
            <a:off x="378347" y="433952"/>
            <a:ext cx="4193654" cy="3247501"/>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800"/>
              </a:spcBef>
              <a:spcAft>
                <a:spcPts val="0"/>
              </a:spcAft>
              <a:buClr>
                <a:srgbClr val="3B3C3E"/>
              </a:buClr>
              <a:buSzPts val="4000"/>
              <a:buNone/>
              <a:defRPr b="1" i="0" sz="4000">
                <a:solidFill>
                  <a:srgbClr val="3B3C3E"/>
                </a:solidFill>
                <a:latin typeface="Arial"/>
                <a:ea typeface="Arial"/>
                <a:cs typeface="Arial"/>
                <a:sym typeface="Arial"/>
              </a:defRPr>
            </a:lvl1pPr>
            <a:lvl2pPr indent="-342900" lvl="1" marL="914400" algn="l">
              <a:lnSpc>
                <a:spcPct val="100000"/>
              </a:lnSpc>
              <a:spcBef>
                <a:spcPts val="360"/>
              </a:spcBef>
              <a:spcAft>
                <a:spcPts val="0"/>
              </a:spcAft>
              <a:buClr>
                <a:srgbClr val="3B3C3E"/>
              </a:buClr>
              <a:buSzPts val="1800"/>
              <a:buChar char="–"/>
              <a:defRPr/>
            </a:lvl2pPr>
            <a:lvl3pPr indent="-342900" lvl="2" marL="1371600" algn="l">
              <a:lnSpc>
                <a:spcPct val="100000"/>
              </a:lnSpc>
              <a:spcBef>
                <a:spcPts val="360"/>
              </a:spcBef>
              <a:spcAft>
                <a:spcPts val="0"/>
              </a:spcAft>
              <a:buClr>
                <a:srgbClr val="3B3C3E"/>
              </a:buClr>
              <a:buSzPts val="1800"/>
              <a:buChar char="•"/>
              <a:defRPr/>
            </a:lvl3pPr>
            <a:lvl4pPr indent="-342900" lvl="3" marL="1828800" algn="l">
              <a:lnSpc>
                <a:spcPct val="100000"/>
              </a:lnSpc>
              <a:spcBef>
                <a:spcPts val="360"/>
              </a:spcBef>
              <a:spcAft>
                <a:spcPts val="0"/>
              </a:spcAft>
              <a:buClr>
                <a:srgbClr val="3B3C3E"/>
              </a:buClr>
              <a:buSzPts val="1800"/>
              <a:buChar char="–"/>
              <a:defRPr/>
            </a:lvl4pPr>
            <a:lvl5pPr indent="-342900" lvl="4" marL="2286000" algn="l">
              <a:lnSpc>
                <a:spcPct val="100000"/>
              </a:lnSpc>
              <a:spcBef>
                <a:spcPts val="360"/>
              </a:spcBef>
              <a:spcAft>
                <a:spcPts val="0"/>
              </a:spcAft>
              <a:buClr>
                <a:srgbClr val="3B3C3E"/>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9" name="Google Shape;29;p18"/>
          <p:cNvGrpSpPr/>
          <p:nvPr/>
        </p:nvGrpSpPr>
        <p:grpSpPr>
          <a:xfrm>
            <a:off x="1298788" y="4285373"/>
            <a:ext cx="2469189" cy="1716253"/>
            <a:chOff x="3615775" y="2834640"/>
            <a:chExt cx="2039112" cy="1417320"/>
          </a:xfrm>
        </p:grpSpPr>
        <p:sp>
          <p:nvSpPr>
            <p:cNvPr id="30" name="Google Shape;30;p18"/>
            <p:cNvSpPr/>
            <p:nvPr/>
          </p:nvSpPr>
          <p:spPr>
            <a:xfrm>
              <a:off x="4302329" y="2860001"/>
              <a:ext cx="576292" cy="579728"/>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UT_logo_RGB.eps" id="31" name="Google Shape;31;p18"/>
            <p:cNvPicPr preferRelativeResize="0"/>
            <p:nvPr/>
          </p:nvPicPr>
          <p:blipFill rotWithShape="1">
            <a:blip r:embed="rId2">
              <a:alphaModFix/>
            </a:blip>
            <a:srcRect b="-7764" l="-1" r="-4562" t="-7062"/>
            <a:stretch/>
          </p:blipFill>
          <p:spPr>
            <a:xfrm>
              <a:off x="3615775" y="2834640"/>
              <a:ext cx="2039112" cy="141732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hoto 1" showMasterSp="0">
  <p:cSld name="Title: Photo 1">
    <p:spTree>
      <p:nvGrpSpPr>
        <p:cNvPr id="32" name="Shape 32"/>
        <p:cNvGrpSpPr/>
        <p:nvPr/>
      </p:nvGrpSpPr>
      <p:grpSpPr>
        <a:xfrm>
          <a:off x="0" y="0"/>
          <a:ext cx="0" cy="0"/>
          <a:chOff x="0" y="0"/>
          <a:chExt cx="0" cy="0"/>
        </a:xfrm>
      </p:grpSpPr>
      <p:sp>
        <p:nvSpPr>
          <p:cNvPr id="33" name="Google Shape;33;p19"/>
          <p:cNvSpPr/>
          <p:nvPr/>
        </p:nvSpPr>
        <p:spPr>
          <a:xfrm>
            <a:off x="0" y="-16031"/>
            <a:ext cx="9144000" cy="6874031"/>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9"/>
          <p:cNvSpPr/>
          <p:nvPr/>
        </p:nvSpPr>
        <p:spPr>
          <a:xfrm>
            <a:off x="4562406" y="-1"/>
            <a:ext cx="4193654" cy="6808599"/>
          </a:xfrm>
          <a:prstGeom prst="rect">
            <a:avLst/>
          </a:prstGeom>
          <a:solidFill>
            <a:schemeClr val="lt1">
              <a:alpha val="9137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9"/>
          <p:cNvSpPr/>
          <p:nvPr/>
        </p:nvSpPr>
        <p:spPr>
          <a:xfrm>
            <a:off x="4564442" y="6798403"/>
            <a:ext cx="4193654" cy="98802"/>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6" name="Google Shape;36;p19"/>
          <p:cNvGrpSpPr/>
          <p:nvPr/>
        </p:nvGrpSpPr>
        <p:grpSpPr>
          <a:xfrm>
            <a:off x="5482847" y="4285373"/>
            <a:ext cx="2469189" cy="1716253"/>
            <a:chOff x="3615775" y="2834640"/>
            <a:chExt cx="2039112" cy="1417320"/>
          </a:xfrm>
        </p:grpSpPr>
        <p:sp>
          <p:nvSpPr>
            <p:cNvPr id="37" name="Google Shape;37;p19"/>
            <p:cNvSpPr/>
            <p:nvPr/>
          </p:nvSpPr>
          <p:spPr>
            <a:xfrm>
              <a:off x="4302329" y="2860001"/>
              <a:ext cx="576292" cy="579728"/>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UT_logo_RGB.eps" id="38" name="Google Shape;38;p19"/>
            <p:cNvPicPr preferRelativeResize="0"/>
            <p:nvPr/>
          </p:nvPicPr>
          <p:blipFill rotWithShape="1">
            <a:blip r:embed="rId2">
              <a:alphaModFix/>
            </a:blip>
            <a:srcRect b="-7764" l="-1" r="-4562" t="-7062"/>
            <a:stretch/>
          </p:blipFill>
          <p:spPr>
            <a:xfrm>
              <a:off x="3615775" y="2834640"/>
              <a:ext cx="2039112" cy="1417320"/>
            </a:xfrm>
            <a:prstGeom prst="rect">
              <a:avLst/>
            </a:prstGeom>
            <a:noFill/>
            <a:ln>
              <a:noFill/>
            </a:ln>
          </p:spPr>
        </p:pic>
      </p:grpSp>
      <p:sp>
        <p:nvSpPr>
          <p:cNvPr id="39" name="Google Shape;39;p19"/>
          <p:cNvSpPr txBox="1"/>
          <p:nvPr>
            <p:ph type="title"/>
          </p:nvPr>
        </p:nvSpPr>
        <p:spPr>
          <a:xfrm>
            <a:off x="4564442" y="274637"/>
            <a:ext cx="4193654" cy="354646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3B3C3E"/>
              </a:buClr>
              <a:buSzPts val="4000"/>
              <a:buFont typeface="Arial"/>
              <a:buNone/>
              <a:defRPr sz="4000">
                <a:solidFill>
                  <a:srgbClr val="3B3C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B3C3E"/>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3B3C3E"/>
              </a:buClr>
              <a:buSzPts val="2400"/>
              <a:buNone/>
              <a:defRPr b="1" sz="2400"/>
            </a:lvl1pPr>
            <a:lvl2pPr indent="-228600" lvl="1" marL="914400" algn="l">
              <a:lnSpc>
                <a:spcPct val="100000"/>
              </a:lnSpc>
              <a:spcBef>
                <a:spcPts val="400"/>
              </a:spcBef>
              <a:spcAft>
                <a:spcPts val="0"/>
              </a:spcAft>
              <a:buClr>
                <a:srgbClr val="3B3C3E"/>
              </a:buClr>
              <a:buSzPts val="2000"/>
              <a:buNone/>
              <a:defRPr b="1" sz="2000"/>
            </a:lvl2pPr>
            <a:lvl3pPr indent="-228600" lvl="2" marL="1371600" algn="l">
              <a:lnSpc>
                <a:spcPct val="100000"/>
              </a:lnSpc>
              <a:spcBef>
                <a:spcPts val="360"/>
              </a:spcBef>
              <a:spcAft>
                <a:spcPts val="0"/>
              </a:spcAft>
              <a:buClr>
                <a:srgbClr val="3B3C3E"/>
              </a:buClr>
              <a:buSzPts val="1800"/>
              <a:buNone/>
              <a:defRPr b="1" sz="1800"/>
            </a:lvl3pPr>
            <a:lvl4pPr indent="-228600" lvl="3" marL="1828800" algn="l">
              <a:lnSpc>
                <a:spcPct val="100000"/>
              </a:lnSpc>
              <a:spcBef>
                <a:spcPts val="320"/>
              </a:spcBef>
              <a:spcAft>
                <a:spcPts val="0"/>
              </a:spcAft>
              <a:buClr>
                <a:srgbClr val="3B3C3E"/>
              </a:buClr>
              <a:buSzPts val="1600"/>
              <a:buNone/>
              <a:defRPr b="1" sz="1600"/>
            </a:lvl4pPr>
            <a:lvl5pPr indent="-228600" lvl="4" marL="2286000" algn="l">
              <a:lnSpc>
                <a:spcPct val="100000"/>
              </a:lnSpc>
              <a:spcBef>
                <a:spcPts val="320"/>
              </a:spcBef>
              <a:spcAft>
                <a:spcPts val="0"/>
              </a:spcAft>
              <a:buClr>
                <a:srgbClr val="3B3C3E"/>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1" name="Google Shape;51;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3B3C3E"/>
              </a:buClr>
              <a:buSzPts val="2400"/>
              <a:buChar char="•"/>
              <a:defRPr sz="2400"/>
            </a:lvl1pPr>
            <a:lvl2pPr indent="-355600" lvl="1" marL="914400" algn="l">
              <a:lnSpc>
                <a:spcPct val="100000"/>
              </a:lnSpc>
              <a:spcBef>
                <a:spcPts val="400"/>
              </a:spcBef>
              <a:spcAft>
                <a:spcPts val="0"/>
              </a:spcAft>
              <a:buClr>
                <a:srgbClr val="3B3C3E"/>
              </a:buClr>
              <a:buSzPts val="2000"/>
              <a:buChar char="•"/>
              <a:defRPr sz="2000"/>
            </a:lvl2pPr>
            <a:lvl3pPr indent="-342900" lvl="2" marL="1371600" algn="l">
              <a:lnSpc>
                <a:spcPct val="100000"/>
              </a:lnSpc>
              <a:spcBef>
                <a:spcPts val="360"/>
              </a:spcBef>
              <a:spcAft>
                <a:spcPts val="0"/>
              </a:spcAft>
              <a:buClr>
                <a:srgbClr val="3B3C3E"/>
              </a:buClr>
              <a:buSzPts val="1800"/>
              <a:buChar char="•"/>
              <a:defRPr sz="1800"/>
            </a:lvl3pPr>
            <a:lvl4pPr indent="-330200" lvl="3" marL="1828800" algn="l">
              <a:lnSpc>
                <a:spcPct val="100000"/>
              </a:lnSpc>
              <a:spcBef>
                <a:spcPts val="320"/>
              </a:spcBef>
              <a:spcAft>
                <a:spcPts val="0"/>
              </a:spcAft>
              <a:buClr>
                <a:srgbClr val="3B3C3E"/>
              </a:buClr>
              <a:buSzPts val="1600"/>
              <a:buChar char="•"/>
              <a:defRPr sz="1600"/>
            </a:lvl4pPr>
            <a:lvl5pPr indent="-330200" lvl="4" marL="2286000" algn="l">
              <a:lnSpc>
                <a:spcPct val="100000"/>
              </a:lnSpc>
              <a:spcBef>
                <a:spcPts val="320"/>
              </a:spcBef>
              <a:spcAft>
                <a:spcPts val="0"/>
              </a:spcAft>
              <a:buClr>
                <a:srgbClr val="3B3C3E"/>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2" name="Google Shape;52;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3B3C3E"/>
              </a:buClr>
              <a:buSzPts val="2400"/>
              <a:buNone/>
              <a:defRPr b="1" sz="2400"/>
            </a:lvl1pPr>
            <a:lvl2pPr indent="-228600" lvl="1" marL="914400" algn="l">
              <a:lnSpc>
                <a:spcPct val="100000"/>
              </a:lnSpc>
              <a:spcBef>
                <a:spcPts val="400"/>
              </a:spcBef>
              <a:spcAft>
                <a:spcPts val="0"/>
              </a:spcAft>
              <a:buClr>
                <a:srgbClr val="3B3C3E"/>
              </a:buClr>
              <a:buSzPts val="2000"/>
              <a:buNone/>
              <a:defRPr b="1" sz="2000"/>
            </a:lvl2pPr>
            <a:lvl3pPr indent="-228600" lvl="2" marL="1371600" algn="l">
              <a:lnSpc>
                <a:spcPct val="100000"/>
              </a:lnSpc>
              <a:spcBef>
                <a:spcPts val="360"/>
              </a:spcBef>
              <a:spcAft>
                <a:spcPts val="0"/>
              </a:spcAft>
              <a:buClr>
                <a:srgbClr val="3B3C3E"/>
              </a:buClr>
              <a:buSzPts val="1800"/>
              <a:buNone/>
              <a:defRPr b="1" sz="1800"/>
            </a:lvl3pPr>
            <a:lvl4pPr indent="-228600" lvl="3" marL="1828800" algn="l">
              <a:lnSpc>
                <a:spcPct val="100000"/>
              </a:lnSpc>
              <a:spcBef>
                <a:spcPts val="320"/>
              </a:spcBef>
              <a:spcAft>
                <a:spcPts val="0"/>
              </a:spcAft>
              <a:buClr>
                <a:srgbClr val="3B3C3E"/>
              </a:buClr>
              <a:buSzPts val="1600"/>
              <a:buNone/>
              <a:defRPr b="1" sz="1600"/>
            </a:lvl4pPr>
            <a:lvl5pPr indent="-228600" lvl="4" marL="2286000" algn="l">
              <a:lnSpc>
                <a:spcPct val="100000"/>
              </a:lnSpc>
              <a:spcBef>
                <a:spcPts val="320"/>
              </a:spcBef>
              <a:spcAft>
                <a:spcPts val="0"/>
              </a:spcAft>
              <a:buClr>
                <a:srgbClr val="3B3C3E"/>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3" name="Google Shape;53;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3B3C3E"/>
              </a:buClr>
              <a:buSzPts val="2400"/>
              <a:buChar char="•"/>
              <a:defRPr sz="2400"/>
            </a:lvl1pPr>
            <a:lvl2pPr indent="-355600" lvl="1" marL="914400" algn="l">
              <a:lnSpc>
                <a:spcPct val="100000"/>
              </a:lnSpc>
              <a:spcBef>
                <a:spcPts val="400"/>
              </a:spcBef>
              <a:spcAft>
                <a:spcPts val="0"/>
              </a:spcAft>
              <a:buClr>
                <a:srgbClr val="3B3C3E"/>
              </a:buClr>
              <a:buSzPts val="2000"/>
              <a:buChar char="•"/>
              <a:defRPr sz="2000"/>
            </a:lvl2pPr>
            <a:lvl3pPr indent="-342900" lvl="2" marL="1371600" algn="l">
              <a:lnSpc>
                <a:spcPct val="100000"/>
              </a:lnSpc>
              <a:spcBef>
                <a:spcPts val="360"/>
              </a:spcBef>
              <a:spcAft>
                <a:spcPts val="0"/>
              </a:spcAft>
              <a:buClr>
                <a:srgbClr val="3B3C3E"/>
              </a:buClr>
              <a:buSzPts val="1800"/>
              <a:buChar char="•"/>
              <a:defRPr sz="1800"/>
            </a:lvl3pPr>
            <a:lvl4pPr indent="-330200" lvl="3" marL="1828800" algn="l">
              <a:lnSpc>
                <a:spcPct val="100000"/>
              </a:lnSpc>
              <a:spcBef>
                <a:spcPts val="320"/>
              </a:spcBef>
              <a:spcAft>
                <a:spcPts val="0"/>
              </a:spcAft>
              <a:buClr>
                <a:srgbClr val="3B3C3E"/>
              </a:buClr>
              <a:buSzPts val="1600"/>
              <a:buChar char="•"/>
              <a:defRPr sz="1600"/>
            </a:lvl4pPr>
            <a:lvl5pPr indent="-330200" lvl="4" marL="2286000" algn="l">
              <a:lnSpc>
                <a:spcPct val="100000"/>
              </a:lnSpc>
              <a:spcBef>
                <a:spcPts val="320"/>
              </a:spcBef>
              <a:spcAft>
                <a:spcPts val="0"/>
              </a:spcAft>
              <a:buClr>
                <a:srgbClr val="3B3C3E"/>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4" name="Google Shape;54;p22"/>
          <p:cNvSpPr txBox="1"/>
          <p:nvPr>
            <p:ph idx="10" type="dt"/>
          </p:nvPr>
        </p:nvSpPr>
        <p:spPr>
          <a:xfrm>
            <a:off x="457200" y="6356350"/>
            <a:ext cx="13106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1767809"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4667371"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22"/>
          <p:cNvCxnSpPr/>
          <p:nvPr/>
        </p:nvCxnSpPr>
        <p:spPr>
          <a:xfrm>
            <a:off x="457200" y="1278382"/>
            <a:ext cx="8229600" cy="0"/>
          </a:xfrm>
          <a:prstGeom prst="straightConnector1">
            <a:avLst/>
          </a:prstGeom>
          <a:noFill/>
          <a:ln cap="flat" cmpd="sng" w="41275">
            <a:solidFill>
              <a:srgbClr val="FD6D08"/>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B3C3E"/>
              </a:buClr>
              <a:buSzPts val="4400"/>
              <a:buFont typeface="Arial"/>
              <a:buNone/>
              <a:defRPr>
                <a:solidFill>
                  <a:srgbClr val="3B3C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3B3C3E"/>
              </a:buClr>
              <a:buSzPts val="3200"/>
              <a:buChar char="•"/>
              <a:defRPr>
                <a:solidFill>
                  <a:srgbClr val="3B3C3E"/>
                </a:solidFill>
              </a:defRPr>
            </a:lvl1pPr>
            <a:lvl2pPr indent="-406400" lvl="1" marL="914400" algn="l">
              <a:lnSpc>
                <a:spcPct val="100000"/>
              </a:lnSpc>
              <a:spcBef>
                <a:spcPts val="560"/>
              </a:spcBef>
              <a:spcAft>
                <a:spcPts val="0"/>
              </a:spcAft>
              <a:buClr>
                <a:srgbClr val="3B3C3E"/>
              </a:buClr>
              <a:buSzPts val="2800"/>
              <a:buChar char="•"/>
              <a:defRPr>
                <a:solidFill>
                  <a:srgbClr val="3B3C3E"/>
                </a:solidFill>
              </a:defRPr>
            </a:lvl2pPr>
            <a:lvl3pPr indent="-381000" lvl="2" marL="1371600" algn="l">
              <a:lnSpc>
                <a:spcPct val="100000"/>
              </a:lnSpc>
              <a:spcBef>
                <a:spcPts val="480"/>
              </a:spcBef>
              <a:spcAft>
                <a:spcPts val="0"/>
              </a:spcAft>
              <a:buClr>
                <a:srgbClr val="3B3C3E"/>
              </a:buClr>
              <a:buSzPts val="2400"/>
              <a:buChar char="•"/>
              <a:defRPr>
                <a:solidFill>
                  <a:srgbClr val="3B3C3E"/>
                </a:solidFill>
              </a:defRPr>
            </a:lvl3pPr>
            <a:lvl4pPr indent="-355600" lvl="3" marL="1828800" algn="l">
              <a:lnSpc>
                <a:spcPct val="100000"/>
              </a:lnSpc>
              <a:spcBef>
                <a:spcPts val="400"/>
              </a:spcBef>
              <a:spcAft>
                <a:spcPts val="0"/>
              </a:spcAft>
              <a:buClr>
                <a:srgbClr val="3B3C3E"/>
              </a:buClr>
              <a:buSzPts val="2000"/>
              <a:buChar char="•"/>
              <a:defRPr>
                <a:solidFill>
                  <a:srgbClr val="3B3C3E"/>
                </a:solidFill>
              </a:defRPr>
            </a:lvl4pPr>
            <a:lvl5pPr indent="-355600" lvl="4" marL="2286000" algn="l">
              <a:lnSpc>
                <a:spcPct val="100000"/>
              </a:lnSpc>
              <a:spcBef>
                <a:spcPts val="400"/>
              </a:spcBef>
              <a:spcAft>
                <a:spcPts val="0"/>
              </a:spcAft>
              <a:buClr>
                <a:srgbClr val="3B3C3E"/>
              </a:buClr>
              <a:buSzPts val="2000"/>
              <a:buChar char="•"/>
              <a:defRPr>
                <a:solidFill>
                  <a:srgbClr val="3B3C3E"/>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 name="Google Shape;61;p15"/>
          <p:cNvSpPr txBox="1"/>
          <p:nvPr>
            <p:ph idx="10" type="dt"/>
          </p:nvPr>
        </p:nvSpPr>
        <p:spPr>
          <a:xfrm>
            <a:off x="457200" y="6356350"/>
            <a:ext cx="13978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1" type="ftr"/>
          </p:nvPr>
        </p:nvSpPr>
        <p:spPr>
          <a:xfrm>
            <a:off x="1855063"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2" type="sldNum"/>
          </p:nvPr>
        </p:nvSpPr>
        <p:spPr>
          <a:xfrm>
            <a:off x="4750663"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64" name="Google Shape;64;p15"/>
          <p:cNvCxnSpPr/>
          <p:nvPr/>
        </p:nvCxnSpPr>
        <p:spPr>
          <a:xfrm>
            <a:off x="457200" y="1418549"/>
            <a:ext cx="8229600" cy="0"/>
          </a:xfrm>
          <a:prstGeom prst="straightConnector1">
            <a:avLst/>
          </a:prstGeom>
          <a:noFill/>
          <a:ln cap="flat" cmpd="sng" w="41275">
            <a:solidFill>
              <a:srgbClr val="FD6D08"/>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4"/>
          <p:cNvSpPr txBox="1"/>
          <p:nvPr>
            <p:ph idx="10" type="dt"/>
          </p:nvPr>
        </p:nvSpPr>
        <p:spPr>
          <a:xfrm>
            <a:off x="457200" y="6356350"/>
            <a:ext cx="13106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1" type="ftr"/>
          </p:nvPr>
        </p:nvSpPr>
        <p:spPr>
          <a:xfrm>
            <a:off x="1767809"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2" type="sldNum"/>
          </p:nvPr>
        </p:nvSpPr>
        <p:spPr>
          <a:xfrm>
            <a:off x="4667371"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3B3C3E"/>
              </a:buClr>
              <a:buSzPts val="2800"/>
              <a:buFont typeface="Arial"/>
              <a:buNone/>
              <a:defRPr b="1" sz="2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2" name="Google Shape;72;p20"/>
          <p:cNvSpPr txBox="1"/>
          <p:nvPr>
            <p:ph idx="10" type="dt"/>
          </p:nvPr>
        </p:nvSpPr>
        <p:spPr>
          <a:xfrm>
            <a:off x="457200" y="6356350"/>
            <a:ext cx="13106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767809"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2" type="sldNum"/>
          </p:nvPr>
        </p:nvSpPr>
        <p:spPr>
          <a:xfrm>
            <a:off x="4667371"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3B3C3E"/>
              </a:buClr>
              <a:buSzPts val="4400"/>
              <a:buFont typeface="Arial"/>
              <a:buNone/>
              <a:defRPr b="1" i="0" sz="4400" u="none" cap="none" strike="noStrike">
                <a:solidFill>
                  <a:srgbClr val="3B3C3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640"/>
              </a:spcBef>
              <a:spcAft>
                <a:spcPts val="0"/>
              </a:spcAft>
              <a:buClr>
                <a:srgbClr val="77797C"/>
              </a:buClr>
              <a:buSzPts val="3200"/>
              <a:buFont typeface="Arial"/>
              <a:buNone/>
              <a:defRPr b="0" i="0" sz="3200" u="none" cap="none" strike="noStrike">
                <a:solidFill>
                  <a:srgbClr val="77797C"/>
                </a:solidFill>
                <a:latin typeface="Arial"/>
                <a:ea typeface="Arial"/>
                <a:cs typeface="Arial"/>
                <a:sym typeface="Arial"/>
              </a:defRPr>
            </a:lvl1pPr>
            <a:lvl2pPr indent="-406400" lvl="1" marL="914400" marR="0" rtl="0" algn="l">
              <a:lnSpc>
                <a:spcPct val="100000"/>
              </a:lnSpc>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2pPr>
            <a:lvl3pPr indent="-381000" lvl="2" marL="1371600" marR="0" rtl="0" algn="l">
              <a:lnSpc>
                <a:spcPct val="100000"/>
              </a:lnSpc>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3pPr>
            <a:lvl4pPr indent="-355600" lvl="3" marL="1828800" marR="0" rtl="0" algn="l">
              <a:lnSpc>
                <a:spcPct val="100000"/>
              </a:lnSpc>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4pPr>
            <a:lvl5pPr indent="-355600" lvl="4" marL="2286000" marR="0" rtl="0" algn="l">
              <a:lnSpc>
                <a:spcPct val="100000"/>
              </a:lnSpc>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13"/>
          <p:cNvSpPr/>
          <p:nvPr/>
        </p:nvSpPr>
        <p:spPr>
          <a:xfrm>
            <a:off x="0" y="6330206"/>
            <a:ext cx="9144000" cy="527794"/>
          </a:xfrm>
          <a:prstGeom prst="rect">
            <a:avLst/>
          </a:prstGeom>
          <a:solidFill>
            <a:srgbClr val="FF8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3B3C3E"/>
              </a:buClr>
              <a:buSzPts val="4400"/>
              <a:buFont typeface="Arial"/>
              <a:buNone/>
              <a:defRPr b="1" i="0" sz="4400" u="none" cap="none" strike="noStrike">
                <a:solidFill>
                  <a:srgbClr val="3B3C3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rgbClr val="3B3C3E"/>
              </a:buClr>
              <a:buSzPts val="3200"/>
              <a:buFont typeface="Arial"/>
              <a:buChar char="•"/>
              <a:defRPr b="0" i="0" sz="3200" u="none" cap="none" strike="noStrike">
                <a:solidFill>
                  <a:srgbClr val="3B3C3E"/>
                </a:solidFill>
                <a:latin typeface="Arial"/>
                <a:ea typeface="Arial"/>
                <a:cs typeface="Arial"/>
                <a:sym typeface="Arial"/>
              </a:defRPr>
            </a:lvl1pPr>
            <a:lvl2pPr indent="-406400" lvl="1" marL="914400" marR="0" rtl="0" algn="l">
              <a:lnSpc>
                <a:spcPct val="100000"/>
              </a:lnSpc>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2pPr>
            <a:lvl3pPr indent="-381000" lvl="2" marL="1371600" marR="0" rtl="0" algn="l">
              <a:lnSpc>
                <a:spcPct val="100000"/>
              </a:lnSpc>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3pPr>
            <a:lvl4pPr indent="-355600" lvl="3" marL="1828800" marR="0" rtl="0" algn="l">
              <a:lnSpc>
                <a:spcPct val="100000"/>
              </a:lnSpc>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4pPr>
            <a:lvl5pPr indent="-355600" lvl="4" marL="2286000" marR="0" rtl="0" algn="l">
              <a:lnSpc>
                <a:spcPct val="100000"/>
              </a:lnSpc>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Google Shape;44;p13"/>
          <p:cNvSpPr txBox="1"/>
          <p:nvPr>
            <p:ph idx="10" type="dt"/>
          </p:nvPr>
        </p:nvSpPr>
        <p:spPr>
          <a:xfrm>
            <a:off x="457200" y="6356350"/>
            <a:ext cx="131060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5" name="Google Shape;45;p13"/>
          <p:cNvSpPr txBox="1"/>
          <p:nvPr>
            <p:ph idx="11" type="ftr"/>
          </p:nvPr>
        </p:nvSpPr>
        <p:spPr>
          <a:xfrm>
            <a:off x="1767809"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6" name="Google Shape;46;p13"/>
          <p:cNvSpPr txBox="1"/>
          <p:nvPr>
            <p:ph idx="12" type="sldNum"/>
          </p:nvPr>
        </p:nvSpPr>
        <p:spPr>
          <a:xfrm>
            <a:off x="4667371"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UT_logo_RIGHT_KNOCKOUT.eps" id="47" name="Google Shape;47;p13"/>
          <p:cNvPicPr preferRelativeResize="0"/>
          <p:nvPr/>
        </p:nvPicPr>
        <p:blipFill rotWithShape="1">
          <a:blip r:embed="rId1">
            <a:alphaModFix/>
          </a:blip>
          <a:srcRect b="0" l="0" r="0" t="0"/>
          <a:stretch/>
        </p:blipFill>
        <p:spPr>
          <a:xfrm>
            <a:off x="7621048" y="6441967"/>
            <a:ext cx="1410369" cy="3147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title"/>
          </p:nvPr>
        </p:nvSpPr>
        <p:spPr>
          <a:xfrm>
            <a:off x="457200" y="1015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B3C3E"/>
              </a:buClr>
              <a:buSzPts val="3600"/>
              <a:buFont typeface="Arial"/>
              <a:buNone/>
            </a:pPr>
            <a:r>
              <a:rPr lang="en-US" sz="3600"/>
              <a:t>Lost at C:</a:t>
            </a:r>
            <a:br>
              <a:rPr lang="en-US" sz="3200"/>
            </a:br>
            <a:r>
              <a:rPr lang="en-US" sz="2400"/>
              <a:t>A User Study on the Security Implications of </a:t>
            </a:r>
            <a:br>
              <a:rPr lang="en-US" sz="2400"/>
            </a:br>
            <a:r>
              <a:rPr lang="en-US" sz="2400"/>
              <a:t>Large Language Model Code Assistants</a:t>
            </a:r>
            <a:endParaRPr/>
          </a:p>
        </p:txBody>
      </p:sp>
      <p:sp>
        <p:nvSpPr>
          <p:cNvPr id="88" name="Google Shape;88;p1"/>
          <p:cNvSpPr txBox="1"/>
          <p:nvPr>
            <p:ph idx="1" type="subTitle"/>
          </p:nvPr>
        </p:nvSpPr>
        <p:spPr>
          <a:xfrm>
            <a:off x="506295" y="2547042"/>
            <a:ext cx="8478145" cy="137949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rgbClr val="3B3C3E"/>
              </a:buClr>
              <a:buSzPct val="100000"/>
              <a:buNone/>
            </a:pPr>
            <a:r>
              <a:rPr lang="en-US" sz="1800"/>
              <a:t>Author: Gustavo Sandoval, Hammond Pearce, Teo Nys, Ramesh Karri, </a:t>
            </a:r>
            <a:br>
              <a:rPr lang="en-US" sz="1800"/>
            </a:br>
            <a:r>
              <a:rPr lang="en-US" sz="1800"/>
              <a:t>             </a:t>
            </a:r>
            <a:r>
              <a:rPr lang="en-US" sz="1800"/>
              <a:t>Siddharth Garg, Brendan Dolan-Gavitt</a:t>
            </a:r>
            <a:endParaRPr sz="1800"/>
          </a:p>
          <a:p>
            <a:pPr indent="0" lvl="0" marL="0" rtl="0" algn="l">
              <a:lnSpc>
                <a:spcPct val="100000"/>
              </a:lnSpc>
              <a:spcBef>
                <a:spcPts val="0"/>
              </a:spcBef>
              <a:spcAft>
                <a:spcPts val="0"/>
              </a:spcAft>
              <a:buClr>
                <a:srgbClr val="3B3C3E"/>
              </a:buClr>
              <a:buSzPct val="100000"/>
              <a:buNone/>
            </a:pPr>
            <a:br>
              <a:rPr lang="en-US" sz="1800"/>
            </a:br>
            <a:r>
              <a:rPr lang="en-US" sz="1800"/>
              <a:t>Affiliation: New York University</a:t>
            </a:r>
            <a:br>
              <a:rPr lang="en-US" sz="1800"/>
            </a:br>
            <a:endParaRPr sz="1800"/>
          </a:p>
          <a:p>
            <a:pPr indent="0" lvl="0" marL="0" rtl="0" algn="l">
              <a:lnSpc>
                <a:spcPct val="100000"/>
              </a:lnSpc>
              <a:spcBef>
                <a:spcPts val="333"/>
              </a:spcBef>
              <a:spcAft>
                <a:spcPts val="0"/>
              </a:spcAft>
              <a:buClr>
                <a:srgbClr val="3B3C3E"/>
              </a:buClr>
              <a:buSzPct val="100000"/>
              <a:buNone/>
            </a:pPr>
            <a:r>
              <a:rPr lang="en-US" sz="1800"/>
              <a:t>Presenters: Abram Bradley, Lu Liu, Gaddy Morales, Byounghyeun Kwak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sz="2700"/>
              <a:t>Results and analysis : RQ3 Origin of Bugs</a:t>
            </a:r>
            <a:endParaRPr sz="2700"/>
          </a:p>
        </p:txBody>
      </p:sp>
      <p:sp>
        <p:nvSpPr>
          <p:cNvPr id="169" name="Google Shape;169;p28"/>
          <p:cNvSpPr txBox="1"/>
          <p:nvPr>
            <p:ph idx="1" type="body"/>
          </p:nvPr>
        </p:nvSpPr>
        <p:spPr>
          <a:xfrm>
            <a:off x="457200" y="1484000"/>
            <a:ext cx="8229600" cy="2373300"/>
          </a:xfrm>
          <a:prstGeom prst="rect">
            <a:avLst/>
          </a:prstGeom>
          <a:noFill/>
          <a:ln>
            <a:noFill/>
          </a:ln>
        </p:spPr>
        <p:txBody>
          <a:bodyPr anchorCtr="0" anchor="t" bIns="45700" lIns="91425" spcFirstLastPara="1" rIns="91425" wrap="square" tIns="45700">
            <a:normAutofit/>
          </a:bodyPr>
          <a:lstStyle/>
          <a:p>
            <a:pPr indent="0" lvl="0" marL="25400" rtl="0" algn="l">
              <a:lnSpc>
                <a:spcPct val="100000"/>
              </a:lnSpc>
              <a:spcBef>
                <a:spcPts val="640"/>
              </a:spcBef>
              <a:spcAft>
                <a:spcPts val="0"/>
              </a:spcAft>
              <a:buSzPts val="3200"/>
              <a:buNone/>
            </a:pPr>
            <a:r>
              <a:rPr b="1" lang="en-US" sz="1300">
                <a:solidFill>
                  <a:srgbClr val="0D0D0D"/>
                </a:solidFill>
              </a:rPr>
              <a:t>Purpose</a:t>
            </a:r>
            <a:endParaRPr b="0" i="0" sz="1300">
              <a:solidFill>
                <a:srgbClr val="0D0D0D"/>
              </a:solidFill>
              <a:latin typeface="Arial"/>
              <a:ea typeface="Arial"/>
              <a:cs typeface="Arial"/>
              <a:sym typeface="Arial"/>
            </a:endParaRPr>
          </a:p>
          <a:p>
            <a:pPr indent="0" lvl="0" marL="0" rtl="0" algn="l">
              <a:spcBef>
                <a:spcPts val="640"/>
              </a:spcBef>
              <a:spcAft>
                <a:spcPts val="0"/>
              </a:spcAft>
              <a:buSzPts val="3200"/>
              <a:buNone/>
            </a:pPr>
            <a:r>
              <a:rPr lang="en-US" sz="1300">
                <a:solidFill>
                  <a:schemeClr val="dk1"/>
                </a:solidFill>
              </a:rPr>
              <a:t>To ascertain the source of bugs in code written with AI assistance. The goal here is to distinguish between bugs introduced by human developers and those introduced by the AI. </a:t>
            </a:r>
            <a:endParaRPr sz="1300">
              <a:solidFill>
                <a:schemeClr val="dk1"/>
              </a:solidFill>
            </a:endParaRPr>
          </a:p>
          <a:p>
            <a:pPr indent="0" lvl="0" marL="0" rtl="0" algn="l">
              <a:spcBef>
                <a:spcPts val="640"/>
              </a:spcBef>
              <a:spcAft>
                <a:spcPts val="0"/>
              </a:spcAft>
              <a:buSzPts val="3200"/>
              <a:buNone/>
            </a:pPr>
            <a:r>
              <a:t/>
            </a:r>
            <a:endParaRPr sz="1200"/>
          </a:p>
          <a:p>
            <a:pPr indent="0" lvl="0" marL="25400" rtl="0" algn="l">
              <a:lnSpc>
                <a:spcPct val="100000"/>
              </a:lnSpc>
              <a:spcBef>
                <a:spcPts val="640"/>
              </a:spcBef>
              <a:spcAft>
                <a:spcPts val="0"/>
              </a:spcAft>
              <a:buSzPts val="3200"/>
              <a:buNone/>
            </a:pPr>
            <a:r>
              <a:rPr b="1" lang="en-US" sz="1300">
                <a:solidFill>
                  <a:srgbClr val="0D0D0D"/>
                </a:solidFill>
              </a:rPr>
              <a:t>Key </a:t>
            </a:r>
            <a:r>
              <a:rPr b="1" i="0" lang="en-US" sz="1300">
                <a:solidFill>
                  <a:srgbClr val="0D0D0D"/>
                </a:solidFill>
                <a:latin typeface="Arial"/>
                <a:ea typeface="Arial"/>
                <a:cs typeface="Arial"/>
                <a:sym typeface="Arial"/>
              </a:rPr>
              <a:t>Findings</a:t>
            </a:r>
            <a:endParaRPr b="1" i="0" sz="13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200"/>
              <a:buNone/>
            </a:pPr>
            <a:r>
              <a:rPr lang="en-US" sz="1300">
                <a:solidFill>
                  <a:srgbClr val="0D0D0D"/>
                </a:solidFill>
              </a:rPr>
              <a:t>After using the visualization tool to reviewing 564 security vulnerabilities:</a:t>
            </a:r>
            <a:endParaRPr sz="1300">
              <a:solidFill>
                <a:srgbClr val="0D0D0D"/>
              </a:solidFill>
            </a:endParaRPr>
          </a:p>
          <a:p>
            <a:pPr indent="-311150" lvl="0" marL="457200" rtl="0" algn="l">
              <a:lnSpc>
                <a:spcPct val="115000"/>
              </a:lnSpc>
              <a:spcBef>
                <a:spcPts val="0"/>
              </a:spcBef>
              <a:spcAft>
                <a:spcPts val="0"/>
              </a:spcAft>
              <a:buClr>
                <a:srgbClr val="0D0D0D"/>
              </a:buClr>
              <a:buSzPts val="1300"/>
              <a:buChar char="●"/>
            </a:pPr>
            <a:r>
              <a:rPr lang="en-US" sz="1300">
                <a:solidFill>
                  <a:srgbClr val="0D0D0D"/>
                </a:solidFill>
                <a:highlight>
                  <a:srgbClr val="FFFFFF"/>
                </a:highlight>
              </a:rPr>
              <a:t>63% of bugs introduced by humans.</a:t>
            </a:r>
            <a:endParaRPr sz="1300">
              <a:solidFill>
                <a:srgbClr val="0D0D0D"/>
              </a:solidFill>
              <a:highlight>
                <a:srgbClr val="FFFFFF"/>
              </a:highlight>
            </a:endParaRPr>
          </a:p>
          <a:p>
            <a:pPr indent="-311150" lvl="0" marL="457200" rtl="0" algn="l">
              <a:lnSpc>
                <a:spcPct val="115000"/>
              </a:lnSpc>
              <a:spcBef>
                <a:spcPts val="0"/>
              </a:spcBef>
              <a:spcAft>
                <a:spcPts val="0"/>
              </a:spcAft>
              <a:buClr>
                <a:srgbClr val="0D0D0D"/>
              </a:buClr>
              <a:buSzPts val="1300"/>
              <a:buChar char="●"/>
            </a:pPr>
            <a:r>
              <a:rPr lang="en-US" sz="1300">
                <a:solidFill>
                  <a:srgbClr val="0D0D0D"/>
                </a:solidFill>
                <a:highlight>
                  <a:srgbClr val="FFFFFF"/>
                </a:highlight>
              </a:rPr>
              <a:t>36% of bugs from LLM suggestions (16% verbatim, 20% modified).</a:t>
            </a:r>
            <a:endParaRPr sz="1300">
              <a:solidFill>
                <a:srgbClr val="0D0D0D"/>
              </a:solidFill>
              <a:highlight>
                <a:srgbClr val="FFFFFF"/>
              </a:highlight>
            </a:endParaRPr>
          </a:p>
          <a:p>
            <a:pPr indent="-311150" lvl="0" marL="457200" rtl="0" algn="l">
              <a:lnSpc>
                <a:spcPct val="115000"/>
              </a:lnSpc>
              <a:spcBef>
                <a:spcPts val="0"/>
              </a:spcBef>
              <a:spcAft>
                <a:spcPts val="0"/>
              </a:spcAft>
              <a:buClr>
                <a:srgbClr val="0D0D0D"/>
              </a:buClr>
              <a:buSzPts val="1300"/>
              <a:buChar char="●"/>
            </a:pPr>
            <a:r>
              <a:rPr lang="en-US" sz="1300">
                <a:solidFill>
                  <a:srgbClr val="0D0D0D"/>
                </a:solidFill>
                <a:highlight>
                  <a:srgbClr val="FFFFFF"/>
                </a:highlight>
              </a:rPr>
              <a:t>60% of non-template code written by humans.</a:t>
            </a:r>
            <a:endParaRPr sz="1300"/>
          </a:p>
        </p:txBody>
      </p:sp>
      <p:pic>
        <p:nvPicPr>
          <p:cNvPr id="170" name="Google Shape;170;p28"/>
          <p:cNvPicPr preferRelativeResize="0"/>
          <p:nvPr/>
        </p:nvPicPr>
        <p:blipFill rotWithShape="1">
          <a:blip r:embed="rId3">
            <a:alphaModFix/>
          </a:blip>
          <a:srcRect b="0" l="0" r="4342" t="0"/>
          <a:stretch/>
        </p:blipFill>
        <p:spPr>
          <a:xfrm>
            <a:off x="4479750" y="4140275"/>
            <a:ext cx="4207049" cy="1143000"/>
          </a:xfrm>
          <a:prstGeom prst="rect">
            <a:avLst/>
          </a:prstGeom>
          <a:noFill/>
          <a:ln>
            <a:noFill/>
          </a:ln>
        </p:spPr>
      </p:pic>
      <p:sp>
        <p:nvSpPr>
          <p:cNvPr id="171" name="Google Shape;171;p28"/>
          <p:cNvSpPr txBox="1"/>
          <p:nvPr/>
        </p:nvSpPr>
        <p:spPr>
          <a:xfrm>
            <a:off x="457200" y="3999850"/>
            <a:ext cx="4022400" cy="18870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640"/>
              </a:spcBef>
              <a:spcAft>
                <a:spcPts val="0"/>
              </a:spcAft>
              <a:buClr>
                <a:schemeClr val="dk1"/>
              </a:buClr>
              <a:buSzPts val="3200"/>
              <a:buFont typeface="Arial"/>
              <a:buNone/>
            </a:pPr>
            <a:r>
              <a:rPr b="1" lang="en-US" sz="1300">
                <a:solidFill>
                  <a:srgbClr val="0D0D0D"/>
                </a:solidFill>
              </a:rPr>
              <a:t>Conclusions</a:t>
            </a:r>
            <a:endParaRPr b="1" sz="1300">
              <a:solidFill>
                <a:srgbClr val="0D0D0D"/>
              </a:solidFill>
            </a:endParaRPr>
          </a:p>
          <a:p>
            <a:pPr indent="-311150" lvl="0" marL="457200" rtl="0" algn="l">
              <a:lnSpc>
                <a:spcPct val="115000"/>
              </a:lnSpc>
              <a:spcBef>
                <a:spcPts val="0"/>
              </a:spcBef>
              <a:spcAft>
                <a:spcPts val="0"/>
              </a:spcAft>
              <a:buClr>
                <a:srgbClr val="0D0D0D"/>
              </a:buClr>
              <a:buSzPts val="1300"/>
              <a:buChar char="●"/>
            </a:pPr>
            <a:r>
              <a:rPr lang="en-US" sz="1300">
                <a:solidFill>
                  <a:srgbClr val="0D0D0D"/>
                </a:solidFill>
                <a:highlight>
                  <a:srgbClr val="FFFFFF"/>
                </a:highlight>
              </a:rPr>
              <a:t>AI serves as a complementary tool, not a standalone solution.</a:t>
            </a:r>
            <a:endParaRPr sz="1300">
              <a:solidFill>
                <a:srgbClr val="0D0D0D"/>
              </a:solidFill>
              <a:highlight>
                <a:srgbClr val="FFFFFF"/>
              </a:highlight>
            </a:endParaRPr>
          </a:p>
          <a:p>
            <a:pPr indent="-311150" lvl="0" marL="457200" rtl="0" algn="l">
              <a:lnSpc>
                <a:spcPct val="115000"/>
              </a:lnSpc>
              <a:spcBef>
                <a:spcPts val="0"/>
              </a:spcBef>
              <a:spcAft>
                <a:spcPts val="0"/>
              </a:spcAft>
              <a:buClr>
                <a:srgbClr val="0D0D0D"/>
              </a:buClr>
              <a:buSzPts val="1300"/>
              <a:buChar char="●"/>
            </a:pPr>
            <a:r>
              <a:rPr lang="en-US" sz="1300">
                <a:solidFill>
                  <a:srgbClr val="0D0D0D"/>
                </a:solidFill>
                <a:highlight>
                  <a:srgbClr val="FFFFFF"/>
                </a:highlight>
              </a:rPr>
              <a:t>Critical evaluation and testing of AI suggestions are crucial.</a:t>
            </a:r>
            <a:endParaRPr sz="1300">
              <a:solidFill>
                <a:srgbClr val="0D0D0D"/>
              </a:solidFill>
              <a:highlight>
                <a:srgbClr val="FFFFFF"/>
              </a:highlight>
            </a:endParaRPr>
          </a:p>
          <a:p>
            <a:pPr indent="-311150" lvl="0" marL="457200" rtl="0" algn="l">
              <a:lnSpc>
                <a:spcPct val="115000"/>
              </a:lnSpc>
              <a:spcBef>
                <a:spcPts val="0"/>
              </a:spcBef>
              <a:spcAft>
                <a:spcPts val="0"/>
              </a:spcAft>
              <a:buClr>
                <a:srgbClr val="0D0D0D"/>
              </a:buClr>
              <a:buSzPts val="1300"/>
              <a:buChar char="●"/>
            </a:pPr>
            <a:r>
              <a:rPr lang="en-US" sz="1300">
                <a:solidFill>
                  <a:srgbClr val="0D0D0D"/>
                </a:solidFill>
                <a:highlight>
                  <a:srgbClr val="FFFFFF"/>
                </a:highlight>
              </a:rPr>
              <a:t>Insights can guide enhancements in AI code assistant capabilities.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38c07af2b_1_5"/>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Discussion: RQ1 - Productivity</a:t>
            </a:r>
            <a:endParaRPr/>
          </a:p>
        </p:txBody>
      </p:sp>
      <p:sp>
        <p:nvSpPr>
          <p:cNvPr id="177" name="Google Shape;177;g2c38c07af2b_1_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55600" lvl="0" marL="457200" rtl="0" algn="l">
              <a:spcBef>
                <a:spcPts val="640"/>
              </a:spcBef>
              <a:spcAft>
                <a:spcPts val="0"/>
              </a:spcAft>
              <a:buClr>
                <a:srgbClr val="0D0D0D"/>
              </a:buClr>
              <a:buSzPts val="2000"/>
              <a:buChar char="•"/>
            </a:pPr>
            <a:r>
              <a:rPr lang="en-US" sz="2000">
                <a:solidFill>
                  <a:srgbClr val="0D0D0D"/>
                </a:solidFill>
              </a:rPr>
              <a:t>RQ1: Supported by previous studies, usage of LLMs increased developer productivity</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The users using AI code completions had more lines of code than those who did not</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For simple functions, AI alone performed relatively well</a:t>
            </a:r>
            <a:endParaRPr sz="2000">
              <a:solidFill>
                <a:srgbClr val="0D0D0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c38c07af2b_1_1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Discussion: RQ2 - Security</a:t>
            </a:r>
            <a:endParaRPr/>
          </a:p>
        </p:txBody>
      </p:sp>
      <p:sp>
        <p:nvSpPr>
          <p:cNvPr id="183" name="Google Shape;183;g2c38c07af2b_1_1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55600" lvl="0" marL="457200" rtl="0" algn="l">
              <a:spcBef>
                <a:spcPts val="640"/>
              </a:spcBef>
              <a:spcAft>
                <a:spcPts val="0"/>
              </a:spcAft>
              <a:buClr>
                <a:srgbClr val="0D0D0D"/>
              </a:buClr>
              <a:buSzPts val="2000"/>
              <a:buChar char="•"/>
            </a:pPr>
            <a:r>
              <a:rPr lang="en-US" sz="2000">
                <a:solidFill>
                  <a:srgbClr val="0D0D0D"/>
                </a:solidFill>
              </a:rPr>
              <a:t>Contrary to previous research, the study showed LLMs do not produce significantly more vulnerable code</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Previous studies showed LLMs produced code with security </a:t>
            </a:r>
            <a:r>
              <a:rPr lang="en-US" sz="2000">
                <a:solidFill>
                  <a:srgbClr val="0D0D0D"/>
                </a:solidFill>
              </a:rPr>
              <a:t>vulnerabilities</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But, previous studies did not considered what developers would do when given these vulnerabilities: accept, reject, edit</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With human interaction, vulnerabilities showed to be less than 10%</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The same benefit/risk standard accepted by the medical community</a:t>
            </a:r>
            <a:endParaRPr sz="2000">
              <a:solidFill>
                <a:srgbClr val="0D0D0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38c07af2b_1_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Discussion: RQ3 - Bugs</a:t>
            </a:r>
            <a:endParaRPr/>
          </a:p>
        </p:txBody>
      </p:sp>
      <p:sp>
        <p:nvSpPr>
          <p:cNvPr id="189" name="Google Shape;189;g2c38c07af2b_1_1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55600" lvl="0" marL="457200" rtl="0" algn="l">
              <a:spcBef>
                <a:spcPts val="640"/>
              </a:spcBef>
              <a:spcAft>
                <a:spcPts val="0"/>
              </a:spcAft>
              <a:buClr>
                <a:srgbClr val="0D0D0D"/>
              </a:buClr>
              <a:buSzPts val="2000"/>
              <a:buChar char="•"/>
            </a:pPr>
            <a:r>
              <a:rPr lang="en-US" sz="2000">
                <a:solidFill>
                  <a:srgbClr val="0D0D0D"/>
                </a:solidFill>
              </a:rPr>
              <a:t>The quality of code the LLM output, was strongly correlated with the quality of code input</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If the user themself was writing buggy code, the LLM was more likely to suggest buggy code</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Make sense because the LLM uses the previous code written to produce its output</a:t>
            </a:r>
            <a:endParaRPr sz="2000">
              <a:solidFill>
                <a:srgbClr val="0D0D0D"/>
              </a:solidFill>
            </a:endParaRPr>
          </a:p>
          <a:p>
            <a:pPr indent="-355600" lvl="0" marL="457200" rtl="0" algn="l">
              <a:spcBef>
                <a:spcPts val="0"/>
              </a:spcBef>
              <a:spcAft>
                <a:spcPts val="0"/>
              </a:spcAft>
              <a:buClr>
                <a:srgbClr val="0D0D0D"/>
              </a:buClr>
              <a:buSzPts val="2000"/>
              <a:buChar char="•"/>
            </a:pPr>
            <a:r>
              <a:rPr lang="en-US" sz="2000">
                <a:solidFill>
                  <a:srgbClr val="0D0D0D"/>
                </a:solidFill>
              </a:rPr>
              <a:t>When compared side-by-side, users produce more bugs (63%) than LLMs (36%)</a:t>
            </a:r>
            <a:endParaRPr sz="2000">
              <a:solidFill>
                <a:srgbClr val="0D0D0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c38c07af2b_1_2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Threats to Validity</a:t>
            </a:r>
            <a:endParaRPr/>
          </a:p>
        </p:txBody>
      </p:sp>
      <p:sp>
        <p:nvSpPr>
          <p:cNvPr id="195" name="Google Shape;195;g2c38c07af2b_1_2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55600" lvl="0" marL="457200" rtl="0" algn="l">
              <a:spcBef>
                <a:spcPts val="640"/>
              </a:spcBef>
              <a:spcAft>
                <a:spcPts val="0"/>
              </a:spcAft>
              <a:buClr>
                <a:srgbClr val="0D0D0D"/>
              </a:buClr>
              <a:buSzPts val="2000"/>
              <a:buChar char="•"/>
            </a:pPr>
            <a:r>
              <a:rPr b="1" lang="en-US" sz="2000">
                <a:solidFill>
                  <a:srgbClr val="0D0D0D"/>
                </a:solidFill>
              </a:rPr>
              <a:t>User selection</a:t>
            </a:r>
            <a:endParaRPr sz="2000">
              <a:solidFill>
                <a:srgbClr val="0D0D0D"/>
              </a:solidFill>
            </a:endParaRPr>
          </a:p>
          <a:p>
            <a:pPr indent="-355600" lvl="1" marL="914400" rtl="0" algn="l">
              <a:spcBef>
                <a:spcPts val="0"/>
              </a:spcBef>
              <a:spcAft>
                <a:spcPts val="0"/>
              </a:spcAft>
              <a:buClr>
                <a:srgbClr val="0D0D0D"/>
              </a:buClr>
              <a:buSzPts val="2000"/>
              <a:buChar char="•"/>
            </a:pPr>
            <a:r>
              <a:rPr lang="en-US" sz="2000">
                <a:solidFill>
                  <a:srgbClr val="0D0D0D"/>
                </a:solidFill>
              </a:rPr>
              <a:t>Students were used instead of professionals</a:t>
            </a:r>
            <a:endParaRPr sz="2000">
              <a:solidFill>
                <a:srgbClr val="0D0D0D"/>
              </a:solidFill>
            </a:endParaRPr>
          </a:p>
          <a:p>
            <a:pPr indent="-355600" lvl="1" marL="914400" rtl="0" algn="l">
              <a:spcBef>
                <a:spcPts val="0"/>
              </a:spcBef>
              <a:spcAft>
                <a:spcPts val="0"/>
              </a:spcAft>
              <a:buClr>
                <a:srgbClr val="0D0D0D"/>
              </a:buClr>
              <a:buSzPts val="2000"/>
              <a:buChar char="•"/>
            </a:pPr>
            <a:r>
              <a:rPr lang="en-US" sz="2000">
                <a:solidFill>
                  <a:srgbClr val="0D0D0D"/>
                </a:solidFill>
              </a:rPr>
              <a:t>Previous work has shown little difference for these groups</a:t>
            </a:r>
            <a:endParaRPr sz="2000">
              <a:solidFill>
                <a:srgbClr val="0D0D0D"/>
              </a:solidFill>
            </a:endParaRPr>
          </a:p>
          <a:p>
            <a:pPr indent="-355600" lvl="0" marL="457200" rtl="0" algn="l">
              <a:spcBef>
                <a:spcPts val="0"/>
              </a:spcBef>
              <a:spcAft>
                <a:spcPts val="0"/>
              </a:spcAft>
              <a:buClr>
                <a:srgbClr val="0D0D0D"/>
              </a:buClr>
              <a:buSzPts val="2000"/>
              <a:buChar char="•"/>
            </a:pPr>
            <a:r>
              <a:rPr b="1" lang="en-US" sz="2000">
                <a:solidFill>
                  <a:srgbClr val="0D0D0D"/>
                </a:solidFill>
              </a:rPr>
              <a:t>Code assignment difficulty</a:t>
            </a:r>
            <a:endParaRPr sz="2000">
              <a:solidFill>
                <a:srgbClr val="0D0D0D"/>
              </a:solidFill>
            </a:endParaRPr>
          </a:p>
          <a:p>
            <a:pPr indent="-355600" lvl="1" marL="914400" rtl="0" algn="l">
              <a:spcBef>
                <a:spcPts val="0"/>
              </a:spcBef>
              <a:spcAft>
                <a:spcPts val="0"/>
              </a:spcAft>
              <a:buClr>
                <a:srgbClr val="0D0D0D"/>
              </a:buClr>
              <a:buSzPts val="2000"/>
              <a:buChar char="•"/>
            </a:pPr>
            <a:r>
              <a:rPr lang="en-US" sz="2000">
                <a:solidFill>
                  <a:srgbClr val="0D0D0D"/>
                </a:solidFill>
              </a:rPr>
              <a:t>The code was intentionally given irregularities</a:t>
            </a:r>
            <a:endParaRPr sz="2000">
              <a:solidFill>
                <a:srgbClr val="0D0D0D"/>
              </a:solidFill>
            </a:endParaRPr>
          </a:p>
          <a:p>
            <a:pPr indent="-355600" lvl="2" marL="1371600" rtl="0" algn="l">
              <a:spcBef>
                <a:spcPts val="0"/>
              </a:spcBef>
              <a:spcAft>
                <a:spcPts val="0"/>
              </a:spcAft>
              <a:buClr>
                <a:srgbClr val="0D0D0D"/>
              </a:buClr>
              <a:buSzPts val="2000"/>
              <a:buChar char="•"/>
            </a:pPr>
            <a:r>
              <a:rPr lang="en-US" sz="2000">
                <a:solidFill>
                  <a:srgbClr val="0D0D0D"/>
                </a:solidFill>
              </a:rPr>
              <a:t>Index by 1 instead of 0</a:t>
            </a:r>
            <a:endParaRPr sz="2000">
              <a:solidFill>
                <a:srgbClr val="0D0D0D"/>
              </a:solidFill>
            </a:endParaRPr>
          </a:p>
          <a:p>
            <a:pPr indent="-355600" lvl="2" marL="1371600" rtl="0" algn="l">
              <a:spcBef>
                <a:spcPts val="0"/>
              </a:spcBef>
              <a:spcAft>
                <a:spcPts val="0"/>
              </a:spcAft>
              <a:buClr>
                <a:srgbClr val="0D0D0D"/>
              </a:buClr>
              <a:buSzPts val="2000"/>
              <a:buChar char="•"/>
            </a:pPr>
            <a:r>
              <a:rPr lang="en-US" sz="2000">
                <a:solidFill>
                  <a:srgbClr val="0D0D0D"/>
                </a:solidFill>
              </a:rPr>
              <a:t>No return values</a:t>
            </a:r>
            <a:endParaRPr sz="2000">
              <a:solidFill>
                <a:srgbClr val="0D0D0D"/>
              </a:solidFill>
            </a:endParaRPr>
          </a:p>
          <a:p>
            <a:pPr indent="-355600" lvl="1" marL="914400" rtl="0" algn="l">
              <a:spcBef>
                <a:spcPts val="0"/>
              </a:spcBef>
              <a:spcAft>
                <a:spcPts val="0"/>
              </a:spcAft>
              <a:buClr>
                <a:srgbClr val="0D0D0D"/>
              </a:buClr>
              <a:buSzPts val="2000"/>
              <a:buChar char="•"/>
            </a:pPr>
            <a:r>
              <a:rPr lang="en-US" sz="2000">
                <a:solidFill>
                  <a:srgbClr val="0D0D0D"/>
                </a:solidFill>
              </a:rPr>
              <a:t>C was used which is inherently more difficult and insecure</a:t>
            </a:r>
            <a:endParaRPr sz="2000">
              <a:solidFill>
                <a:srgbClr val="0D0D0D"/>
              </a:solidFill>
            </a:endParaRPr>
          </a:p>
          <a:p>
            <a:pPr indent="-355600" lvl="0" marL="457200" rtl="0" algn="l">
              <a:spcBef>
                <a:spcPts val="0"/>
              </a:spcBef>
              <a:spcAft>
                <a:spcPts val="0"/>
              </a:spcAft>
              <a:buClr>
                <a:srgbClr val="0D0D0D"/>
              </a:buClr>
              <a:buSzPts val="2000"/>
              <a:buChar char="•"/>
            </a:pPr>
            <a:r>
              <a:rPr b="1" lang="en-US" sz="2000">
                <a:solidFill>
                  <a:srgbClr val="0D0D0D"/>
                </a:solidFill>
              </a:rPr>
              <a:t>Data capture</a:t>
            </a:r>
            <a:endParaRPr sz="2000">
              <a:solidFill>
                <a:srgbClr val="0D0D0D"/>
              </a:solidFill>
            </a:endParaRPr>
          </a:p>
          <a:p>
            <a:pPr indent="-355600" lvl="1" marL="914400" rtl="0" algn="l">
              <a:spcBef>
                <a:spcPts val="0"/>
              </a:spcBef>
              <a:spcAft>
                <a:spcPts val="0"/>
              </a:spcAft>
              <a:buClr>
                <a:srgbClr val="0D0D0D"/>
              </a:buClr>
              <a:buSzPts val="2000"/>
              <a:buChar char="•"/>
            </a:pPr>
            <a:r>
              <a:rPr lang="en-US" sz="2000">
                <a:solidFill>
                  <a:srgbClr val="0D0D0D"/>
                </a:solidFill>
              </a:rPr>
              <a:t>Data capture was limited to snapshots every 60 seconds</a:t>
            </a:r>
            <a:endParaRPr sz="2000">
              <a:solidFill>
                <a:srgbClr val="0D0D0D"/>
              </a:solidFill>
            </a:endParaRPr>
          </a:p>
          <a:p>
            <a:pPr indent="-355600" lvl="1" marL="914400" rtl="0" algn="l">
              <a:spcBef>
                <a:spcPts val="0"/>
              </a:spcBef>
              <a:spcAft>
                <a:spcPts val="0"/>
              </a:spcAft>
              <a:buClr>
                <a:srgbClr val="0D0D0D"/>
              </a:buClr>
              <a:buSzPts val="2000"/>
              <a:buChar char="•"/>
            </a:pPr>
            <a:r>
              <a:rPr lang="en-US" sz="2000">
                <a:solidFill>
                  <a:srgbClr val="0D0D0D"/>
                </a:solidFill>
              </a:rPr>
              <a:t>More </a:t>
            </a:r>
            <a:r>
              <a:rPr lang="en-US" sz="2000">
                <a:solidFill>
                  <a:srgbClr val="0D0D0D"/>
                </a:solidFill>
              </a:rPr>
              <a:t>fine grained analysis like keypresses, was not used</a:t>
            </a:r>
            <a:r>
              <a:rPr lang="en-US" sz="2000">
                <a:solidFill>
                  <a:srgbClr val="0D0D0D"/>
                </a:solidFill>
              </a:rPr>
              <a:t> </a:t>
            </a:r>
            <a:endParaRPr sz="2000">
              <a:solidFill>
                <a:srgbClr val="0D0D0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c38c07af2b_1_2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01" name="Google Shape;201;g2c38c07af2b_1_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55600" lvl="0" marL="457200" rtl="0" algn="l">
              <a:spcBef>
                <a:spcPts val="640"/>
              </a:spcBef>
              <a:spcAft>
                <a:spcPts val="0"/>
              </a:spcAft>
              <a:buSzPts val="2000"/>
              <a:buChar char="•"/>
            </a:pPr>
            <a:r>
              <a:rPr lang="en-US" sz="2000"/>
              <a:t>Contrary to previous studies, LLMs showed to increase productivity without increasing vulnerabilities</a:t>
            </a:r>
            <a:endParaRPr sz="2000"/>
          </a:p>
          <a:p>
            <a:pPr indent="-355600" lvl="0" marL="457200" rtl="0" algn="l">
              <a:spcBef>
                <a:spcPts val="0"/>
              </a:spcBef>
              <a:spcAft>
                <a:spcPts val="0"/>
              </a:spcAft>
              <a:buSzPts val="2000"/>
              <a:buChar char="•"/>
            </a:pPr>
            <a:r>
              <a:rPr lang="en-US" sz="2000"/>
              <a:t>Vulnerabilities correlated more with the skill of the developer than the usage of LLM tools</a:t>
            </a:r>
            <a:endParaRPr sz="2000"/>
          </a:p>
          <a:p>
            <a:pPr indent="-355600" lvl="0" marL="457200" rtl="0" algn="l">
              <a:spcBef>
                <a:spcPts val="0"/>
              </a:spcBef>
              <a:spcAft>
                <a:spcPts val="0"/>
              </a:spcAft>
              <a:buSzPts val="2000"/>
              <a:buChar char="•"/>
            </a:pPr>
            <a:r>
              <a:rPr lang="en-US" sz="2000"/>
              <a:t>The study recommended adding “nutritional labels” to LLM outputs so developers are more informed about the snippets they are considering</a:t>
            </a:r>
            <a:endParaRPr sz="2000"/>
          </a:p>
        </p:txBody>
      </p:sp>
      <p:pic>
        <p:nvPicPr>
          <p:cNvPr id="202" name="Google Shape;202;g2c38c07af2b_1_26"/>
          <p:cNvPicPr preferRelativeResize="0"/>
          <p:nvPr/>
        </p:nvPicPr>
        <p:blipFill>
          <a:blip r:embed="rId3">
            <a:alphaModFix/>
          </a:blip>
          <a:stretch>
            <a:fillRect/>
          </a:stretch>
        </p:blipFill>
        <p:spPr>
          <a:xfrm>
            <a:off x="3674275" y="3543700"/>
            <a:ext cx="1795450" cy="268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nvSpPr>
        <p:spPr>
          <a:xfrm>
            <a:off x="496750" y="1650675"/>
            <a:ext cx="8249700" cy="194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B3C3E"/>
              </a:buClr>
              <a:buSzPts val="4000"/>
              <a:buFont typeface="Arial"/>
              <a:buNone/>
            </a:pPr>
            <a:r>
              <a:rPr b="1" i="0" lang="en-US" sz="4000" u="none" cap="none" strike="noStrike">
                <a:solidFill>
                  <a:srgbClr val="3B3C3E"/>
                </a:solidFill>
                <a:latin typeface="Arial"/>
                <a:ea typeface="Arial"/>
                <a:cs typeface="Arial"/>
                <a:sym typeface="Arial"/>
              </a:rPr>
              <a:t>Thank you for listening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3B3C3E"/>
              </a:buClr>
              <a:buSzPts val="3200"/>
              <a:buFont typeface="Arial"/>
              <a:buNone/>
            </a:pPr>
            <a:r>
              <a:t/>
            </a:r>
            <a:endParaRPr b="1" i="0" sz="3200" u="none" cap="none" strike="noStrike">
              <a:solidFill>
                <a:srgbClr val="3B3C3E"/>
              </a:solidFill>
              <a:latin typeface="Arial"/>
              <a:ea typeface="Arial"/>
              <a:cs typeface="Arial"/>
              <a:sym typeface="Arial"/>
            </a:endParaRPr>
          </a:p>
          <a:p>
            <a:pPr indent="0" lvl="0" marL="0" marR="0" rtl="0" algn="ctr">
              <a:lnSpc>
                <a:spcPct val="100000"/>
              </a:lnSpc>
              <a:spcBef>
                <a:spcPts val="0"/>
              </a:spcBef>
              <a:spcAft>
                <a:spcPts val="0"/>
              </a:spcAft>
              <a:buClr>
                <a:srgbClr val="3B3C3E"/>
              </a:buClr>
              <a:buSzPts val="3200"/>
              <a:buFont typeface="Arial"/>
              <a:buNone/>
            </a:pPr>
            <a:r>
              <a:rPr b="1" i="0" lang="en-US" sz="3200" u="none" cap="none" strike="noStrike">
                <a:solidFill>
                  <a:srgbClr val="3B3C3E"/>
                </a:solidFill>
                <a:latin typeface="Arial"/>
                <a:ea typeface="Arial"/>
                <a:cs typeface="Arial"/>
                <a:sym typeface="Arial"/>
              </a:rPr>
              <a:t>Do you have any 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a:t>Backup Slides</a:t>
            </a:r>
            <a:endParaRPr/>
          </a:p>
        </p:txBody>
      </p:sp>
      <p:sp>
        <p:nvSpPr>
          <p:cNvPr id="213" name="Google Shape;21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rgbClr val="3B3C3E"/>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9e7a00bebf_0_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400"/>
              <a:buNone/>
            </a:pPr>
            <a:r>
              <a:rPr lang="en-US" sz="3600"/>
              <a:t>Outline</a:t>
            </a:r>
            <a:endParaRPr sz="3600"/>
          </a:p>
        </p:txBody>
      </p:sp>
      <p:sp>
        <p:nvSpPr>
          <p:cNvPr id="94" name="Google Shape;94;g29e7a00bebf_0_29"/>
          <p:cNvSpPr txBox="1"/>
          <p:nvPr>
            <p:ph idx="1" type="body"/>
          </p:nvPr>
        </p:nvSpPr>
        <p:spPr>
          <a:xfrm>
            <a:off x="457200" y="1445475"/>
            <a:ext cx="8229600" cy="639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480"/>
              </a:spcBef>
              <a:spcAft>
                <a:spcPts val="0"/>
              </a:spcAft>
              <a:buSzPts val="2400"/>
              <a:buNone/>
            </a:pPr>
            <a:r>
              <a:rPr b="0" lang="en-US"/>
              <a:t>In this presentation, we will be going over</a:t>
            </a:r>
            <a:endParaRPr b="0"/>
          </a:p>
        </p:txBody>
      </p:sp>
      <p:sp>
        <p:nvSpPr>
          <p:cNvPr id="95" name="Google Shape;95;g29e7a00bebf_0_29"/>
          <p:cNvSpPr txBox="1"/>
          <p:nvPr>
            <p:ph idx="2" type="body"/>
          </p:nvPr>
        </p:nvSpPr>
        <p:spPr>
          <a:xfrm>
            <a:off x="457200" y="2174875"/>
            <a:ext cx="4312024" cy="39513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100000"/>
              </a:lnSpc>
              <a:spcBef>
                <a:spcPts val="480"/>
              </a:spcBef>
              <a:spcAft>
                <a:spcPts val="0"/>
              </a:spcAft>
              <a:buSzPts val="2400"/>
              <a:buAutoNum type="arabicPeriod"/>
            </a:pPr>
            <a:r>
              <a:rPr b="1" lang="en-US"/>
              <a:t>Introduction</a:t>
            </a:r>
            <a:br>
              <a:rPr b="1" lang="en-US"/>
            </a:br>
            <a:endParaRPr b="1"/>
          </a:p>
          <a:p>
            <a:pPr indent="-381000" lvl="0" marL="457200" rtl="0" algn="l">
              <a:lnSpc>
                <a:spcPct val="100000"/>
              </a:lnSpc>
              <a:spcBef>
                <a:spcPts val="480"/>
              </a:spcBef>
              <a:spcAft>
                <a:spcPts val="0"/>
              </a:spcAft>
              <a:buSzPts val="2400"/>
              <a:buAutoNum type="arabicPeriod"/>
            </a:pPr>
            <a:r>
              <a:rPr b="1" lang="en-US"/>
              <a:t>Background</a:t>
            </a:r>
            <a:endParaRPr/>
          </a:p>
          <a:p>
            <a:pPr indent="-355600" lvl="1" marL="914400" rtl="0" algn="l">
              <a:lnSpc>
                <a:spcPct val="100000"/>
              </a:lnSpc>
              <a:spcBef>
                <a:spcPts val="0"/>
              </a:spcBef>
              <a:spcAft>
                <a:spcPts val="0"/>
              </a:spcAft>
              <a:buSzPts val="2000"/>
              <a:buAutoNum type="alphaLcPeriod"/>
            </a:pPr>
            <a:r>
              <a:rPr lang="en-US"/>
              <a:t>LLM's Functionality and Productivity</a:t>
            </a:r>
            <a:endParaRPr/>
          </a:p>
          <a:p>
            <a:pPr indent="-355600" lvl="1" marL="914400" rtl="0" algn="l">
              <a:lnSpc>
                <a:spcPct val="100000"/>
              </a:lnSpc>
              <a:spcBef>
                <a:spcPts val="0"/>
              </a:spcBef>
              <a:spcAft>
                <a:spcPts val="0"/>
              </a:spcAft>
              <a:buSzPts val="2000"/>
              <a:buAutoNum type="alphaLcPeriod"/>
            </a:pPr>
            <a:r>
              <a:rPr lang="en-US"/>
              <a:t>Security Considerations</a:t>
            </a:r>
            <a:br>
              <a:rPr lang="en-US"/>
            </a:br>
            <a:endParaRPr/>
          </a:p>
          <a:p>
            <a:pPr indent="0" lvl="0" marL="0" rtl="0" algn="l">
              <a:lnSpc>
                <a:spcPct val="100000"/>
              </a:lnSpc>
              <a:spcBef>
                <a:spcPts val="0"/>
              </a:spcBef>
              <a:spcAft>
                <a:spcPts val="0"/>
              </a:spcAft>
              <a:buSzPts val="2000"/>
              <a:buNone/>
            </a:pPr>
            <a:r>
              <a:rPr lang="en-US"/>
              <a:t>3. </a:t>
            </a:r>
            <a:r>
              <a:rPr b="1" lang="en-US"/>
              <a:t>Design of user study</a:t>
            </a:r>
            <a:endParaRPr/>
          </a:p>
          <a:p>
            <a:pPr indent="-355600" lvl="1" marL="914400" rtl="0" algn="l">
              <a:lnSpc>
                <a:spcPct val="100000"/>
              </a:lnSpc>
              <a:spcBef>
                <a:spcPts val="0"/>
              </a:spcBef>
              <a:spcAft>
                <a:spcPts val="0"/>
              </a:spcAft>
              <a:buSzPts val="2000"/>
              <a:buAutoNum type="alphaLcPeriod"/>
            </a:pPr>
            <a:r>
              <a:rPr lang="en-US"/>
              <a:t>Overview and Recruitment</a:t>
            </a:r>
            <a:endParaRPr/>
          </a:p>
          <a:p>
            <a:pPr indent="-355600" lvl="1" marL="914400" rtl="0" algn="l">
              <a:lnSpc>
                <a:spcPct val="100000"/>
              </a:lnSpc>
              <a:spcBef>
                <a:spcPts val="0"/>
              </a:spcBef>
              <a:spcAft>
                <a:spcPts val="0"/>
              </a:spcAft>
              <a:buSzPts val="2000"/>
              <a:buAutoNum type="alphaLcPeriod"/>
            </a:pPr>
            <a:r>
              <a:rPr lang="en-US"/>
              <a:t>Methodology of the Study</a:t>
            </a:r>
            <a:endParaRPr/>
          </a:p>
          <a:p>
            <a:pPr indent="-355600" lvl="1" marL="914400" rtl="0" algn="l">
              <a:lnSpc>
                <a:spcPct val="100000"/>
              </a:lnSpc>
              <a:spcBef>
                <a:spcPts val="0"/>
              </a:spcBef>
              <a:spcAft>
                <a:spcPts val="0"/>
              </a:spcAft>
              <a:buSzPts val="2000"/>
              <a:buAutoNum type="alphaLcPeriod"/>
            </a:pPr>
            <a:r>
              <a:rPr lang="en-US"/>
              <a:t>Data Analysis and Statistical Validation</a:t>
            </a:r>
            <a:endParaRPr/>
          </a:p>
        </p:txBody>
      </p:sp>
      <p:sp>
        <p:nvSpPr>
          <p:cNvPr id="96" name="Google Shape;96;g29e7a00bebf_0_29"/>
          <p:cNvSpPr txBox="1"/>
          <p:nvPr>
            <p:ph idx="4" type="body"/>
          </p:nvPr>
        </p:nvSpPr>
        <p:spPr>
          <a:xfrm>
            <a:off x="4769223" y="2174875"/>
            <a:ext cx="4231341" cy="39513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480"/>
              </a:spcBef>
              <a:spcAft>
                <a:spcPts val="0"/>
              </a:spcAft>
              <a:buSzPts val="2400"/>
              <a:buAutoNum type="arabicPeriod" startAt="4"/>
            </a:pPr>
            <a:r>
              <a:rPr b="1" lang="en-US"/>
              <a:t>Results and analysis</a:t>
            </a:r>
            <a:endParaRPr b="1"/>
          </a:p>
          <a:p>
            <a:pPr indent="-355600" lvl="1" marL="914400" rtl="0" algn="l">
              <a:lnSpc>
                <a:spcPct val="100000"/>
              </a:lnSpc>
              <a:spcBef>
                <a:spcPts val="0"/>
              </a:spcBef>
              <a:spcAft>
                <a:spcPts val="0"/>
              </a:spcAft>
              <a:buSzPts val="2000"/>
              <a:buAutoNum type="alphaLcPeriod"/>
            </a:pPr>
            <a:r>
              <a:rPr lang="en-US"/>
              <a:t>RQ1 - Functionality</a:t>
            </a:r>
            <a:endParaRPr/>
          </a:p>
          <a:p>
            <a:pPr indent="-355600" lvl="1" marL="914400" rtl="0" algn="l">
              <a:lnSpc>
                <a:spcPct val="100000"/>
              </a:lnSpc>
              <a:spcBef>
                <a:spcPts val="0"/>
              </a:spcBef>
              <a:spcAft>
                <a:spcPts val="0"/>
              </a:spcAft>
              <a:buSzPts val="2000"/>
              <a:buAutoNum type="alphaLcPeriod"/>
            </a:pPr>
            <a:r>
              <a:rPr lang="en-US"/>
              <a:t>RQ2 - Security analysis</a:t>
            </a:r>
            <a:endParaRPr/>
          </a:p>
          <a:p>
            <a:pPr indent="-355600" lvl="1" marL="914400" rtl="0" algn="l">
              <a:lnSpc>
                <a:spcPct val="100000"/>
              </a:lnSpc>
              <a:spcBef>
                <a:spcPts val="0"/>
              </a:spcBef>
              <a:spcAft>
                <a:spcPts val="0"/>
              </a:spcAft>
              <a:buSzPts val="2000"/>
              <a:buAutoNum type="alphaLcPeriod"/>
            </a:pPr>
            <a:r>
              <a:rPr lang="en-US"/>
              <a:t>RQ3 - Origin of bugs</a:t>
            </a:r>
            <a:br>
              <a:rPr lang="en-US"/>
            </a:br>
            <a:endParaRPr/>
          </a:p>
          <a:p>
            <a:pPr indent="-355600" lvl="0" marL="457200" rtl="0" algn="l">
              <a:lnSpc>
                <a:spcPct val="100000"/>
              </a:lnSpc>
              <a:spcBef>
                <a:spcPts val="0"/>
              </a:spcBef>
              <a:spcAft>
                <a:spcPts val="0"/>
              </a:spcAft>
              <a:buSzPts val="2000"/>
              <a:buAutoNum type="arabicPeriod" startAt="4"/>
            </a:pPr>
            <a:r>
              <a:rPr b="1" lang="en-US"/>
              <a:t>Discussion</a:t>
            </a:r>
            <a:br>
              <a:rPr b="1" lang="en-US"/>
            </a:br>
            <a:endParaRPr b="1"/>
          </a:p>
          <a:p>
            <a:pPr indent="-355600" lvl="0" marL="457200" rtl="0" algn="l">
              <a:lnSpc>
                <a:spcPct val="100000"/>
              </a:lnSpc>
              <a:spcBef>
                <a:spcPts val="0"/>
              </a:spcBef>
              <a:spcAft>
                <a:spcPts val="0"/>
              </a:spcAft>
              <a:buSzPts val="2000"/>
              <a:buAutoNum type="arabicPeriod" startAt="4"/>
            </a:pPr>
            <a:r>
              <a:rPr b="1" lang="en-US"/>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sz="3600"/>
              <a:t>Introduction</a:t>
            </a:r>
            <a:endParaRPr sz="3600"/>
          </a:p>
        </p:txBody>
      </p:sp>
      <p:pic>
        <p:nvPicPr>
          <p:cNvPr id="102" name="Google Shape;102;p4"/>
          <p:cNvPicPr preferRelativeResize="0"/>
          <p:nvPr/>
        </p:nvPicPr>
        <p:blipFill>
          <a:blip r:embed="rId3">
            <a:alphaModFix/>
          </a:blip>
          <a:stretch>
            <a:fillRect/>
          </a:stretch>
        </p:blipFill>
        <p:spPr>
          <a:xfrm>
            <a:off x="448200" y="1454776"/>
            <a:ext cx="5572850" cy="2637000"/>
          </a:xfrm>
          <a:prstGeom prst="rect">
            <a:avLst/>
          </a:prstGeom>
          <a:noFill/>
          <a:ln>
            <a:noFill/>
          </a:ln>
        </p:spPr>
      </p:pic>
      <p:sp>
        <p:nvSpPr>
          <p:cNvPr id="103" name="Google Shape;103;p4"/>
          <p:cNvSpPr/>
          <p:nvPr/>
        </p:nvSpPr>
        <p:spPr>
          <a:xfrm>
            <a:off x="4121850" y="2229650"/>
            <a:ext cx="1565700" cy="17481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04" name="Google Shape;104;p4"/>
          <p:cNvGraphicFramePr/>
          <p:nvPr/>
        </p:nvGraphicFramePr>
        <p:xfrm>
          <a:off x="457200" y="4492200"/>
          <a:ext cx="3000000" cy="3000000"/>
        </p:xfrm>
        <a:graphic>
          <a:graphicData uri="http://schemas.openxmlformats.org/drawingml/2006/table">
            <a:tbl>
              <a:tblPr>
                <a:noFill/>
                <a:tableStyleId>{8AB0A089-CCCB-43ED-8181-EE54B0B43A9A}</a:tableStyleId>
              </a:tblPr>
              <a:tblGrid>
                <a:gridCol w="630375"/>
                <a:gridCol w="7599225"/>
              </a:tblGrid>
              <a:tr h="381000">
                <a:tc>
                  <a:txBody>
                    <a:bodyPr/>
                    <a:lstStyle/>
                    <a:p>
                      <a:pPr indent="0" lvl="0" marL="0" rtl="0" algn="l">
                        <a:spcBef>
                          <a:spcPts val="640"/>
                        </a:spcBef>
                        <a:spcAft>
                          <a:spcPts val="0"/>
                        </a:spcAft>
                        <a:buNone/>
                      </a:pPr>
                      <a:r>
                        <a:rPr lang="en-US" sz="1700">
                          <a:solidFill>
                            <a:srgbClr val="3B3C3E"/>
                          </a:solidFill>
                        </a:rPr>
                        <a:t>RQ1</a:t>
                      </a:r>
                      <a:endParaRPr sz="100"/>
                    </a:p>
                  </a:txBody>
                  <a:tcPr marT="91425" marB="91425" marR="91425" marL="91425">
                    <a:lnL cap="flat" cmpd="sng" w="9525">
                      <a:solidFill>
                        <a:srgbClr val="FF8200">
                          <a:alpha val="0"/>
                        </a:srgbClr>
                      </a:solidFill>
                      <a:prstDash val="solid"/>
                      <a:round/>
                      <a:headEnd len="sm" w="sm" type="none"/>
                      <a:tailEnd len="sm" w="sm" type="none"/>
                    </a:lnL>
                    <a:lnR cap="flat" cmpd="sng" w="9525">
                      <a:solidFill>
                        <a:srgbClr val="FF8200"/>
                      </a:solidFill>
                      <a:prstDash val="solid"/>
                      <a:round/>
                      <a:headEnd len="sm" w="sm" type="none"/>
                      <a:tailEnd len="sm" w="sm" type="none"/>
                    </a:lnR>
                    <a:lnT cap="flat" cmpd="sng" w="9525">
                      <a:solidFill>
                        <a:srgbClr val="FF8200">
                          <a:alpha val="0"/>
                        </a:srgbClr>
                      </a:solidFill>
                      <a:prstDash val="solid"/>
                      <a:round/>
                      <a:headEnd len="sm" w="sm" type="none"/>
                      <a:tailEnd len="sm" w="sm" type="none"/>
                    </a:lnT>
                    <a:lnB cap="flat" cmpd="sng" w="9525">
                      <a:solidFill>
                        <a:srgbClr val="FF8200"/>
                      </a:solidFill>
                      <a:prstDash val="solid"/>
                      <a:round/>
                      <a:headEnd len="sm" w="sm" type="none"/>
                      <a:tailEnd len="sm" w="sm" type="none"/>
                    </a:lnB>
                  </a:tcPr>
                </a:tc>
                <a:tc>
                  <a:txBody>
                    <a:bodyPr/>
                    <a:lstStyle/>
                    <a:p>
                      <a:pPr indent="0" lvl="0" marL="0" rtl="0" algn="l">
                        <a:spcBef>
                          <a:spcPts val="640"/>
                        </a:spcBef>
                        <a:spcAft>
                          <a:spcPts val="0"/>
                        </a:spcAft>
                        <a:buClr>
                          <a:schemeClr val="dk1"/>
                        </a:buClr>
                        <a:buSzPts val="1100"/>
                        <a:buFont typeface="Arial"/>
                        <a:buNone/>
                      </a:pPr>
                      <a:r>
                        <a:rPr lang="en-US" sz="1700">
                          <a:solidFill>
                            <a:srgbClr val="3B3C3E"/>
                          </a:solidFill>
                        </a:rPr>
                        <a:t>Can an AI assistant help beginners write better code?</a:t>
                      </a:r>
                      <a:endParaRPr sz="1700">
                        <a:solidFill>
                          <a:srgbClr val="3B3C3E"/>
                        </a:solidFill>
                      </a:endParaRPr>
                    </a:p>
                    <a:p>
                      <a:pPr indent="0" lvl="0" marL="0" rtl="0" algn="l">
                        <a:spcBef>
                          <a:spcPts val="0"/>
                        </a:spcBef>
                        <a:spcAft>
                          <a:spcPts val="0"/>
                        </a:spcAft>
                        <a:buNone/>
                      </a:pPr>
                      <a:r>
                        <a:t/>
                      </a:r>
                      <a:endParaRPr sz="100"/>
                    </a:p>
                  </a:txBody>
                  <a:tcPr marT="91425" marB="91425" marR="91425" marL="91425">
                    <a:lnL cap="flat" cmpd="sng" w="9525">
                      <a:solidFill>
                        <a:srgbClr val="FF8200"/>
                      </a:solidFill>
                      <a:prstDash val="solid"/>
                      <a:round/>
                      <a:headEnd len="sm" w="sm" type="none"/>
                      <a:tailEnd len="sm" w="sm" type="none"/>
                    </a:lnL>
                    <a:lnR cap="flat" cmpd="sng" w="9525">
                      <a:solidFill>
                        <a:srgbClr val="FF8200">
                          <a:alpha val="0"/>
                        </a:srgbClr>
                      </a:solidFill>
                      <a:prstDash val="solid"/>
                      <a:round/>
                      <a:headEnd len="sm" w="sm" type="none"/>
                      <a:tailEnd len="sm" w="sm" type="none"/>
                    </a:lnR>
                    <a:lnT cap="flat" cmpd="sng" w="9525">
                      <a:solidFill>
                        <a:srgbClr val="FF8200">
                          <a:alpha val="0"/>
                        </a:srgbClr>
                      </a:solidFill>
                      <a:prstDash val="solid"/>
                      <a:round/>
                      <a:headEnd len="sm" w="sm" type="none"/>
                      <a:tailEnd len="sm" w="sm" type="none"/>
                    </a:lnT>
                    <a:lnB cap="flat" cmpd="sng" w="9525">
                      <a:solidFill>
                        <a:srgbClr val="FF8200"/>
                      </a:solidFill>
                      <a:prstDash val="solid"/>
                      <a:round/>
                      <a:headEnd len="sm" w="sm" type="none"/>
                      <a:tailEnd len="sm" w="sm" type="none"/>
                    </a:lnB>
                  </a:tcPr>
                </a:tc>
              </a:tr>
              <a:tr h="381000">
                <a:tc>
                  <a:txBody>
                    <a:bodyPr/>
                    <a:lstStyle/>
                    <a:p>
                      <a:pPr indent="0" lvl="0" marL="0" rtl="0" algn="l">
                        <a:spcBef>
                          <a:spcPts val="640"/>
                        </a:spcBef>
                        <a:spcAft>
                          <a:spcPts val="0"/>
                        </a:spcAft>
                        <a:buNone/>
                      </a:pPr>
                      <a:r>
                        <a:rPr lang="en-US" sz="1700">
                          <a:solidFill>
                            <a:srgbClr val="3B3C3E"/>
                          </a:solidFill>
                        </a:rPr>
                        <a:t>RQ2</a:t>
                      </a:r>
                      <a:endParaRPr sz="100"/>
                    </a:p>
                  </a:txBody>
                  <a:tcPr marT="91425" marB="91425" marR="91425" marL="91425">
                    <a:lnL cap="flat" cmpd="sng" w="9525">
                      <a:solidFill>
                        <a:srgbClr val="FF8200">
                          <a:alpha val="0"/>
                        </a:srgbClr>
                      </a:solidFill>
                      <a:prstDash val="solid"/>
                      <a:round/>
                      <a:headEnd len="sm" w="sm" type="none"/>
                      <a:tailEnd len="sm" w="sm" type="none"/>
                    </a:lnL>
                    <a:lnR cap="flat" cmpd="sng" w="9525">
                      <a:solidFill>
                        <a:srgbClr val="FF8200"/>
                      </a:solidFill>
                      <a:prstDash val="solid"/>
                      <a:round/>
                      <a:headEnd len="sm" w="sm" type="none"/>
                      <a:tailEnd len="sm" w="sm" type="none"/>
                    </a:lnR>
                    <a:lnT cap="flat" cmpd="sng" w="9525">
                      <a:solidFill>
                        <a:srgbClr val="FF8200"/>
                      </a:solidFill>
                      <a:prstDash val="solid"/>
                      <a:round/>
                      <a:headEnd len="sm" w="sm" type="none"/>
                      <a:tailEnd len="sm" w="sm" type="none"/>
                    </a:lnT>
                    <a:lnB cap="flat" cmpd="sng" w="9525">
                      <a:solidFill>
                        <a:srgbClr val="FF8200"/>
                      </a:solidFill>
                      <a:prstDash val="solid"/>
                      <a:round/>
                      <a:headEnd len="sm" w="sm" type="none"/>
                      <a:tailEnd len="sm" w="sm" type="none"/>
                    </a:lnB>
                  </a:tcPr>
                </a:tc>
                <a:tc>
                  <a:txBody>
                    <a:bodyPr/>
                    <a:lstStyle/>
                    <a:p>
                      <a:pPr indent="0" lvl="0" marL="0" rtl="0" algn="l">
                        <a:spcBef>
                          <a:spcPts val="640"/>
                        </a:spcBef>
                        <a:spcAft>
                          <a:spcPts val="0"/>
                        </a:spcAft>
                        <a:buClr>
                          <a:schemeClr val="dk1"/>
                        </a:buClr>
                        <a:buSzPts val="1100"/>
                        <a:buFont typeface="Arial"/>
                        <a:buNone/>
                      </a:pPr>
                      <a:r>
                        <a:rPr lang="en-US" sz="1700">
                          <a:solidFill>
                            <a:srgbClr val="3B3C3E"/>
                          </a:solidFill>
                        </a:rPr>
                        <a:t>Does using AI to write code lead to an acceptable level of security issues?</a:t>
                      </a:r>
                      <a:endParaRPr sz="1700">
                        <a:solidFill>
                          <a:srgbClr val="3B3C3E"/>
                        </a:solidFill>
                      </a:endParaRPr>
                    </a:p>
                    <a:p>
                      <a:pPr indent="0" lvl="0" marL="0" rtl="0" algn="l">
                        <a:spcBef>
                          <a:spcPts val="0"/>
                        </a:spcBef>
                        <a:spcAft>
                          <a:spcPts val="0"/>
                        </a:spcAft>
                        <a:buNone/>
                      </a:pPr>
                      <a:r>
                        <a:t/>
                      </a:r>
                      <a:endParaRPr sz="100"/>
                    </a:p>
                  </a:txBody>
                  <a:tcPr marT="91425" marB="91425" marR="91425" marL="91425">
                    <a:lnL cap="flat" cmpd="sng" w="9525">
                      <a:solidFill>
                        <a:srgbClr val="FF8200"/>
                      </a:solidFill>
                      <a:prstDash val="solid"/>
                      <a:round/>
                      <a:headEnd len="sm" w="sm" type="none"/>
                      <a:tailEnd len="sm" w="sm" type="none"/>
                    </a:lnL>
                    <a:lnR cap="flat" cmpd="sng" w="9525">
                      <a:solidFill>
                        <a:srgbClr val="FF8200">
                          <a:alpha val="0"/>
                        </a:srgbClr>
                      </a:solidFill>
                      <a:prstDash val="solid"/>
                      <a:round/>
                      <a:headEnd len="sm" w="sm" type="none"/>
                      <a:tailEnd len="sm" w="sm" type="none"/>
                    </a:lnR>
                    <a:lnT cap="flat" cmpd="sng" w="9525">
                      <a:solidFill>
                        <a:srgbClr val="FF8200"/>
                      </a:solidFill>
                      <a:prstDash val="solid"/>
                      <a:round/>
                      <a:headEnd len="sm" w="sm" type="none"/>
                      <a:tailEnd len="sm" w="sm" type="none"/>
                    </a:lnT>
                    <a:lnB cap="flat" cmpd="sng" w="9525">
                      <a:solidFill>
                        <a:srgbClr val="FF8200"/>
                      </a:solidFill>
                      <a:prstDash val="solid"/>
                      <a:round/>
                      <a:headEnd len="sm" w="sm" type="none"/>
                      <a:tailEnd len="sm" w="sm" type="none"/>
                    </a:lnB>
                  </a:tcPr>
                </a:tc>
              </a:tr>
              <a:tr h="381000">
                <a:tc>
                  <a:txBody>
                    <a:bodyPr/>
                    <a:lstStyle/>
                    <a:p>
                      <a:pPr indent="0" lvl="0" marL="0" rtl="0" algn="l">
                        <a:spcBef>
                          <a:spcPts val="640"/>
                        </a:spcBef>
                        <a:spcAft>
                          <a:spcPts val="0"/>
                        </a:spcAft>
                        <a:buNone/>
                      </a:pPr>
                      <a:r>
                        <a:rPr lang="en-US" sz="1700">
                          <a:solidFill>
                            <a:srgbClr val="3B3C3E"/>
                          </a:solidFill>
                        </a:rPr>
                        <a:t>RQ3</a:t>
                      </a:r>
                      <a:endParaRPr sz="100"/>
                    </a:p>
                  </a:txBody>
                  <a:tcPr marT="91425" marB="91425" marR="91425" marL="91425">
                    <a:lnL cap="flat" cmpd="sng" w="9525">
                      <a:solidFill>
                        <a:srgbClr val="FF8200">
                          <a:alpha val="0"/>
                        </a:srgbClr>
                      </a:solidFill>
                      <a:prstDash val="solid"/>
                      <a:round/>
                      <a:headEnd len="sm" w="sm" type="none"/>
                      <a:tailEnd len="sm" w="sm" type="none"/>
                    </a:lnL>
                    <a:lnR cap="flat" cmpd="sng" w="9525">
                      <a:solidFill>
                        <a:srgbClr val="FF8200"/>
                      </a:solidFill>
                      <a:prstDash val="solid"/>
                      <a:round/>
                      <a:headEnd len="sm" w="sm" type="none"/>
                      <a:tailEnd len="sm" w="sm" type="none"/>
                    </a:lnR>
                    <a:lnT cap="flat" cmpd="sng" w="9525">
                      <a:solidFill>
                        <a:srgbClr val="FF8200"/>
                      </a:solidFill>
                      <a:prstDash val="solid"/>
                      <a:round/>
                      <a:headEnd len="sm" w="sm" type="none"/>
                      <a:tailEnd len="sm" w="sm" type="none"/>
                    </a:lnT>
                    <a:lnB cap="flat" cmpd="sng" w="9525">
                      <a:solidFill>
                        <a:srgbClr val="FF8200">
                          <a:alpha val="0"/>
                        </a:srgbClr>
                      </a:solidFill>
                      <a:prstDash val="solid"/>
                      <a:round/>
                      <a:headEnd len="sm" w="sm" type="none"/>
                      <a:tailEnd len="sm" w="sm" type="none"/>
                    </a:lnB>
                  </a:tcPr>
                </a:tc>
                <a:tc>
                  <a:txBody>
                    <a:bodyPr/>
                    <a:lstStyle/>
                    <a:p>
                      <a:pPr indent="0" lvl="0" marL="0" rtl="0" algn="l">
                        <a:spcBef>
                          <a:spcPts val="640"/>
                        </a:spcBef>
                        <a:spcAft>
                          <a:spcPts val="0"/>
                        </a:spcAft>
                        <a:buClr>
                          <a:schemeClr val="dk1"/>
                        </a:buClr>
                        <a:buSzPts val="1100"/>
                        <a:buFont typeface="Arial"/>
                        <a:buNone/>
                      </a:pPr>
                      <a:r>
                        <a:rPr lang="en-US" sz="1700">
                          <a:solidFill>
                            <a:srgbClr val="3B3C3E"/>
                          </a:solidFill>
                        </a:rPr>
                        <a:t>What's the source of bugs in code created with AI assistance?</a:t>
                      </a:r>
                      <a:endParaRPr sz="100"/>
                    </a:p>
                  </a:txBody>
                  <a:tcPr marT="91425" marB="91425" marR="91425" marL="91425">
                    <a:lnL cap="flat" cmpd="sng" w="9525">
                      <a:solidFill>
                        <a:srgbClr val="FF8200"/>
                      </a:solidFill>
                      <a:prstDash val="solid"/>
                      <a:round/>
                      <a:headEnd len="sm" w="sm" type="none"/>
                      <a:tailEnd len="sm" w="sm" type="none"/>
                    </a:lnL>
                    <a:lnR cap="flat" cmpd="sng" w="9525">
                      <a:solidFill>
                        <a:srgbClr val="FF8200">
                          <a:alpha val="0"/>
                        </a:srgbClr>
                      </a:solidFill>
                      <a:prstDash val="solid"/>
                      <a:round/>
                      <a:headEnd len="sm" w="sm" type="none"/>
                      <a:tailEnd len="sm" w="sm" type="none"/>
                    </a:lnR>
                    <a:lnT cap="flat" cmpd="sng" w="9525">
                      <a:solidFill>
                        <a:srgbClr val="FF8200"/>
                      </a:solidFill>
                      <a:prstDash val="solid"/>
                      <a:round/>
                      <a:headEnd len="sm" w="sm" type="none"/>
                      <a:tailEnd len="sm" w="sm" type="none"/>
                    </a:lnT>
                    <a:lnB cap="flat" cmpd="sng" w="9525">
                      <a:solidFill>
                        <a:srgbClr val="FF8200">
                          <a:alpha val="0"/>
                        </a:srgbClr>
                      </a:solidFill>
                      <a:prstDash val="solid"/>
                      <a:round/>
                      <a:headEnd len="sm" w="sm" type="none"/>
                      <a:tailEnd len="sm" w="sm" type="none"/>
                    </a:lnB>
                  </a:tcPr>
                </a:tc>
              </a:tr>
            </a:tbl>
          </a:graphicData>
        </a:graphic>
      </p:graphicFrame>
      <p:cxnSp>
        <p:nvCxnSpPr>
          <p:cNvPr id="105" name="Google Shape;105;p4"/>
          <p:cNvCxnSpPr>
            <a:stCxn id="103" idx="0"/>
          </p:cNvCxnSpPr>
          <p:nvPr/>
        </p:nvCxnSpPr>
        <p:spPr>
          <a:xfrm flipH="1" rot="-5400000">
            <a:off x="5421750" y="1712600"/>
            <a:ext cx="473400" cy="1507500"/>
          </a:xfrm>
          <a:prstGeom prst="curvedConnector4">
            <a:avLst>
              <a:gd fmla="val -50301" name="adj1"/>
              <a:gd fmla="val 75965" name="adj2"/>
            </a:avLst>
          </a:prstGeom>
          <a:noFill/>
          <a:ln cap="flat" cmpd="sng" w="9525">
            <a:solidFill>
              <a:srgbClr val="FF0000"/>
            </a:solidFill>
            <a:prstDash val="solid"/>
            <a:round/>
            <a:headEnd len="med" w="med" type="none"/>
            <a:tailEnd len="med" w="med" type="triangle"/>
          </a:ln>
        </p:spPr>
      </p:cxnSp>
      <p:sp>
        <p:nvSpPr>
          <p:cNvPr id="106" name="Google Shape;106;p4"/>
          <p:cNvSpPr txBox="1"/>
          <p:nvPr>
            <p:ph idx="1" type="body"/>
          </p:nvPr>
        </p:nvSpPr>
        <p:spPr>
          <a:xfrm>
            <a:off x="6187325" y="2551725"/>
            <a:ext cx="2102100" cy="4431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2378"/>
              <a:buNone/>
            </a:pPr>
            <a:r>
              <a:rPr b="1" lang="en-US" sz="2000"/>
              <a:t>User Study</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p:nvPr/>
        </p:nvSpPr>
        <p:spPr>
          <a:xfrm>
            <a:off x="812600" y="5022650"/>
            <a:ext cx="5857800" cy="895500"/>
          </a:xfrm>
          <a:prstGeom prst="rect">
            <a:avLst/>
          </a:prstGeom>
          <a:noFill/>
          <a:ln cap="flat" cmpd="sng" w="28575">
            <a:solidFill>
              <a:srgbClr val="FF82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2" name="Google Shape;112;p2"/>
          <p:cNvPicPr preferRelativeResize="0"/>
          <p:nvPr/>
        </p:nvPicPr>
        <p:blipFill>
          <a:blip r:embed="rId3">
            <a:alphaModFix/>
          </a:blip>
          <a:stretch>
            <a:fillRect/>
          </a:stretch>
        </p:blipFill>
        <p:spPr>
          <a:xfrm>
            <a:off x="657050" y="1916712"/>
            <a:ext cx="1739200" cy="1878375"/>
          </a:xfrm>
          <a:prstGeom prst="rect">
            <a:avLst/>
          </a:prstGeom>
          <a:noFill/>
          <a:ln>
            <a:noFill/>
          </a:ln>
        </p:spPr>
      </p:pic>
      <p:sp>
        <p:nvSpPr>
          <p:cNvPr id="113" name="Google Shape;113;p2"/>
          <p:cNvSpPr txBox="1"/>
          <p:nvPr>
            <p:ph idx="1" type="body"/>
          </p:nvPr>
        </p:nvSpPr>
        <p:spPr>
          <a:xfrm>
            <a:off x="609600" y="6036478"/>
            <a:ext cx="8430900" cy="273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b="1" lang="en-US" sz="1442"/>
              <a:t>* </a:t>
            </a:r>
            <a:r>
              <a:rPr b="1" lang="en-US" sz="1442"/>
              <a:t>Token : a basic unit of information used in programming, natural language processing</a:t>
            </a:r>
            <a:endParaRPr b="1" sz="1442"/>
          </a:p>
        </p:txBody>
      </p:sp>
      <p:sp>
        <p:nvSpPr>
          <p:cNvPr id="114" name="Google Shape;11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sz="3600"/>
              <a:t>Background </a:t>
            </a:r>
            <a:endParaRPr sz="3600"/>
          </a:p>
        </p:txBody>
      </p:sp>
      <p:sp>
        <p:nvSpPr>
          <p:cNvPr id="115" name="Google Shape;115;p2"/>
          <p:cNvSpPr txBox="1"/>
          <p:nvPr>
            <p:ph idx="1" type="body"/>
          </p:nvPr>
        </p:nvSpPr>
        <p:spPr>
          <a:xfrm>
            <a:off x="657050" y="1579500"/>
            <a:ext cx="8029800" cy="844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B3C3E"/>
              </a:buClr>
              <a:buSzPts val="4400"/>
              <a:buFont typeface="Arial"/>
              <a:buNone/>
            </a:pPr>
            <a:r>
              <a:rPr b="1" lang="en-US" sz="2042"/>
              <a:t>LLM's Functionality </a:t>
            </a:r>
            <a:br>
              <a:rPr b="1" lang="en-US" sz="2042"/>
            </a:br>
            <a:br>
              <a:rPr b="1" lang="en-US" sz="2042"/>
            </a:br>
            <a:r>
              <a:rPr b="1" lang="en-US" sz="2042"/>
              <a:t>					Developer’s Productivity</a:t>
            </a:r>
            <a:endParaRPr b="1" sz="2042"/>
          </a:p>
        </p:txBody>
      </p:sp>
      <p:sp>
        <p:nvSpPr>
          <p:cNvPr id="116" name="Google Shape;116;p2"/>
          <p:cNvSpPr txBox="1"/>
          <p:nvPr>
            <p:ph idx="1" type="body"/>
          </p:nvPr>
        </p:nvSpPr>
        <p:spPr>
          <a:xfrm>
            <a:off x="580850" y="3816075"/>
            <a:ext cx="3212400" cy="518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2000"/>
              <a:t>Security Considerations</a:t>
            </a:r>
            <a:endParaRPr b="1" sz="2000"/>
          </a:p>
        </p:txBody>
      </p:sp>
      <p:pic>
        <p:nvPicPr>
          <p:cNvPr id="117" name="Google Shape;117;p2"/>
          <p:cNvPicPr preferRelativeResize="0"/>
          <p:nvPr/>
        </p:nvPicPr>
        <p:blipFill>
          <a:blip r:embed="rId4">
            <a:alphaModFix/>
          </a:blip>
          <a:stretch>
            <a:fillRect/>
          </a:stretch>
        </p:blipFill>
        <p:spPr>
          <a:xfrm>
            <a:off x="6299450" y="1534863"/>
            <a:ext cx="823075" cy="844175"/>
          </a:xfrm>
          <a:prstGeom prst="rect">
            <a:avLst/>
          </a:prstGeom>
          <a:noFill/>
          <a:ln>
            <a:noFill/>
          </a:ln>
        </p:spPr>
      </p:pic>
      <p:sp>
        <p:nvSpPr>
          <p:cNvPr id="118" name="Google Shape;118;p2"/>
          <p:cNvSpPr txBox="1"/>
          <p:nvPr>
            <p:ph idx="1" type="body"/>
          </p:nvPr>
        </p:nvSpPr>
        <p:spPr>
          <a:xfrm>
            <a:off x="2948275" y="2599388"/>
            <a:ext cx="1793100" cy="360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800"/>
              <a:t>Autocomplete</a:t>
            </a:r>
            <a:endParaRPr b="1" sz="1800"/>
          </a:p>
        </p:txBody>
      </p:sp>
      <p:pic>
        <p:nvPicPr>
          <p:cNvPr id="119" name="Google Shape;119;p2"/>
          <p:cNvPicPr preferRelativeResize="0"/>
          <p:nvPr/>
        </p:nvPicPr>
        <p:blipFill>
          <a:blip r:embed="rId5">
            <a:alphaModFix/>
          </a:blip>
          <a:stretch>
            <a:fillRect/>
          </a:stretch>
        </p:blipFill>
        <p:spPr>
          <a:xfrm>
            <a:off x="6428225" y="2876550"/>
            <a:ext cx="828675" cy="800100"/>
          </a:xfrm>
          <a:prstGeom prst="rect">
            <a:avLst/>
          </a:prstGeom>
          <a:noFill/>
          <a:ln>
            <a:noFill/>
          </a:ln>
        </p:spPr>
      </p:pic>
      <p:sp>
        <p:nvSpPr>
          <p:cNvPr id="120" name="Google Shape;120;p2"/>
          <p:cNvSpPr/>
          <p:nvPr/>
        </p:nvSpPr>
        <p:spPr>
          <a:xfrm>
            <a:off x="4890375" y="3075738"/>
            <a:ext cx="875100" cy="40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
          <p:cNvSpPr txBox="1"/>
          <p:nvPr>
            <p:ph idx="1" type="body"/>
          </p:nvPr>
        </p:nvSpPr>
        <p:spPr>
          <a:xfrm>
            <a:off x="6498188" y="2599400"/>
            <a:ext cx="758700" cy="360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800"/>
              <a:t>LLM</a:t>
            </a:r>
            <a:endParaRPr b="1" sz="1800"/>
          </a:p>
        </p:txBody>
      </p:sp>
      <p:pic>
        <p:nvPicPr>
          <p:cNvPr id="122" name="Google Shape;122;p2"/>
          <p:cNvPicPr preferRelativeResize="0"/>
          <p:nvPr/>
        </p:nvPicPr>
        <p:blipFill>
          <a:blip r:embed="rId6">
            <a:alphaModFix/>
          </a:blip>
          <a:stretch>
            <a:fillRect/>
          </a:stretch>
        </p:blipFill>
        <p:spPr>
          <a:xfrm>
            <a:off x="3407750" y="3030301"/>
            <a:ext cx="609600" cy="581025"/>
          </a:xfrm>
          <a:prstGeom prst="rect">
            <a:avLst/>
          </a:prstGeom>
          <a:noFill/>
          <a:ln>
            <a:noFill/>
          </a:ln>
        </p:spPr>
      </p:pic>
      <p:sp>
        <p:nvSpPr>
          <p:cNvPr id="123" name="Google Shape;123;p2"/>
          <p:cNvSpPr txBox="1"/>
          <p:nvPr>
            <p:ph idx="1" type="body"/>
          </p:nvPr>
        </p:nvSpPr>
        <p:spPr>
          <a:xfrm>
            <a:off x="510750" y="4248975"/>
            <a:ext cx="7907700" cy="657600"/>
          </a:xfrm>
          <a:prstGeom prst="rect">
            <a:avLst/>
          </a:prstGeom>
          <a:noFill/>
          <a:ln>
            <a:noFill/>
          </a:ln>
        </p:spPr>
        <p:txBody>
          <a:bodyPr anchorCtr="0" anchor="t" bIns="45700" lIns="91425" spcFirstLastPara="1" rIns="91425" wrap="square" tIns="45700">
            <a:normAutofit lnSpcReduction="10000"/>
          </a:bodyPr>
          <a:lstStyle/>
          <a:p>
            <a:pPr indent="-320221" lvl="0" marL="457200" rtl="0" algn="l">
              <a:lnSpc>
                <a:spcPct val="90000"/>
              </a:lnSpc>
              <a:spcBef>
                <a:spcPts val="0"/>
              </a:spcBef>
              <a:spcAft>
                <a:spcPts val="0"/>
              </a:spcAft>
              <a:buSzPts val="1443"/>
              <a:buAutoNum type="arabicPeriod"/>
            </a:pPr>
            <a:r>
              <a:rPr b="1" lang="en-US" sz="1442"/>
              <a:t>LLMs might learn and replicate insecure or buggy code.</a:t>
            </a:r>
            <a:br>
              <a:rPr b="1" lang="en-US" sz="1442"/>
            </a:br>
            <a:endParaRPr b="1" sz="1442"/>
          </a:p>
          <a:p>
            <a:pPr indent="-320221" lvl="0" marL="457200" rtl="0" algn="l">
              <a:lnSpc>
                <a:spcPct val="90000"/>
              </a:lnSpc>
              <a:spcBef>
                <a:spcPts val="0"/>
              </a:spcBef>
              <a:spcAft>
                <a:spcPts val="0"/>
              </a:spcAft>
              <a:buSzPts val="1443"/>
              <a:buAutoNum type="arabicPeriod"/>
            </a:pPr>
            <a:r>
              <a:rPr b="1" lang="en-US" sz="1442"/>
              <a:t>Code can be insecure based on its execution context with other code.</a:t>
            </a:r>
            <a:endParaRPr b="1" sz="1442"/>
          </a:p>
        </p:txBody>
      </p:sp>
      <p:sp>
        <p:nvSpPr>
          <p:cNvPr id="124" name="Google Shape;124;p2"/>
          <p:cNvSpPr txBox="1"/>
          <p:nvPr>
            <p:ph idx="1" type="body"/>
          </p:nvPr>
        </p:nvSpPr>
        <p:spPr>
          <a:xfrm>
            <a:off x="936100" y="5498050"/>
            <a:ext cx="989100" cy="360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800"/>
              <a:t>Static</a:t>
            </a:r>
            <a:endParaRPr b="1" sz="1800"/>
          </a:p>
        </p:txBody>
      </p:sp>
      <p:sp>
        <p:nvSpPr>
          <p:cNvPr id="125" name="Google Shape;125;p2"/>
          <p:cNvSpPr txBox="1"/>
          <p:nvPr>
            <p:ph idx="1" type="body"/>
          </p:nvPr>
        </p:nvSpPr>
        <p:spPr>
          <a:xfrm>
            <a:off x="2689325" y="5498050"/>
            <a:ext cx="1221600" cy="518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800"/>
              <a:t>Run-time</a:t>
            </a:r>
            <a:endParaRPr b="1" sz="1800"/>
          </a:p>
        </p:txBody>
      </p:sp>
      <p:sp>
        <p:nvSpPr>
          <p:cNvPr id="126" name="Google Shape;126;p2"/>
          <p:cNvSpPr txBox="1"/>
          <p:nvPr>
            <p:ph idx="1" type="body"/>
          </p:nvPr>
        </p:nvSpPr>
        <p:spPr>
          <a:xfrm>
            <a:off x="4490175" y="5327088"/>
            <a:ext cx="1221600" cy="518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800"/>
              <a:t>Fuzzers</a:t>
            </a:r>
            <a:endParaRPr b="1" sz="1800"/>
          </a:p>
        </p:txBody>
      </p:sp>
      <p:sp>
        <p:nvSpPr>
          <p:cNvPr id="127" name="Google Shape;127;p2"/>
          <p:cNvSpPr txBox="1"/>
          <p:nvPr>
            <p:ph idx="1" type="body"/>
          </p:nvPr>
        </p:nvSpPr>
        <p:spPr>
          <a:xfrm>
            <a:off x="1726675" y="5166475"/>
            <a:ext cx="1221600" cy="518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800"/>
              <a:t>Manual</a:t>
            </a:r>
            <a:endParaRPr b="1" sz="1800"/>
          </a:p>
        </p:txBody>
      </p:sp>
      <p:sp>
        <p:nvSpPr>
          <p:cNvPr id="128" name="Google Shape;128;p2"/>
          <p:cNvSpPr txBox="1"/>
          <p:nvPr>
            <p:ph idx="1" type="body"/>
          </p:nvPr>
        </p:nvSpPr>
        <p:spPr>
          <a:xfrm>
            <a:off x="2948273" y="4888925"/>
            <a:ext cx="1942200" cy="323400"/>
          </a:xfrm>
          <a:prstGeom prst="rect">
            <a:avLst/>
          </a:prstGeom>
          <a:solidFill>
            <a:schemeClr val="lt1"/>
          </a:solidFill>
          <a:ln>
            <a:noFill/>
          </a:ln>
        </p:spPr>
        <p:txBody>
          <a:bodyPr anchorCtr="0" anchor="t" bIns="45700" lIns="91425" spcFirstLastPara="1" rIns="91425" wrap="square" tIns="45700">
            <a:normAutofit fontScale="92500"/>
          </a:bodyPr>
          <a:lstStyle/>
          <a:p>
            <a:pPr indent="0" lvl="0" marL="0" rtl="0" algn="l">
              <a:lnSpc>
                <a:spcPct val="80000"/>
              </a:lnSpc>
              <a:spcBef>
                <a:spcPts val="0"/>
              </a:spcBef>
              <a:spcAft>
                <a:spcPts val="0"/>
              </a:spcAft>
              <a:buNone/>
            </a:pPr>
            <a:r>
              <a:rPr b="1" lang="en-US" sz="1800"/>
              <a:t>Analysis Method</a:t>
            </a:r>
            <a:endParaRPr b="1" sz="1800"/>
          </a:p>
        </p:txBody>
      </p:sp>
      <p:sp>
        <p:nvSpPr>
          <p:cNvPr id="129" name="Google Shape;129;p2"/>
          <p:cNvSpPr/>
          <p:nvPr/>
        </p:nvSpPr>
        <p:spPr>
          <a:xfrm>
            <a:off x="965000" y="5175050"/>
            <a:ext cx="2828100" cy="6576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c39b511941_0_0"/>
          <p:cNvSpPr txBox="1"/>
          <p:nvPr>
            <p:ph type="title"/>
          </p:nvPr>
        </p:nvSpPr>
        <p:spPr>
          <a:xfrm>
            <a:off x="457200" y="274650"/>
            <a:ext cx="84699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B3C3E"/>
              </a:buClr>
              <a:buSzPts val="4400"/>
              <a:buFont typeface="Arial"/>
              <a:buNone/>
            </a:pPr>
            <a:r>
              <a:rPr lang="en-US" sz="2700"/>
              <a:t>Design of user study : Overview and Recruitment</a:t>
            </a:r>
            <a:endParaRPr sz="2700"/>
          </a:p>
        </p:txBody>
      </p:sp>
      <p:sp>
        <p:nvSpPr>
          <p:cNvPr id="135" name="Google Shape;135;g2c39b511941_0_0"/>
          <p:cNvSpPr txBox="1"/>
          <p:nvPr>
            <p:ph idx="1" type="body"/>
          </p:nvPr>
        </p:nvSpPr>
        <p:spPr>
          <a:xfrm>
            <a:off x="457200" y="1555375"/>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25400" rtl="0" algn="l">
              <a:lnSpc>
                <a:spcPct val="100000"/>
              </a:lnSpc>
              <a:spcBef>
                <a:spcPts val="640"/>
              </a:spcBef>
              <a:spcAft>
                <a:spcPts val="0"/>
              </a:spcAft>
              <a:buSzPct val="228571"/>
              <a:buNone/>
            </a:pPr>
            <a:r>
              <a:rPr b="1" i="0" lang="en-US" sz="1400">
                <a:solidFill>
                  <a:srgbClr val="0D0D0D"/>
                </a:solidFill>
                <a:latin typeface="Arial"/>
                <a:ea typeface="Arial"/>
                <a:cs typeface="Arial"/>
                <a:sym typeface="Arial"/>
              </a:rPr>
              <a:t>Research Objective</a:t>
            </a:r>
            <a:endParaRPr b="0" i="0" sz="1400">
              <a:solidFill>
                <a:srgbClr val="0D0D0D"/>
              </a:solidFill>
              <a:latin typeface="Arial"/>
              <a:ea typeface="Arial"/>
              <a:cs typeface="Arial"/>
              <a:sym typeface="Arial"/>
            </a:endParaRPr>
          </a:p>
          <a:p>
            <a:pPr indent="431800" lvl="0" marL="25400" rtl="0" algn="l">
              <a:lnSpc>
                <a:spcPct val="100000"/>
              </a:lnSpc>
              <a:spcBef>
                <a:spcPts val="640"/>
              </a:spcBef>
              <a:spcAft>
                <a:spcPts val="0"/>
              </a:spcAft>
              <a:buSzPct val="228571"/>
              <a:buNone/>
            </a:pPr>
            <a:r>
              <a:rPr b="0" i="0" lang="en-US" sz="1400">
                <a:solidFill>
                  <a:srgbClr val="0D0D0D"/>
                </a:solidFill>
                <a:latin typeface="Arial"/>
                <a:ea typeface="Arial"/>
                <a:cs typeface="Arial"/>
                <a:sym typeface="Arial"/>
              </a:rPr>
              <a:t>To evaluate the security implications of using Large Language Models (LLMs) as code assistants in programming tasks</a:t>
            </a:r>
            <a:endParaRPr/>
          </a:p>
          <a:p>
            <a:pPr indent="0" lvl="0" marL="25400" rtl="0" algn="l">
              <a:lnSpc>
                <a:spcPct val="100000"/>
              </a:lnSpc>
              <a:spcBef>
                <a:spcPts val="640"/>
              </a:spcBef>
              <a:spcAft>
                <a:spcPts val="0"/>
              </a:spcAft>
              <a:buSzPct val="228571"/>
              <a:buNone/>
            </a:pPr>
            <a:r>
              <a:t/>
            </a:r>
            <a:endParaRPr b="0" i="0" sz="1400">
              <a:solidFill>
                <a:srgbClr val="0D0D0D"/>
              </a:solidFill>
              <a:latin typeface="Arial"/>
              <a:ea typeface="Arial"/>
              <a:cs typeface="Arial"/>
              <a:sym typeface="Arial"/>
            </a:endParaRPr>
          </a:p>
          <a:p>
            <a:pPr indent="0" lvl="0" marL="25400" rtl="0" algn="l">
              <a:lnSpc>
                <a:spcPct val="100000"/>
              </a:lnSpc>
              <a:spcBef>
                <a:spcPts val="640"/>
              </a:spcBef>
              <a:spcAft>
                <a:spcPts val="0"/>
              </a:spcAft>
              <a:buSzPct val="228571"/>
              <a:buNone/>
            </a:pPr>
            <a:r>
              <a:rPr b="1" i="0" lang="en-US" sz="1400">
                <a:solidFill>
                  <a:srgbClr val="0D0D0D"/>
                </a:solidFill>
                <a:latin typeface="Arial"/>
                <a:ea typeface="Arial"/>
                <a:cs typeface="Arial"/>
                <a:sym typeface="Arial"/>
              </a:rPr>
              <a:t>Study Design Overview</a:t>
            </a:r>
            <a:endParaRPr b="1" i="0" sz="1400">
              <a:solidFill>
                <a:srgbClr val="0D0D0D"/>
              </a:solidFill>
              <a:latin typeface="Arial"/>
              <a:ea typeface="Arial"/>
              <a:cs typeface="Arial"/>
              <a:sym typeface="Arial"/>
            </a:endParaRPr>
          </a:p>
          <a:p>
            <a:pPr indent="457200" lvl="0" marL="0" rtl="0" algn="l">
              <a:lnSpc>
                <a:spcPct val="100000"/>
              </a:lnSpc>
              <a:spcBef>
                <a:spcPts val="640"/>
              </a:spcBef>
              <a:spcAft>
                <a:spcPts val="0"/>
              </a:spcAft>
              <a:buSzPct val="228571"/>
              <a:buNone/>
            </a:pPr>
            <a:r>
              <a:rPr lang="en-US" sz="1400">
                <a:solidFill>
                  <a:srgbClr val="0D0D0D"/>
                </a:solidFill>
              </a:rPr>
              <a:t>C based shopping list program</a:t>
            </a:r>
            <a:endParaRPr sz="1400">
              <a:solidFill>
                <a:srgbClr val="0D0D0D"/>
              </a:solidFill>
            </a:endParaRPr>
          </a:p>
          <a:p>
            <a:pPr indent="0" lvl="0" marL="25400" rtl="0" algn="l">
              <a:lnSpc>
                <a:spcPct val="100000"/>
              </a:lnSpc>
              <a:spcBef>
                <a:spcPts val="640"/>
              </a:spcBef>
              <a:spcAft>
                <a:spcPts val="0"/>
              </a:spcAft>
              <a:buSzPct val="228571"/>
              <a:buNone/>
            </a:pPr>
            <a:r>
              <a:t/>
            </a:r>
            <a:endParaRPr b="0" i="0" sz="1400">
              <a:solidFill>
                <a:srgbClr val="0D0D0D"/>
              </a:solidFill>
              <a:latin typeface="Arial"/>
              <a:ea typeface="Arial"/>
              <a:cs typeface="Arial"/>
              <a:sym typeface="Arial"/>
            </a:endParaRPr>
          </a:p>
          <a:p>
            <a:pPr indent="0" lvl="0" marL="25400" rtl="0" algn="l">
              <a:lnSpc>
                <a:spcPct val="100000"/>
              </a:lnSpc>
              <a:spcBef>
                <a:spcPts val="640"/>
              </a:spcBef>
              <a:spcAft>
                <a:spcPts val="0"/>
              </a:spcAft>
              <a:buSzPct val="228571"/>
              <a:buNone/>
            </a:pPr>
            <a:r>
              <a:rPr b="1" i="0" lang="en-US" sz="1400">
                <a:solidFill>
                  <a:srgbClr val="0D0D0D"/>
                </a:solidFill>
                <a:latin typeface="Arial"/>
                <a:ea typeface="Arial"/>
                <a:cs typeface="Arial"/>
                <a:sym typeface="Arial"/>
              </a:rPr>
              <a:t>Participant Recruitment</a:t>
            </a:r>
            <a:endParaRPr b="0" i="0" sz="1400">
              <a:solidFill>
                <a:srgbClr val="0D0D0D"/>
              </a:solidFill>
              <a:latin typeface="Arial"/>
              <a:ea typeface="Arial"/>
              <a:cs typeface="Arial"/>
              <a:sym typeface="Arial"/>
            </a:endParaRPr>
          </a:p>
          <a:p>
            <a:pPr indent="0" lvl="0" marL="482600" rtl="0" algn="l">
              <a:lnSpc>
                <a:spcPct val="100000"/>
              </a:lnSpc>
              <a:spcBef>
                <a:spcPts val="640"/>
              </a:spcBef>
              <a:spcAft>
                <a:spcPts val="0"/>
              </a:spcAft>
              <a:buSzPct val="228571"/>
              <a:buNone/>
            </a:pPr>
            <a:r>
              <a:rPr b="0" i="0" lang="en-US" sz="1400">
                <a:solidFill>
                  <a:srgbClr val="0D0D0D"/>
                </a:solidFill>
                <a:latin typeface="Arial"/>
                <a:ea typeface="Arial"/>
                <a:cs typeface="Arial"/>
                <a:sym typeface="Arial"/>
              </a:rPr>
              <a:t>Target Audience: Undergraduate and graduate students majoring in computer science</a:t>
            </a:r>
            <a:endParaRPr/>
          </a:p>
          <a:p>
            <a:pPr indent="0" lvl="0" marL="482600" rtl="0" algn="l">
              <a:lnSpc>
                <a:spcPct val="100000"/>
              </a:lnSpc>
              <a:spcBef>
                <a:spcPts val="640"/>
              </a:spcBef>
              <a:spcAft>
                <a:spcPts val="0"/>
              </a:spcAft>
              <a:buSzPct val="228571"/>
              <a:buNone/>
            </a:pPr>
            <a:r>
              <a:rPr b="0" i="0" lang="en-US" sz="1400">
                <a:solidFill>
                  <a:srgbClr val="0D0D0D"/>
                </a:solidFill>
                <a:latin typeface="Arial"/>
                <a:ea typeface="Arial"/>
                <a:cs typeface="Arial"/>
                <a:sym typeface="Arial"/>
              </a:rPr>
              <a:t>Recruitment Methods: Promotion through university social media, university maili</a:t>
            </a:r>
            <a:r>
              <a:rPr lang="en-US" sz="1400">
                <a:solidFill>
                  <a:srgbClr val="0D0D0D"/>
                </a:solidFill>
              </a:rPr>
              <a:t>ng list,</a:t>
            </a:r>
            <a:r>
              <a:rPr b="0" i="0" lang="en-US" sz="1400">
                <a:solidFill>
                  <a:srgbClr val="0D0D0D"/>
                </a:solidFill>
                <a:latin typeface="Arial"/>
                <a:ea typeface="Arial"/>
                <a:cs typeface="Arial"/>
                <a:sym typeface="Arial"/>
              </a:rPr>
              <a:t> and related courses</a:t>
            </a:r>
            <a:endParaRPr/>
          </a:p>
          <a:p>
            <a:pPr indent="0" lvl="0" marL="482600" rtl="0" algn="l">
              <a:spcBef>
                <a:spcPts val="640"/>
              </a:spcBef>
              <a:spcAft>
                <a:spcPts val="0"/>
              </a:spcAft>
              <a:buClr>
                <a:schemeClr val="dk1"/>
              </a:buClr>
              <a:buSzPct val="228571"/>
              <a:buFont typeface="Arial"/>
              <a:buNone/>
            </a:pPr>
            <a:r>
              <a:rPr lang="en-US" sz="1400">
                <a:solidFill>
                  <a:srgbClr val="0D0D0D"/>
                </a:solidFill>
              </a:rPr>
              <a:t>Rationale: Experience in programming and basic knowledge of the C language</a:t>
            </a:r>
            <a:endParaRPr sz="1400">
              <a:solidFill>
                <a:srgbClr val="0D0D0D"/>
              </a:solidFill>
            </a:endParaRPr>
          </a:p>
          <a:p>
            <a:pPr indent="0" lvl="0" marL="25400" rtl="0" algn="l">
              <a:lnSpc>
                <a:spcPct val="100000"/>
              </a:lnSpc>
              <a:spcBef>
                <a:spcPts val="640"/>
              </a:spcBef>
              <a:spcAft>
                <a:spcPts val="0"/>
              </a:spcAft>
              <a:buSzPct val="228571"/>
              <a:buNone/>
            </a:pPr>
            <a:r>
              <a:t/>
            </a:r>
            <a:endParaRPr sz="1400">
              <a:solidFill>
                <a:srgbClr val="0D0D0D"/>
              </a:solidFill>
            </a:endParaRPr>
          </a:p>
          <a:p>
            <a:pPr indent="0" lvl="0" marL="25400" rtl="0" algn="l">
              <a:lnSpc>
                <a:spcPct val="100000"/>
              </a:lnSpc>
              <a:spcBef>
                <a:spcPts val="640"/>
              </a:spcBef>
              <a:spcAft>
                <a:spcPts val="0"/>
              </a:spcAft>
              <a:buSzPct val="228571"/>
              <a:buNone/>
            </a:pPr>
            <a:r>
              <a:rPr b="1" i="0" lang="en-US" sz="1400">
                <a:solidFill>
                  <a:srgbClr val="0D0D0D"/>
                </a:solidFill>
                <a:latin typeface="Arial"/>
                <a:ea typeface="Arial"/>
                <a:cs typeface="Arial"/>
                <a:sym typeface="Arial"/>
              </a:rPr>
              <a:t>Incentives for Participation</a:t>
            </a:r>
            <a:endParaRPr b="0" i="0" sz="1400">
              <a:solidFill>
                <a:srgbClr val="0D0D0D"/>
              </a:solidFill>
              <a:latin typeface="Arial"/>
              <a:ea typeface="Arial"/>
              <a:cs typeface="Arial"/>
              <a:sym typeface="Arial"/>
            </a:endParaRPr>
          </a:p>
          <a:p>
            <a:pPr indent="431800" lvl="0" marL="25400" rtl="0" algn="l">
              <a:lnSpc>
                <a:spcPct val="100000"/>
              </a:lnSpc>
              <a:spcBef>
                <a:spcPts val="640"/>
              </a:spcBef>
              <a:spcAft>
                <a:spcPts val="0"/>
              </a:spcAft>
              <a:buSzPct val="228571"/>
              <a:buNone/>
            </a:pPr>
            <a:r>
              <a:rPr b="0" i="0" lang="en-US" sz="1400">
                <a:solidFill>
                  <a:srgbClr val="0D0D0D"/>
                </a:solidFill>
                <a:latin typeface="Arial"/>
                <a:ea typeface="Arial"/>
                <a:cs typeface="Arial"/>
                <a:sym typeface="Arial"/>
              </a:rPr>
              <a:t>Participants offered monetary compensation</a:t>
            </a:r>
            <a:endParaRPr/>
          </a:p>
          <a:p>
            <a:pPr indent="-228600" lvl="0" marL="457200" rtl="0" algn="l">
              <a:lnSpc>
                <a:spcPct val="100000"/>
              </a:lnSpc>
              <a:spcBef>
                <a:spcPts val="0"/>
              </a:spcBef>
              <a:spcAft>
                <a:spcPts val="0"/>
              </a:spcAft>
              <a:buSzPct val="100000"/>
              <a:buNone/>
            </a:pPr>
            <a:r>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39b511941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sz="2700"/>
              <a:t>Design of user study : Methodology of the Study</a:t>
            </a:r>
            <a:endParaRPr sz="2700"/>
          </a:p>
        </p:txBody>
      </p:sp>
      <p:sp>
        <p:nvSpPr>
          <p:cNvPr id="141" name="Google Shape;141;g2c39b511941_0_5"/>
          <p:cNvSpPr txBox="1"/>
          <p:nvPr>
            <p:ph idx="1" type="body"/>
          </p:nvPr>
        </p:nvSpPr>
        <p:spPr>
          <a:xfrm>
            <a:off x="457200" y="1555375"/>
            <a:ext cx="8229600" cy="4526100"/>
          </a:xfrm>
          <a:prstGeom prst="rect">
            <a:avLst/>
          </a:prstGeom>
          <a:noFill/>
          <a:ln>
            <a:noFill/>
          </a:ln>
        </p:spPr>
        <p:txBody>
          <a:bodyPr anchorCtr="0" anchor="t" bIns="45700" lIns="91425" spcFirstLastPara="1" rIns="91425" wrap="square" tIns="45700">
            <a:normAutofit lnSpcReduction="20000"/>
          </a:bodyPr>
          <a:lstStyle/>
          <a:p>
            <a:pPr indent="0" lvl="0" marL="25400" rtl="0" algn="l">
              <a:lnSpc>
                <a:spcPct val="100000"/>
              </a:lnSpc>
              <a:spcBef>
                <a:spcPts val="640"/>
              </a:spcBef>
              <a:spcAft>
                <a:spcPts val="0"/>
              </a:spcAft>
              <a:buSzPts val="3200"/>
              <a:buNone/>
            </a:pPr>
            <a:r>
              <a:rPr b="1" i="0" lang="en-US" sz="1100">
                <a:solidFill>
                  <a:srgbClr val="0D0D0D"/>
                </a:solidFill>
                <a:latin typeface="Arial"/>
                <a:ea typeface="Arial"/>
                <a:cs typeface="Arial"/>
                <a:sym typeface="Arial"/>
              </a:rPr>
              <a:t>Programming Assignment</a:t>
            </a:r>
            <a:endParaRPr b="0" i="0" sz="11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200"/>
              <a:buNone/>
            </a:pPr>
            <a:r>
              <a:rPr b="0" i="0" lang="en-US" sz="1100">
                <a:solidFill>
                  <a:srgbClr val="0D0D0D"/>
                </a:solidFill>
                <a:latin typeface="Arial"/>
                <a:ea typeface="Arial"/>
                <a:cs typeface="Arial"/>
                <a:sym typeface="Arial"/>
              </a:rPr>
              <a:t>Task: Implementation of a singly-linked 'shopping list' structure in C language</a:t>
            </a:r>
            <a:endParaRPr b="0" i="0" sz="1100">
              <a:solidFill>
                <a:srgbClr val="0D0D0D"/>
              </a:solidFill>
              <a:latin typeface="Arial"/>
              <a:ea typeface="Arial"/>
              <a:cs typeface="Arial"/>
              <a:sym typeface="Arial"/>
            </a:endParaRPr>
          </a:p>
          <a:p>
            <a:pPr indent="-311150" lvl="0" marL="457200" rtl="0" algn="l">
              <a:spcBef>
                <a:spcPts val="640"/>
              </a:spcBef>
              <a:spcAft>
                <a:spcPts val="0"/>
              </a:spcAft>
              <a:buClr>
                <a:srgbClr val="0D0D0D"/>
              </a:buClr>
              <a:buSzPts val="1300"/>
              <a:buChar char="●"/>
            </a:pPr>
            <a:r>
              <a:rPr lang="en-US" sz="1300">
                <a:solidFill>
                  <a:srgbClr val="0D0D0D"/>
                </a:solidFill>
              </a:rPr>
              <a:t>12 functions - individually assessable	</a:t>
            </a:r>
            <a:endParaRPr sz="1300">
              <a:solidFill>
                <a:srgbClr val="0D0D0D"/>
              </a:solidFill>
            </a:endParaRPr>
          </a:p>
          <a:p>
            <a:pPr indent="-311150" lvl="0" marL="457200" rtl="0" algn="l">
              <a:spcBef>
                <a:spcPts val="0"/>
              </a:spcBef>
              <a:spcAft>
                <a:spcPts val="0"/>
              </a:spcAft>
              <a:buClr>
                <a:srgbClr val="0D0D0D"/>
              </a:buClr>
              <a:buSzPts val="1300"/>
              <a:buChar char="●"/>
            </a:pPr>
            <a:r>
              <a:rPr lang="en-US" sz="1300">
                <a:solidFill>
                  <a:srgbClr val="0D0D0D"/>
                </a:solidFill>
              </a:rPr>
              <a:t>basic and “tricky” functions</a:t>
            </a:r>
            <a:endParaRPr sz="1300">
              <a:solidFill>
                <a:srgbClr val="0D0D0D"/>
              </a:solidFill>
            </a:endParaRPr>
          </a:p>
          <a:p>
            <a:pPr indent="-311150" lvl="0" marL="457200" rtl="0" algn="l">
              <a:spcBef>
                <a:spcPts val="0"/>
              </a:spcBef>
              <a:spcAft>
                <a:spcPts val="0"/>
              </a:spcAft>
              <a:buClr>
                <a:srgbClr val="0D0D0D"/>
              </a:buClr>
              <a:buSzPts val="1300"/>
              <a:buChar char="●"/>
            </a:pPr>
            <a:r>
              <a:rPr lang="en-US" sz="1300">
                <a:solidFill>
                  <a:srgbClr val="0D0D0D"/>
                </a:solidFill>
              </a:rPr>
              <a:t>2 week time limit</a:t>
            </a:r>
            <a:endParaRPr/>
          </a:p>
          <a:p>
            <a:pPr indent="0" lvl="0" marL="25400" rtl="0" algn="l">
              <a:lnSpc>
                <a:spcPct val="100000"/>
              </a:lnSpc>
              <a:spcBef>
                <a:spcPts val="640"/>
              </a:spcBef>
              <a:spcAft>
                <a:spcPts val="0"/>
              </a:spcAft>
              <a:buSzPts val="3200"/>
              <a:buNone/>
            </a:pPr>
            <a:r>
              <a:t/>
            </a:r>
            <a:endParaRPr b="1" i="0" sz="11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200"/>
              <a:buNone/>
            </a:pPr>
            <a:r>
              <a:rPr b="1" lang="en-US" sz="1100">
                <a:solidFill>
                  <a:srgbClr val="0D0D0D"/>
                </a:solidFill>
              </a:rPr>
              <a:t>Coding Groups</a:t>
            </a:r>
            <a:endParaRPr b="1" sz="1100">
              <a:solidFill>
                <a:srgbClr val="0D0D0D"/>
              </a:solidFill>
            </a:endParaRPr>
          </a:p>
          <a:p>
            <a:pPr indent="-298450" lvl="0" marL="457200" rtl="0" algn="l">
              <a:lnSpc>
                <a:spcPct val="100000"/>
              </a:lnSpc>
              <a:spcBef>
                <a:spcPts val="640"/>
              </a:spcBef>
              <a:spcAft>
                <a:spcPts val="0"/>
              </a:spcAft>
              <a:buClr>
                <a:srgbClr val="0D0D0D"/>
              </a:buClr>
              <a:buSzPts val="1100"/>
              <a:buChar char="●"/>
            </a:pPr>
            <a:r>
              <a:rPr lang="en-US" sz="1100">
                <a:solidFill>
                  <a:srgbClr val="0D0D0D"/>
                </a:solidFill>
              </a:rPr>
              <a:t>Control			unassisted		29 participants</a:t>
            </a:r>
            <a:endParaRPr sz="1100">
              <a:solidFill>
                <a:srgbClr val="0D0D0D"/>
              </a:solidFill>
            </a:endParaRPr>
          </a:p>
          <a:p>
            <a:pPr indent="-298450" lvl="0" marL="457200" rtl="0" algn="l">
              <a:lnSpc>
                <a:spcPct val="100000"/>
              </a:lnSpc>
              <a:spcBef>
                <a:spcPts val="0"/>
              </a:spcBef>
              <a:spcAft>
                <a:spcPts val="0"/>
              </a:spcAft>
              <a:buClr>
                <a:srgbClr val="0D0D0D"/>
              </a:buClr>
              <a:buSzPts val="1100"/>
              <a:buChar char="●"/>
            </a:pPr>
            <a:r>
              <a:rPr lang="en-US" sz="1100">
                <a:solidFill>
                  <a:srgbClr val="0D0D0D"/>
                </a:solidFill>
              </a:rPr>
              <a:t>Codex assisted	inline suggestions	29 participants</a:t>
            </a:r>
            <a:endParaRPr sz="1100">
              <a:solidFill>
                <a:srgbClr val="0D0D0D"/>
              </a:solidFill>
            </a:endParaRPr>
          </a:p>
          <a:p>
            <a:pPr indent="-298450" lvl="0" marL="457200" rtl="0" algn="l">
              <a:lnSpc>
                <a:spcPct val="100000"/>
              </a:lnSpc>
              <a:spcBef>
                <a:spcPts val="0"/>
              </a:spcBef>
              <a:spcAft>
                <a:spcPts val="0"/>
              </a:spcAft>
              <a:buClr>
                <a:srgbClr val="0D0D0D"/>
              </a:buClr>
              <a:buSzPts val="1100"/>
              <a:buChar char="●"/>
            </a:pPr>
            <a:r>
              <a:rPr lang="en-US" sz="1100">
                <a:solidFill>
                  <a:srgbClr val="0D0D0D"/>
                </a:solidFill>
              </a:rPr>
              <a:t>Autopilot 	 	LLM only		30 solutions, 3 LLMs</a:t>
            </a:r>
            <a:endParaRPr sz="1100">
              <a:solidFill>
                <a:srgbClr val="0D0D0D"/>
              </a:solidFill>
            </a:endParaRPr>
          </a:p>
          <a:p>
            <a:pPr indent="0" lvl="0" marL="25400" rtl="0" algn="l">
              <a:lnSpc>
                <a:spcPct val="100000"/>
              </a:lnSpc>
              <a:spcBef>
                <a:spcPts val="640"/>
              </a:spcBef>
              <a:spcAft>
                <a:spcPts val="0"/>
              </a:spcAft>
              <a:buSzPts val="3200"/>
              <a:buNone/>
            </a:pPr>
            <a:r>
              <a:t/>
            </a:r>
            <a:endParaRPr b="1" i="0" sz="11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200"/>
              <a:buNone/>
            </a:pPr>
            <a:r>
              <a:rPr b="1" i="0" lang="en-US" sz="1100">
                <a:solidFill>
                  <a:srgbClr val="0D0D0D"/>
                </a:solidFill>
                <a:latin typeface="Arial"/>
                <a:ea typeface="Arial"/>
                <a:cs typeface="Arial"/>
                <a:sym typeface="Arial"/>
              </a:rPr>
              <a:t>Experimental Infrastructure</a:t>
            </a:r>
            <a:endParaRPr b="0" i="0" sz="11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200"/>
              <a:buNone/>
            </a:pPr>
            <a:r>
              <a:rPr b="0" i="0" lang="en-US" sz="1100">
                <a:solidFill>
                  <a:srgbClr val="0D0D0D"/>
                </a:solidFill>
                <a:latin typeface="Arial"/>
                <a:ea typeface="Arial"/>
                <a:cs typeface="Arial"/>
                <a:sym typeface="Arial"/>
              </a:rPr>
              <a:t>A cloud-based Integrated Development Environment (IDE) customized for the study</a:t>
            </a:r>
            <a:endParaRPr/>
          </a:p>
          <a:p>
            <a:pPr indent="0" lvl="0" marL="25400" rtl="0" algn="l">
              <a:lnSpc>
                <a:spcPct val="100000"/>
              </a:lnSpc>
              <a:spcBef>
                <a:spcPts val="640"/>
              </a:spcBef>
              <a:spcAft>
                <a:spcPts val="0"/>
              </a:spcAft>
              <a:buSzPts val="3200"/>
              <a:buNone/>
            </a:pPr>
            <a:r>
              <a:rPr b="0" i="0" lang="en-US" sz="1100">
                <a:solidFill>
                  <a:srgbClr val="0D0D0D"/>
                </a:solidFill>
                <a:latin typeface="Arial"/>
                <a:ea typeface="Arial"/>
                <a:cs typeface="Arial"/>
                <a:sym typeface="Arial"/>
              </a:rPr>
              <a:t>Records interactions and code suggestions</a:t>
            </a:r>
            <a:endParaRPr/>
          </a:p>
          <a:p>
            <a:pPr indent="0" lvl="0" marL="25400" rtl="0" algn="l">
              <a:lnSpc>
                <a:spcPct val="100000"/>
              </a:lnSpc>
              <a:spcBef>
                <a:spcPts val="640"/>
              </a:spcBef>
              <a:spcAft>
                <a:spcPts val="0"/>
              </a:spcAft>
              <a:buSzPts val="3200"/>
              <a:buNone/>
            </a:pPr>
            <a:r>
              <a:t/>
            </a:r>
            <a:endParaRPr b="1" i="0" sz="11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200"/>
              <a:buNone/>
            </a:pPr>
            <a:r>
              <a:rPr b="1" i="0" lang="en-US" sz="1100">
                <a:solidFill>
                  <a:srgbClr val="0D0D0D"/>
                </a:solidFill>
                <a:latin typeface="Arial"/>
                <a:ea typeface="Arial"/>
                <a:cs typeface="Arial"/>
                <a:sym typeface="Arial"/>
              </a:rPr>
              <a:t>Execution Strategy</a:t>
            </a:r>
            <a:endParaRPr b="0" i="0" sz="11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200"/>
              <a:buNone/>
            </a:pPr>
            <a:r>
              <a:rPr b="0" i="0" lang="en-US" sz="1100">
                <a:solidFill>
                  <a:srgbClr val="0D0D0D"/>
                </a:solidFill>
                <a:latin typeface="Arial"/>
                <a:ea typeface="Arial"/>
                <a:cs typeface="Arial"/>
                <a:sym typeface="Arial"/>
              </a:rPr>
              <a:t>Participants are randomly divided into control (no assistance) and assisted (with Codex assistance) groups</a:t>
            </a:r>
            <a:endParaRPr/>
          </a:p>
          <a:p>
            <a:pPr indent="0" lvl="0" marL="25400" rtl="0" algn="l">
              <a:lnSpc>
                <a:spcPct val="100000"/>
              </a:lnSpc>
              <a:spcBef>
                <a:spcPts val="640"/>
              </a:spcBef>
              <a:spcAft>
                <a:spcPts val="0"/>
              </a:spcAft>
              <a:buSzPts val="3200"/>
              <a:buNone/>
            </a:pPr>
            <a:r>
              <a:rPr b="0" i="0" lang="en-US" sz="1100">
                <a:solidFill>
                  <a:srgbClr val="0D0D0D"/>
                </a:solidFill>
                <a:latin typeface="Arial"/>
                <a:ea typeface="Arial"/>
                <a:cs typeface="Arial"/>
                <a:sym typeface="Arial"/>
              </a:rPr>
              <a:t>Use of a standardized development environment to minimize external variables</a:t>
            </a:r>
            <a:endParaRPr/>
          </a:p>
          <a:p>
            <a:pPr indent="-228600" lvl="0" marL="457200" rtl="0" algn="l">
              <a:lnSpc>
                <a:spcPct val="100000"/>
              </a:lnSpc>
              <a:spcBef>
                <a:spcPts val="0"/>
              </a:spcBef>
              <a:spcAft>
                <a:spcPts val="0"/>
              </a:spcAft>
              <a:buSzPts val="2200"/>
              <a:buNone/>
            </a:pPr>
            <a:r>
              <a:t/>
            </a:r>
            <a:endParaRPr b="1"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39b511941_0_10"/>
          <p:cNvSpPr txBox="1"/>
          <p:nvPr>
            <p:ph type="title"/>
          </p:nvPr>
        </p:nvSpPr>
        <p:spPr>
          <a:xfrm>
            <a:off x="291900" y="263350"/>
            <a:ext cx="85602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sz="2700"/>
              <a:t>Design of user study : Data Analysis and Statistical Validation</a:t>
            </a:r>
            <a:endParaRPr sz="2700"/>
          </a:p>
        </p:txBody>
      </p:sp>
      <p:sp>
        <p:nvSpPr>
          <p:cNvPr id="147" name="Google Shape;147;g2c39b511941_0_10"/>
          <p:cNvSpPr txBox="1"/>
          <p:nvPr>
            <p:ph idx="1" type="body"/>
          </p:nvPr>
        </p:nvSpPr>
        <p:spPr>
          <a:xfrm>
            <a:off x="457200" y="1555375"/>
            <a:ext cx="8229600" cy="4526100"/>
          </a:xfrm>
          <a:prstGeom prst="rect">
            <a:avLst/>
          </a:prstGeom>
          <a:noFill/>
          <a:ln>
            <a:noFill/>
          </a:ln>
        </p:spPr>
        <p:txBody>
          <a:bodyPr anchorCtr="0" anchor="t" bIns="45700" lIns="91425" spcFirstLastPara="1" rIns="91425" wrap="square" tIns="45700">
            <a:normAutofit lnSpcReduction="10000"/>
          </a:bodyPr>
          <a:lstStyle/>
          <a:p>
            <a:pPr indent="0" lvl="0" marL="25400" rtl="0" algn="l">
              <a:lnSpc>
                <a:spcPct val="100000"/>
              </a:lnSpc>
              <a:spcBef>
                <a:spcPts val="640"/>
              </a:spcBef>
              <a:spcAft>
                <a:spcPts val="0"/>
              </a:spcAft>
              <a:buSzPts val="3765"/>
              <a:buNone/>
            </a:pPr>
            <a:r>
              <a:rPr b="1" i="0" lang="en-US" sz="1300">
                <a:solidFill>
                  <a:srgbClr val="0D0D0D"/>
                </a:solidFill>
                <a:latin typeface="Arial"/>
                <a:ea typeface="Arial"/>
                <a:cs typeface="Arial"/>
                <a:sym typeface="Arial"/>
              </a:rPr>
              <a:t>Data Analysis Strategy</a:t>
            </a:r>
            <a:endParaRPr b="1" i="0" sz="1300">
              <a:solidFill>
                <a:srgbClr val="0D0D0D"/>
              </a:solidFill>
            </a:endParaRPr>
          </a:p>
          <a:p>
            <a:pPr indent="0" lvl="0" marL="482600" rtl="0" algn="l">
              <a:spcBef>
                <a:spcPts val="640"/>
              </a:spcBef>
              <a:spcAft>
                <a:spcPts val="0"/>
              </a:spcAft>
              <a:buNone/>
            </a:pPr>
            <a:r>
              <a:rPr b="1" lang="en-US" sz="1300">
                <a:solidFill>
                  <a:srgbClr val="0D0D0D"/>
                </a:solidFill>
              </a:rPr>
              <a:t>Quantitative assessment</a:t>
            </a:r>
            <a:endParaRPr b="1" sz="1300">
              <a:solidFill>
                <a:srgbClr val="0D0D0D"/>
              </a:solidFill>
            </a:endParaRPr>
          </a:p>
          <a:p>
            <a:pPr indent="-311150" lvl="0" marL="914400" rtl="0" algn="l">
              <a:spcBef>
                <a:spcPts val="640"/>
              </a:spcBef>
              <a:spcAft>
                <a:spcPts val="0"/>
              </a:spcAft>
              <a:buClr>
                <a:srgbClr val="0D0D0D"/>
              </a:buClr>
              <a:buSzPts val="1300"/>
              <a:buChar char="•"/>
            </a:pPr>
            <a:r>
              <a:rPr lang="en-US" sz="1300">
                <a:solidFill>
                  <a:srgbClr val="0D0D0D"/>
                </a:solidFill>
              </a:rPr>
              <a:t>functionality </a:t>
            </a:r>
            <a:endParaRPr sz="1300">
              <a:solidFill>
                <a:srgbClr val="0D0D0D"/>
              </a:solidFill>
            </a:endParaRPr>
          </a:p>
          <a:p>
            <a:pPr indent="-311150" lvl="0" marL="914400" rtl="0" algn="l">
              <a:spcBef>
                <a:spcPts val="640"/>
              </a:spcBef>
              <a:spcAft>
                <a:spcPts val="0"/>
              </a:spcAft>
              <a:buClr>
                <a:srgbClr val="0D0D0D"/>
              </a:buClr>
              <a:buSzPts val="1300"/>
              <a:buChar char="•"/>
            </a:pPr>
            <a:r>
              <a:rPr lang="en-US" sz="1300">
                <a:solidFill>
                  <a:srgbClr val="0D0D0D"/>
                </a:solidFill>
              </a:rPr>
              <a:t>security </a:t>
            </a:r>
            <a:endParaRPr sz="1300">
              <a:solidFill>
                <a:srgbClr val="0D0D0D"/>
              </a:solidFill>
            </a:endParaRPr>
          </a:p>
          <a:p>
            <a:pPr indent="0" lvl="0" marL="25400" rtl="0" algn="l">
              <a:lnSpc>
                <a:spcPct val="100000"/>
              </a:lnSpc>
              <a:spcBef>
                <a:spcPts val="640"/>
              </a:spcBef>
              <a:spcAft>
                <a:spcPts val="0"/>
              </a:spcAft>
              <a:buSzPts val="3765"/>
              <a:buNone/>
            </a:pPr>
            <a:r>
              <a:rPr b="1" i="0" lang="en-US" sz="1300">
                <a:solidFill>
                  <a:srgbClr val="0D0D0D"/>
                </a:solidFill>
                <a:latin typeface="Arial"/>
                <a:ea typeface="Arial"/>
                <a:cs typeface="Arial"/>
                <a:sym typeface="Arial"/>
              </a:rPr>
              <a:t>Statistical Validation Methods</a:t>
            </a:r>
            <a:r>
              <a:rPr lang="en-US" sz="1300">
                <a:solidFill>
                  <a:srgbClr val="0D0D0D"/>
                </a:solidFill>
              </a:rPr>
              <a:t> - </a:t>
            </a:r>
            <a:r>
              <a:rPr b="1" i="0" lang="en-US" sz="1300">
                <a:solidFill>
                  <a:srgbClr val="0D0D0D"/>
                </a:solidFill>
              </a:rPr>
              <a:t>statistical hypothesis testing</a:t>
            </a:r>
            <a:r>
              <a:rPr b="0" i="0" lang="en-US" sz="1300">
                <a:solidFill>
                  <a:srgbClr val="0D0D0D"/>
                </a:solidFill>
                <a:latin typeface="Arial"/>
                <a:ea typeface="Arial"/>
                <a:cs typeface="Arial"/>
                <a:sym typeface="Arial"/>
              </a:rPr>
              <a:t> </a:t>
            </a:r>
            <a:endParaRPr b="0" i="0" sz="1300">
              <a:solidFill>
                <a:srgbClr val="0D0D0D"/>
              </a:solidFill>
              <a:latin typeface="Arial"/>
              <a:ea typeface="Arial"/>
              <a:cs typeface="Arial"/>
              <a:sym typeface="Arial"/>
            </a:endParaRPr>
          </a:p>
          <a:p>
            <a:pPr indent="-311150" lvl="0" marL="457200" rtl="0" algn="l">
              <a:lnSpc>
                <a:spcPct val="100000"/>
              </a:lnSpc>
              <a:spcBef>
                <a:spcPts val="640"/>
              </a:spcBef>
              <a:spcAft>
                <a:spcPts val="0"/>
              </a:spcAft>
              <a:buClr>
                <a:srgbClr val="0D0D0D"/>
              </a:buClr>
              <a:buSzPts val="1300"/>
              <a:buChar char="•"/>
            </a:pPr>
            <a:r>
              <a:rPr i="0" lang="en-US" sz="1300">
                <a:solidFill>
                  <a:srgbClr val="0D0D0D"/>
                </a:solidFill>
              </a:rPr>
              <a:t>code security and functionality</a:t>
            </a:r>
            <a:r>
              <a:rPr b="1" i="0" lang="en-US" sz="1300">
                <a:solidFill>
                  <a:srgbClr val="0D0D0D"/>
                </a:solidFill>
              </a:rPr>
              <a:t> </a:t>
            </a:r>
            <a:r>
              <a:rPr i="0" lang="en-US" sz="1300">
                <a:solidFill>
                  <a:srgbClr val="0D0D0D"/>
                </a:solidFill>
              </a:rPr>
              <a:t>tradeoff</a:t>
            </a:r>
            <a:endParaRPr i="0" sz="1300">
              <a:solidFill>
                <a:srgbClr val="0D0D0D"/>
              </a:solidFill>
            </a:endParaRPr>
          </a:p>
          <a:p>
            <a:pPr indent="-311150" lvl="0" marL="457200" rtl="0" algn="l">
              <a:lnSpc>
                <a:spcPct val="100000"/>
              </a:lnSpc>
              <a:spcBef>
                <a:spcPts val="0"/>
              </a:spcBef>
              <a:spcAft>
                <a:spcPts val="0"/>
              </a:spcAft>
              <a:buClr>
                <a:srgbClr val="0D0D0D"/>
              </a:buClr>
              <a:buSzPts val="1300"/>
              <a:buChar char="•"/>
            </a:pPr>
            <a:r>
              <a:rPr lang="en-US" sz="1300">
                <a:solidFill>
                  <a:srgbClr val="0D0D0D"/>
                </a:solidFill>
              </a:rPr>
              <a:t>statistical method of determining significance of a hypothesis </a:t>
            </a:r>
            <a:endParaRPr sz="1300">
              <a:solidFill>
                <a:srgbClr val="0D0D0D"/>
              </a:solidFill>
            </a:endParaRPr>
          </a:p>
          <a:p>
            <a:pPr indent="-311150" lvl="0" marL="457200" rtl="0" algn="l">
              <a:lnSpc>
                <a:spcPct val="100000"/>
              </a:lnSpc>
              <a:spcBef>
                <a:spcPts val="0"/>
              </a:spcBef>
              <a:spcAft>
                <a:spcPts val="0"/>
              </a:spcAft>
              <a:buClr>
                <a:srgbClr val="0D0D0D"/>
              </a:buClr>
              <a:buSzPts val="1300"/>
              <a:buChar char="•"/>
            </a:pPr>
            <a:r>
              <a:rPr lang="en-US" sz="1300">
                <a:solidFill>
                  <a:srgbClr val="0D0D0D"/>
                </a:solidFill>
              </a:rPr>
              <a:t>10% threshold</a:t>
            </a:r>
            <a:endParaRPr sz="1300">
              <a:solidFill>
                <a:srgbClr val="0D0D0D"/>
              </a:solidFill>
            </a:endParaRPr>
          </a:p>
          <a:p>
            <a:pPr indent="0" lvl="0" marL="482600" rtl="0" algn="l">
              <a:lnSpc>
                <a:spcPct val="100000"/>
              </a:lnSpc>
              <a:spcBef>
                <a:spcPts val="640"/>
              </a:spcBef>
              <a:spcAft>
                <a:spcPts val="0"/>
              </a:spcAft>
              <a:buSzPts val="3765"/>
              <a:buNone/>
            </a:pPr>
            <a:r>
              <a:rPr b="1" i="0" lang="en-US" sz="1300">
                <a:solidFill>
                  <a:srgbClr val="0D0D0D"/>
                </a:solidFill>
              </a:rPr>
              <a:t>Comparative hypothesis testing</a:t>
            </a:r>
            <a:r>
              <a:rPr b="0" i="0" lang="en-US" sz="1300">
                <a:solidFill>
                  <a:srgbClr val="0D0D0D"/>
                </a:solidFill>
                <a:latin typeface="Arial"/>
                <a:ea typeface="Arial"/>
                <a:cs typeface="Arial"/>
                <a:sym typeface="Arial"/>
              </a:rPr>
              <a:t>: </a:t>
            </a:r>
            <a:endParaRPr b="0" i="0" sz="1300">
              <a:solidFill>
                <a:srgbClr val="0D0D0D"/>
              </a:solidFill>
              <a:latin typeface="Arial"/>
              <a:ea typeface="Arial"/>
              <a:cs typeface="Arial"/>
              <a:sym typeface="Arial"/>
            </a:endParaRPr>
          </a:p>
          <a:p>
            <a:pPr indent="431800" lvl="0" marL="482600" rtl="0" algn="l">
              <a:lnSpc>
                <a:spcPct val="100000"/>
              </a:lnSpc>
              <a:spcBef>
                <a:spcPts val="640"/>
              </a:spcBef>
              <a:spcAft>
                <a:spcPts val="0"/>
              </a:spcAft>
              <a:buSzPts val="3765"/>
              <a:buNone/>
            </a:pPr>
            <a:r>
              <a:rPr lang="en-US" sz="1300">
                <a:solidFill>
                  <a:srgbClr val="0D0D0D"/>
                </a:solidFill>
              </a:rPr>
              <a:t>Number of compiling functions and unit tests passed</a:t>
            </a:r>
            <a:endParaRPr sz="1300">
              <a:solidFill>
                <a:srgbClr val="0D0D0D"/>
              </a:solidFill>
            </a:endParaRPr>
          </a:p>
          <a:p>
            <a:pPr indent="0" lvl="0" marL="482600" rtl="0" algn="l">
              <a:lnSpc>
                <a:spcPct val="100000"/>
              </a:lnSpc>
              <a:spcBef>
                <a:spcPts val="640"/>
              </a:spcBef>
              <a:spcAft>
                <a:spcPts val="0"/>
              </a:spcAft>
              <a:buSzPts val="3765"/>
              <a:buNone/>
            </a:pPr>
            <a:r>
              <a:rPr b="1" i="0" lang="en-US" sz="1300">
                <a:solidFill>
                  <a:srgbClr val="0D0D0D"/>
                </a:solidFill>
              </a:rPr>
              <a:t>Non-inferiority </a:t>
            </a:r>
            <a:r>
              <a:rPr b="1" lang="en-US" sz="1300">
                <a:solidFill>
                  <a:srgbClr val="0D0D0D"/>
                </a:solidFill>
              </a:rPr>
              <a:t>hypothesis </a:t>
            </a:r>
            <a:r>
              <a:rPr b="1" i="0" lang="en-US" sz="1300">
                <a:solidFill>
                  <a:srgbClr val="0D0D0D"/>
                </a:solidFill>
              </a:rPr>
              <a:t>testing</a:t>
            </a:r>
            <a:r>
              <a:rPr b="0" i="0" lang="en-US" sz="1300">
                <a:solidFill>
                  <a:srgbClr val="0D0D0D"/>
                </a:solidFill>
                <a:latin typeface="Arial"/>
                <a:ea typeface="Arial"/>
                <a:cs typeface="Arial"/>
                <a:sym typeface="Arial"/>
              </a:rPr>
              <a:t>: </a:t>
            </a:r>
            <a:endParaRPr b="0" i="0" sz="1300">
              <a:solidFill>
                <a:srgbClr val="0D0D0D"/>
              </a:solidFill>
              <a:latin typeface="Arial"/>
              <a:ea typeface="Arial"/>
              <a:cs typeface="Arial"/>
              <a:sym typeface="Arial"/>
            </a:endParaRPr>
          </a:p>
          <a:p>
            <a:pPr indent="0" lvl="0" marL="482600" rtl="0" algn="l">
              <a:lnSpc>
                <a:spcPct val="100000"/>
              </a:lnSpc>
              <a:spcBef>
                <a:spcPts val="640"/>
              </a:spcBef>
              <a:spcAft>
                <a:spcPts val="0"/>
              </a:spcAft>
              <a:buSzPts val="3765"/>
              <a:buNone/>
            </a:pPr>
            <a:r>
              <a:rPr lang="en-US" sz="1300">
                <a:solidFill>
                  <a:srgbClr val="0D0D0D"/>
                </a:solidFill>
              </a:rPr>
              <a:t>	Bug incidence, Common Weakness Enumeration (CWE)</a:t>
            </a:r>
            <a:endParaRPr sz="1300">
              <a:solidFill>
                <a:srgbClr val="0D0D0D"/>
              </a:solidFill>
            </a:endParaRPr>
          </a:p>
          <a:p>
            <a:pPr indent="0" lvl="0" marL="25400" rtl="0" algn="l">
              <a:lnSpc>
                <a:spcPct val="100000"/>
              </a:lnSpc>
              <a:spcBef>
                <a:spcPts val="640"/>
              </a:spcBef>
              <a:spcAft>
                <a:spcPts val="0"/>
              </a:spcAft>
              <a:buSzPts val="3765"/>
              <a:buNone/>
            </a:pPr>
            <a:r>
              <a:t/>
            </a:r>
            <a:endParaRPr b="1" i="0" sz="13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765"/>
              <a:buNone/>
            </a:pPr>
            <a:r>
              <a:rPr b="1" i="0" lang="en-US" sz="1300">
                <a:solidFill>
                  <a:srgbClr val="0D0D0D"/>
                </a:solidFill>
                <a:latin typeface="Arial"/>
                <a:ea typeface="Arial"/>
                <a:cs typeface="Arial"/>
                <a:sym typeface="Arial"/>
              </a:rPr>
              <a:t>Open Science</a:t>
            </a:r>
            <a:endParaRPr b="0" i="0" sz="1300">
              <a:solidFill>
                <a:srgbClr val="0D0D0D"/>
              </a:solidFill>
              <a:latin typeface="Arial"/>
              <a:ea typeface="Arial"/>
              <a:cs typeface="Arial"/>
              <a:sym typeface="Arial"/>
            </a:endParaRPr>
          </a:p>
          <a:p>
            <a:pPr indent="0" lvl="0" marL="25400" rtl="0" algn="l">
              <a:lnSpc>
                <a:spcPct val="100000"/>
              </a:lnSpc>
              <a:spcBef>
                <a:spcPts val="640"/>
              </a:spcBef>
              <a:spcAft>
                <a:spcPts val="0"/>
              </a:spcAft>
              <a:buSzPts val="3765"/>
              <a:buNone/>
            </a:pPr>
            <a:r>
              <a:rPr b="0" i="0" lang="en-US" sz="1300">
                <a:solidFill>
                  <a:srgbClr val="0D0D0D"/>
                </a:solidFill>
                <a:latin typeface="Arial"/>
                <a:ea typeface="Arial"/>
                <a:cs typeface="Arial"/>
                <a:sym typeface="Arial"/>
              </a:rPr>
              <a:t>Publication of research data and findings to encourage further research and validation within the academic and industrial communities</a:t>
            </a:r>
            <a:endParaRPr/>
          </a:p>
          <a:p>
            <a:pPr indent="-228600" lvl="0" marL="457200" rtl="0" algn="l">
              <a:lnSpc>
                <a:spcPct val="100000"/>
              </a:lnSpc>
              <a:spcBef>
                <a:spcPts val="0"/>
              </a:spcBef>
              <a:spcAft>
                <a:spcPts val="0"/>
              </a:spcAft>
              <a:buSzPts val="2588"/>
              <a:buNone/>
            </a:pPr>
            <a:r>
              <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sz="2700"/>
              <a:t>Results and analysis : RQ1 Functionality</a:t>
            </a:r>
            <a:endParaRPr sz="2700"/>
          </a:p>
        </p:txBody>
      </p:sp>
      <p:sp>
        <p:nvSpPr>
          <p:cNvPr id="153" name="Google Shape;153;p26"/>
          <p:cNvSpPr txBox="1"/>
          <p:nvPr>
            <p:ph idx="1" type="body"/>
          </p:nvPr>
        </p:nvSpPr>
        <p:spPr>
          <a:xfrm>
            <a:off x="457200" y="1485350"/>
            <a:ext cx="8229600" cy="1831200"/>
          </a:xfrm>
          <a:prstGeom prst="rect">
            <a:avLst/>
          </a:prstGeom>
          <a:noFill/>
          <a:ln>
            <a:noFill/>
          </a:ln>
        </p:spPr>
        <p:txBody>
          <a:bodyPr anchorCtr="0" anchor="t" bIns="45700" lIns="91425" spcFirstLastPara="1" rIns="91425" wrap="square" tIns="45700">
            <a:normAutofit lnSpcReduction="20000"/>
          </a:bodyPr>
          <a:lstStyle/>
          <a:p>
            <a:pPr indent="0" lvl="0" marL="25400" rtl="0" algn="l">
              <a:lnSpc>
                <a:spcPct val="100000"/>
              </a:lnSpc>
              <a:spcBef>
                <a:spcPts val="640"/>
              </a:spcBef>
              <a:spcAft>
                <a:spcPts val="0"/>
              </a:spcAft>
              <a:buSzPts val="3200"/>
              <a:buNone/>
            </a:pPr>
            <a:r>
              <a:rPr b="1" i="0" lang="en-US" sz="1300">
                <a:solidFill>
                  <a:srgbClr val="0D0D0D"/>
                </a:solidFill>
              </a:rPr>
              <a:t>Purpose</a:t>
            </a:r>
            <a:endParaRPr i="0" sz="1300">
              <a:solidFill>
                <a:srgbClr val="0D0D0D"/>
              </a:solidFill>
            </a:endParaRPr>
          </a:p>
          <a:p>
            <a:pPr indent="0" lvl="0" marL="25400" rtl="0" algn="l">
              <a:lnSpc>
                <a:spcPct val="100000"/>
              </a:lnSpc>
              <a:spcBef>
                <a:spcPts val="640"/>
              </a:spcBef>
              <a:spcAft>
                <a:spcPts val="0"/>
              </a:spcAft>
              <a:buSzPts val="3200"/>
              <a:buNone/>
            </a:pPr>
            <a:r>
              <a:rPr lang="en-US" sz="1300">
                <a:solidFill>
                  <a:srgbClr val="0D0D0D"/>
                </a:solidFill>
                <a:highlight>
                  <a:srgbClr val="FFFFFF"/>
                </a:highlight>
              </a:rPr>
              <a:t>To evaluate the impact of AI assistance on the functional aspects of coding. </a:t>
            </a:r>
            <a:endParaRPr sz="1300">
              <a:solidFill>
                <a:srgbClr val="0D0D0D"/>
              </a:solidFill>
              <a:highlight>
                <a:srgbClr val="FFFFFF"/>
              </a:highlight>
            </a:endParaRPr>
          </a:p>
          <a:p>
            <a:pPr indent="0" lvl="0" marL="25400" rtl="0" algn="l">
              <a:lnSpc>
                <a:spcPct val="100000"/>
              </a:lnSpc>
              <a:spcBef>
                <a:spcPts val="640"/>
              </a:spcBef>
              <a:spcAft>
                <a:spcPts val="0"/>
              </a:spcAft>
              <a:buSzPts val="3200"/>
              <a:buNone/>
            </a:pPr>
            <a:r>
              <a:t/>
            </a:r>
            <a:endParaRPr sz="1200">
              <a:solidFill>
                <a:srgbClr val="0D0D0D"/>
              </a:solidFill>
              <a:highlight>
                <a:srgbClr val="FFFFFF"/>
              </a:highlight>
            </a:endParaRPr>
          </a:p>
          <a:p>
            <a:pPr indent="0" lvl="0" marL="25400" rtl="0" algn="l">
              <a:lnSpc>
                <a:spcPct val="100000"/>
              </a:lnSpc>
              <a:spcBef>
                <a:spcPts val="640"/>
              </a:spcBef>
              <a:spcAft>
                <a:spcPts val="0"/>
              </a:spcAft>
              <a:buSzPts val="3200"/>
              <a:buNone/>
            </a:pPr>
            <a:r>
              <a:rPr b="1" i="0" lang="en-US" sz="1300">
                <a:solidFill>
                  <a:srgbClr val="0D0D0D"/>
                </a:solidFill>
              </a:rPr>
              <a:t>Key Findings</a:t>
            </a:r>
            <a:endParaRPr i="0" sz="1300">
              <a:solidFill>
                <a:srgbClr val="0D0D0D"/>
              </a:solidFill>
            </a:endParaRPr>
          </a:p>
          <a:p>
            <a:pPr indent="-311150" lvl="0" marL="457200" rtl="0" algn="l">
              <a:lnSpc>
                <a:spcPct val="100000"/>
              </a:lnSpc>
              <a:spcBef>
                <a:spcPts val="640"/>
              </a:spcBef>
              <a:spcAft>
                <a:spcPts val="0"/>
              </a:spcAft>
              <a:buClr>
                <a:schemeClr val="dk1"/>
              </a:buClr>
              <a:buSzPts val="1300"/>
              <a:buChar char="●"/>
            </a:pPr>
            <a:r>
              <a:rPr lang="en-US" sz="1300">
                <a:solidFill>
                  <a:schemeClr val="dk1"/>
                </a:solidFill>
                <a:highlight>
                  <a:srgbClr val="FFFFFF"/>
                </a:highlight>
              </a:rPr>
              <a:t>Assisted group showed </a:t>
            </a:r>
            <a:r>
              <a:rPr b="1" lang="en-US" sz="1300">
                <a:solidFill>
                  <a:schemeClr val="dk1"/>
                </a:solidFill>
                <a:highlight>
                  <a:srgbClr val="FFFFFF"/>
                </a:highlight>
              </a:rPr>
              <a:t>slightly higher</a:t>
            </a:r>
            <a:r>
              <a:rPr lang="en-US" sz="1300">
                <a:solidFill>
                  <a:schemeClr val="dk1"/>
                </a:solidFill>
                <a:highlight>
                  <a:srgbClr val="FFFFFF"/>
                </a:highlight>
              </a:rPr>
              <a:t> function implementation and compilation rates.</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US" sz="1300">
                <a:solidFill>
                  <a:schemeClr val="dk1"/>
                </a:solidFill>
                <a:highlight>
                  <a:srgbClr val="FFFFFF"/>
                </a:highlight>
              </a:rPr>
              <a:t>No statistically significant </a:t>
            </a:r>
            <a:r>
              <a:rPr lang="en-US" sz="1300">
                <a:solidFill>
                  <a:schemeClr val="dk1"/>
                </a:solidFill>
                <a:highlight>
                  <a:srgbClr val="FFFFFF"/>
                </a:highlight>
              </a:rPr>
              <a:t>differences, indicating subtle AI impact.</a:t>
            </a:r>
            <a:endParaRPr sz="1300">
              <a:solidFill>
                <a:schemeClr val="dk1"/>
              </a:solidFill>
            </a:endParaRPr>
          </a:p>
          <a:p>
            <a:pPr indent="-311150" lvl="0" marL="457200" rtl="0" algn="l">
              <a:lnSpc>
                <a:spcPct val="115000"/>
              </a:lnSpc>
              <a:spcBef>
                <a:spcPts val="0"/>
              </a:spcBef>
              <a:spcAft>
                <a:spcPts val="0"/>
              </a:spcAft>
              <a:buClr>
                <a:schemeClr val="dk1"/>
              </a:buClr>
              <a:buSzPts val="1300"/>
              <a:buFont typeface="Roboto"/>
              <a:buChar char="●"/>
            </a:pPr>
            <a:r>
              <a:rPr b="1" lang="en-US" sz="1300">
                <a:solidFill>
                  <a:schemeClr val="dk1"/>
                </a:solidFill>
                <a:highlight>
                  <a:srgbClr val="FFFFFF"/>
                </a:highlight>
              </a:rPr>
              <a:t>Passing Tests: </a:t>
            </a:r>
            <a:r>
              <a:rPr lang="en-US" sz="1300">
                <a:solidFill>
                  <a:schemeClr val="dk1"/>
                </a:solidFill>
                <a:highlight>
                  <a:srgbClr val="FFFFFF"/>
                </a:highlight>
              </a:rPr>
              <a:t>Assisted group marginally better at basic and expanded tests.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Font typeface="Roboto"/>
              <a:buChar char="●"/>
            </a:pPr>
            <a:r>
              <a:rPr b="1" lang="en-US" sz="1300">
                <a:solidFill>
                  <a:schemeClr val="dk1"/>
                </a:solidFill>
                <a:highlight>
                  <a:srgbClr val="FFFFFF"/>
                </a:highlight>
              </a:rPr>
              <a:t>Code Quantity: </a:t>
            </a:r>
            <a:r>
              <a:rPr lang="en-US" sz="1300">
                <a:solidFill>
                  <a:schemeClr val="dk1"/>
                </a:solidFill>
                <a:highlight>
                  <a:srgbClr val="FFFFFF"/>
                </a:highlight>
              </a:rPr>
              <a:t>Assisted group wrote more lines, suggesting enhanced thoroughness or exploration.</a:t>
            </a:r>
            <a:endParaRPr sz="1300">
              <a:solidFill>
                <a:schemeClr val="dk1"/>
              </a:solidFill>
            </a:endParaRPr>
          </a:p>
        </p:txBody>
      </p:sp>
      <p:pic>
        <p:nvPicPr>
          <p:cNvPr id="154" name="Google Shape;154;p26"/>
          <p:cNvPicPr preferRelativeResize="0"/>
          <p:nvPr/>
        </p:nvPicPr>
        <p:blipFill rotWithShape="1">
          <a:blip r:embed="rId3">
            <a:alphaModFix/>
          </a:blip>
          <a:srcRect b="0" l="0" r="2865" t="3966"/>
          <a:stretch/>
        </p:blipFill>
        <p:spPr>
          <a:xfrm>
            <a:off x="457200" y="3416825"/>
            <a:ext cx="3801076" cy="2253050"/>
          </a:xfrm>
          <a:prstGeom prst="rect">
            <a:avLst/>
          </a:prstGeom>
          <a:noFill/>
          <a:ln>
            <a:noFill/>
          </a:ln>
        </p:spPr>
      </p:pic>
      <p:sp>
        <p:nvSpPr>
          <p:cNvPr id="155" name="Google Shape;155;p26"/>
          <p:cNvSpPr txBox="1"/>
          <p:nvPr/>
        </p:nvSpPr>
        <p:spPr>
          <a:xfrm>
            <a:off x="4822250" y="3764575"/>
            <a:ext cx="3912900" cy="1905300"/>
          </a:xfrm>
          <a:prstGeom prst="rect">
            <a:avLst/>
          </a:prstGeom>
          <a:noFill/>
          <a:ln>
            <a:noFill/>
          </a:ln>
        </p:spPr>
        <p:txBody>
          <a:bodyPr anchorCtr="0" anchor="t" bIns="91425" lIns="91425" spcFirstLastPara="1" rIns="91425" wrap="square" tIns="91425">
            <a:noAutofit/>
          </a:bodyPr>
          <a:lstStyle/>
          <a:p>
            <a:pPr indent="0" lvl="0" marL="25400" rtl="0" algn="l">
              <a:spcBef>
                <a:spcPts val="640"/>
              </a:spcBef>
              <a:spcAft>
                <a:spcPts val="0"/>
              </a:spcAft>
              <a:buClr>
                <a:schemeClr val="dk1"/>
              </a:buClr>
              <a:buSzPts val="3200"/>
              <a:buFont typeface="Arial"/>
              <a:buNone/>
            </a:pPr>
            <a:r>
              <a:rPr b="1" lang="en-US" sz="1300">
                <a:solidFill>
                  <a:srgbClr val="0D0D0D"/>
                </a:solidFill>
              </a:rPr>
              <a:t>Conclusions</a:t>
            </a:r>
            <a:endParaRPr b="1" sz="1300">
              <a:solidFill>
                <a:srgbClr val="0D0D0D"/>
              </a:solidFill>
            </a:endParaRPr>
          </a:p>
          <a:p>
            <a:pPr indent="-311150" lvl="0" marL="457200" rtl="0" algn="l">
              <a:lnSpc>
                <a:spcPct val="115000"/>
              </a:lnSpc>
              <a:spcBef>
                <a:spcPts val="0"/>
              </a:spcBef>
              <a:spcAft>
                <a:spcPts val="0"/>
              </a:spcAft>
              <a:buClr>
                <a:schemeClr val="dk1"/>
              </a:buClr>
              <a:buSzPts val="1300"/>
              <a:buFont typeface="Arial"/>
              <a:buChar char="●"/>
            </a:pPr>
            <a:r>
              <a:rPr lang="en-US" sz="1300">
                <a:solidFill>
                  <a:schemeClr val="dk1"/>
                </a:solidFill>
                <a:highlight>
                  <a:srgbClr val="FFFFFF"/>
                </a:highlight>
              </a:rPr>
              <a:t>AI assistance slightly improves functionality.</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Font typeface="Arial"/>
              <a:buChar char="●"/>
            </a:pPr>
            <a:r>
              <a:rPr lang="en-US" sz="1300">
                <a:solidFill>
                  <a:schemeClr val="dk1"/>
                </a:solidFill>
                <a:highlight>
                  <a:srgbClr val="FFFFFF"/>
                </a:highlight>
              </a:rPr>
              <a:t>Marginal performance gains in implementation, compilation, and test passing rates.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Font typeface="Arial"/>
              <a:buChar char="●"/>
            </a:pPr>
            <a:r>
              <a:rPr lang="en-US" sz="1300">
                <a:solidFill>
                  <a:schemeClr val="dk1"/>
                </a:solidFill>
                <a:highlight>
                  <a:srgbClr val="FFFFFF"/>
                </a:highlight>
              </a:rPr>
              <a:t>Non-significant differences suggest a moderate impact on functionality.</a:t>
            </a:r>
            <a:endParaRPr sz="1300">
              <a:solidFill>
                <a:schemeClr val="dk1"/>
              </a:solidFill>
              <a:highlight>
                <a:srgbClr val="FFFFFF"/>
              </a:highlight>
            </a:endParaRPr>
          </a:p>
          <a:p>
            <a:pPr indent="0" lvl="0" marL="25400" rtl="0" algn="l">
              <a:spcBef>
                <a:spcPts val="640"/>
              </a:spcBef>
              <a:spcAft>
                <a:spcPts val="0"/>
              </a:spcAft>
              <a:buClr>
                <a:schemeClr val="dk1"/>
              </a:buClr>
              <a:buSzPts val="3200"/>
              <a:buFont typeface="Arial"/>
              <a:buNone/>
            </a:pPr>
            <a:r>
              <a:t/>
            </a:r>
            <a:endParaRPr sz="1200">
              <a:solidFill>
                <a:srgbClr val="0D0D0D"/>
              </a:solidFill>
            </a:endParaRPr>
          </a:p>
        </p:txBody>
      </p:sp>
      <p:sp>
        <p:nvSpPr>
          <p:cNvPr id="156" name="Google Shape;156;p26"/>
          <p:cNvSpPr txBox="1"/>
          <p:nvPr/>
        </p:nvSpPr>
        <p:spPr>
          <a:xfrm>
            <a:off x="310700" y="5750550"/>
            <a:ext cx="42060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D0D0D"/>
                </a:solidFill>
                <a:highlight>
                  <a:srgbClr val="FFFFFF"/>
                </a:highlight>
              </a:rPr>
              <a:t>The "Autopilot" group in the study refers to a set of solutions generated entirely by the AI code assistant without human intervention. </a:t>
            </a:r>
            <a:endParaRPr sz="1000">
              <a:solidFill>
                <a:srgbClr val="3B3C3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57325" y="302275"/>
            <a:ext cx="8229600" cy="115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B3C3E"/>
              </a:buClr>
              <a:buSzPts val="4400"/>
              <a:buFont typeface="Arial"/>
              <a:buNone/>
            </a:pPr>
            <a:r>
              <a:rPr lang="en-US" sz="2700"/>
              <a:t>Results and analysis : RQ2 Security Analysis</a:t>
            </a:r>
            <a:endParaRPr sz="2700"/>
          </a:p>
        </p:txBody>
      </p:sp>
      <p:sp>
        <p:nvSpPr>
          <p:cNvPr id="162" name="Google Shape;162;p27"/>
          <p:cNvSpPr txBox="1"/>
          <p:nvPr>
            <p:ph idx="1" type="body"/>
          </p:nvPr>
        </p:nvSpPr>
        <p:spPr>
          <a:xfrm>
            <a:off x="457200" y="1454075"/>
            <a:ext cx="8357100" cy="29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US" sz="1300">
                <a:solidFill>
                  <a:srgbClr val="0D0D0D"/>
                </a:solidFill>
              </a:rPr>
              <a:t>Purpose</a:t>
            </a:r>
            <a:endParaRPr sz="1300"/>
          </a:p>
          <a:p>
            <a:pPr indent="0" lvl="0" marL="0" rtl="0" algn="l">
              <a:lnSpc>
                <a:spcPct val="115000"/>
              </a:lnSpc>
              <a:spcBef>
                <a:spcPts val="640"/>
              </a:spcBef>
              <a:spcAft>
                <a:spcPts val="0"/>
              </a:spcAft>
              <a:buSzPts val="3200"/>
              <a:buNone/>
            </a:pPr>
            <a:r>
              <a:rPr lang="en-US" sz="1300">
                <a:solidFill>
                  <a:schemeClr val="dk1"/>
                </a:solidFill>
              </a:rPr>
              <a:t>To investigate the security implications of using AI code assistants.The aim is to understand the security risks associated with AI-assisted coding, specifically examining the incidence rate of Common Weakness Enumerations (CWEs) in the produced code.</a:t>
            </a:r>
            <a:endParaRPr sz="1300">
              <a:solidFill>
                <a:schemeClr val="dk1"/>
              </a:solidFill>
            </a:endParaRPr>
          </a:p>
          <a:p>
            <a:pPr indent="0" lvl="0" marL="0" rtl="0" algn="l">
              <a:spcBef>
                <a:spcPts val="640"/>
              </a:spcBef>
              <a:spcAft>
                <a:spcPts val="0"/>
              </a:spcAft>
              <a:buSzPts val="3200"/>
              <a:buNone/>
            </a:pPr>
            <a:r>
              <a:t/>
            </a:r>
            <a:endParaRPr sz="1200"/>
          </a:p>
          <a:p>
            <a:pPr indent="0" lvl="0" marL="25400" rtl="0" algn="l">
              <a:lnSpc>
                <a:spcPct val="150000"/>
              </a:lnSpc>
              <a:spcBef>
                <a:spcPts val="640"/>
              </a:spcBef>
              <a:spcAft>
                <a:spcPts val="0"/>
              </a:spcAft>
              <a:buSzPts val="3200"/>
              <a:buNone/>
            </a:pPr>
            <a:r>
              <a:rPr b="1" i="0" lang="en-US" sz="1300">
                <a:solidFill>
                  <a:srgbClr val="0D0D0D"/>
                </a:solidFill>
              </a:rPr>
              <a:t>Key </a:t>
            </a:r>
            <a:r>
              <a:rPr b="1" lang="en-US" sz="1300">
                <a:solidFill>
                  <a:srgbClr val="0D0D0D"/>
                </a:solidFill>
              </a:rPr>
              <a:t>Findings</a:t>
            </a:r>
            <a:endParaRPr b="1" sz="1300">
              <a:solidFill>
                <a:srgbClr val="0D0D0D"/>
              </a:solidFill>
            </a:endParaRPr>
          </a:p>
          <a:p>
            <a:pPr indent="-311150" lvl="0" marL="457200" rtl="0" algn="l">
              <a:lnSpc>
                <a:spcPct val="150000"/>
              </a:lnSpc>
              <a:spcBef>
                <a:spcPts val="0"/>
              </a:spcBef>
              <a:spcAft>
                <a:spcPts val="0"/>
              </a:spcAft>
              <a:buClr>
                <a:schemeClr val="dk1"/>
              </a:buClr>
              <a:buSzPts val="1300"/>
              <a:buChar char="●"/>
            </a:pPr>
            <a:r>
              <a:rPr lang="en-US" sz="1300">
                <a:solidFill>
                  <a:schemeClr val="dk1"/>
                </a:solidFill>
                <a:highlight>
                  <a:srgbClr val="FFFFFF"/>
                </a:highlight>
              </a:rPr>
              <a:t>AI-assisted group shows </a:t>
            </a:r>
            <a:r>
              <a:rPr b="1" lang="en-US" sz="1300">
                <a:solidFill>
                  <a:schemeClr val="dk1"/>
                </a:solidFill>
                <a:highlight>
                  <a:srgbClr val="FFFFFF"/>
                </a:highlight>
              </a:rPr>
              <a:t>no significant increase</a:t>
            </a:r>
            <a:r>
              <a:rPr lang="en-US" sz="1300">
                <a:solidFill>
                  <a:schemeClr val="dk1"/>
                </a:solidFill>
                <a:highlight>
                  <a:srgbClr val="FFFFFF"/>
                </a:highlight>
              </a:rPr>
              <a:t> in CWEs/LoC.</a:t>
            </a:r>
            <a:endParaRPr sz="1300">
              <a:solidFill>
                <a:schemeClr val="dk1"/>
              </a:solidFill>
              <a:highlight>
                <a:srgbClr val="FFFFFF"/>
              </a:highlight>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highlight>
                  <a:srgbClr val="FFFFFF"/>
                </a:highlight>
              </a:rPr>
              <a:t>Lower incidence</a:t>
            </a:r>
            <a:r>
              <a:rPr lang="en-US" sz="1300">
                <a:solidFill>
                  <a:schemeClr val="dk1"/>
                </a:solidFill>
                <a:highlight>
                  <a:srgbClr val="FFFFFF"/>
                </a:highlight>
              </a:rPr>
              <a:t> of severe CWEs in AI-assisted, functionally correct code.</a:t>
            </a:r>
            <a:endParaRPr sz="1300">
              <a:solidFill>
                <a:schemeClr val="dk1"/>
              </a:solidFill>
              <a:highlight>
                <a:srgbClr val="FFFFFF"/>
              </a:highlight>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highlight>
                  <a:srgbClr val="FFFFFF"/>
                </a:highlight>
              </a:rPr>
              <a:t>Non-inferiority testing </a:t>
            </a:r>
            <a:r>
              <a:rPr lang="en-US" sz="1300">
                <a:solidFill>
                  <a:schemeClr val="dk1"/>
                </a:solidFill>
                <a:highlight>
                  <a:srgbClr val="FFFFFF"/>
                </a:highlight>
              </a:rPr>
              <a:t>confirms AI-assisted code's comparable security.</a:t>
            </a:r>
            <a:endParaRPr sz="1300">
              <a:solidFill>
                <a:schemeClr val="dk1"/>
              </a:solidFill>
              <a:highlight>
                <a:srgbClr val="FFFFFF"/>
              </a:highlight>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highlight>
                  <a:srgbClr val="FFFFFF"/>
                </a:highlight>
              </a:rPr>
              <a:t>CWE rates vary by function</a:t>
            </a:r>
            <a:r>
              <a:rPr lang="en-US" sz="1300">
                <a:solidFill>
                  <a:schemeClr val="dk1"/>
                </a:solidFill>
                <a:highlight>
                  <a:srgbClr val="FFFFFF"/>
                </a:highlight>
              </a:rPr>
              <a:t>, highlighting task-dependent impact.</a:t>
            </a:r>
            <a:endParaRPr sz="1300">
              <a:solidFill>
                <a:schemeClr val="dk1"/>
              </a:solidFill>
            </a:endParaRPr>
          </a:p>
        </p:txBody>
      </p:sp>
      <p:sp>
        <p:nvSpPr>
          <p:cNvPr id="163" name="Google Shape;163;p27"/>
          <p:cNvSpPr txBox="1"/>
          <p:nvPr/>
        </p:nvSpPr>
        <p:spPr>
          <a:xfrm>
            <a:off x="457325" y="4468825"/>
            <a:ext cx="8229600" cy="1513800"/>
          </a:xfrm>
          <a:prstGeom prst="rect">
            <a:avLst/>
          </a:prstGeom>
          <a:noFill/>
          <a:ln>
            <a:noFill/>
          </a:ln>
        </p:spPr>
        <p:txBody>
          <a:bodyPr anchorCtr="0" anchor="t" bIns="91425" lIns="91425" spcFirstLastPara="1" rIns="91425" wrap="square" tIns="91425">
            <a:noAutofit/>
          </a:bodyPr>
          <a:lstStyle/>
          <a:p>
            <a:pPr indent="0" lvl="0" marL="25400" rtl="0" algn="l">
              <a:spcBef>
                <a:spcPts val="640"/>
              </a:spcBef>
              <a:spcAft>
                <a:spcPts val="0"/>
              </a:spcAft>
              <a:buNone/>
            </a:pPr>
            <a:r>
              <a:rPr b="1" lang="en-US" sz="1300">
                <a:solidFill>
                  <a:srgbClr val="0D0D0D"/>
                </a:solidFill>
              </a:rPr>
              <a:t>Conclusions </a:t>
            </a:r>
            <a:endParaRPr b="1" sz="1300">
              <a:solidFill>
                <a:srgbClr val="0D0D0D"/>
              </a:solidFill>
            </a:endParaRPr>
          </a:p>
          <a:p>
            <a:pPr indent="-311150" lvl="0" marL="457200" rtl="0" algn="l">
              <a:lnSpc>
                <a:spcPct val="150000"/>
              </a:lnSpc>
              <a:spcBef>
                <a:spcPts val="640"/>
              </a:spcBef>
              <a:spcAft>
                <a:spcPts val="0"/>
              </a:spcAft>
              <a:buClr>
                <a:schemeClr val="dk1"/>
              </a:buClr>
              <a:buSzPts val="1300"/>
              <a:buChar char="●"/>
            </a:pPr>
            <a:r>
              <a:rPr lang="en-US" sz="1300">
                <a:solidFill>
                  <a:schemeClr val="dk1"/>
                </a:solidFill>
                <a:highlight>
                  <a:srgbClr val="FFFFFF"/>
                </a:highlight>
              </a:rPr>
              <a:t>Enhanced Security: AI has potential to reduce severe vulnerabilities.</a:t>
            </a:r>
            <a:endParaRPr sz="1300">
              <a:solidFill>
                <a:schemeClr val="dk1"/>
              </a:solidFill>
              <a:highlight>
                <a:srgbClr val="FFFFFF"/>
              </a:highlight>
            </a:endParaRPr>
          </a:p>
          <a:p>
            <a:pPr indent="-311150" lvl="0" marL="457200" rtl="0" algn="l">
              <a:lnSpc>
                <a:spcPct val="150000"/>
              </a:lnSpc>
              <a:spcBef>
                <a:spcPts val="0"/>
              </a:spcBef>
              <a:spcAft>
                <a:spcPts val="0"/>
              </a:spcAft>
              <a:buClr>
                <a:schemeClr val="dk1"/>
              </a:buClr>
              <a:buSzPts val="1300"/>
              <a:buChar char="●"/>
            </a:pPr>
            <a:r>
              <a:rPr lang="en-US" sz="1300">
                <a:solidFill>
                  <a:schemeClr val="dk1"/>
                </a:solidFill>
                <a:highlight>
                  <a:srgbClr val="FFFFFF"/>
                </a:highlight>
              </a:rPr>
              <a:t>Workflow Integration: Supports AI assistants' inclusion without heightening security risks.</a:t>
            </a:r>
            <a:endParaRPr sz="1300">
              <a:solidFill>
                <a:schemeClr val="dk1"/>
              </a:solidFill>
              <a:highlight>
                <a:srgbClr val="FFFFFF"/>
              </a:highlight>
            </a:endParaRPr>
          </a:p>
          <a:p>
            <a:pPr indent="-311150" lvl="0" marL="457200" rtl="0" algn="l">
              <a:lnSpc>
                <a:spcPct val="150000"/>
              </a:lnSpc>
              <a:spcBef>
                <a:spcPts val="0"/>
              </a:spcBef>
              <a:spcAft>
                <a:spcPts val="0"/>
              </a:spcAft>
              <a:buClr>
                <a:schemeClr val="dk1"/>
              </a:buClr>
              <a:buSzPts val="1300"/>
              <a:buChar char="●"/>
            </a:pPr>
            <a:r>
              <a:rPr lang="en-US" sz="1300">
                <a:solidFill>
                  <a:schemeClr val="dk1"/>
                </a:solidFill>
                <a:highlight>
                  <a:srgbClr val="FFFFFF"/>
                </a:highlight>
              </a:rPr>
              <a:t>Vigilance Needed: Developers must remain alert when using AI assistance.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Screen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Meta Inf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2014-12-02T19:58:44Z</dcterms:created>
  <dc:creator>England, Susan Elizabeth</dc:creator>
</cp:coreProperties>
</file>