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73" r:id="rId3"/>
    <p:sldId id="259" r:id="rId4"/>
    <p:sldId id="276" r:id="rId5"/>
    <p:sldId id="260" r:id="rId6"/>
    <p:sldId id="267" r:id="rId7"/>
    <p:sldId id="275" r:id="rId8"/>
    <p:sldId id="274" r:id="rId9"/>
    <p:sldId id="264"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51"/>
    <p:restoredTop sz="74150"/>
  </p:normalViewPr>
  <p:slideViewPr>
    <p:cSldViewPr snapToGrid="0">
      <p:cViewPr varScale="1">
        <p:scale>
          <a:sx n="89" d="100"/>
          <a:sy n="89" d="100"/>
        </p:scale>
        <p:origin x="168"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19:03:45.9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45,'63'0,"-11"0,-18 0,-4 0,-3 0,4 0,-1 0,-2 0,-1 0,-3 0,0 0,-2 0,3 0,0 0,-1 0,-3 0,-6 0,-2 0,4 0,-2 0,5 0,-6 0,0 0,6 0,-4 0,3 0,-3 0,-2 0,6 0,-6 0,3 0,-1 0,1 0,-3-2,29-1,3 0,19 1,15 2,-8 0,4 0,-10 0,-13 0,-4 0,-5 0,1 0,5 0,1 0,6 0,1 0,-8-1,-8-3,-14-1,-9 0,-6 1,6 2,-6 1,5 0,0 1,6 0,12 0,16-1,10 1,11 0,3 0,0 0,0 0,-3 2,-6 4,-4 2,-4 4,-3 1,1-1,-3-2,-4-2,-5-1,-5-1,-1-2,-3-1,-4-2,-8-1,-3 0,-3 0,-2 0,4 0,22 0,30 0,-21 0,3 0,-3 0,0 0,32 0,-24 0,-15 0,5 0,-4 0,-2 0,-5 0,-3 0,-4 0,-2 0,-3 0,-3 0,-2 0,-2 0,-3 0,0 0,-1 0,0 0,1 0,-1 0,4 0,-4 0,1 0,-2 0,3 0,-1 0,2 0,-2 0,2 0,2 0,-3 0,-4 0,6 0,-3 0,3 0,-4 0,0 0,1 0,2 0,2 0,-4 0,-1 0,2 0,-5 0,8 0,-3 0,-1 0,3 0,-8 0,7 0,0 0,-1 0,2 0,-4 0,-2 0,6 0,-3 0,1 0,-1 0,3-4,9 2,18-2,10 4,12 0,4-1,3 1,-3 0,-4 0,-5 0,-5 0,-4 0,-6 0,-4 3,-4 0,-3 3,-2 0,5 0,3 3,3-2,4-1,-13-4,-7 0,-9 0,-5 0,2 1,-2-2,-1-1,3 1,-2-1,9 0,6 0,10 0,12 0,9 0,2 0,5 0,-3 0,-3 0,-2 0,-3 0,0 0,-4 2,-4 1,-5 0,-4 0,-2 0,0 1,-4-1,0 0,-4-3,1 0,-1 0,-4 0,2 0,-3 0,-1 0,-5 0,-2 0,-4 0,9 0,17-1,6-1,7-1,-6 0,-6 1,0-1,-1 0,-1 0,-2 0,0 0,-3 0,2 0,-1-2,3 1,0 1,-1-1,-2 3,0 1,-3-1,-1 1,-3 0,-5 0,-2 0,0-1,-2 1,1 0,0 0,-2 0,2 0,0 0,-3 0,5 0,0 0,0 0,-3 0,-2 0,20 0,23 0,27 0,-36 0,0 0,35 0,-15 0,-16 0,-10 0,1 0,-2 0,-5 0,0 0,-5-1,-3-2,-2 0,-3 1,-3 1,-2 0,0 1,-2-1,0 1,-1 0,-2 0,0 0,-1 0,4 0,-4 0,1 0,-1-7,1 3,8-3,5 4,13 0,26-4,20-5,7 0,-4 3,-8 1,0 3,5-3,-1 0,-10 4,-6 0,-3 4,-10 0,-11 0,-18-2,-12 0,0 0,7-1,12 2,13 0,3 1,2 0,1 2,-3 2,1 2,-4 2,-3-1,-4-3,-1 0,-3 0,-4-1,-4 0,-6 0,-2-2,-4-1,-2 0,-1 1,1-1,1 0,10 0,5 0,10 0,5 0,6 0,2 0,-2 0,-1 0,-4 0,-3 0,-1 0,-4 0,-4 0,-4 0,-1 0,-3 2,5 1,5 3,3 2,7 2,2 1,-8-1,-6-3,-9-2,-10-3,0 0,-3-1,4-1,-5 0,7 4,-7-3,2 3,1-3,1-1,-2 0,4 0,-7 0,10 0,-6 0,5 0,-6 0,1 0,0 0,0 0,3 0,-6 0,6 0,-6 0,7 0,-4 0,1 0,2 0,-7 0,7 0,-3 0,0 0,2 0,-4-2,3-8,6 3,6-3,11 8,11 1,4-1,1-1,0-1,-5 1,-1 2,-2-2,-5 0,-3 0,-6 0,-1 2,-1 0,-4 1,-3 0,-3 0,-1 0,-3 0,0-1,-4 1,2 0,1 0,5 0,10 0,7 0,23 0,11 0,3 0,2 0,-13 0,0 0,-4 0,-1 0,10 0,-1 6,3 1,-10 2,-22-2,-14-4,-12-2,3-1,22 0,35 0,12 2,1 3,-13 2,-19 4,4-1,-5 0,-3-2,-6-2,-3-1,-3-3,-2-1,-2 0,0-1,2 0,2 0,4 0,-1 0,-2 0,0 0,-4 0,-3 0,-7 0,-6 0,-5 0,1 0,6 0,7 0,8 0,4-3,11 0,5-4,3 0,-1 0,2 0,9-3,15-3,8 1,1 0,-19 6,-20 3,-17 1,-11 1,1 1,-5 0,-3-2,-2 0,-3-1,3-2,-5 2,4-3,3 2,2 1,10 0,5 2,9 1,12 0,9 0,4 2,3 1,1 0,-2 1,-4-3,-5-1,-5 0,-1 0,-5 0,0 0,-4 0,-4 0,-2 0,-4 0,-3 0,-4 0,-3 0,-7 0,-5 0,-3 0,1 0,2 0,13 0,12 0,5 3,6 3,-4 3,-1 4,-1 0,-3-3,5 3,2-3,-1-1,-1-1,-16-3,-7-1,-5-1,-6-1,3-1,-2 0,1-1,0 0,-2 0,4 0,-5 2,6 0,-7 1,4-1,2-1,-4 1,3 0,-2 1,-4-1,8-1,-4 1,1 1,0 0,-1-1,2-2,3 0,-3 0,-4 0,3 0,-2 0,2 0,3 0,-8 0,8 0,-3 0,0 0,3 0,-9 0,8 0,-3 0,0-2,5-2,-9 0,4-1,-6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D7D8A-6DE1-0A41-A7EA-CDDEB9137CDF}" type="datetimeFigureOut">
              <a:rPr lang="en-US" smtClean="0"/>
              <a:t>3/4/24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D8D2F-0A8F-C84F-A4C0-9F0741497986}" type="slidenum">
              <a:rPr lang="en-US" smtClean="0"/>
              <a:t>‹#›</a:t>
            </a:fld>
            <a:endParaRPr lang="en-US"/>
          </a:p>
        </p:txBody>
      </p:sp>
    </p:spTree>
    <p:extLst>
      <p:ext uri="{BB962C8B-B14F-4D97-AF65-F5344CB8AC3E}">
        <p14:creationId xmlns:p14="http://schemas.microsoft.com/office/powerpoint/2010/main" val="105803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Utkarsh. I am a PhD student here at UT. I will give a short presentation on </a:t>
            </a:r>
            <a:r>
              <a:rPr lang="en-US" dirty="0" err="1"/>
              <a:t>WoC</a:t>
            </a:r>
            <a:r>
              <a:rPr lang="en-US" dirty="0"/>
              <a:t>. I chose this topic as </a:t>
            </a:r>
            <a:r>
              <a:rPr lang="en-US" dirty="0" err="1"/>
              <a:t>IVictor</a:t>
            </a:r>
            <a:r>
              <a:rPr lang="en-US" dirty="0"/>
              <a:t>, Cavin and I are trying to understand the storage requirement of </a:t>
            </a:r>
            <a:r>
              <a:rPr lang="en-US" dirty="0" err="1"/>
              <a:t>WoC</a:t>
            </a:r>
            <a:r>
              <a:rPr lang="en-US" dirty="0"/>
              <a:t> and so we can provide storage suggestions tot professor </a:t>
            </a:r>
            <a:r>
              <a:rPr lang="en-US" dirty="0" err="1"/>
              <a:t>Mockus</a:t>
            </a:r>
            <a:r>
              <a:rPr lang="en-US" dirty="0"/>
              <a:t>. Presenting this paper is hard because, there are various details discussed in the paper and difficult to cover in a short presentation.  I encourage everyone who is more interested to look at the paper</a:t>
            </a:r>
          </a:p>
        </p:txBody>
      </p:sp>
      <p:sp>
        <p:nvSpPr>
          <p:cNvPr id="4" name="Slide Number Placeholder 3"/>
          <p:cNvSpPr>
            <a:spLocks noGrp="1"/>
          </p:cNvSpPr>
          <p:nvPr>
            <p:ph type="sldNum" sz="quarter" idx="5"/>
          </p:nvPr>
        </p:nvSpPr>
        <p:spPr/>
        <p:txBody>
          <a:bodyPr/>
          <a:lstStyle/>
          <a:p>
            <a:fld id="{D83D8D2F-0A8F-C84F-A4C0-9F0741497986}" type="slidenum">
              <a:rPr lang="en-US" smtClean="0"/>
              <a:t>1</a:t>
            </a:fld>
            <a:endParaRPr lang="en-US"/>
          </a:p>
        </p:txBody>
      </p:sp>
    </p:spTree>
    <p:extLst>
      <p:ext uri="{BB962C8B-B14F-4D97-AF65-F5344CB8AC3E}">
        <p14:creationId xmlns:p14="http://schemas.microsoft.com/office/powerpoint/2010/main" val="2088011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structured my talk in this way, where I will talk about motivation, Background, Related work, Methodology, application as described in the paper and future work/challenges</a:t>
            </a:r>
          </a:p>
          <a:p>
            <a:endParaRPr lang="en-US" dirty="0"/>
          </a:p>
        </p:txBody>
      </p:sp>
      <p:sp>
        <p:nvSpPr>
          <p:cNvPr id="4" name="Slide Number Placeholder 3"/>
          <p:cNvSpPr>
            <a:spLocks noGrp="1"/>
          </p:cNvSpPr>
          <p:nvPr>
            <p:ph type="sldNum" sz="quarter" idx="5"/>
          </p:nvPr>
        </p:nvSpPr>
        <p:spPr/>
        <p:txBody>
          <a:bodyPr/>
          <a:lstStyle/>
          <a:p>
            <a:fld id="{D83D8D2F-0A8F-C84F-A4C0-9F0741497986}" type="slidenum">
              <a:rPr lang="en-US" smtClean="0"/>
              <a:t>2</a:t>
            </a:fld>
            <a:endParaRPr lang="en-US"/>
          </a:p>
        </p:txBody>
      </p:sp>
    </p:spTree>
    <p:extLst>
      <p:ext uri="{BB962C8B-B14F-4D97-AF65-F5344CB8AC3E}">
        <p14:creationId xmlns:p14="http://schemas.microsoft.com/office/powerpoint/2010/main" val="134483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3 plots shows use of Version-control system is increasing exponentially</a:t>
            </a:r>
            <a:r>
              <a:rPr lang="en-US" dirty="0">
                <a:sym typeface="Wingdings" pitchFamily="2" charset="2"/>
              </a:rPr>
              <a:t> Here taken example of </a:t>
            </a:r>
            <a:r>
              <a:rPr lang="en-US" dirty="0" err="1">
                <a:sym typeface="Wingdings" pitchFamily="2" charset="2"/>
              </a:rPr>
              <a:t>Github</a:t>
            </a:r>
            <a:r>
              <a:rPr lang="en-US" dirty="0">
                <a:sym typeface="Wingdings" pitchFamily="2" charset="2"/>
              </a:rPr>
              <a:t> can be any VSC[bitbucket, </a:t>
            </a:r>
            <a:r>
              <a:rPr lang="en-US" dirty="0" err="1">
                <a:sym typeface="Wingdings" pitchFamily="2" charset="2"/>
              </a:rPr>
              <a:t>gitlab</a:t>
            </a:r>
            <a:r>
              <a:rPr lang="en-US" dirty="0">
                <a:sym typeface="Wingdings" pitchFamily="2" charset="2"/>
              </a:rPr>
              <a:t> </a:t>
            </a:r>
            <a:r>
              <a:rPr lang="en-US" dirty="0" err="1">
                <a:sym typeface="Wingdings" pitchFamily="2" charset="2"/>
              </a:rPr>
              <a:t>etc</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D83D8D2F-0A8F-C84F-A4C0-9F0741497986}" type="slidenum">
              <a:rPr lang="en-US" smtClean="0"/>
              <a:t>3</a:t>
            </a:fld>
            <a:endParaRPr lang="en-US"/>
          </a:p>
        </p:txBody>
      </p:sp>
    </p:spTree>
    <p:extLst>
      <p:ext uri="{BB962C8B-B14F-4D97-AF65-F5344CB8AC3E}">
        <p14:creationId xmlns:p14="http://schemas.microsoft.com/office/powerpoint/2010/main" val="343899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objects is central to world of code</a:t>
            </a:r>
            <a:br>
              <a:rPr lang="en-US" dirty="0"/>
            </a:br>
            <a:r>
              <a:rPr lang="en-US" dirty="0"/>
              <a:t>There are 4 types of git </a:t>
            </a:r>
            <a:r>
              <a:rPr lang="en-US" dirty="0" err="1"/>
              <a:t>pbject</a:t>
            </a:r>
            <a:r>
              <a:rPr lang="en-US" dirty="0"/>
              <a:t>.</a:t>
            </a:r>
            <a:br>
              <a:rPr lang="en-US" dirty="0"/>
            </a:br>
            <a:r>
              <a:rPr lang="en-IN" b="1" i="0" dirty="0">
                <a:solidFill>
                  <a:srgbClr val="ECECEC"/>
                </a:solidFill>
                <a:effectLst/>
                <a:latin typeface="Söhne"/>
              </a:rPr>
              <a:t>Blobs</a:t>
            </a:r>
            <a:r>
              <a:rPr lang="en-IN" b="0" i="0" dirty="0">
                <a:solidFill>
                  <a:srgbClr val="ECECEC"/>
                </a:solidFill>
                <a:effectLst/>
                <a:latin typeface="Söhne"/>
              </a:rPr>
              <a:t>: These are used to store the file data. Each version of a file is represented by a blob, which is identified by a SHA1 hash.</a:t>
            </a:r>
            <a:br>
              <a:rPr lang="en-IN" b="0" i="0" dirty="0">
                <a:solidFill>
                  <a:srgbClr val="ECECEC"/>
                </a:solidFill>
                <a:effectLst/>
                <a:latin typeface="Söhne"/>
              </a:rPr>
            </a:br>
            <a:r>
              <a:rPr lang="en-IN" b="1" i="0" dirty="0">
                <a:solidFill>
                  <a:srgbClr val="ECECEC"/>
                </a:solidFill>
                <a:effectLst/>
                <a:latin typeface="Söhne"/>
              </a:rPr>
              <a:t>Trees</a:t>
            </a:r>
            <a:r>
              <a:rPr lang="en-IN" b="0" i="0" dirty="0">
                <a:solidFill>
                  <a:srgbClr val="ECECEC"/>
                </a:solidFill>
                <a:effectLst/>
                <a:latin typeface="Söhne"/>
              </a:rPr>
              <a:t>: Trees are like folders that organize the structure of the repository. They contain pointers to blobs (files) and other trees (subdirectories), essentially keeping track of how all the blobs are arranged at any given commit.</a:t>
            </a:r>
            <a:br>
              <a:rPr lang="en-IN" b="0" i="0" dirty="0">
                <a:solidFill>
                  <a:srgbClr val="ECECEC"/>
                </a:solidFill>
                <a:effectLst/>
                <a:latin typeface="Söhne"/>
              </a:rPr>
            </a:br>
            <a:r>
              <a:rPr lang="en-IN" b="1" i="0" dirty="0">
                <a:solidFill>
                  <a:srgbClr val="ECECEC"/>
                </a:solidFill>
                <a:effectLst/>
                <a:latin typeface="Söhne"/>
              </a:rPr>
              <a:t>Commits</a:t>
            </a:r>
            <a:r>
              <a:rPr lang="en-IN" b="0" i="0" dirty="0">
                <a:solidFill>
                  <a:srgbClr val="ECECEC"/>
                </a:solidFill>
                <a:effectLst/>
                <a:latin typeface="Söhne"/>
              </a:rPr>
              <a:t>: A commit object points to a tree object that represents the state of the repository at a certain point in time. Commits contain metadata such as the author, the date, and a message describing the changes. They also point to the previous commit(s), creating the history of changes.</a:t>
            </a:r>
            <a:br>
              <a:rPr lang="en-IN" b="0" i="0" dirty="0">
                <a:solidFill>
                  <a:srgbClr val="ECECEC"/>
                </a:solidFill>
                <a:effectLst/>
                <a:latin typeface="Söhne"/>
              </a:rPr>
            </a:br>
            <a:r>
              <a:rPr lang="en-IN" b="1" i="0" dirty="0">
                <a:solidFill>
                  <a:srgbClr val="ECECEC"/>
                </a:solidFill>
                <a:effectLst/>
                <a:latin typeface="Söhne"/>
              </a:rPr>
              <a:t>Tags</a:t>
            </a:r>
            <a:r>
              <a:rPr lang="en-IN" b="0" i="0" dirty="0">
                <a:solidFill>
                  <a:srgbClr val="ECECEC"/>
                </a:solidFill>
                <a:effectLst/>
                <a:latin typeface="Söhne"/>
              </a:rPr>
              <a:t>: Tags are references to specific commits and are typically used to mark release points like v1.0, v2.0, etc. They make it easier to identify certain snapshots, especially for the purpose of versioning.</a:t>
            </a:r>
            <a:br>
              <a:rPr lang="en-US" dirty="0"/>
            </a:br>
            <a:br>
              <a:rPr lang="en-US" dirty="0"/>
            </a:br>
            <a:r>
              <a:rPr lang="en-US" dirty="0"/>
              <a:t>-&gt; I will give an example to cover this concept</a:t>
            </a:r>
            <a:br>
              <a:rPr lang="en-US" dirty="0"/>
            </a:br>
            <a:endParaRPr lang="en-US" dirty="0"/>
          </a:p>
        </p:txBody>
      </p:sp>
      <p:sp>
        <p:nvSpPr>
          <p:cNvPr id="4" name="Slide Number Placeholder 3"/>
          <p:cNvSpPr>
            <a:spLocks noGrp="1"/>
          </p:cNvSpPr>
          <p:nvPr>
            <p:ph type="sldNum" sz="quarter" idx="5"/>
          </p:nvPr>
        </p:nvSpPr>
        <p:spPr/>
        <p:txBody>
          <a:bodyPr/>
          <a:lstStyle/>
          <a:p>
            <a:fld id="{D83D8D2F-0A8F-C84F-A4C0-9F0741497986}" type="slidenum">
              <a:rPr lang="en-US" smtClean="0"/>
              <a:t>5</a:t>
            </a:fld>
            <a:endParaRPr lang="en-US"/>
          </a:p>
        </p:txBody>
      </p:sp>
    </p:spTree>
    <p:extLst>
      <p:ext uri="{BB962C8B-B14F-4D97-AF65-F5344CB8AC3E}">
        <p14:creationId xmlns:p14="http://schemas.microsoft.com/office/powerpoint/2010/main" val="29685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major steps how data handled in </a:t>
            </a:r>
            <a:r>
              <a:rPr lang="en-US" dirty="0" err="1"/>
              <a:t>WoC</a:t>
            </a:r>
            <a:r>
              <a:rPr lang="en-US" dirty="0"/>
              <a:t>:</a:t>
            </a:r>
          </a:p>
          <a:p>
            <a:endParaRPr lang="en-US" dirty="0"/>
          </a:p>
          <a:p>
            <a:r>
              <a:rPr lang="en-US" dirty="0"/>
              <a:t>Discovery:</a:t>
            </a:r>
            <a:br>
              <a:rPr lang="en-US" dirty="0"/>
            </a:br>
            <a:r>
              <a:rPr lang="en-US" dirty="0"/>
              <a:t>a) Manual search</a:t>
            </a:r>
          </a:p>
          <a:p>
            <a:r>
              <a:rPr lang="en-US" dirty="0"/>
              <a:t>b) Html Parsing</a:t>
            </a:r>
          </a:p>
          <a:p>
            <a:r>
              <a:rPr lang="en-US" dirty="0"/>
              <a:t>c)Use of REST/</a:t>
            </a:r>
            <a:r>
              <a:rPr lang="en-US" dirty="0" err="1"/>
              <a:t>GraphAL</a:t>
            </a:r>
            <a:r>
              <a:rPr lang="en-US" dirty="0"/>
              <a:t> API’s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 Git project </a:t>
            </a:r>
            <a:r>
              <a:rPr lang="en-US" dirty="0" err="1"/>
              <a:t>url</a:t>
            </a:r>
            <a:br>
              <a:rPr lang="en-US" dirty="0"/>
            </a:br>
            <a:br>
              <a:rPr lang="en-US" dirty="0"/>
            </a:br>
            <a:r>
              <a:rPr lang="en-US" dirty="0"/>
              <a:t>Once project discovered it can be </a:t>
            </a:r>
            <a:r>
              <a:rPr lang="en-US" dirty="0" err="1"/>
              <a:t>retirved</a:t>
            </a:r>
            <a:r>
              <a:rPr lang="en-US" dirty="0"/>
              <a:t> by cloning the repo. Due to huge number of repos</a:t>
            </a:r>
            <a:br>
              <a:rPr lang="en-US" dirty="0"/>
            </a:br>
            <a:r>
              <a:rPr lang="en-US" dirty="0"/>
              <a:t>a) Need : High Network bandwidth and storage</a:t>
            </a:r>
            <a:br>
              <a:rPr lang="en-US" dirty="0"/>
            </a:br>
            <a:r>
              <a:rPr lang="en-US" dirty="0"/>
              <a:t>b) Run multiple threads per server</a:t>
            </a:r>
          </a:p>
          <a:p>
            <a:br>
              <a:rPr lang="en-IN" sz="1200" dirty="0">
                <a:effectLst/>
                <a:latin typeface="Roboto" pitchFamily="2" charset="0"/>
              </a:rPr>
            </a:br>
            <a:r>
              <a:rPr lang="en-IN" sz="1200" dirty="0">
                <a:effectLst/>
                <a:latin typeface="Roboto" pitchFamily="2" charset="0"/>
              </a:rPr>
              <a:t>Extract: Once repository are cloned: git objects are extracted</a:t>
            </a:r>
          </a:p>
          <a:p>
            <a:br>
              <a:rPr lang="en-IN" sz="1200" dirty="0">
                <a:effectLst/>
                <a:latin typeface="Roboto" pitchFamily="2" charset="0"/>
              </a:rPr>
            </a:br>
            <a:r>
              <a:rPr lang="en-IN" sz="1200" dirty="0">
                <a:effectLst/>
                <a:latin typeface="Roboto" pitchFamily="2" charset="0"/>
              </a:rPr>
              <a:t>Results in a database with </a:t>
            </a:r>
            <a:r>
              <a:rPr lang="en-IN" sz="1200" b="1" dirty="0">
                <a:effectLst/>
                <a:latin typeface="Roboto" pitchFamily="2" charset="0"/>
              </a:rPr>
              <a:t>12 </a:t>
            </a:r>
            <a:r>
              <a:rPr lang="en-IN" sz="1200" dirty="0">
                <a:effectLst/>
                <a:latin typeface="Roboto" pitchFamily="2" charset="0"/>
              </a:rPr>
              <a:t>mappings</a:t>
            </a:r>
            <a:r>
              <a:rPr lang="en-IN" dirty="0">
                <a:latin typeface="Roboto" pitchFamily="2" charset="0"/>
              </a:rPr>
              <a:t>.</a:t>
            </a:r>
            <a:br>
              <a:rPr lang="en-IN" dirty="0">
                <a:latin typeface="Roboto" pitchFamily="2" charset="0"/>
              </a:rPr>
            </a:br>
            <a:r>
              <a:rPr lang="en-IN" sz="1200" dirty="0" err="1">
                <a:effectLst/>
                <a:latin typeface="Roboto" pitchFamily="2" charset="0"/>
              </a:rPr>
              <a:t>Seperated</a:t>
            </a:r>
            <a:r>
              <a:rPr lang="en-IN" sz="1200" dirty="0">
                <a:effectLst/>
                <a:latin typeface="Roboto" pitchFamily="2" charset="0"/>
              </a:rPr>
              <a:t> into </a:t>
            </a:r>
            <a:r>
              <a:rPr lang="en-IN" sz="1200" b="1" dirty="0">
                <a:effectLst/>
                <a:latin typeface="Roboto" pitchFamily="2" charset="0"/>
              </a:rPr>
              <a:t>32 </a:t>
            </a:r>
            <a:r>
              <a:rPr lang="en-IN" sz="1200" dirty="0">
                <a:effectLst/>
                <a:latin typeface="Roboto" pitchFamily="2" charset="0"/>
              </a:rPr>
              <a:t>(rather than 128) databases </a:t>
            </a:r>
            <a:endParaRPr lang="en-IN" dirty="0">
              <a:effectLst/>
            </a:endParaRPr>
          </a:p>
          <a:p>
            <a:endParaRPr lang="en-US" dirty="0"/>
          </a:p>
        </p:txBody>
      </p:sp>
      <p:sp>
        <p:nvSpPr>
          <p:cNvPr id="4" name="Slide Number Placeholder 3"/>
          <p:cNvSpPr>
            <a:spLocks noGrp="1"/>
          </p:cNvSpPr>
          <p:nvPr>
            <p:ph type="sldNum" sz="quarter" idx="5"/>
          </p:nvPr>
        </p:nvSpPr>
        <p:spPr/>
        <p:txBody>
          <a:bodyPr/>
          <a:lstStyle/>
          <a:p>
            <a:fld id="{D83D8D2F-0A8F-C84F-A4C0-9F0741497986}" type="slidenum">
              <a:rPr lang="en-US" smtClean="0"/>
              <a:t>6</a:t>
            </a:fld>
            <a:endParaRPr lang="en-US"/>
          </a:p>
        </p:txBody>
      </p:sp>
    </p:spTree>
    <p:extLst>
      <p:ext uri="{BB962C8B-B14F-4D97-AF65-F5344CB8AC3E}">
        <p14:creationId xmlns:p14="http://schemas.microsoft.com/office/powerpoint/2010/main" val="427088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MR9"/>
              </a:rPr>
              <a:t>Now talking about updating the data from time to time :</a:t>
            </a:r>
            <a:br>
              <a:rPr lang="en-IN" sz="1800" dirty="0">
                <a:effectLst/>
                <a:latin typeface="CMR9"/>
              </a:rPr>
            </a:br>
            <a:br>
              <a:rPr lang="en-IN" sz="1800" dirty="0">
                <a:effectLst/>
                <a:latin typeface="CMR9"/>
              </a:rPr>
            </a:br>
            <a:r>
              <a:rPr lang="en-IN" sz="1800" dirty="0">
                <a:effectLst/>
                <a:latin typeface="CMR9"/>
              </a:rPr>
              <a:t>There are around 90M projects, including forks</a:t>
            </a:r>
            <a:r>
              <a:rPr lang="en-IN" sz="1800" dirty="0">
                <a:effectLst/>
                <a:latin typeface="CMR9"/>
                <a:sym typeface="Wingdings" pitchFamily="2" charset="2"/>
              </a:rPr>
              <a:t> updating them can be very challenging both in terms of </a:t>
            </a:r>
            <a:r>
              <a:rPr lang="en-IN" sz="1800" dirty="0" err="1">
                <a:effectLst/>
                <a:latin typeface="CMR9"/>
                <a:sym typeface="Wingdings" pitchFamily="2" charset="2"/>
              </a:rPr>
              <a:t>hardare</a:t>
            </a:r>
            <a:r>
              <a:rPr lang="en-IN" sz="1800" dirty="0">
                <a:effectLst/>
                <a:latin typeface="CMR9"/>
                <a:sym typeface="Wingdings" pitchFamily="2" charset="2"/>
              </a:rPr>
              <a:t> and </a:t>
            </a:r>
            <a:r>
              <a:rPr lang="en-IN" sz="1800" dirty="0" err="1">
                <a:effectLst/>
                <a:latin typeface="CMR9"/>
                <a:sym typeface="Wingdings" pitchFamily="2" charset="2"/>
              </a:rPr>
              <a:t>reduntant</a:t>
            </a:r>
            <a:r>
              <a:rPr lang="en-IN" sz="1800" dirty="0">
                <a:effectLst/>
                <a:latin typeface="CMR9"/>
                <a:sym typeface="Wingdings" pitchFamily="2" charset="2"/>
              </a:rPr>
              <a:t> data. To give a </a:t>
            </a:r>
            <a:r>
              <a:rPr lang="en-IN" sz="1800" dirty="0" err="1">
                <a:effectLst/>
                <a:latin typeface="CMR9"/>
                <a:sym typeface="Wingdings" pitchFamily="2" charset="2"/>
              </a:rPr>
              <a:t>perpective</a:t>
            </a:r>
            <a:r>
              <a:rPr lang="en-IN" sz="1800" dirty="0">
                <a:effectLst/>
                <a:latin typeface="CMR9"/>
                <a:sym typeface="Wingdings" pitchFamily="2" charset="2"/>
              </a:rPr>
              <a:t> </a:t>
            </a:r>
            <a:r>
              <a:rPr lang="en-IN" sz="1800" dirty="0">
                <a:effectLst/>
                <a:latin typeface="CMR9"/>
              </a:rPr>
              <a:t>. Currently, to clone all git repositories (that includes over 90M along with forks) total time would be around 600  single-thread servers which runs for a week-</a:t>
            </a:r>
            <a:r>
              <a:rPr lang="en-IN" sz="1800" dirty="0">
                <a:effectLst/>
                <a:latin typeface="CMR9"/>
                <a:sym typeface="Wingdings" pitchFamily="2" charset="2"/>
              </a:rPr>
              <a:t></a:t>
            </a:r>
            <a:r>
              <a:rPr lang="en-IN" sz="1800" dirty="0">
                <a:effectLst/>
                <a:latin typeface="CMR9"/>
              </a:rPr>
              <a:t> and the result would occupy over 1.5PB of disk space.</a:t>
            </a:r>
            <a:br>
              <a:rPr lang="en-IN" sz="1800" dirty="0">
                <a:effectLst/>
                <a:latin typeface="CMR9"/>
              </a:rPr>
            </a:br>
            <a:br>
              <a:rPr lang="en-IN" sz="1800" dirty="0">
                <a:effectLst/>
                <a:latin typeface="CMR9"/>
              </a:rPr>
            </a:br>
            <a:br>
              <a:rPr lang="en-IN" sz="1800" dirty="0">
                <a:effectLst/>
                <a:latin typeface="CMR9"/>
              </a:rPr>
            </a:br>
            <a:r>
              <a:rPr lang="en-IN" sz="1800" dirty="0">
                <a:effectLst/>
                <a:latin typeface="CMR9"/>
              </a:rPr>
              <a:t>The main point is that  fortunately, git objects are immutable and  can be leveraged  to simplify and speed up the updates. More generally, to get acceptable update times, </a:t>
            </a:r>
            <a:r>
              <a:rPr lang="en-IN" sz="1800" dirty="0" err="1">
                <a:effectLst/>
                <a:latin typeface="CMR9"/>
              </a:rPr>
              <a:t>WoC</a:t>
            </a:r>
            <a:r>
              <a:rPr lang="en-IN" sz="1800" dirty="0">
                <a:effectLst/>
                <a:latin typeface="CMR9"/>
              </a:rPr>
              <a:t> use a combination of two approaches as described in this flow chart[one can take a look in paper for more details.</a:t>
            </a:r>
            <a:endParaRPr lang="en-IN" dirty="0"/>
          </a:p>
          <a:p>
            <a:endParaRPr lang="en-US" dirty="0"/>
          </a:p>
        </p:txBody>
      </p:sp>
      <p:sp>
        <p:nvSpPr>
          <p:cNvPr id="4" name="Slide Number Placeholder 3"/>
          <p:cNvSpPr>
            <a:spLocks noGrp="1"/>
          </p:cNvSpPr>
          <p:nvPr>
            <p:ph type="sldNum" sz="quarter" idx="5"/>
          </p:nvPr>
        </p:nvSpPr>
        <p:spPr/>
        <p:txBody>
          <a:bodyPr/>
          <a:lstStyle/>
          <a:p>
            <a:fld id="{D83D8D2F-0A8F-C84F-A4C0-9F0741497986}" type="slidenum">
              <a:rPr lang="en-US" smtClean="0"/>
              <a:t>7</a:t>
            </a:fld>
            <a:endParaRPr lang="en-US"/>
          </a:p>
        </p:txBody>
      </p:sp>
    </p:spTree>
    <p:extLst>
      <p:ext uri="{BB962C8B-B14F-4D97-AF65-F5344CB8AC3E}">
        <p14:creationId xmlns:p14="http://schemas.microsoft.com/office/powerpoint/2010/main" val="614320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MR9"/>
              </a:rPr>
              <a:t>1. Use of programming languages :</a:t>
            </a:r>
            <a:br>
              <a:rPr lang="en-IN" sz="1800" dirty="0">
                <a:effectLst/>
                <a:latin typeface="CMR9"/>
              </a:rPr>
            </a:br>
            <a:r>
              <a:rPr lang="en-IN" sz="1800" dirty="0">
                <a:effectLst/>
                <a:latin typeface="CMR9"/>
              </a:rPr>
              <a:t>Language popularity may influence developers decisions as it may affect the market for their software as well as their job prospects. For example: What language- specific API should developer provide for their component? What language should the developer use to implement their product? </a:t>
            </a:r>
            <a:endParaRPr lang="en-IN" sz="5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MR9"/>
              </a:rPr>
              <a:t>Fig. 10. The commits/author ratio decreases for most languages, perhaps because as a language becomes more popular, the less experienced contributors join and lower the average productivity. </a:t>
            </a:r>
            <a:br>
              <a:rPr lang="en-IN" sz="1800" dirty="0">
                <a:effectLst/>
                <a:latin typeface="CMR9"/>
              </a:rPr>
            </a:br>
            <a:r>
              <a:rPr lang="en-IN" sz="1800" dirty="0">
                <a:effectLst/>
                <a:latin typeface="CMR9"/>
              </a:rPr>
              <a:t>The paper describes the maps used in </a:t>
            </a:r>
            <a:r>
              <a:rPr lang="en-IN" sz="1800" dirty="0" err="1">
                <a:effectLst/>
                <a:latin typeface="CMR9"/>
              </a:rPr>
              <a:t>WoC</a:t>
            </a:r>
            <a:r>
              <a:rPr lang="en-IN" sz="1800" dirty="0">
                <a:effectLst/>
                <a:latin typeface="CMR9"/>
              </a:rPr>
              <a:t> to come to this conclusion</a:t>
            </a:r>
            <a:endParaRPr lang="en-IN" sz="5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4000" dirty="0"/>
          </a:p>
          <a:p>
            <a:pPr marL="0" marR="0" lvl="0" indent="0" algn="l" defTabSz="914400" rtl="0" eaLnBrk="1" fontAlgn="auto" latinLnBrk="0" hangingPunct="1">
              <a:lnSpc>
                <a:spcPct val="100000"/>
              </a:lnSpc>
              <a:spcBef>
                <a:spcPts val="0"/>
              </a:spcBef>
              <a:spcAft>
                <a:spcPts val="0"/>
              </a:spcAft>
              <a:buClrTx/>
              <a:buSzTx/>
              <a:buFontTx/>
              <a:buNone/>
              <a:tabLst/>
              <a:defRPr/>
            </a:pPr>
            <a:br>
              <a:rPr lang="en-IN" sz="2800" dirty="0"/>
            </a:br>
            <a:r>
              <a:rPr lang="en-IN" sz="2800" dirty="0"/>
              <a:t>2. </a:t>
            </a:r>
            <a:r>
              <a:rPr lang="en-IN" sz="1800" dirty="0">
                <a:effectLst/>
                <a:latin typeface="CMR9"/>
              </a:rPr>
              <a:t>Correcting Developer Identity Errors </a:t>
            </a:r>
            <a:endParaRPr lang="en-IN" sz="4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MR9"/>
              </a:rPr>
              <a:t>One of the particularly troubling data quality issues with, version control systems is developer name disambiguation-&gt; use </a:t>
            </a:r>
            <a:r>
              <a:rPr lang="en-IN" sz="4000" dirty="0">
                <a:effectLst/>
                <a:latin typeface="CMR9"/>
              </a:rPr>
              <a:t>author-to-commit map </a:t>
            </a:r>
            <a:endParaRPr lang="en-IN" sz="4000" dirty="0"/>
          </a:p>
          <a:p>
            <a:pPr marL="0" marR="0" lvl="0" indent="0" algn="l" defTabSz="914400" rtl="0" eaLnBrk="1" fontAlgn="auto" latinLnBrk="0" hangingPunct="1">
              <a:lnSpc>
                <a:spcPct val="100000"/>
              </a:lnSpc>
              <a:spcBef>
                <a:spcPts val="0"/>
              </a:spcBef>
              <a:spcAft>
                <a:spcPts val="0"/>
              </a:spcAft>
              <a:buClrTx/>
              <a:buSzTx/>
              <a:buFontTx/>
              <a:buNone/>
              <a:tabLst/>
              <a:defRPr/>
            </a:pPr>
            <a:br>
              <a:rPr lang="en-IN" sz="2800" dirty="0"/>
            </a:br>
            <a:r>
              <a:rPr lang="en-IN" sz="2800" dirty="0">
                <a:latin typeface="CMR9"/>
              </a:rPr>
              <a:t>3. </a:t>
            </a:r>
            <a:r>
              <a:rPr lang="en-IN" sz="2800" dirty="0">
                <a:effectLst/>
                <a:latin typeface="CMR9"/>
              </a:rPr>
              <a:t>Cross-ecosystem comparison studies:</a:t>
            </a:r>
            <a:br>
              <a:rPr lang="en-IN" sz="2800" dirty="0">
                <a:effectLst/>
                <a:latin typeface="CMR9"/>
              </a:rPr>
            </a:br>
            <a:r>
              <a:rPr lang="en-IN" sz="2800" dirty="0">
                <a:effectLst/>
                <a:latin typeface="CMR9"/>
              </a:rPr>
              <a:t>a)</a:t>
            </a:r>
            <a:r>
              <a:rPr lang="en-IN" sz="2800" dirty="0" err="1">
                <a:effectLst/>
                <a:latin typeface="CMR9"/>
              </a:rPr>
              <a:t>Q</a:t>
            </a:r>
            <a:r>
              <a:rPr lang="en-IN" sz="1800" dirty="0" err="1">
                <a:effectLst/>
                <a:latin typeface="CMR9"/>
              </a:rPr>
              <a:t>how</a:t>
            </a:r>
            <a:r>
              <a:rPr lang="en-IN" sz="1800" dirty="0">
                <a:effectLst/>
                <a:latin typeface="CMR9"/>
              </a:rPr>
              <a:t> ecosystem tools and practices influence development </a:t>
            </a:r>
            <a:r>
              <a:rPr lang="en-IN" sz="1800" dirty="0" err="1">
                <a:effectLst/>
                <a:latin typeface="CMR9"/>
              </a:rPr>
              <a:t>behavior</a:t>
            </a:r>
            <a:r>
              <a:rPr lang="en-IN" sz="1800" dirty="0">
                <a:effectLst/>
                <a:latin typeface="CMR9"/>
              </a:rPr>
              <a:t>. </a:t>
            </a:r>
            <a:br>
              <a:rPr lang="en-IN" sz="2800" dirty="0">
                <a:effectLst/>
                <a:latin typeface="CMR9"/>
              </a:rPr>
            </a:br>
            <a:r>
              <a:rPr lang="en-IN" sz="1800" dirty="0">
                <a:effectLst/>
                <a:latin typeface="CMR9"/>
              </a:rPr>
              <a:t>One such statistic is rate of file cloning -&gt; joining maps like  blob- to-commit and commit-to-project mappings, filtering for blobs one can answer these questions</a:t>
            </a:r>
            <a:br>
              <a:rPr lang="en-IN" sz="1800" dirty="0">
                <a:effectLst/>
                <a:latin typeface="CMR9"/>
              </a:rPr>
            </a:br>
            <a:r>
              <a:rPr lang="en-IN" sz="1800" dirty="0">
                <a:effectLst/>
                <a:latin typeface="CMR9"/>
              </a:rPr>
              <a:t>b) </a:t>
            </a:r>
            <a:r>
              <a:rPr lang="en-IN" sz="1800" dirty="0">
                <a:effectLst/>
                <a:latin typeface="CMBXTI10"/>
              </a:rPr>
              <a:t>Developer migration across ecosystems  -&gt;</a:t>
            </a:r>
            <a:r>
              <a:rPr lang="en-IN" sz="1800" dirty="0">
                <a:effectLst/>
                <a:latin typeface="CMR9"/>
              </a:rPr>
              <a:t>by joining author-to-commit and commit-to-project data &amp; identity matching</a:t>
            </a:r>
            <a:endParaRPr lang="en-IN" sz="5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4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4000" dirty="0"/>
              <a:t>4. Python Ecosystem analysis:</a:t>
            </a:r>
            <a:br>
              <a:rPr lang="en-IN" sz="4000" dirty="0"/>
            </a:br>
            <a:r>
              <a:rPr lang="en-IN" sz="4000" dirty="0">
                <a:effectLst/>
                <a:latin typeface="CMR9"/>
              </a:rPr>
              <a:t>Q Investigating open source sustainability of projects and identifying feature complete projects: </a:t>
            </a:r>
            <a:br>
              <a:rPr lang="en-IN" sz="4000" dirty="0">
                <a:effectLst/>
                <a:latin typeface="CMR9"/>
              </a:rPr>
            </a:br>
            <a:r>
              <a:rPr lang="en-IN" sz="5400" b="0" i="0" dirty="0">
                <a:solidFill>
                  <a:srgbClr val="ECECEC"/>
                </a:solidFill>
                <a:effectLst/>
                <a:latin typeface="Söhne"/>
              </a:rPr>
              <a:t>The researcher </a:t>
            </a:r>
            <a:r>
              <a:rPr lang="en-IN" sz="5400" b="0" i="0" dirty="0" err="1">
                <a:solidFill>
                  <a:srgbClr val="ECECEC"/>
                </a:solidFill>
                <a:effectLst/>
                <a:latin typeface="Söhne"/>
              </a:rPr>
              <a:t>analyzed</a:t>
            </a:r>
            <a:r>
              <a:rPr lang="en-IN" sz="5400" b="0" i="0" dirty="0">
                <a:solidFill>
                  <a:srgbClr val="ECECEC"/>
                </a:solidFill>
                <a:effectLst/>
                <a:latin typeface="Söhne"/>
              </a:rPr>
              <a:t> </a:t>
            </a:r>
            <a:r>
              <a:rPr lang="en-IN" sz="5400" b="0" i="0" dirty="0" err="1">
                <a:solidFill>
                  <a:srgbClr val="ECECEC"/>
                </a:solidFill>
                <a:effectLst/>
                <a:latin typeface="Söhne"/>
              </a:rPr>
              <a:t>PyPi</a:t>
            </a:r>
            <a:r>
              <a:rPr lang="en-IN" sz="5400" b="0" i="0" dirty="0">
                <a:solidFill>
                  <a:srgbClr val="ECECEC"/>
                </a:solidFill>
                <a:effectLst/>
                <a:latin typeface="Söhne"/>
              </a:rPr>
              <a:t> packages' initial releases, filtering out non-unique </a:t>
            </a:r>
            <a:r>
              <a:rPr lang="en-IN" sz="5400" b="0" i="0" dirty="0" err="1">
                <a:solidFill>
                  <a:srgbClr val="ECECEC"/>
                </a:solidFill>
                <a:effectLst/>
                <a:latin typeface="Söhne"/>
              </a:rPr>
              <a:t>setup.py</a:t>
            </a:r>
            <a:r>
              <a:rPr lang="en-IN" sz="5400" b="0" i="0" dirty="0">
                <a:solidFill>
                  <a:srgbClr val="ECECEC"/>
                </a:solidFill>
                <a:effectLst/>
                <a:latin typeface="Söhne"/>
              </a:rPr>
              <a:t> files. Ninety-six percent of the packages' repositories were identified in 20 minutes. Repositories were cross-verified with </a:t>
            </a:r>
            <a:r>
              <a:rPr lang="en-IN" sz="5400" b="0" i="0" dirty="0" err="1">
                <a:solidFill>
                  <a:srgbClr val="ECECEC"/>
                </a:solidFill>
                <a:effectLst/>
                <a:latin typeface="Söhne"/>
              </a:rPr>
              <a:t>PyPi</a:t>
            </a:r>
            <a:r>
              <a:rPr lang="en-IN" sz="5400" b="0" i="0" dirty="0">
                <a:solidFill>
                  <a:srgbClr val="ECECEC"/>
                </a:solidFill>
                <a:effectLst/>
                <a:latin typeface="Söhne"/>
              </a:rPr>
              <a:t> file data to confirm their connection to the packages.</a:t>
            </a:r>
            <a:br>
              <a:rPr lang="en-IN" sz="4000" dirty="0"/>
            </a:br>
            <a:br>
              <a:rPr lang="en-IN" sz="5400" dirty="0"/>
            </a:br>
            <a:r>
              <a:rPr lang="en-IN" sz="5400" dirty="0"/>
              <a:t>5. repository filtering tool:</a:t>
            </a:r>
            <a:br>
              <a:rPr lang="en-IN" sz="5400" dirty="0"/>
            </a:br>
            <a:r>
              <a:rPr lang="en-IN" sz="5400" dirty="0"/>
              <a:t>One of the </a:t>
            </a:r>
            <a:r>
              <a:rPr lang="en-IN" sz="1800" dirty="0">
                <a:effectLst/>
                <a:latin typeface="CMR9"/>
              </a:rPr>
              <a:t>education researcher wanted to understand the impact of self-administered programming tutorials. he was able to accomplish it using keyword matching and project-to-commit map</a:t>
            </a:r>
            <a:br>
              <a:rPr lang="en-IN" sz="1800" dirty="0">
                <a:effectLst/>
                <a:latin typeface="CMR9"/>
              </a:rPr>
            </a:br>
            <a:br>
              <a:rPr lang="en-IN" sz="1800" dirty="0">
                <a:effectLst/>
                <a:latin typeface="CMR9"/>
              </a:rPr>
            </a:br>
            <a:r>
              <a:rPr lang="en-IN" sz="1800" dirty="0">
                <a:effectLst/>
                <a:latin typeface="CMR9"/>
              </a:rPr>
              <a:t>6. </a:t>
            </a:r>
            <a:r>
              <a:rPr lang="en-IN" sz="1800" dirty="0" err="1">
                <a:effectLst/>
                <a:latin typeface="CMR9"/>
              </a:rPr>
              <a:t>WoC</a:t>
            </a:r>
            <a:r>
              <a:rPr lang="en-IN" sz="1800" dirty="0">
                <a:effectLst/>
                <a:latin typeface="CMR9"/>
              </a:rPr>
              <a:t> used in research:</a:t>
            </a:r>
            <a:br>
              <a:rPr lang="en-IN" sz="1800" dirty="0">
                <a:effectLst/>
                <a:latin typeface="CMR9"/>
              </a:rPr>
            </a:br>
            <a:r>
              <a:rPr lang="en-IN" sz="1800" dirty="0">
                <a:effectLst/>
                <a:latin typeface="CMR9"/>
              </a:rPr>
              <a:t>The relationship between dependencies of NPM packages </a:t>
            </a:r>
            <a:br>
              <a:rPr lang="en-IN" sz="1800" dirty="0">
                <a:effectLst/>
                <a:latin typeface="CMR9"/>
              </a:rPr>
            </a:br>
            <a:r>
              <a:rPr lang="en-IN" sz="1800" dirty="0">
                <a:effectLst/>
                <a:latin typeface="CMR9"/>
              </a:rPr>
              <a:t>The investigation of what attributes drive the adoption of a software technology </a:t>
            </a:r>
            <a:br>
              <a:rPr lang="en-IN" sz="1800" dirty="0">
                <a:effectLst/>
                <a:latin typeface="CMR9"/>
              </a:rPr>
            </a:br>
            <a:br>
              <a:rPr lang="en-IN" sz="1800" dirty="0">
                <a:effectLst/>
                <a:latin typeface="CMR9"/>
              </a:rPr>
            </a:br>
            <a:r>
              <a:rPr lang="en-IN" sz="1800" dirty="0">
                <a:effectLst/>
                <a:latin typeface="CMR9"/>
              </a:rPr>
              <a:t>Bottomline: </a:t>
            </a:r>
            <a:r>
              <a:rPr lang="en-IN" sz="1200" dirty="0">
                <a:effectLst/>
                <a:latin typeface="CMR9"/>
              </a:rPr>
              <a:t>We notice that deeper questions about project content would have been out of reach without </a:t>
            </a:r>
            <a:r>
              <a:rPr lang="en-IN" sz="1200" dirty="0" err="1">
                <a:effectLst/>
                <a:latin typeface="CMR9"/>
              </a:rPr>
              <a:t>WoC</a:t>
            </a:r>
            <a:r>
              <a:rPr lang="en-IN" sz="1200" dirty="0">
                <a:effectLst/>
                <a:latin typeface="CMR9"/>
              </a:rPr>
              <a:t>; </a:t>
            </a:r>
            <a:endParaRPr lang="en-IN"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effectLst/>
            </a:endParaRPr>
          </a:p>
          <a:p>
            <a:endParaRPr lang="en-US" dirty="0"/>
          </a:p>
        </p:txBody>
      </p:sp>
      <p:sp>
        <p:nvSpPr>
          <p:cNvPr id="4" name="Slide Number Placeholder 3"/>
          <p:cNvSpPr>
            <a:spLocks noGrp="1"/>
          </p:cNvSpPr>
          <p:nvPr>
            <p:ph type="sldNum" sz="quarter" idx="5"/>
          </p:nvPr>
        </p:nvSpPr>
        <p:spPr/>
        <p:txBody>
          <a:bodyPr/>
          <a:lstStyle/>
          <a:p>
            <a:fld id="{D83D8D2F-0A8F-C84F-A4C0-9F0741497986}" type="slidenum">
              <a:rPr lang="en-US" smtClean="0"/>
              <a:t>8</a:t>
            </a:fld>
            <a:endParaRPr lang="en-US"/>
          </a:p>
        </p:txBody>
      </p:sp>
    </p:spTree>
    <p:extLst>
      <p:ext uri="{BB962C8B-B14F-4D97-AF65-F5344CB8AC3E}">
        <p14:creationId xmlns:p14="http://schemas.microsoft.com/office/powerpoint/2010/main" val="4176367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To Reach more audience: </a:t>
            </a:r>
            <a:r>
              <a:rPr lang="en-US" dirty="0" err="1"/>
              <a:t>Availibility</a:t>
            </a:r>
            <a:r>
              <a:rPr lang="en-US" dirty="0"/>
              <a:t> of API is very important: As of now Python and Perl are available but more languages needed.</a:t>
            </a:r>
            <a:br>
              <a:rPr lang="en-US" dirty="0"/>
            </a:br>
            <a:r>
              <a:rPr lang="en-US" dirty="0"/>
              <a:t>2. Processing hundreds of terabytes of data on powerful clusters may be out of reach of most research groups -&gt; To accommodate massive queries -&gt; more powerful hardware is required</a:t>
            </a:r>
            <a:br>
              <a:rPr lang="en-US" dirty="0"/>
            </a:br>
            <a:r>
              <a:rPr lang="en-US" dirty="0"/>
              <a:t>3. </a:t>
            </a:r>
            <a:r>
              <a:rPr lang="en-IN" sz="1800" dirty="0" err="1">
                <a:effectLst/>
                <a:latin typeface="CMR9"/>
              </a:rPr>
              <a:t>WoC</a:t>
            </a:r>
            <a:r>
              <a:rPr lang="en-IN" sz="1800" dirty="0">
                <a:effectLst/>
                <a:latin typeface="CMR9"/>
              </a:rPr>
              <a:t> should also accommodate additional data and computational procedures needed for discovering, correcting, cleaning, augmenting, and </a:t>
            </a:r>
            <a:r>
              <a:rPr lang="en-IN" sz="1800" dirty="0" err="1">
                <a:effectLst/>
                <a:latin typeface="CMR9"/>
              </a:rPr>
              <a:t>modeling</a:t>
            </a:r>
            <a:r>
              <a:rPr lang="en-IN" sz="1800" dirty="0">
                <a:effectLst/>
                <a:latin typeface="CMR9"/>
              </a:rPr>
              <a:t> the underlying data. </a:t>
            </a:r>
            <a:endParaRPr lang="en-I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t>
            </a:r>
            <a:r>
              <a:rPr lang="en-IN" sz="1800" dirty="0">
                <a:effectLst/>
                <a:latin typeface="CMR9"/>
              </a:rPr>
              <a:t>How to reliably clean, correct, integrate, and augment the collected data so that the resulting analyses accurately reflect the </a:t>
            </a:r>
            <a:r>
              <a:rPr lang="en-IN" sz="1800" dirty="0" err="1">
                <a:effectLst/>
                <a:latin typeface="CMR9"/>
              </a:rPr>
              <a:t>modeled</a:t>
            </a:r>
            <a:r>
              <a:rPr lang="en-IN" sz="1800" dirty="0">
                <a:effectLst/>
                <a:latin typeface="CMR9"/>
              </a:rPr>
              <a:t> phenomena is a concern. </a:t>
            </a:r>
            <a:endParaRPr lang="en-IN" dirty="0"/>
          </a:p>
        </p:txBody>
      </p:sp>
      <p:sp>
        <p:nvSpPr>
          <p:cNvPr id="4" name="Slide Number Placeholder 3"/>
          <p:cNvSpPr>
            <a:spLocks noGrp="1"/>
          </p:cNvSpPr>
          <p:nvPr>
            <p:ph type="sldNum" sz="quarter" idx="5"/>
          </p:nvPr>
        </p:nvSpPr>
        <p:spPr/>
        <p:txBody>
          <a:bodyPr/>
          <a:lstStyle/>
          <a:p>
            <a:fld id="{D83D8D2F-0A8F-C84F-A4C0-9F0741497986}" type="slidenum">
              <a:rPr lang="en-US" smtClean="0"/>
              <a:t>9</a:t>
            </a:fld>
            <a:endParaRPr lang="en-US"/>
          </a:p>
        </p:txBody>
      </p:sp>
    </p:spTree>
    <p:extLst>
      <p:ext uri="{BB962C8B-B14F-4D97-AF65-F5344CB8AC3E}">
        <p14:creationId xmlns:p14="http://schemas.microsoft.com/office/powerpoint/2010/main" val="318322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5ACD-C609-C5FF-0992-C279C1CBC5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B50CA41-AB4C-5996-EE27-87A28A062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9E22063-3D1C-2A5F-8CD6-54A2DA71BCB9}"/>
              </a:ext>
            </a:extLst>
          </p:cNvPr>
          <p:cNvSpPr>
            <a:spLocks noGrp="1"/>
          </p:cNvSpPr>
          <p:nvPr>
            <p:ph type="dt" sz="half" idx="10"/>
          </p:nvPr>
        </p:nvSpPr>
        <p:spPr/>
        <p:txBody>
          <a:bodyPr/>
          <a:lstStyle/>
          <a:p>
            <a:fld id="{C536761F-F441-2A46-A946-D158F727A974}" type="datetimeFigureOut">
              <a:rPr lang="en-US" smtClean="0"/>
              <a:t>3/4/24</a:t>
            </a:fld>
            <a:endParaRPr lang="en-US"/>
          </a:p>
        </p:txBody>
      </p:sp>
      <p:sp>
        <p:nvSpPr>
          <p:cNvPr id="5" name="Footer Placeholder 4">
            <a:extLst>
              <a:ext uri="{FF2B5EF4-FFF2-40B4-BE49-F238E27FC236}">
                <a16:creationId xmlns:a16="http://schemas.microsoft.com/office/drawing/2014/main" id="{74770400-E988-3500-1F0C-424C9DE6B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EA10B-68F5-839D-F4AF-EF99F6118053}"/>
              </a:ext>
            </a:extLst>
          </p:cNvPr>
          <p:cNvSpPr>
            <a:spLocks noGrp="1"/>
          </p:cNvSpPr>
          <p:nvPr>
            <p:ph type="sldNum" sz="quarter" idx="12"/>
          </p:nvPr>
        </p:nvSpPr>
        <p:spPr/>
        <p:txBody>
          <a:bodyPr/>
          <a:lstStyle/>
          <a:p>
            <a:fld id="{12D6497B-BA02-314E-A2F6-88F968E1D8E3}" type="slidenum">
              <a:rPr lang="en-US" smtClean="0"/>
              <a:t>‹#›</a:t>
            </a:fld>
            <a:endParaRPr lang="en-US"/>
          </a:p>
        </p:txBody>
      </p:sp>
    </p:spTree>
    <p:extLst>
      <p:ext uri="{BB962C8B-B14F-4D97-AF65-F5344CB8AC3E}">
        <p14:creationId xmlns:p14="http://schemas.microsoft.com/office/powerpoint/2010/main" val="398412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34E7-2298-AC79-E1E0-2DC6C81A1E1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EE709A1-8F8F-66B8-9030-4DBDE3E8B8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D096026-47C3-63D2-F77D-28FC78534334}"/>
              </a:ext>
            </a:extLst>
          </p:cNvPr>
          <p:cNvSpPr>
            <a:spLocks noGrp="1"/>
          </p:cNvSpPr>
          <p:nvPr>
            <p:ph type="dt" sz="half" idx="10"/>
          </p:nvPr>
        </p:nvSpPr>
        <p:spPr/>
        <p:txBody>
          <a:bodyPr/>
          <a:lstStyle/>
          <a:p>
            <a:fld id="{C536761F-F441-2A46-A946-D158F727A974}" type="datetimeFigureOut">
              <a:rPr lang="en-US" smtClean="0"/>
              <a:t>3/4/24</a:t>
            </a:fld>
            <a:endParaRPr lang="en-US"/>
          </a:p>
        </p:txBody>
      </p:sp>
      <p:sp>
        <p:nvSpPr>
          <p:cNvPr id="5" name="Footer Placeholder 4">
            <a:extLst>
              <a:ext uri="{FF2B5EF4-FFF2-40B4-BE49-F238E27FC236}">
                <a16:creationId xmlns:a16="http://schemas.microsoft.com/office/drawing/2014/main" id="{0BADA8D8-9B17-53C4-0D1D-5B7166DDF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A3ED1-270A-53D1-B6E0-9262FD20BB24}"/>
              </a:ext>
            </a:extLst>
          </p:cNvPr>
          <p:cNvSpPr>
            <a:spLocks noGrp="1"/>
          </p:cNvSpPr>
          <p:nvPr>
            <p:ph type="sldNum" sz="quarter" idx="12"/>
          </p:nvPr>
        </p:nvSpPr>
        <p:spPr/>
        <p:txBody>
          <a:bodyPr/>
          <a:lstStyle/>
          <a:p>
            <a:fld id="{12D6497B-BA02-314E-A2F6-88F968E1D8E3}" type="slidenum">
              <a:rPr lang="en-US" smtClean="0"/>
              <a:t>‹#›</a:t>
            </a:fld>
            <a:endParaRPr lang="en-US"/>
          </a:p>
        </p:txBody>
      </p:sp>
    </p:spTree>
    <p:extLst>
      <p:ext uri="{BB962C8B-B14F-4D97-AF65-F5344CB8AC3E}">
        <p14:creationId xmlns:p14="http://schemas.microsoft.com/office/powerpoint/2010/main" val="139775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4613C-67C1-6821-AC32-8F8A5E23EEE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7B6B05-AF7C-6D6C-C4D3-5356303FD45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16699F-E46B-F55E-01CA-75EE8D84A702}"/>
              </a:ext>
            </a:extLst>
          </p:cNvPr>
          <p:cNvSpPr>
            <a:spLocks noGrp="1"/>
          </p:cNvSpPr>
          <p:nvPr>
            <p:ph type="dt" sz="half" idx="10"/>
          </p:nvPr>
        </p:nvSpPr>
        <p:spPr/>
        <p:txBody>
          <a:bodyPr/>
          <a:lstStyle/>
          <a:p>
            <a:fld id="{C536761F-F441-2A46-A946-D158F727A974}" type="datetimeFigureOut">
              <a:rPr lang="en-US" smtClean="0"/>
              <a:t>3/4/24</a:t>
            </a:fld>
            <a:endParaRPr lang="en-US"/>
          </a:p>
        </p:txBody>
      </p:sp>
      <p:sp>
        <p:nvSpPr>
          <p:cNvPr id="5" name="Footer Placeholder 4">
            <a:extLst>
              <a:ext uri="{FF2B5EF4-FFF2-40B4-BE49-F238E27FC236}">
                <a16:creationId xmlns:a16="http://schemas.microsoft.com/office/drawing/2014/main" id="{E7F06FC1-0E3C-926D-D2C9-953CC3491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A420B-3F08-0147-B2C4-A0207C57839A}"/>
              </a:ext>
            </a:extLst>
          </p:cNvPr>
          <p:cNvSpPr>
            <a:spLocks noGrp="1"/>
          </p:cNvSpPr>
          <p:nvPr>
            <p:ph type="sldNum" sz="quarter" idx="12"/>
          </p:nvPr>
        </p:nvSpPr>
        <p:spPr/>
        <p:txBody>
          <a:bodyPr/>
          <a:lstStyle/>
          <a:p>
            <a:fld id="{12D6497B-BA02-314E-A2F6-88F968E1D8E3}" type="slidenum">
              <a:rPr lang="en-US" smtClean="0"/>
              <a:t>‹#›</a:t>
            </a:fld>
            <a:endParaRPr lang="en-US"/>
          </a:p>
        </p:txBody>
      </p:sp>
    </p:spTree>
    <p:extLst>
      <p:ext uri="{BB962C8B-B14F-4D97-AF65-F5344CB8AC3E}">
        <p14:creationId xmlns:p14="http://schemas.microsoft.com/office/powerpoint/2010/main" val="197319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0C6C-5C3B-C488-E1AD-B3AE958E32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59874B-2DF6-9F15-47AA-C188CE84E2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E503B6-CC9E-77C8-A7C5-407F0DFAA114}"/>
              </a:ext>
            </a:extLst>
          </p:cNvPr>
          <p:cNvSpPr>
            <a:spLocks noGrp="1"/>
          </p:cNvSpPr>
          <p:nvPr>
            <p:ph type="dt" sz="half" idx="10"/>
          </p:nvPr>
        </p:nvSpPr>
        <p:spPr/>
        <p:txBody>
          <a:bodyPr/>
          <a:lstStyle/>
          <a:p>
            <a:fld id="{C536761F-F441-2A46-A946-D158F727A974}" type="datetimeFigureOut">
              <a:rPr lang="en-US" smtClean="0"/>
              <a:t>3/4/24</a:t>
            </a:fld>
            <a:endParaRPr lang="en-US"/>
          </a:p>
        </p:txBody>
      </p:sp>
      <p:sp>
        <p:nvSpPr>
          <p:cNvPr id="5" name="Footer Placeholder 4">
            <a:extLst>
              <a:ext uri="{FF2B5EF4-FFF2-40B4-BE49-F238E27FC236}">
                <a16:creationId xmlns:a16="http://schemas.microsoft.com/office/drawing/2014/main" id="{9EAC525C-288C-3915-377D-05CB5C8BE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33399-E6AF-2594-D905-2B0916C780CD}"/>
              </a:ext>
            </a:extLst>
          </p:cNvPr>
          <p:cNvSpPr>
            <a:spLocks noGrp="1"/>
          </p:cNvSpPr>
          <p:nvPr>
            <p:ph type="sldNum" sz="quarter" idx="12"/>
          </p:nvPr>
        </p:nvSpPr>
        <p:spPr/>
        <p:txBody>
          <a:bodyPr/>
          <a:lstStyle/>
          <a:p>
            <a:fld id="{12D6497B-BA02-314E-A2F6-88F968E1D8E3}" type="slidenum">
              <a:rPr lang="en-US" smtClean="0"/>
              <a:t>‹#›</a:t>
            </a:fld>
            <a:endParaRPr lang="en-US"/>
          </a:p>
        </p:txBody>
      </p:sp>
    </p:spTree>
    <p:extLst>
      <p:ext uri="{BB962C8B-B14F-4D97-AF65-F5344CB8AC3E}">
        <p14:creationId xmlns:p14="http://schemas.microsoft.com/office/powerpoint/2010/main" val="212712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B7BB7-5796-9F7E-C748-8C3605BE26A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9B477BF-66EA-DC2F-CE39-CC12A1B3A7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210948E-C8C1-6D51-D776-65B8759E3DEA}"/>
              </a:ext>
            </a:extLst>
          </p:cNvPr>
          <p:cNvSpPr>
            <a:spLocks noGrp="1"/>
          </p:cNvSpPr>
          <p:nvPr>
            <p:ph type="dt" sz="half" idx="10"/>
          </p:nvPr>
        </p:nvSpPr>
        <p:spPr/>
        <p:txBody>
          <a:bodyPr/>
          <a:lstStyle/>
          <a:p>
            <a:fld id="{C536761F-F441-2A46-A946-D158F727A974}" type="datetimeFigureOut">
              <a:rPr lang="en-US" smtClean="0"/>
              <a:t>3/4/24</a:t>
            </a:fld>
            <a:endParaRPr lang="en-US"/>
          </a:p>
        </p:txBody>
      </p:sp>
      <p:sp>
        <p:nvSpPr>
          <p:cNvPr id="5" name="Footer Placeholder 4">
            <a:extLst>
              <a:ext uri="{FF2B5EF4-FFF2-40B4-BE49-F238E27FC236}">
                <a16:creationId xmlns:a16="http://schemas.microsoft.com/office/drawing/2014/main" id="{BBB38E64-38B7-399E-8926-C8AD7443B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E8722-5A2F-857F-A4F9-97E834CD97A6}"/>
              </a:ext>
            </a:extLst>
          </p:cNvPr>
          <p:cNvSpPr>
            <a:spLocks noGrp="1"/>
          </p:cNvSpPr>
          <p:nvPr>
            <p:ph type="sldNum" sz="quarter" idx="12"/>
          </p:nvPr>
        </p:nvSpPr>
        <p:spPr/>
        <p:txBody>
          <a:bodyPr/>
          <a:lstStyle/>
          <a:p>
            <a:fld id="{12D6497B-BA02-314E-A2F6-88F968E1D8E3}" type="slidenum">
              <a:rPr lang="en-US" smtClean="0"/>
              <a:t>‹#›</a:t>
            </a:fld>
            <a:endParaRPr lang="en-US"/>
          </a:p>
        </p:txBody>
      </p:sp>
    </p:spTree>
    <p:extLst>
      <p:ext uri="{BB962C8B-B14F-4D97-AF65-F5344CB8AC3E}">
        <p14:creationId xmlns:p14="http://schemas.microsoft.com/office/powerpoint/2010/main" val="183984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74DE-3747-EAC6-6C2C-EAB6499816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B2C4C34-30A2-6E8A-9D38-0D48B1C2D0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067DFD-496D-6ECD-042A-EC9E4DCD67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F2B6B02-3E3A-C6EB-F64C-033451D19116}"/>
              </a:ext>
            </a:extLst>
          </p:cNvPr>
          <p:cNvSpPr>
            <a:spLocks noGrp="1"/>
          </p:cNvSpPr>
          <p:nvPr>
            <p:ph type="dt" sz="half" idx="10"/>
          </p:nvPr>
        </p:nvSpPr>
        <p:spPr/>
        <p:txBody>
          <a:bodyPr/>
          <a:lstStyle/>
          <a:p>
            <a:fld id="{C536761F-F441-2A46-A946-D158F727A974}" type="datetimeFigureOut">
              <a:rPr lang="en-US" smtClean="0"/>
              <a:t>3/4/24</a:t>
            </a:fld>
            <a:endParaRPr lang="en-US"/>
          </a:p>
        </p:txBody>
      </p:sp>
      <p:sp>
        <p:nvSpPr>
          <p:cNvPr id="6" name="Footer Placeholder 5">
            <a:extLst>
              <a:ext uri="{FF2B5EF4-FFF2-40B4-BE49-F238E27FC236}">
                <a16:creationId xmlns:a16="http://schemas.microsoft.com/office/drawing/2014/main" id="{0D2C184B-6EFB-F8E7-8694-81544F1A4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34066-C75E-05F6-24F8-86D9AA72085D}"/>
              </a:ext>
            </a:extLst>
          </p:cNvPr>
          <p:cNvSpPr>
            <a:spLocks noGrp="1"/>
          </p:cNvSpPr>
          <p:nvPr>
            <p:ph type="sldNum" sz="quarter" idx="12"/>
          </p:nvPr>
        </p:nvSpPr>
        <p:spPr/>
        <p:txBody>
          <a:bodyPr/>
          <a:lstStyle/>
          <a:p>
            <a:fld id="{12D6497B-BA02-314E-A2F6-88F968E1D8E3}" type="slidenum">
              <a:rPr lang="en-US" smtClean="0"/>
              <a:t>‹#›</a:t>
            </a:fld>
            <a:endParaRPr lang="en-US"/>
          </a:p>
        </p:txBody>
      </p:sp>
    </p:spTree>
    <p:extLst>
      <p:ext uri="{BB962C8B-B14F-4D97-AF65-F5344CB8AC3E}">
        <p14:creationId xmlns:p14="http://schemas.microsoft.com/office/powerpoint/2010/main" val="247595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7A2F-5B2D-907E-2D34-3AF4FE6EFF1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976E040-A8B5-26BB-AAF5-929A0345C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2A997B-0F4F-F7F0-DB25-37973C10632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D711509-C542-C4E8-FDD7-26AD00600A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3E628C9-DC7D-4081-C2DF-533127316FF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16A0523-BC4E-0A04-B384-42B22311020D}"/>
              </a:ext>
            </a:extLst>
          </p:cNvPr>
          <p:cNvSpPr>
            <a:spLocks noGrp="1"/>
          </p:cNvSpPr>
          <p:nvPr>
            <p:ph type="dt" sz="half" idx="10"/>
          </p:nvPr>
        </p:nvSpPr>
        <p:spPr/>
        <p:txBody>
          <a:bodyPr/>
          <a:lstStyle/>
          <a:p>
            <a:fld id="{C536761F-F441-2A46-A946-D158F727A974}" type="datetimeFigureOut">
              <a:rPr lang="en-US" smtClean="0"/>
              <a:t>3/4/24</a:t>
            </a:fld>
            <a:endParaRPr lang="en-US"/>
          </a:p>
        </p:txBody>
      </p:sp>
      <p:sp>
        <p:nvSpPr>
          <p:cNvPr id="8" name="Footer Placeholder 7">
            <a:extLst>
              <a:ext uri="{FF2B5EF4-FFF2-40B4-BE49-F238E27FC236}">
                <a16:creationId xmlns:a16="http://schemas.microsoft.com/office/drawing/2014/main" id="{308155E5-176C-60E9-C36F-4CCDE82489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0C5741-FC07-A819-6BE0-ECCF1B1F75E2}"/>
              </a:ext>
            </a:extLst>
          </p:cNvPr>
          <p:cNvSpPr>
            <a:spLocks noGrp="1"/>
          </p:cNvSpPr>
          <p:nvPr>
            <p:ph type="sldNum" sz="quarter" idx="12"/>
          </p:nvPr>
        </p:nvSpPr>
        <p:spPr/>
        <p:txBody>
          <a:bodyPr/>
          <a:lstStyle/>
          <a:p>
            <a:fld id="{12D6497B-BA02-314E-A2F6-88F968E1D8E3}" type="slidenum">
              <a:rPr lang="en-US" smtClean="0"/>
              <a:t>‹#›</a:t>
            </a:fld>
            <a:endParaRPr lang="en-US"/>
          </a:p>
        </p:txBody>
      </p:sp>
    </p:spTree>
    <p:extLst>
      <p:ext uri="{BB962C8B-B14F-4D97-AF65-F5344CB8AC3E}">
        <p14:creationId xmlns:p14="http://schemas.microsoft.com/office/powerpoint/2010/main" val="154998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B636-CBED-4645-60D0-D1E0334BE9C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3F4B307-AF3C-BD50-B446-56007B368696}"/>
              </a:ext>
            </a:extLst>
          </p:cNvPr>
          <p:cNvSpPr>
            <a:spLocks noGrp="1"/>
          </p:cNvSpPr>
          <p:nvPr>
            <p:ph type="dt" sz="half" idx="10"/>
          </p:nvPr>
        </p:nvSpPr>
        <p:spPr/>
        <p:txBody>
          <a:bodyPr/>
          <a:lstStyle/>
          <a:p>
            <a:fld id="{C536761F-F441-2A46-A946-D158F727A974}" type="datetimeFigureOut">
              <a:rPr lang="en-US" smtClean="0"/>
              <a:t>3/4/24</a:t>
            </a:fld>
            <a:endParaRPr lang="en-US"/>
          </a:p>
        </p:txBody>
      </p:sp>
      <p:sp>
        <p:nvSpPr>
          <p:cNvPr id="4" name="Footer Placeholder 3">
            <a:extLst>
              <a:ext uri="{FF2B5EF4-FFF2-40B4-BE49-F238E27FC236}">
                <a16:creationId xmlns:a16="http://schemas.microsoft.com/office/drawing/2014/main" id="{A55F78DB-9562-B736-0224-F0D2795AFC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7B8867-D5A1-555A-0C1F-43F11E9F8816}"/>
              </a:ext>
            </a:extLst>
          </p:cNvPr>
          <p:cNvSpPr>
            <a:spLocks noGrp="1"/>
          </p:cNvSpPr>
          <p:nvPr>
            <p:ph type="sldNum" sz="quarter" idx="12"/>
          </p:nvPr>
        </p:nvSpPr>
        <p:spPr/>
        <p:txBody>
          <a:bodyPr/>
          <a:lstStyle/>
          <a:p>
            <a:fld id="{12D6497B-BA02-314E-A2F6-88F968E1D8E3}" type="slidenum">
              <a:rPr lang="en-US" smtClean="0"/>
              <a:t>‹#›</a:t>
            </a:fld>
            <a:endParaRPr lang="en-US"/>
          </a:p>
        </p:txBody>
      </p:sp>
    </p:spTree>
    <p:extLst>
      <p:ext uri="{BB962C8B-B14F-4D97-AF65-F5344CB8AC3E}">
        <p14:creationId xmlns:p14="http://schemas.microsoft.com/office/powerpoint/2010/main" val="408422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E689A-5E6B-F924-9023-B890CEAF2450}"/>
              </a:ext>
            </a:extLst>
          </p:cNvPr>
          <p:cNvSpPr>
            <a:spLocks noGrp="1"/>
          </p:cNvSpPr>
          <p:nvPr>
            <p:ph type="dt" sz="half" idx="10"/>
          </p:nvPr>
        </p:nvSpPr>
        <p:spPr/>
        <p:txBody>
          <a:bodyPr/>
          <a:lstStyle/>
          <a:p>
            <a:fld id="{C536761F-F441-2A46-A946-D158F727A974}" type="datetimeFigureOut">
              <a:rPr lang="en-US" smtClean="0"/>
              <a:t>3/4/24</a:t>
            </a:fld>
            <a:endParaRPr lang="en-US"/>
          </a:p>
        </p:txBody>
      </p:sp>
      <p:sp>
        <p:nvSpPr>
          <p:cNvPr id="3" name="Footer Placeholder 2">
            <a:extLst>
              <a:ext uri="{FF2B5EF4-FFF2-40B4-BE49-F238E27FC236}">
                <a16:creationId xmlns:a16="http://schemas.microsoft.com/office/drawing/2014/main" id="{0EB26E8E-5F25-0C93-BDBB-3BBC1F5426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491943-8A36-813D-DDE2-6D96A5A4D907}"/>
              </a:ext>
            </a:extLst>
          </p:cNvPr>
          <p:cNvSpPr>
            <a:spLocks noGrp="1"/>
          </p:cNvSpPr>
          <p:nvPr>
            <p:ph type="sldNum" sz="quarter" idx="12"/>
          </p:nvPr>
        </p:nvSpPr>
        <p:spPr/>
        <p:txBody>
          <a:bodyPr/>
          <a:lstStyle/>
          <a:p>
            <a:fld id="{12D6497B-BA02-314E-A2F6-88F968E1D8E3}" type="slidenum">
              <a:rPr lang="en-US" smtClean="0"/>
              <a:t>‹#›</a:t>
            </a:fld>
            <a:endParaRPr lang="en-US"/>
          </a:p>
        </p:txBody>
      </p:sp>
    </p:spTree>
    <p:extLst>
      <p:ext uri="{BB962C8B-B14F-4D97-AF65-F5344CB8AC3E}">
        <p14:creationId xmlns:p14="http://schemas.microsoft.com/office/powerpoint/2010/main" val="50364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FA4C-5F1D-D312-8635-B3A8A0163B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55A617-43BA-51E5-9758-FC62E4777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1D58DE-6B01-2ACA-12B2-A109D78CC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0682AE-9037-B69B-EED9-E9CEE12198E9}"/>
              </a:ext>
            </a:extLst>
          </p:cNvPr>
          <p:cNvSpPr>
            <a:spLocks noGrp="1"/>
          </p:cNvSpPr>
          <p:nvPr>
            <p:ph type="dt" sz="half" idx="10"/>
          </p:nvPr>
        </p:nvSpPr>
        <p:spPr/>
        <p:txBody>
          <a:bodyPr/>
          <a:lstStyle/>
          <a:p>
            <a:fld id="{C536761F-F441-2A46-A946-D158F727A974}" type="datetimeFigureOut">
              <a:rPr lang="en-US" smtClean="0"/>
              <a:t>3/4/24</a:t>
            </a:fld>
            <a:endParaRPr lang="en-US"/>
          </a:p>
        </p:txBody>
      </p:sp>
      <p:sp>
        <p:nvSpPr>
          <p:cNvPr id="6" name="Footer Placeholder 5">
            <a:extLst>
              <a:ext uri="{FF2B5EF4-FFF2-40B4-BE49-F238E27FC236}">
                <a16:creationId xmlns:a16="http://schemas.microsoft.com/office/drawing/2014/main" id="{AEE7FCE4-8A2E-3C16-1CB8-4A414C58E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0D4D89-73C3-587D-B5E4-624510D09FEB}"/>
              </a:ext>
            </a:extLst>
          </p:cNvPr>
          <p:cNvSpPr>
            <a:spLocks noGrp="1"/>
          </p:cNvSpPr>
          <p:nvPr>
            <p:ph type="sldNum" sz="quarter" idx="12"/>
          </p:nvPr>
        </p:nvSpPr>
        <p:spPr/>
        <p:txBody>
          <a:bodyPr/>
          <a:lstStyle/>
          <a:p>
            <a:fld id="{12D6497B-BA02-314E-A2F6-88F968E1D8E3}" type="slidenum">
              <a:rPr lang="en-US" smtClean="0"/>
              <a:t>‹#›</a:t>
            </a:fld>
            <a:endParaRPr lang="en-US"/>
          </a:p>
        </p:txBody>
      </p:sp>
    </p:spTree>
    <p:extLst>
      <p:ext uri="{BB962C8B-B14F-4D97-AF65-F5344CB8AC3E}">
        <p14:creationId xmlns:p14="http://schemas.microsoft.com/office/powerpoint/2010/main" val="118351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A4AF-C3FD-4DEB-FFD3-EAE4BCA85D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178C0A-3CF5-2991-633A-88FF535D81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7A297C-AEF9-FF88-C330-D45FE9557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951A4F-583E-9047-8BA9-40ED91298781}"/>
              </a:ext>
            </a:extLst>
          </p:cNvPr>
          <p:cNvSpPr>
            <a:spLocks noGrp="1"/>
          </p:cNvSpPr>
          <p:nvPr>
            <p:ph type="dt" sz="half" idx="10"/>
          </p:nvPr>
        </p:nvSpPr>
        <p:spPr/>
        <p:txBody>
          <a:bodyPr/>
          <a:lstStyle/>
          <a:p>
            <a:fld id="{C536761F-F441-2A46-A946-D158F727A974}" type="datetimeFigureOut">
              <a:rPr lang="en-US" smtClean="0"/>
              <a:t>3/4/24</a:t>
            </a:fld>
            <a:endParaRPr lang="en-US"/>
          </a:p>
        </p:txBody>
      </p:sp>
      <p:sp>
        <p:nvSpPr>
          <p:cNvPr id="6" name="Footer Placeholder 5">
            <a:extLst>
              <a:ext uri="{FF2B5EF4-FFF2-40B4-BE49-F238E27FC236}">
                <a16:creationId xmlns:a16="http://schemas.microsoft.com/office/drawing/2014/main" id="{6270E084-952F-6D42-FBF0-A47359A319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BE72C0-C619-A68E-0A9D-B699584C3092}"/>
              </a:ext>
            </a:extLst>
          </p:cNvPr>
          <p:cNvSpPr>
            <a:spLocks noGrp="1"/>
          </p:cNvSpPr>
          <p:nvPr>
            <p:ph type="sldNum" sz="quarter" idx="12"/>
          </p:nvPr>
        </p:nvSpPr>
        <p:spPr/>
        <p:txBody>
          <a:bodyPr/>
          <a:lstStyle/>
          <a:p>
            <a:fld id="{12D6497B-BA02-314E-A2F6-88F968E1D8E3}" type="slidenum">
              <a:rPr lang="en-US" smtClean="0"/>
              <a:t>‹#›</a:t>
            </a:fld>
            <a:endParaRPr lang="en-US"/>
          </a:p>
        </p:txBody>
      </p:sp>
    </p:spTree>
    <p:extLst>
      <p:ext uri="{BB962C8B-B14F-4D97-AF65-F5344CB8AC3E}">
        <p14:creationId xmlns:p14="http://schemas.microsoft.com/office/powerpoint/2010/main" val="276393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F7A840-8F74-3DDA-AE28-6CD3511D9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00D6C25-E3BF-4CD0-C66E-FD2500CCF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94536F-8E5F-FD62-CB4D-482216D413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36761F-F441-2A46-A946-D158F727A974}" type="datetimeFigureOut">
              <a:rPr lang="en-US" smtClean="0"/>
              <a:t>3/4/24</a:t>
            </a:fld>
            <a:endParaRPr lang="en-US"/>
          </a:p>
        </p:txBody>
      </p:sp>
      <p:sp>
        <p:nvSpPr>
          <p:cNvPr id="5" name="Footer Placeholder 4">
            <a:extLst>
              <a:ext uri="{FF2B5EF4-FFF2-40B4-BE49-F238E27FC236}">
                <a16:creationId xmlns:a16="http://schemas.microsoft.com/office/drawing/2014/main" id="{A7AC4BC7-7A28-B243-023C-57F684068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0D2CDFE-7B1A-24E5-9E56-92D5821EB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D6497B-BA02-314E-A2F6-88F968E1D8E3}" type="slidenum">
              <a:rPr lang="en-US" smtClean="0"/>
              <a:t>‹#›</a:t>
            </a:fld>
            <a:endParaRPr lang="en-US"/>
          </a:p>
        </p:txBody>
      </p:sp>
    </p:spTree>
    <p:extLst>
      <p:ext uri="{BB962C8B-B14F-4D97-AF65-F5344CB8AC3E}">
        <p14:creationId xmlns:p14="http://schemas.microsoft.com/office/powerpoint/2010/main" val="1179087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5A96-6591-8164-E1BA-A5F6D78ADE0C}"/>
              </a:ext>
            </a:extLst>
          </p:cNvPr>
          <p:cNvSpPr>
            <a:spLocks noGrp="1"/>
          </p:cNvSpPr>
          <p:nvPr>
            <p:ph type="ctrTitle"/>
          </p:nvPr>
        </p:nvSpPr>
        <p:spPr/>
        <p:txBody>
          <a:bodyPr>
            <a:normAutofit/>
          </a:bodyPr>
          <a:lstStyle/>
          <a:p>
            <a:r>
              <a:rPr lang="en-US" sz="6600" dirty="0"/>
              <a:t>World of code</a:t>
            </a:r>
            <a:r>
              <a:rPr lang="en-US" dirty="0"/>
              <a:t>: </a:t>
            </a:r>
            <a:br>
              <a:rPr lang="en-US" dirty="0"/>
            </a:br>
            <a:r>
              <a:rPr lang="en-US" sz="3100" dirty="0"/>
              <a:t>Enabling a Research Workflow for mining and analyzing the universe of Open-source VCS data</a:t>
            </a:r>
          </a:p>
        </p:txBody>
      </p:sp>
      <p:sp>
        <p:nvSpPr>
          <p:cNvPr id="3" name="Subtitle 2">
            <a:extLst>
              <a:ext uri="{FF2B5EF4-FFF2-40B4-BE49-F238E27FC236}">
                <a16:creationId xmlns:a16="http://schemas.microsoft.com/office/drawing/2014/main" id="{AAF19168-7904-E4E3-39A8-C323C1638A79}"/>
              </a:ext>
            </a:extLst>
          </p:cNvPr>
          <p:cNvSpPr>
            <a:spLocks noGrp="1"/>
          </p:cNvSpPr>
          <p:nvPr>
            <p:ph type="subTitle" idx="1"/>
          </p:nvPr>
        </p:nvSpPr>
        <p:spPr>
          <a:xfrm>
            <a:off x="777765" y="3759693"/>
            <a:ext cx="11035863" cy="1655762"/>
          </a:xfrm>
        </p:spPr>
        <p:txBody>
          <a:bodyPr>
            <a:normAutofit/>
          </a:bodyPr>
          <a:lstStyle/>
          <a:p>
            <a:pPr algn="l"/>
            <a:br>
              <a:rPr lang="en-US" dirty="0"/>
            </a:br>
            <a:r>
              <a:rPr lang="en-US" dirty="0"/>
              <a:t>Original Authors: </a:t>
            </a:r>
            <a:r>
              <a:rPr lang="en-IN" sz="1300" dirty="0" err="1">
                <a:effectLst/>
                <a:latin typeface="CMBX9"/>
              </a:rPr>
              <a:t>Yuxing</a:t>
            </a:r>
            <a:r>
              <a:rPr lang="en-IN" sz="1300" dirty="0">
                <a:effectLst/>
                <a:latin typeface="CMBX9"/>
              </a:rPr>
              <a:t> Ma,</a:t>
            </a:r>
            <a:r>
              <a:rPr lang="en-IN" sz="1300" dirty="0">
                <a:effectLst/>
                <a:latin typeface="CMBSY10"/>
              </a:rPr>
              <a:t> </a:t>
            </a:r>
            <a:r>
              <a:rPr lang="en-IN" sz="1300" dirty="0" err="1">
                <a:effectLst/>
                <a:latin typeface="CMBX9"/>
              </a:rPr>
              <a:t>Tapajit</a:t>
            </a:r>
            <a:r>
              <a:rPr lang="en-IN" sz="1300" dirty="0">
                <a:effectLst/>
                <a:latin typeface="CMBX9"/>
              </a:rPr>
              <a:t> Dey, Chris Bogart, </a:t>
            </a:r>
            <a:r>
              <a:rPr lang="en-IN" sz="1300" dirty="0" err="1">
                <a:effectLst/>
                <a:latin typeface="CMBX9"/>
              </a:rPr>
              <a:t>Sadika</a:t>
            </a:r>
            <a:r>
              <a:rPr lang="en-IN" sz="1300" dirty="0">
                <a:effectLst/>
                <a:latin typeface="CMBX9"/>
              </a:rPr>
              <a:t> </a:t>
            </a:r>
            <a:r>
              <a:rPr lang="en-IN" sz="1300" dirty="0" err="1">
                <a:effectLst/>
                <a:latin typeface="CMBX9"/>
              </a:rPr>
              <a:t>Amreen</a:t>
            </a:r>
            <a:r>
              <a:rPr lang="en-IN" sz="1300" dirty="0">
                <a:latin typeface="CMBX9"/>
              </a:rPr>
              <a:t>, </a:t>
            </a:r>
            <a:r>
              <a:rPr lang="en-IN" sz="1300" dirty="0">
                <a:effectLst/>
                <a:latin typeface="CMBX9"/>
              </a:rPr>
              <a:t>Marat </a:t>
            </a:r>
            <a:r>
              <a:rPr lang="en-IN" sz="1300" dirty="0" err="1">
                <a:effectLst/>
                <a:latin typeface="CMBX9"/>
              </a:rPr>
              <a:t>Valiev</a:t>
            </a:r>
            <a:r>
              <a:rPr lang="en-IN" sz="1300" dirty="0">
                <a:latin typeface="CMBX9"/>
              </a:rPr>
              <a:t>, </a:t>
            </a:r>
            <a:r>
              <a:rPr lang="en-IN" sz="1300" dirty="0">
                <a:effectLst/>
                <a:latin typeface="CMBX9"/>
              </a:rPr>
              <a:t>Adam </a:t>
            </a:r>
            <a:r>
              <a:rPr lang="en-IN" sz="1300" dirty="0" err="1">
                <a:effectLst/>
                <a:latin typeface="CMBX9"/>
              </a:rPr>
              <a:t>Tutko,David</a:t>
            </a:r>
            <a:r>
              <a:rPr lang="en-IN" sz="1300" dirty="0">
                <a:effectLst/>
                <a:latin typeface="CMBX9"/>
              </a:rPr>
              <a:t> Kennard, Russell, </a:t>
            </a:r>
            <a:r>
              <a:rPr lang="en-IN" sz="1300" dirty="0" err="1">
                <a:effectLst/>
                <a:latin typeface="CMBX9"/>
              </a:rPr>
              <a:t>Zaretzki</a:t>
            </a:r>
            <a:r>
              <a:rPr lang="en-IN" sz="1300" dirty="0">
                <a:latin typeface="CMBX9"/>
              </a:rPr>
              <a:t>,</a:t>
            </a:r>
            <a:r>
              <a:rPr lang="en-IN" sz="1300" dirty="0">
                <a:effectLst/>
                <a:latin typeface="CMBSY10"/>
              </a:rPr>
              <a:t> </a:t>
            </a:r>
            <a:r>
              <a:rPr lang="en-IN" sz="1300" dirty="0" err="1">
                <a:effectLst/>
                <a:latin typeface="CMBX9"/>
              </a:rPr>
              <a:t>Audris</a:t>
            </a:r>
            <a:r>
              <a:rPr lang="en-IN" sz="1300" dirty="0">
                <a:effectLst/>
                <a:latin typeface="CMBX9"/>
              </a:rPr>
              <a:t> </a:t>
            </a:r>
            <a:r>
              <a:rPr lang="en-IN" sz="1300" dirty="0" err="1">
                <a:effectLst/>
                <a:latin typeface="CMBX9"/>
              </a:rPr>
              <a:t>Mockus</a:t>
            </a:r>
            <a:r>
              <a:rPr lang="en-IN" sz="1300" dirty="0">
                <a:effectLst/>
                <a:latin typeface="CMBX9"/>
              </a:rPr>
              <a:t> </a:t>
            </a:r>
            <a:endParaRPr lang="en-IN" sz="1300" dirty="0"/>
          </a:p>
          <a:p>
            <a:br>
              <a:rPr lang="en-US" dirty="0"/>
            </a:br>
            <a:r>
              <a:rPr lang="en-US" dirty="0"/>
              <a:t>Presented by: </a:t>
            </a:r>
            <a:r>
              <a:rPr lang="en-US" sz="1600" dirty="0"/>
              <a:t>Utkarsh </a:t>
            </a:r>
            <a:r>
              <a:rPr lang="en-US" sz="1600" dirty="0" err="1"/>
              <a:t>Pratiush</a:t>
            </a:r>
            <a:endParaRPr lang="en-US" sz="1600" dirty="0"/>
          </a:p>
        </p:txBody>
      </p:sp>
    </p:spTree>
    <p:extLst>
      <p:ext uri="{BB962C8B-B14F-4D97-AF65-F5344CB8AC3E}">
        <p14:creationId xmlns:p14="http://schemas.microsoft.com/office/powerpoint/2010/main" val="351965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5E18-EACB-664A-D865-DC5EFFEC8828}"/>
              </a:ext>
            </a:extLst>
          </p:cNvPr>
          <p:cNvSpPr>
            <a:spLocks noGrp="1"/>
          </p:cNvSpPr>
          <p:nvPr>
            <p:ph type="title"/>
          </p:nvPr>
        </p:nvSpPr>
        <p:spPr/>
        <p:txBody>
          <a:bodyPr/>
          <a:lstStyle/>
          <a:p>
            <a:r>
              <a:rPr lang="en-US" dirty="0"/>
              <a:t>Our Project</a:t>
            </a:r>
          </a:p>
        </p:txBody>
      </p:sp>
      <p:pic>
        <p:nvPicPr>
          <p:cNvPr id="4" name="Picture 3">
            <a:extLst>
              <a:ext uri="{FF2B5EF4-FFF2-40B4-BE49-F238E27FC236}">
                <a16:creationId xmlns:a16="http://schemas.microsoft.com/office/drawing/2014/main" id="{5C28C941-5944-478F-96B3-0001EA572C1B}"/>
              </a:ext>
            </a:extLst>
          </p:cNvPr>
          <p:cNvPicPr>
            <a:picLocks noChangeAspect="1"/>
          </p:cNvPicPr>
          <p:nvPr/>
        </p:nvPicPr>
        <p:blipFill>
          <a:blip r:embed="rId2"/>
          <a:stretch>
            <a:fillRect/>
          </a:stretch>
        </p:blipFill>
        <p:spPr>
          <a:xfrm>
            <a:off x="838200" y="1690688"/>
            <a:ext cx="10663238" cy="3677375"/>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86AF6A84-8A27-DC52-46F7-1876F82E580E}"/>
                  </a:ext>
                </a:extLst>
              </p14:cNvPr>
              <p14:cNvContentPartPr/>
              <p14:nvPr/>
            </p14:nvContentPartPr>
            <p14:xfrm>
              <a:off x="975442" y="5083200"/>
              <a:ext cx="7075440" cy="70920"/>
            </p14:xfrm>
          </p:contentPart>
        </mc:Choice>
        <mc:Fallback>
          <p:pic>
            <p:nvPicPr>
              <p:cNvPr id="8" name="Ink 7">
                <a:extLst>
                  <a:ext uri="{FF2B5EF4-FFF2-40B4-BE49-F238E27FC236}">
                    <a16:creationId xmlns:a16="http://schemas.microsoft.com/office/drawing/2014/main" id="{86AF6A84-8A27-DC52-46F7-1876F82E580E}"/>
                  </a:ext>
                </a:extLst>
              </p:cNvPr>
              <p:cNvPicPr/>
              <p:nvPr/>
            </p:nvPicPr>
            <p:blipFill>
              <a:blip r:embed="rId4"/>
              <a:stretch>
                <a:fillRect/>
              </a:stretch>
            </p:blipFill>
            <p:spPr>
              <a:xfrm>
                <a:off x="921802" y="4975200"/>
                <a:ext cx="7183080" cy="286560"/>
              </a:xfrm>
              <a:prstGeom prst="rect">
                <a:avLst/>
              </a:prstGeom>
            </p:spPr>
          </p:pic>
        </mc:Fallback>
      </mc:AlternateContent>
      <p:sp>
        <p:nvSpPr>
          <p:cNvPr id="9" name="TextBox 8">
            <a:extLst>
              <a:ext uri="{FF2B5EF4-FFF2-40B4-BE49-F238E27FC236}">
                <a16:creationId xmlns:a16="http://schemas.microsoft.com/office/drawing/2014/main" id="{B5F65C0B-EDB0-FCCF-454E-CEAD9250D843}"/>
              </a:ext>
            </a:extLst>
          </p:cNvPr>
          <p:cNvSpPr txBox="1"/>
          <p:nvPr/>
        </p:nvSpPr>
        <p:spPr>
          <a:xfrm>
            <a:off x="8643937" y="5672138"/>
            <a:ext cx="3243263" cy="369332"/>
          </a:xfrm>
          <a:prstGeom prst="rect">
            <a:avLst/>
          </a:prstGeom>
          <a:noFill/>
        </p:spPr>
        <p:txBody>
          <a:bodyPr wrap="square" rtlCol="0">
            <a:spAutoFit/>
          </a:bodyPr>
          <a:lstStyle/>
          <a:p>
            <a:r>
              <a:rPr lang="en-US" dirty="0"/>
              <a:t>Credits: Victor </a:t>
            </a:r>
            <a:r>
              <a:rPr lang="en-US" dirty="0" err="1"/>
              <a:t>Hazlewood</a:t>
            </a:r>
            <a:endParaRPr lang="en-US" dirty="0"/>
          </a:p>
        </p:txBody>
      </p:sp>
      <p:sp>
        <p:nvSpPr>
          <p:cNvPr id="10" name="TextBox 9">
            <a:extLst>
              <a:ext uri="{FF2B5EF4-FFF2-40B4-BE49-F238E27FC236}">
                <a16:creationId xmlns:a16="http://schemas.microsoft.com/office/drawing/2014/main" id="{24DDE748-742E-236C-DD7A-0DE577C5F2CE}"/>
              </a:ext>
            </a:extLst>
          </p:cNvPr>
          <p:cNvSpPr txBox="1"/>
          <p:nvPr/>
        </p:nvSpPr>
        <p:spPr>
          <a:xfrm>
            <a:off x="3810000" y="6308209"/>
            <a:ext cx="3243263" cy="369332"/>
          </a:xfrm>
          <a:prstGeom prst="rect">
            <a:avLst/>
          </a:prstGeom>
          <a:noFill/>
        </p:spPr>
        <p:txBody>
          <a:bodyPr wrap="square" rtlCol="0">
            <a:spAutoFit/>
          </a:bodyPr>
          <a:lstStyle/>
          <a:p>
            <a:r>
              <a:rPr lang="en-US" dirty="0"/>
              <a:t>Thanks</a:t>
            </a:r>
          </a:p>
        </p:txBody>
      </p:sp>
    </p:spTree>
    <p:extLst>
      <p:ext uri="{BB962C8B-B14F-4D97-AF65-F5344CB8AC3E}">
        <p14:creationId xmlns:p14="http://schemas.microsoft.com/office/powerpoint/2010/main" val="1918742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113E-C788-B31F-E7C4-27FC3112E0CD}"/>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09ED21AD-66CF-B57E-5EEF-EA75DC09582B}"/>
              </a:ext>
            </a:extLst>
          </p:cNvPr>
          <p:cNvSpPr>
            <a:spLocks noGrp="1"/>
          </p:cNvSpPr>
          <p:nvPr>
            <p:ph idx="1"/>
          </p:nvPr>
        </p:nvSpPr>
        <p:spPr/>
        <p:txBody>
          <a:bodyPr/>
          <a:lstStyle/>
          <a:p>
            <a:r>
              <a:rPr lang="en-US" dirty="0"/>
              <a:t>Motivation </a:t>
            </a:r>
          </a:p>
          <a:p>
            <a:r>
              <a:rPr lang="en-US" dirty="0"/>
              <a:t>Related work </a:t>
            </a:r>
          </a:p>
          <a:p>
            <a:r>
              <a:rPr lang="en-US" dirty="0"/>
              <a:t>Background </a:t>
            </a:r>
          </a:p>
          <a:p>
            <a:r>
              <a:rPr lang="en-US" dirty="0"/>
              <a:t>Methodology </a:t>
            </a:r>
          </a:p>
          <a:p>
            <a:r>
              <a:rPr lang="en-US" dirty="0"/>
              <a:t>Application as discussed in paper</a:t>
            </a:r>
          </a:p>
          <a:p>
            <a:r>
              <a:rPr lang="en-US" dirty="0"/>
              <a:t>Future work/challenges</a:t>
            </a:r>
          </a:p>
          <a:p>
            <a:endParaRPr lang="en-US" dirty="0"/>
          </a:p>
          <a:p>
            <a:endParaRPr lang="en-US" dirty="0"/>
          </a:p>
        </p:txBody>
      </p:sp>
    </p:spTree>
    <p:extLst>
      <p:ext uri="{BB962C8B-B14F-4D97-AF65-F5344CB8AC3E}">
        <p14:creationId xmlns:p14="http://schemas.microsoft.com/office/powerpoint/2010/main" val="173401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04016-E77E-4D28-6B93-178641081715}"/>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Motivation</a:t>
            </a:r>
          </a:p>
        </p:txBody>
      </p:sp>
      <p:sp>
        <p:nvSpPr>
          <p:cNvPr id="16" name="Rectangle: Rounded Corners 1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9B0ECA7-911D-6FE4-E1BE-C8C39692A16A}"/>
              </a:ext>
            </a:extLst>
          </p:cNvPr>
          <p:cNvPicPr>
            <a:picLocks noChangeAspect="1"/>
          </p:cNvPicPr>
          <p:nvPr/>
        </p:nvPicPr>
        <p:blipFill>
          <a:blip r:embed="rId3"/>
          <a:stretch>
            <a:fillRect/>
          </a:stretch>
        </p:blipFill>
        <p:spPr>
          <a:xfrm>
            <a:off x="1071048" y="1862522"/>
            <a:ext cx="2972883" cy="2261192"/>
          </a:xfrm>
          <a:prstGeom prst="rect">
            <a:avLst/>
          </a:prstGeom>
        </p:spPr>
      </p:pic>
      <p:sp>
        <p:nvSpPr>
          <p:cNvPr id="5" name="TextBox 4">
            <a:extLst>
              <a:ext uri="{FF2B5EF4-FFF2-40B4-BE49-F238E27FC236}">
                <a16:creationId xmlns:a16="http://schemas.microsoft.com/office/drawing/2014/main" id="{7B47D88F-356B-3CAE-58A7-F4E1EEA7FDAF}"/>
              </a:ext>
            </a:extLst>
          </p:cNvPr>
          <p:cNvSpPr txBox="1"/>
          <p:nvPr/>
        </p:nvSpPr>
        <p:spPr>
          <a:xfrm>
            <a:off x="982890" y="5842466"/>
            <a:ext cx="5659684" cy="322268"/>
          </a:xfrm>
          <a:prstGeom prst="rect">
            <a:avLst/>
          </a:prstGeom>
          <a:noFill/>
        </p:spPr>
        <p:txBody>
          <a:bodyPr wrap="square" rtlCol="0">
            <a:spAutoFit/>
          </a:bodyPr>
          <a:lstStyle/>
          <a:p>
            <a:pPr defTabSz="758952">
              <a:spcAft>
                <a:spcPts val="600"/>
              </a:spcAft>
            </a:pPr>
            <a:r>
              <a:rPr lang="en-US" sz="1494" kern="1200">
                <a:solidFill>
                  <a:schemeClr val="tx1"/>
                </a:solidFill>
                <a:latin typeface="+mn-lt"/>
                <a:ea typeface="+mn-ea"/>
                <a:cs typeface="+mn-cs"/>
              </a:rPr>
              <a:t>https://</a:t>
            </a:r>
            <a:r>
              <a:rPr lang="en-US" sz="1494" kern="1200" err="1">
                <a:solidFill>
                  <a:schemeClr val="tx1"/>
                </a:solidFill>
                <a:latin typeface="+mn-lt"/>
                <a:ea typeface="+mn-ea"/>
                <a:cs typeface="+mn-cs"/>
              </a:rPr>
              <a:t>www.usesignhouse.com</a:t>
            </a:r>
            <a:r>
              <a:rPr lang="en-US" sz="1494" kern="1200">
                <a:solidFill>
                  <a:schemeClr val="tx1"/>
                </a:solidFill>
                <a:latin typeface="+mn-lt"/>
                <a:ea typeface="+mn-ea"/>
                <a:cs typeface="+mn-cs"/>
              </a:rPr>
              <a:t>/blog/</a:t>
            </a:r>
            <a:r>
              <a:rPr lang="en-US" sz="1494" kern="1200" err="1">
                <a:solidFill>
                  <a:schemeClr val="tx1"/>
                </a:solidFill>
                <a:latin typeface="+mn-lt"/>
                <a:ea typeface="+mn-ea"/>
                <a:cs typeface="+mn-cs"/>
              </a:rPr>
              <a:t>github</a:t>
            </a:r>
            <a:r>
              <a:rPr lang="en-US" sz="1494" kern="1200">
                <a:solidFill>
                  <a:schemeClr val="tx1"/>
                </a:solidFill>
                <a:latin typeface="+mn-lt"/>
                <a:ea typeface="+mn-ea"/>
                <a:cs typeface="+mn-cs"/>
              </a:rPr>
              <a:t>-stats</a:t>
            </a:r>
            <a:endParaRPr lang="en-US"/>
          </a:p>
        </p:txBody>
      </p:sp>
      <p:pic>
        <p:nvPicPr>
          <p:cNvPr id="6" name="Picture 5">
            <a:extLst>
              <a:ext uri="{FF2B5EF4-FFF2-40B4-BE49-F238E27FC236}">
                <a16:creationId xmlns:a16="http://schemas.microsoft.com/office/drawing/2014/main" id="{C813D5DC-3154-43C7-BB1E-59E8257E2C7C}"/>
              </a:ext>
            </a:extLst>
          </p:cNvPr>
          <p:cNvPicPr>
            <a:picLocks noChangeAspect="1"/>
          </p:cNvPicPr>
          <p:nvPr/>
        </p:nvPicPr>
        <p:blipFill>
          <a:blip r:embed="rId4"/>
          <a:stretch>
            <a:fillRect/>
          </a:stretch>
        </p:blipFill>
        <p:spPr>
          <a:xfrm>
            <a:off x="4228922" y="1800911"/>
            <a:ext cx="3391843" cy="2384415"/>
          </a:xfrm>
          <a:prstGeom prst="rect">
            <a:avLst/>
          </a:prstGeom>
        </p:spPr>
      </p:pic>
      <p:pic>
        <p:nvPicPr>
          <p:cNvPr id="7" name="Picture 6">
            <a:extLst>
              <a:ext uri="{FF2B5EF4-FFF2-40B4-BE49-F238E27FC236}">
                <a16:creationId xmlns:a16="http://schemas.microsoft.com/office/drawing/2014/main" id="{55238C2A-CDDF-AB00-FEDA-8161DC145D73}"/>
              </a:ext>
            </a:extLst>
          </p:cNvPr>
          <p:cNvPicPr>
            <a:picLocks noChangeAspect="1"/>
          </p:cNvPicPr>
          <p:nvPr/>
        </p:nvPicPr>
        <p:blipFill>
          <a:blip r:embed="rId5"/>
          <a:stretch>
            <a:fillRect/>
          </a:stretch>
        </p:blipFill>
        <p:spPr>
          <a:xfrm>
            <a:off x="7805758" y="1800911"/>
            <a:ext cx="3403352" cy="2384415"/>
          </a:xfrm>
          <a:prstGeom prst="rect">
            <a:avLst/>
          </a:prstGeom>
        </p:spPr>
      </p:pic>
      <p:sp>
        <p:nvSpPr>
          <p:cNvPr id="8" name="TextBox 7">
            <a:extLst>
              <a:ext uri="{FF2B5EF4-FFF2-40B4-BE49-F238E27FC236}">
                <a16:creationId xmlns:a16="http://schemas.microsoft.com/office/drawing/2014/main" id="{694B9412-3033-D844-8FA1-061A5DA33DC3}"/>
              </a:ext>
            </a:extLst>
          </p:cNvPr>
          <p:cNvSpPr txBox="1"/>
          <p:nvPr/>
        </p:nvSpPr>
        <p:spPr>
          <a:xfrm>
            <a:off x="1071048" y="4434498"/>
            <a:ext cx="6199646" cy="1165960"/>
          </a:xfrm>
          <a:prstGeom prst="rect">
            <a:avLst/>
          </a:prstGeom>
          <a:noFill/>
        </p:spPr>
        <p:txBody>
          <a:bodyPr wrap="square" rtlCol="0">
            <a:spAutoFit/>
          </a:bodyPr>
          <a:lstStyle/>
          <a:p>
            <a:pPr defTabSz="758952">
              <a:spcAft>
                <a:spcPts val="600"/>
              </a:spcAft>
            </a:pPr>
            <a:r>
              <a:rPr lang="en-US" sz="1494" kern="1200">
                <a:solidFill>
                  <a:schemeClr val="tx1"/>
                </a:solidFill>
                <a:latin typeface="+mn-lt"/>
                <a:ea typeface="+mn-ea"/>
                <a:cs typeface="+mn-cs"/>
              </a:rPr>
              <a:t>Want to answer questions like?</a:t>
            </a:r>
            <a:br>
              <a:rPr lang="en-US" sz="1494" kern="1200">
                <a:solidFill>
                  <a:schemeClr val="tx1"/>
                </a:solidFill>
                <a:latin typeface="+mn-lt"/>
                <a:ea typeface="+mn-ea"/>
                <a:cs typeface="+mn-cs"/>
              </a:rPr>
            </a:br>
            <a:r>
              <a:rPr lang="en-US" sz="1494" kern="1200">
                <a:solidFill>
                  <a:schemeClr val="tx1"/>
                </a:solidFill>
                <a:latin typeface="+mn-lt"/>
                <a:ea typeface="+mn-ea"/>
                <a:cs typeface="+mn-cs"/>
              </a:rPr>
              <a:t>-&gt;</a:t>
            </a:r>
            <a:r>
              <a:rPr lang="en-IN" sz="1494" b="1" kern="1200">
                <a:solidFill>
                  <a:srgbClr val="000000"/>
                </a:solidFill>
                <a:latin typeface="system-ui"/>
                <a:ea typeface="+mn-ea"/>
                <a:cs typeface="+mn-cs"/>
              </a:rPr>
              <a:t>What are the top 10 most popular programming languages used in OSS?</a:t>
            </a:r>
          </a:p>
          <a:p>
            <a:pPr defTabSz="758952">
              <a:spcAft>
                <a:spcPts val="600"/>
              </a:spcAft>
            </a:pPr>
            <a:r>
              <a:rPr lang="en-IN" sz="1494" b="1" kern="1200">
                <a:solidFill>
                  <a:srgbClr val="000000"/>
                </a:solidFill>
                <a:latin typeface="system-ui"/>
                <a:ea typeface="+mn-ea"/>
                <a:cs typeface="+mn-cs"/>
              </a:rPr>
              <a:t>-&gt; What are the largest open source projects by contributor count in GitHub?</a:t>
            </a:r>
          </a:p>
          <a:p>
            <a:pPr defTabSz="758952">
              <a:spcAft>
                <a:spcPts val="600"/>
              </a:spcAft>
            </a:pPr>
            <a:r>
              <a:rPr lang="en-US" sz="1494" kern="1200">
                <a:solidFill>
                  <a:schemeClr val="tx1"/>
                </a:solidFill>
                <a:latin typeface="+mn-lt"/>
                <a:ea typeface="+mn-ea"/>
                <a:cs typeface="+mn-cs"/>
              </a:rPr>
              <a:t> </a:t>
            </a:r>
            <a:endParaRPr lang="en-US"/>
          </a:p>
        </p:txBody>
      </p:sp>
      <p:sp>
        <p:nvSpPr>
          <p:cNvPr id="9" name="TextBox 8">
            <a:extLst>
              <a:ext uri="{FF2B5EF4-FFF2-40B4-BE49-F238E27FC236}">
                <a16:creationId xmlns:a16="http://schemas.microsoft.com/office/drawing/2014/main" id="{C5D6ADAB-0870-5944-0B19-1DF1AE2F2157}"/>
              </a:ext>
            </a:extLst>
          </p:cNvPr>
          <p:cNvSpPr txBox="1"/>
          <p:nvPr/>
        </p:nvSpPr>
        <p:spPr>
          <a:xfrm>
            <a:off x="7083359" y="4556697"/>
            <a:ext cx="4125751" cy="1089016"/>
          </a:xfrm>
          <a:prstGeom prst="rect">
            <a:avLst/>
          </a:prstGeom>
          <a:noFill/>
        </p:spPr>
        <p:txBody>
          <a:bodyPr wrap="square" rtlCol="0">
            <a:spAutoFit/>
          </a:bodyPr>
          <a:lstStyle/>
          <a:p>
            <a:pPr defTabSz="758952">
              <a:spcAft>
                <a:spcPts val="600"/>
              </a:spcAft>
            </a:pPr>
            <a:r>
              <a:rPr lang="en-US" sz="1494" kern="1200">
                <a:solidFill>
                  <a:schemeClr val="tx1"/>
                </a:solidFill>
                <a:latin typeface="+mn-lt"/>
                <a:ea typeface="+mn-ea"/>
                <a:cs typeface="+mn-cs"/>
              </a:rPr>
              <a:t>At an organization level want to answer questions like?</a:t>
            </a:r>
            <a:br>
              <a:rPr lang="en-US" sz="1494" kern="1200">
                <a:solidFill>
                  <a:schemeClr val="tx1"/>
                </a:solidFill>
                <a:latin typeface="+mn-lt"/>
                <a:ea typeface="+mn-ea"/>
                <a:cs typeface="+mn-cs"/>
              </a:rPr>
            </a:br>
            <a:r>
              <a:rPr lang="en-US" sz="1494" kern="1200">
                <a:solidFill>
                  <a:schemeClr val="tx1"/>
                </a:solidFill>
                <a:latin typeface="+mn-lt"/>
                <a:ea typeface="+mn-ea"/>
                <a:cs typeface="+mn-cs"/>
              </a:rPr>
              <a:t>-&gt;</a:t>
            </a:r>
            <a:r>
              <a:rPr lang="en-IN" sz="1494" b="1" kern="1200">
                <a:solidFill>
                  <a:srgbClr val="000000"/>
                </a:solidFill>
                <a:latin typeface="system-ui"/>
                <a:ea typeface="+mn-ea"/>
                <a:cs typeface="+mn-cs"/>
              </a:rPr>
              <a:t>Estimate productivity of employees</a:t>
            </a:r>
          </a:p>
          <a:p>
            <a:pPr defTabSz="758952">
              <a:spcAft>
                <a:spcPts val="600"/>
              </a:spcAft>
            </a:pPr>
            <a:r>
              <a:rPr lang="en-IN" sz="1494" b="1" kern="1200">
                <a:solidFill>
                  <a:srgbClr val="000000"/>
                </a:solidFill>
                <a:latin typeface="system-ui"/>
                <a:ea typeface="+mn-ea"/>
                <a:cs typeface="+mn-cs"/>
              </a:rPr>
              <a:t>-&gt;Assess potential vulnerability </a:t>
            </a:r>
            <a:endParaRPr lang="en-US"/>
          </a:p>
        </p:txBody>
      </p:sp>
    </p:spTree>
    <p:extLst>
      <p:ext uri="{BB962C8B-B14F-4D97-AF65-F5344CB8AC3E}">
        <p14:creationId xmlns:p14="http://schemas.microsoft.com/office/powerpoint/2010/main" val="165198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562A-51B7-1DDF-CF1E-3A06E3410585}"/>
              </a:ext>
            </a:extLst>
          </p:cNvPr>
          <p:cNvSpPr>
            <a:spLocks noGrp="1"/>
          </p:cNvSpPr>
          <p:nvPr>
            <p:ph type="title"/>
          </p:nvPr>
        </p:nvSpPr>
        <p:spPr/>
        <p:txBody>
          <a:bodyPr/>
          <a:lstStyle/>
          <a:p>
            <a:r>
              <a:rPr lang="en-US" dirty="0"/>
              <a:t>Related work and what </a:t>
            </a:r>
            <a:r>
              <a:rPr lang="en-US" dirty="0" err="1"/>
              <a:t>WoC</a:t>
            </a:r>
            <a:r>
              <a:rPr lang="en-US" dirty="0"/>
              <a:t> brings to table</a:t>
            </a:r>
          </a:p>
        </p:txBody>
      </p:sp>
      <p:sp>
        <p:nvSpPr>
          <p:cNvPr id="5" name="TextBox 4">
            <a:extLst>
              <a:ext uri="{FF2B5EF4-FFF2-40B4-BE49-F238E27FC236}">
                <a16:creationId xmlns:a16="http://schemas.microsoft.com/office/drawing/2014/main" id="{8D0AFD20-5D60-626F-DA75-5EB27E9126D1}"/>
              </a:ext>
            </a:extLst>
          </p:cNvPr>
          <p:cNvSpPr txBox="1"/>
          <p:nvPr/>
        </p:nvSpPr>
        <p:spPr>
          <a:xfrm>
            <a:off x="1163782" y="1690688"/>
            <a:ext cx="8894618"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MR9"/>
              </a:rPr>
              <a:t>several large-scale software mining efforts exist and may be roughly subdivided into attempts at preservation, data sharing for research purposes, and construction of decision support tools. </a:t>
            </a:r>
            <a:endParaRPr lang="en-IN" dirty="0"/>
          </a:p>
        </p:txBody>
      </p:sp>
      <p:pic>
        <p:nvPicPr>
          <p:cNvPr id="7" name="Picture 6">
            <a:extLst>
              <a:ext uri="{FF2B5EF4-FFF2-40B4-BE49-F238E27FC236}">
                <a16:creationId xmlns:a16="http://schemas.microsoft.com/office/drawing/2014/main" id="{0E50E667-ECE6-F6DD-5FE4-A65443348586}"/>
              </a:ext>
            </a:extLst>
          </p:cNvPr>
          <p:cNvPicPr>
            <a:picLocks noChangeAspect="1"/>
          </p:cNvPicPr>
          <p:nvPr/>
        </p:nvPicPr>
        <p:blipFill>
          <a:blip r:embed="rId2"/>
          <a:stretch>
            <a:fillRect/>
          </a:stretch>
        </p:blipFill>
        <p:spPr>
          <a:xfrm>
            <a:off x="7843838" y="2941044"/>
            <a:ext cx="3137551" cy="1839821"/>
          </a:xfrm>
          <a:prstGeom prst="rect">
            <a:avLst/>
          </a:prstGeom>
        </p:spPr>
      </p:pic>
      <p:pic>
        <p:nvPicPr>
          <p:cNvPr id="8" name="Picture 7">
            <a:extLst>
              <a:ext uri="{FF2B5EF4-FFF2-40B4-BE49-F238E27FC236}">
                <a16:creationId xmlns:a16="http://schemas.microsoft.com/office/drawing/2014/main" id="{B5E37474-7C69-0125-51C6-3C1460414E99}"/>
              </a:ext>
            </a:extLst>
          </p:cNvPr>
          <p:cNvPicPr>
            <a:picLocks noChangeAspect="1"/>
          </p:cNvPicPr>
          <p:nvPr/>
        </p:nvPicPr>
        <p:blipFill>
          <a:blip r:embed="rId3"/>
          <a:stretch>
            <a:fillRect/>
          </a:stretch>
        </p:blipFill>
        <p:spPr>
          <a:xfrm>
            <a:off x="1343450" y="3381223"/>
            <a:ext cx="6057476" cy="1096452"/>
          </a:xfrm>
          <a:prstGeom prst="rect">
            <a:avLst/>
          </a:prstGeom>
        </p:spPr>
      </p:pic>
      <p:sp>
        <p:nvSpPr>
          <p:cNvPr id="9" name="TextBox 8">
            <a:extLst>
              <a:ext uri="{FF2B5EF4-FFF2-40B4-BE49-F238E27FC236}">
                <a16:creationId xmlns:a16="http://schemas.microsoft.com/office/drawing/2014/main" id="{87E749B6-1C62-2632-B1D9-ABE3877D0ED1}"/>
              </a:ext>
            </a:extLst>
          </p:cNvPr>
          <p:cNvSpPr txBox="1"/>
          <p:nvPr/>
        </p:nvSpPr>
        <p:spPr>
          <a:xfrm>
            <a:off x="1163782" y="4982646"/>
            <a:ext cx="3477932" cy="369332"/>
          </a:xfrm>
          <a:prstGeom prst="rect">
            <a:avLst/>
          </a:prstGeom>
          <a:noFill/>
        </p:spPr>
        <p:txBody>
          <a:bodyPr wrap="square" rtlCol="0">
            <a:spAutoFit/>
          </a:bodyPr>
          <a:lstStyle/>
          <a:p>
            <a:pPr defTabSz="557784">
              <a:spcAft>
                <a:spcPts val="600"/>
              </a:spcAft>
            </a:pPr>
            <a:r>
              <a:rPr lang="en-US" kern="1200" dirty="0">
                <a:solidFill>
                  <a:schemeClr val="tx1"/>
                </a:solidFill>
              </a:rPr>
              <a:t>And many more…</a:t>
            </a:r>
            <a:endParaRPr lang="en-US" dirty="0"/>
          </a:p>
        </p:txBody>
      </p:sp>
      <p:sp>
        <p:nvSpPr>
          <p:cNvPr id="10" name="TextBox 9">
            <a:extLst>
              <a:ext uri="{FF2B5EF4-FFF2-40B4-BE49-F238E27FC236}">
                <a16:creationId xmlns:a16="http://schemas.microsoft.com/office/drawing/2014/main" id="{7616750C-1957-0590-4357-5029871A6A4E}"/>
              </a:ext>
            </a:extLst>
          </p:cNvPr>
          <p:cNvSpPr txBox="1"/>
          <p:nvPr/>
        </p:nvSpPr>
        <p:spPr>
          <a:xfrm>
            <a:off x="1177005" y="5724716"/>
            <a:ext cx="6666833" cy="768159"/>
          </a:xfrm>
          <a:prstGeom prst="rect">
            <a:avLst/>
          </a:prstGeom>
          <a:solidFill>
            <a:schemeClr val="accent6">
              <a:lumMod val="40000"/>
              <a:lumOff val="60000"/>
            </a:schemeClr>
          </a:solidFill>
        </p:spPr>
        <p:txBody>
          <a:bodyPr wrap="square" rtlCol="0">
            <a:spAutoFit/>
          </a:bodyPr>
          <a:lstStyle/>
          <a:p>
            <a:pPr defTabSz="557784">
              <a:spcAft>
                <a:spcPts val="600"/>
              </a:spcAft>
            </a:pPr>
            <a:r>
              <a:rPr lang="en-US" sz="1098" kern="1200" err="1">
                <a:solidFill>
                  <a:schemeClr val="tx1"/>
                </a:solidFill>
                <a:latin typeface="+mn-lt"/>
                <a:ea typeface="+mn-ea"/>
                <a:cs typeface="+mn-cs"/>
              </a:rPr>
              <a:t>WoC</a:t>
            </a:r>
            <a:r>
              <a:rPr lang="en-US" sz="1098" kern="1200">
                <a:solidFill>
                  <a:schemeClr val="tx1"/>
                </a:solidFill>
                <a:latin typeface="+mn-lt"/>
                <a:ea typeface="+mn-ea"/>
                <a:cs typeface="+mn-cs"/>
              </a:rPr>
              <a:t> focuses on :</a:t>
            </a:r>
            <a:br>
              <a:rPr lang="en-US" sz="1098" kern="1200">
                <a:solidFill>
                  <a:schemeClr val="tx1"/>
                </a:solidFill>
                <a:latin typeface="+mn-lt"/>
                <a:ea typeface="+mn-ea"/>
                <a:cs typeface="+mn-cs"/>
              </a:rPr>
            </a:br>
            <a:r>
              <a:rPr lang="en-US" sz="1098" kern="1200">
                <a:solidFill>
                  <a:schemeClr val="tx1"/>
                </a:solidFill>
                <a:latin typeface="+mn-lt"/>
                <a:ea typeface="+mn-ea"/>
                <a:cs typeface="+mn-cs"/>
              </a:rPr>
              <a:t> -&gt;</a:t>
            </a:r>
            <a:r>
              <a:rPr lang="en-IN" sz="1098" kern="1200">
                <a:solidFill>
                  <a:schemeClr val="tx1"/>
                </a:solidFill>
                <a:latin typeface="Söhne Mono"/>
                <a:ea typeface="+mn-ea"/>
                <a:cs typeface="+mn-cs"/>
              </a:rPr>
              <a:t>Open source-related research</a:t>
            </a:r>
            <a:br>
              <a:rPr lang="en-IN" sz="1098" kern="1200">
                <a:solidFill>
                  <a:schemeClr val="tx1"/>
                </a:solidFill>
                <a:latin typeface="Söhne Mono"/>
                <a:ea typeface="+mn-ea"/>
                <a:cs typeface="+mn-cs"/>
              </a:rPr>
            </a:br>
            <a:r>
              <a:rPr lang="en-IN" sz="1098" kern="1200">
                <a:solidFill>
                  <a:schemeClr val="tx1"/>
                </a:solidFill>
                <a:latin typeface="Söhne Mono"/>
                <a:ea typeface="+mn-ea"/>
                <a:cs typeface="+mn-cs"/>
              </a:rPr>
              <a:t> -&gt;</a:t>
            </a:r>
            <a:r>
              <a:rPr lang="en-IN" sz="1098" kern="1200">
                <a:solidFill>
                  <a:schemeClr val="tx1"/>
                </a:solidFill>
                <a:latin typeface="CMR9"/>
                <a:ea typeface="+mn-ea"/>
                <a:cs typeface="+mn-cs"/>
              </a:rPr>
              <a:t>Efficient update of this huge database that it builds on</a:t>
            </a:r>
            <a:br>
              <a:rPr lang="en-IN" sz="1098" kern="1200">
                <a:solidFill>
                  <a:schemeClr val="tx1"/>
                </a:solidFill>
                <a:latin typeface="Söhne Mono"/>
                <a:ea typeface="+mn-ea"/>
                <a:cs typeface="+mn-cs"/>
              </a:rPr>
            </a:br>
            <a:r>
              <a:rPr lang="en-IN" sz="1098" kern="1200">
                <a:solidFill>
                  <a:schemeClr val="tx1"/>
                </a:solidFill>
                <a:latin typeface="Söhne Mono"/>
                <a:ea typeface="+mn-ea"/>
                <a:cs typeface="+mn-cs"/>
              </a:rPr>
              <a:t> -&gt;Preserve git objects and cross-references, so relationships  between code and people is readily available.</a:t>
            </a:r>
            <a:endParaRPr lang="en-US"/>
          </a:p>
        </p:txBody>
      </p:sp>
    </p:spTree>
    <p:extLst>
      <p:ext uri="{BB962C8B-B14F-4D97-AF65-F5344CB8AC3E}">
        <p14:creationId xmlns:p14="http://schemas.microsoft.com/office/powerpoint/2010/main" val="317811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F861-20BD-223C-CC92-DE928185B9BD}"/>
              </a:ext>
            </a:extLst>
          </p:cNvPr>
          <p:cNvSpPr>
            <a:spLocks noGrp="1"/>
          </p:cNvSpPr>
          <p:nvPr>
            <p:ph type="title"/>
          </p:nvPr>
        </p:nvSpPr>
        <p:spPr>
          <a:xfrm>
            <a:off x="183292" y="176832"/>
            <a:ext cx="10515600" cy="1325563"/>
          </a:xfrm>
        </p:spPr>
        <p:txBody>
          <a:bodyPr/>
          <a:lstStyle/>
          <a:p>
            <a:r>
              <a:rPr lang="en-US"/>
              <a:t>background</a:t>
            </a:r>
            <a:endParaRPr lang="en-US" dirty="0"/>
          </a:p>
        </p:txBody>
      </p:sp>
      <p:sp>
        <p:nvSpPr>
          <p:cNvPr id="3" name="Content Placeholder 2">
            <a:extLst>
              <a:ext uri="{FF2B5EF4-FFF2-40B4-BE49-F238E27FC236}">
                <a16:creationId xmlns:a16="http://schemas.microsoft.com/office/drawing/2014/main" id="{E518ED20-3E36-E9A5-274B-F0A253AD59C1}"/>
              </a:ext>
            </a:extLst>
          </p:cNvPr>
          <p:cNvSpPr>
            <a:spLocks noGrp="1"/>
          </p:cNvSpPr>
          <p:nvPr>
            <p:ph idx="1"/>
          </p:nvPr>
        </p:nvSpPr>
        <p:spPr>
          <a:xfrm>
            <a:off x="379971" y="1502395"/>
            <a:ext cx="2239661" cy="433222"/>
          </a:xfrm>
        </p:spPr>
        <p:txBody>
          <a:bodyPr>
            <a:normAutofit fontScale="92500" lnSpcReduction="10000"/>
          </a:bodyPr>
          <a:lstStyle/>
          <a:p>
            <a:r>
              <a:rPr lang="en-US"/>
              <a:t>Git objects</a:t>
            </a:r>
            <a:endParaRPr lang="en-US" dirty="0"/>
          </a:p>
        </p:txBody>
      </p:sp>
      <p:sp>
        <p:nvSpPr>
          <p:cNvPr id="5" name="TextBox 4">
            <a:extLst>
              <a:ext uri="{FF2B5EF4-FFF2-40B4-BE49-F238E27FC236}">
                <a16:creationId xmlns:a16="http://schemas.microsoft.com/office/drawing/2014/main" id="{4F36C092-4375-0F1D-57A7-8DC496B938F6}"/>
              </a:ext>
            </a:extLst>
          </p:cNvPr>
          <p:cNvSpPr txBox="1"/>
          <p:nvPr/>
        </p:nvSpPr>
        <p:spPr>
          <a:xfrm>
            <a:off x="316125" y="2487114"/>
            <a:ext cx="2462084" cy="1477328"/>
          </a:xfrm>
          <a:prstGeom prst="rect">
            <a:avLst/>
          </a:prstGeom>
          <a:noFill/>
        </p:spPr>
        <p:txBody>
          <a:bodyPr wrap="square">
            <a:spAutoFit/>
          </a:bodyPr>
          <a:lstStyle/>
          <a:p>
            <a:r>
              <a:rPr lang="en-IN" sz="1800" b="1" dirty="0">
                <a:effectLst/>
                <a:latin typeface="Roboto" pitchFamily="2" charset="0"/>
              </a:rPr>
              <a:t>objects</a:t>
            </a:r>
            <a:r>
              <a:rPr lang="en-IN" sz="1800" dirty="0">
                <a:effectLst/>
                <a:latin typeface="Roboto" pitchFamily="2" charset="0"/>
              </a:rPr>
              <a:t>: </a:t>
            </a:r>
          </a:p>
          <a:p>
            <a:r>
              <a:rPr lang="en-IN" sz="1800" dirty="0">
                <a:effectLst/>
                <a:latin typeface="Roboto" pitchFamily="2" charset="0"/>
              </a:rPr>
              <a:t>1. Blobs </a:t>
            </a:r>
            <a:endParaRPr lang="en-IN" dirty="0">
              <a:effectLst/>
            </a:endParaRPr>
          </a:p>
          <a:p>
            <a:r>
              <a:rPr lang="en-IN" sz="1800" dirty="0">
                <a:effectLst/>
                <a:latin typeface="Roboto" pitchFamily="2" charset="0"/>
              </a:rPr>
              <a:t>2. Trees</a:t>
            </a:r>
            <a:br>
              <a:rPr lang="en-IN" sz="1800" dirty="0">
                <a:effectLst/>
                <a:latin typeface="Roboto" pitchFamily="2" charset="0"/>
              </a:rPr>
            </a:br>
            <a:r>
              <a:rPr lang="en-IN" sz="1800" dirty="0">
                <a:effectLst/>
                <a:latin typeface="Roboto" pitchFamily="2" charset="0"/>
              </a:rPr>
              <a:t>3. Commits </a:t>
            </a:r>
          </a:p>
          <a:p>
            <a:r>
              <a:rPr lang="en-IN" sz="1800" dirty="0">
                <a:effectLst/>
                <a:latin typeface="Roboto" pitchFamily="2" charset="0"/>
              </a:rPr>
              <a:t>4. Tags </a:t>
            </a:r>
            <a:endParaRPr lang="en-IN" dirty="0">
              <a:effectLst/>
            </a:endParaRPr>
          </a:p>
        </p:txBody>
      </p:sp>
      <p:sp>
        <p:nvSpPr>
          <p:cNvPr id="8" name="Content Placeholder 2">
            <a:extLst>
              <a:ext uri="{FF2B5EF4-FFF2-40B4-BE49-F238E27FC236}">
                <a16:creationId xmlns:a16="http://schemas.microsoft.com/office/drawing/2014/main" id="{AFAA4A7B-0F3A-9310-6765-5653D0729F16}"/>
              </a:ext>
            </a:extLst>
          </p:cNvPr>
          <p:cNvSpPr txBox="1">
            <a:spLocks/>
          </p:cNvSpPr>
          <p:nvPr/>
        </p:nvSpPr>
        <p:spPr>
          <a:xfrm>
            <a:off x="2487358" y="2353429"/>
            <a:ext cx="3931508" cy="54687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take TensorFlow example</a:t>
            </a:r>
          </a:p>
        </p:txBody>
      </p:sp>
      <p:pic>
        <p:nvPicPr>
          <p:cNvPr id="9" name="Picture 8">
            <a:extLst>
              <a:ext uri="{FF2B5EF4-FFF2-40B4-BE49-F238E27FC236}">
                <a16:creationId xmlns:a16="http://schemas.microsoft.com/office/drawing/2014/main" id="{EE3493D8-F730-E16C-329E-A537FE379BC3}"/>
              </a:ext>
            </a:extLst>
          </p:cNvPr>
          <p:cNvPicPr>
            <a:picLocks noChangeAspect="1"/>
          </p:cNvPicPr>
          <p:nvPr/>
        </p:nvPicPr>
        <p:blipFill>
          <a:blip r:embed="rId3"/>
          <a:stretch>
            <a:fillRect/>
          </a:stretch>
        </p:blipFill>
        <p:spPr>
          <a:xfrm>
            <a:off x="2619632" y="2999347"/>
            <a:ext cx="4080818" cy="2532921"/>
          </a:xfrm>
          <a:prstGeom prst="rect">
            <a:avLst/>
          </a:prstGeom>
        </p:spPr>
      </p:pic>
      <p:sp>
        <p:nvSpPr>
          <p:cNvPr id="11" name="TextBox 10">
            <a:extLst>
              <a:ext uri="{FF2B5EF4-FFF2-40B4-BE49-F238E27FC236}">
                <a16:creationId xmlns:a16="http://schemas.microsoft.com/office/drawing/2014/main" id="{F4C135FB-10B2-BE3D-8940-B435063DF712}"/>
              </a:ext>
            </a:extLst>
          </p:cNvPr>
          <p:cNvSpPr txBox="1"/>
          <p:nvPr/>
        </p:nvSpPr>
        <p:spPr>
          <a:xfrm>
            <a:off x="7148945" y="1322980"/>
            <a:ext cx="4926226" cy="646331"/>
          </a:xfrm>
          <a:prstGeom prst="rect">
            <a:avLst/>
          </a:prstGeom>
          <a:noFill/>
        </p:spPr>
        <p:txBody>
          <a:bodyPr wrap="square" rtlCol="0">
            <a:spAutoFit/>
          </a:bodyPr>
          <a:lstStyle/>
          <a:p>
            <a:r>
              <a:rPr lang="en-IN" b="1" i="0" dirty="0">
                <a:effectLst/>
                <a:latin typeface="Söhne"/>
              </a:rPr>
              <a:t>Blobs</a:t>
            </a:r>
            <a:r>
              <a:rPr lang="en-IN" b="0" i="0" dirty="0">
                <a:effectLst/>
                <a:latin typeface="Söhne"/>
              </a:rPr>
              <a:t>: Each file (</a:t>
            </a:r>
            <a:r>
              <a:rPr lang="en-IN" dirty="0" err="1"/>
              <a:t>model.py</a:t>
            </a:r>
            <a:r>
              <a:rPr lang="en-IN" b="0" i="0" dirty="0">
                <a:effectLst/>
                <a:latin typeface="Söhne"/>
              </a:rPr>
              <a:t>, </a:t>
            </a:r>
            <a:r>
              <a:rPr lang="en-IN" dirty="0" err="1"/>
              <a:t>main.py</a:t>
            </a:r>
            <a:r>
              <a:rPr lang="en-IN" b="0" i="0" dirty="0">
                <a:effectLst/>
                <a:latin typeface="Söhne"/>
              </a:rPr>
              <a:t>, </a:t>
            </a:r>
            <a:r>
              <a:rPr lang="en-IN" dirty="0" err="1"/>
              <a:t>utils.py</a:t>
            </a:r>
            <a:r>
              <a:rPr lang="en-IN" b="0" i="0" dirty="0">
                <a:effectLst/>
                <a:latin typeface="Söhne"/>
              </a:rPr>
              <a:t>) is stored as a blob, containing the file's data.</a:t>
            </a:r>
            <a:endParaRPr lang="en-US" dirty="0"/>
          </a:p>
        </p:txBody>
      </p:sp>
      <p:sp>
        <p:nvSpPr>
          <p:cNvPr id="12" name="TextBox 11">
            <a:extLst>
              <a:ext uri="{FF2B5EF4-FFF2-40B4-BE49-F238E27FC236}">
                <a16:creationId xmlns:a16="http://schemas.microsoft.com/office/drawing/2014/main" id="{C8247617-866E-2394-E8FA-9AFF8472C84E}"/>
              </a:ext>
            </a:extLst>
          </p:cNvPr>
          <p:cNvSpPr txBox="1"/>
          <p:nvPr/>
        </p:nvSpPr>
        <p:spPr>
          <a:xfrm>
            <a:off x="7148945" y="2173869"/>
            <a:ext cx="4926226" cy="1477328"/>
          </a:xfrm>
          <a:prstGeom prst="rect">
            <a:avLst/>
          </a:prstGeom>
          <a:noFill/>
        </p:spPr>
        <p:txBody>
          <a:bodyPr wrap="square">
            <a:spAutoFit/>
          </a:bodyPr>
          <a:lstStyle/>
          <a:p>
            <a:pPr algn="l"/>
            <a:r>
              <a:rPr lang="en-IN" b="1" i="0" dirty="0">
                <a:effectLst/>
                <a:latin typeface="Söhne"/>
              </a:rPr>
              <a:t>Trees: </a:t>
            </a:r>
            <a:r>
              <a:rPr lang="en-IN" b="0" i="0" dirty="0">
                <a:effectLst/>
                <a:latin typeface="Söhne"/>
              </a:rPr>
              <a:t>represent directories.</a:t>
            </a:r>
          </a:p>
          <a:p>
            <a:pPr algn="l">
              <a:buFont typeface="Arial" panose="020B0604020202020204" pitchFamily="34" charset="0"/>
              <a:buChar char="•"/>
            </a:pPr>
            <a:r>
              <a:rPr lang="en-IN" b="0" i="0" dirty="0">
                <a:effectLst/>
                <a:latin typeface="Söhne"/>
              </a:rPr>
              <a:t>Each tree object can point to blobs and other trees.</a:t>
            </a:r>
          </a:p>
          <a:p>
            <a:pPr algn="l">
              <a:buFont typeface="Arial" panose="020B0604020202020204" pitchFamily="34" charset="0"/>
              <a:buChar char="•"/>
            </a:pPr>
            <a:r>
              <a:rPr lang="en-IN" b="0" i="0" dirty="0">
                <a:effectLst/>
                <a:latin typeface="Söhne"/>
              </a:rPr>
              <a:t>models' tree:</a:t>
            </a:r>
          </a:p>
          <a:p>
            <a:pPr algn="l">
              <a:buFont typeface="Arial" panose="020B0604020202020204" pitchFamily="34" charset="0"/>
              <a:buChar char="•"/>
            </a:pPr>
            <a:r>
              <a:rPr lang="en-IN" b="0" i="0" dirty="0">
                <a:effectLst/>
                <a:latin typeface="Söhne"/>
              </a:rPr>
              <a:t>Root tree:</a:t>
            </a:r>
          </a:p>
        </p:txBody>
      </p:sp>
      <p:sp>
        <p:nvSpPr>
          <p:cNvPr id="13" name="TextBox 12">
            <a:extLst>
              <a:ext uri="{FF2B5EF4-FFF2-40B4-BE49-F238E27FC236}">
                <a16:creationId xmlns:a16="http://schemas.microsoft.com/office/drawing/2014/main" id="{0DE72DE7-7CEF-C997-1EE5-81BACE7CB71A}"/>
              </a:ext>
            </a:extLst>
          </p:cNvPr>
          <p:cNvSpPr txBox="1"/>
          <p:nvPr/>
        </p:nvSpPr>
        <p:spPr>
          <a:xfrm>
            <a:off x="7111313" y="4133949"/>
            <a:ext cx="2947087" cy="646331"/>
          </a:xfrm>
          <a:prstGeom prst="rect">
            <a:avLst/>
          </a:prstGeom>
          <a:noFill/>
        </p:spPr>
        <p:txBody>
          <a:bodyPr wrap="square" rtlCol="0">
            <a:spAutoFit/>
          </a:bodyPr>
          <a:lstStyle/>
          <a:p>
            <a:r>
              <a:rPr lang="en-US" b="1"/>
              <a:t>Commits: </a:t>
            </a:r>
            <a:r>
              <a:rPr lang="en-IN" b="0" i="0">
                <a:effectLst/>
                <a:latin typeface="Söhne"/>
              </a:rPr>
              <a:t>Current snapshot of Tensorflow project.</a:t>
            </a:r>
            <a:endParaRPr lang="en-US" dirty="0"/>
          </a:p>
        </p:txBody>
      </p:sp>
      <p:sp>
        <p:nvSpPr>
          <p:cNvPr id="14" name="TextBox 13">
            <a:extLst>
              <a:ext uri="{FF2B5EF4-FFF2-40B4-BE49-F238E27FC236}">
                <a16:creationId xmlns:a16="http://schemas.microsoft.com/office/drawing/2014/main" id="{0D32D053-EB65-A94D-D396-8A6ABA478D98}"/>
              </a:ext>
            </a:extLst>
          </p:cNvPr>
          <p:cNvSpPr txBox="1"/>
          <p:nvPr/>
        </p:nvSpPr>
        <p:spPr>
          <a:xfrm>
            <a:off x="7111313" y="5163985"/>
            <a:ext cx="3212758" cy="646331"/>
          </a:xfrm>
          <a:prstGeom prst="rect">
            <a:avLst/>
          </a:prstGeom>
          <a:noFill/>
        </p:spPr>
        <p:txBody>
          <a:bodyPr wrap="square" rtlCol="0">
            <a:spAutoFit/>
          </a:bodyPr>
          <a:lstStyle/>
          <a:p>
            <a:r>
              <a:rPr lang="en-US" b="1" dirty="0"/>
              <a:t>Tags: </a:t>
            </a:r>
            <a:r>
              <a:rPr lang="en-US" dirty="0" err="1"/>
              <a:t>Tensorflow</a:t>
            </a:r>
            <a:r>
              <a:rPr lang="en-US" dirty="0"/>
              <a:t> version 1.0: Specifies the release</a:t>
            </a:r>
          </a:p>
        </p:txBody>
      </p:sp>
      <p:sp>
        <p:nvSpPr>
          <p:cNvPr id="15" name="TextBox 14">
            <a:extLst>
              <a:ext uri="{FF2B5EF4-FFF2-40B4-BE49-F238E27FC236}">
                <a16:creationId xmlns:a16="http://schemas.microsoft.com/office/drawing/2014/main" id="{C8153D75-579C-1AD0-07A3-FDCE7D1C1B16}"/>
              </a:ext>
            </a:extLst>
          </p:cNvPr>
          <p:cNvSpPr txBox="1"/>
          <p:nvPr/>
        </p:nvSpPr>
        <p:spPr>
          <a:xfrm>
            <a:off x="247135" y="6277232"/>
            <a:ext cx="7648832" cy="369332"/>
          </a:xfrm>
          <a:prstGeom prst="rect">
            <a:avLst/>
          </a:prstGeom>
          <a:noFill/>
        </p:spPr>
        <p:txBody>
          <a:bodyPr wrap="square" rtlCol="0">
            <a:spAutoFit/>
          </a:bodyPr>
          <a:lstStyle/>
          <a:p>
            <a:r>
              <a:rPr lang="en-US"/>
              <a:t>More info: https://git-scm.com/book/en/v2/Git-Internals-Git-Objects</a:t>
            </a:r>
            <a:endParaRPr lang="en-US" dirty="0"/>
          </a:p>
        </p:txBody>
      </p:sp>
    </p:spTree>
    <p:extLst>
      <p:ext uri="{BB962C8B-B14F-4D97-AF65-F5344CB8AC3E}">
        <p14:creationId xmlns:p14="http://schemas.microsoft.com/office/powerpoint/2010/main" val="197011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P spid="11"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4F045B-7E22-71D6-1FB2-38066503E51D}"/>
              </a:ext>
            </a:extLst>
          </p:cNvPr>
          <p:cNvPicPr>
            <a:picLocks noChangeAspect="1"/>
          </p:cNvPicPr>
          <p:nvPr/>
        </p:nvPicPr>
        <p:blipFill>
          <a:blip r:embed="rId3"/>
          <a:stretch>
            <a:fillRect/>
          </a:stretch>
        </p:blipFill>
        <p:spPr>
          <a:xfrm>
            <a:off x="118316" y="1133902"/>
            <a:ext cx="2520468" cy="2177405"/>
          </a:xfrm>
          <a:prstGeom prst="rect">
            <a:avLst/>
          </a:prstGeom>
        </p:spPr>
      </p:pic>
      <p:sp>
        <p:nvSpPr>
          <p:cNvPr id="5" name="TextBox 4">
            <a:extLst>
              <a:ext uri="{FF2B5EF4-FFF2-40B4-BE49-F238E27FC236}">
                <a16:creationId xmlns:a16="http://schemas.microsoft.com/office/drawing/2014/main" id="{AE31F3B0-7DC2-A7A7-2E75-40EC7554FF20}"/>
              </a:ext>
            </a:extLst>
          </p:cNvPr>
          <p:cNvSpPr txBox="1"/>
          <p:nvPr/>
        </p:nvSpPr>
        <p:spPr>
          <a:xfrm>
            <a:off x="197466" y="3493323"/>
            <a:ext cx="2355622" cy="369332"/>
          </a:xfrm>
          <a:prstGeom prst="rect">
            <a:avLst/>
          </a:prstGeom>
          <a:noFill/>
        </p:spPr>
        <p:txBody>
          <a:bodyPr wrap="square" rtlCol="0">
            <a:spAutoFit/>
          </a:bodyPr>
          <a:lstStyle/>
          <a:p>
            <a:r>
              <a:rPr lang="en-US" dirty="0"/>
              <a:t>Discover and retrieve</a:t>
            </a:r>
          </a:p>
        </p:txBody>
      </p:sp>
      <p:pic>
        <p:nvPicPr>
          <p:cNvPr id="6" name="Picture 5">
            <a:extLst>
              <a:ext uri="{FF2B5EF4-FFF2-40B4-BE49-F238E27FC236}">
                <a16:creationId xmlns:a16="http://schemas.microsoft.com/office/drawing/2014/main" id="{F014AB49-66C9-D873-4895-8A2513C98606}"/>
              </a:ext>
            </a:extLst>
          </p:cNvPr>
          <p:cNvPicPr>
            <a:picLocks noChangeAspect="1"/>
          </p:cNvPicPr>
          <p:nvPr/>
        </p:nvPicPr>
        <p:blipFill rotWithShape="1">
          <a:blip r:embed="rId4"/>
          <a:srcRect r="8679"/>
          <a:stretch/>
        </p:blipFill>
        <p:spPr>
          <a:xfrm>
            <a:off x="2887001" y="1119771"/>
            <a:ext cx="1366345" cy="2221624"/>
          </a:xfrm>
          <a:prstGeom prst="rect">
            <a:avLst/>
          </a:prstGeom>
        </p:spPr>
      </p:pic>
      <p:pic>
        <p:nvPicPr>
          <p:cNvPr id="8" name="Picture 7">
            <a:extLst>
              <a:ext uri="{FF2B5EF4-FFF2-40B4-BE49-F238E27FC236}">
                <a16:creationId xmlns:a16="http://schemas.microsoft.com/office/drawing/2014/main" id="{E5CE1C4A-6524-2941-7C85-89D79F9AE67A}"/>
              </a:ext>
            </a:extLst>
          </p:cNvPr>
          <p:cNvPicPr>
            <a:picLocks noChangeAspect="1"/>
          </p:cNvPicPr>
          <p:nvPr/>
        </p:nvPicPr>
        <p:blipFill>
          <a:blip r:embed="rId5"/>
          <a:stretch>
            <a:fillRect/>
          </a:stretch>
        </p:blipFill>
        <p:spPr>
          <a:xfrm>
            <a:off x="7938655" y="1744546"/>
            <a:ext cx="3420986" cy="2612817"/>
          </a:xfrm>
          <a:prstGeom prst="rect">
            <a:avLst/>
          </a:prstGeom>
        </p:spPr>
      </p:pic>
      <p:sp>
        <p:nvSpPr>
          <p:cNvPr id="9" name="TextBox 8">
            <a:extLst>
              <a:ext uri="{FF2B5EF4-FFF2-40B4-BE49-F238E27FC236}">
                <a16:creationId xmlns:a16="http://schemas.microsoft.com/office/drawing/2014/main" id="{C5755A1E-82C3-7030-2F27-A20FB0349E2B}"/>
              </a:ext>
            </a:extLst>
          </p:cNvPr>
          <p:cNvSpPr txBox="1"/>
          <p:nvPr/>
        </p:nvSpPr>
        <p:spPr>
          <a:xfrm>
            <a:off x="8857757" y="4450729"/>
            <a:ext cx="1366345" cy="369332"/>
          </a:xfrm>
          <a:prstGeom prst="rect">
            <a:avLst/>
          </a:prstGeom>
          <a:noFill/>
        </p:spPr>
        <p:txBody>
          <a:bodyPr wrap="square" rtlCol="0">
            <a:spAutoFit/>
          </a:bodyPr>
          <a:lstStyle/>
          <a:p>
            <a:r>
              <a:rPr lang="en-US" dirty="0"/>
              <a:t>Reorganize</a:t>
            </a:r>
          </a:p>
        </p:txBody>
      </p:sp>
      <p:sp>
        <p:nvSpPr>
          <p:cNvPr id="14" name="TextBox 13">
            <a:extLst>
              <a:ext uri="{FF2B5EF4-FFF2-40B4-BE49-F238E27FC236}">
                <a16:creationId xmlns:a16="http://schemas.microsoft.com/office/drawing/2014/main" id="{32A00C43-185C-CFEB-8129-D5F2F520523B}"/>
              </a:ext>
            </a:extLst>
          </p:cNvPr>
          <p:cNvSpPr txBox="1"/>
          <p:nvPr/>
        </p:nvSpPr>
        <p:spPr>
          <a:xfrm>
            <a:off x="2799574" y="3563097"/>
            <a:ext cx="2033644" cy="646331"/>
          </a:xfrm>
          <a:prstGeom prst="rect">
            <a:avLst/>
          </a:prstGeom>
          <a:noFill/>
        </p:spPr>
        <p:txBody>
          <a:bodyPr wrap="square" rtlCol="0">
            <a:spAutoFit/>
          </a:bodyPr>
          <a:lstStyle/>
          <a:p>
            <a:r>
              <a:rPr lang="en-US" dirty="0"/>
              <a:t>Extract: git objects</a:t>
            </a:r>
            <a:br>
              <a:rPr lang="en-US" dirty="0"/>
            </a:br>
            <a:endParaRPr lang="en-US" dirty="0"/>
          </a:p>
        </p:txBody>
      </p:sp>
      <p:sp>
        <p:nvSpPr>
          <p:cNvPr id="15" name="TextBox 14">
            <a:extLst>
              <a:ext uri="{FF2B5EF4-FFF2-40B4-BE49-F238E27FC236}">
                <a16:creationId xmlns:a16="http://schemas.microsoft.com/office/drawing/2014/main" id="{2FA44B1C-8C7C-2B43-E94C-83E56F595566}"/>
              </a:ext>
            </a:extLst>
          </p:cNvPr>
          <p:cNvSpPr txBox="1"/>
          <p:nvPr/>
        </p:nvSpPr>
        <p:spPr>
          <a:xfrm>
            <a:off x="4794787" y="2605622"/>
            <a:ext cx="2940016" cy="1200329"/>
          </a:xfrm>
          <a:prstGeom prst="rect">
            <a:avLst/>
          </a:prstGeom>
          <a:noFill/>
        </p:spPr>
        <p:txBody>
          <a:bodyPr wrap="square" rtlCol="0">
            <a:spAutoFit/>
          </a:bodyPr>
          <a:lstStyle/>
          <a:p>
            <a:r>
              <a:rPr lang="en-US" dirty="0"/>
              <a:t>Git object retrieval </a:t>
            </a:r>
            <a:br>
              <a:rPr lang="en-US" dirty="0"/>
            </a:br>
            <a:r>
              <a:rPr lang="en-US" dirty="0"/>
              <a:t>1.5PB </a:t>
            </a:r>
            <a:r>
              <a:rPr lang="en-US" dirty="0">
                <a:sym typeface="Wingdings" pitchFamily="2" charset="2"/>
              </a:rPr>
              <a:t>80TB</a:t>
            </a:r>
            <a:br>
              <a:rPr lang="en-US" dirty="0">
                <a:sym typeface="Wingdings" pitchFamily="2" charset="2"/>
              </a:rPr>
            </a:br>
            <a:r>
              <a:rPr lang="en-US" dirty="0">
                <a:sym typeface="Wingdings" pitchFamily="2" charset="2"/>
              </a:rPr>
              <a:t>-&gt; </a:t>
            </a:r>
            <a:r>
              <a:rPr lang="en-US" dirty="0">
                <a:solidFill>
                  <a:schemeClr val="accent6">
                    <a:lumMod val="50000"/>
                  </a:schemeClr>
                </a:solidFill>
                <a:sym typeface="Wingdings" pitchFamily="2" charset="2"/>
              </a:rPr>
              <a:t>95% reduction</a:t>
            </a:r>
            <a:endParaRPr lang="en-US" dirty="0">
              <a:solidFill>
                <a:schemeClr val="accent6">
                  <a:lumMod val="50000"/>
                </a:schemeClr>
              </a:solidFill>
            </a:endParaRPr>
          </a:p>
          <a:p>
            <a:endParaRPr lang="en-US" dirty="0"/>
          </a:p>
        </p:txBody>
      </p:sp>
      <p:sp>
        <p:nvSpPr>
          <p:cNvPr id="17" name="TextBox 16">
            <a:extLst>
              <a:ext uri="{FF2B5EF4-FFF2-40B4-BE49-F238E27FC236}">
                <a16:creationId xmlns:a16="http://schemas.microsoft.com/office/drawing/2014/main" id="{6BF72EED-05F4-8791-3E8D-8A1F19728ABC}"/>
              </a:ext>
            </a:extLst>
          </p:cNvPr>
          <p:cNvSpPr txBox="1"/>
          <p:nvPr/>
        </p:nvSpPr>
        <p:spPr>
          <a:xfrm>
            <a:off x="7571753" y="865251"/>
            <a:ext cx="3938354" cy="923330"/>
          </a:xfrm>
          <a:prstGeom prst="rect">
            <a:avLst/>
          </a:prstGeom>
          <a:noFill/>
        </p:spPr>
        <p:txBody>
          <a:bodyPr wrap="square" rtlCol="0">
            <a:spAutoFit/>
          </a:bodyPr>
          <a:lstStyle/>
          <a:p>
            <a:r>
              <a:rPr lang="en-US" dirty="0"/>
              <a:t>We have stored the objects but how do we get info about project names, Authors and relationship?</a:t>
            </a:r>
          </a:p>
        </p:txBody>
      </p:sp>
      <p:sp>
        <p:nvSpPr>
          <p:cNvPr id="19" name="TextBox 18">
            <a:extLst>
              <a:ext uri="{FF2B5EF4-FFF2-40B4-BE49-F238E27FC236}">
                <a16:creationId xmlns:a16="http://schemas.microsoft.com/office/drawing/2014/main" id="{D77FD756-5F34-4E28-92DE-9C2D58163EEA}"/>
              </a:ext>
            </a:extLst>
          </p:cNvPr>
          <p:cNvSpPr txBox="1"/>
          <p:nvPr/>
        </p:nvSpPr>
        <p:spPr>
          <a:xfrm>
            <a:off x="8458970" y="5698703"/>
            <a:ext cx="3711386" cy="923330"/>
          </a:xfrm>
          <a:prstGeom prst="rect">
            <a:avLst/>
          </a:prstGeom>
          <a:solidFill>
            <a:schemeClr val="accent6"/>
          </a:solidFill>
        </p:spPr>
        <p:txBody>
          <a:bodyPr wrap="square">
            <a:spAutoFit/>
          </a:bodyPr>
          <a:lstStyle/>
          <a:p>
            <a:r>
              <a:rPr lang="en-IN" sz="1800" dirty="0">
                <a:effectLst/>
                <a:latin typeface="Roboto" pitchFamily="2" charset="0"/>
              </a:rPr>
              <a:t>Results in a database with </a:t>
            </a:r>
            <a:r>
              <a:rPr lang="en-IN" sz="1800" b="1" dirty="0">
                <a:effectLst/>
                <a:latin typeface="Roboto" pitchFamily="2" charset="0"/>
              </a:rPr>
              <a:t>12 </a:t>
            </a:r>
            <a:r>
              <a:rPr lang="en-IN" sz="1800" dirty="0">
                <a:effectLst/>
                <a:latin typeface="Roboto" pitchFamily="2" charset="0"/>
              </a:rPr>
              <a:t>mappings</a:t>
            </a:r>
            <a:r>
              <a:rPr lang="en-IN" dirty="0">
                <a:latin typeface="Roboto" pitchFamily="2" charset="0"/>
              </a:rPr>
              <a:t>.</a:t>
            </a:r>
            <a:br>
              <a:rPr lang="en-IN" dirty="0">
                <a:latin typeface="Roboto" pitchFamily="2" charset="0"/>
              </a:rPr>
            </a:br>
            <a:endParaRPr lang="en-IN" dirty="0">
              <a:effectLst/>
            </a:endParaRPr>
          </a:p>
        </p:txBody>
      </p:sp>
      <p:sp>
        <p:nvSpPr>
          <p:cNvPr id="20" name="Title 1">
            <a:extLst>
              <a:ext uri="{FF2B5EF4-FFF2-40B4-BE49-F238E27FC236}">
                <a16:creationId xmlns:a16="http://schemas.microsoft.com/office/drawing/2014/main" id="{367B0726-BD5D-456C-0565-266A09F341A5}"/>
              </a:ext>
            </a:extLst>
          </p:cNvPr>
          <p:cNvSpPr>
            <a:spLocks noGrp="1"/>
          </p:cNvSpPr>
          <p:nvPr>
            <p:ph type="title"/>
          </p:nvPr>
        </p:nvSpPr>
        <p:spPr>
          <a:xfrm>
            <a:off x="197466" y="210464"/>
            <a:ext cx="8738286" cy="907667"/>
          </a:xfrm>
        </p:spPr>
        <p:txBody>
          <a:bodyPr/>
          <a:lstStyle/>
          <a:p>
            <a:r>
              <a:rPr lang="en-US" dirty="0"/>
              <a:t>Methodology </a:t>
            </a:r>
          </a:p>
        </p:txBody>
      </p:sp>
      <p:sp>
        <p:nvSpPr>
          <p:cNvPr id="3" name="TextBox 2">
            <a:extLst>
              <a:ext uri="{FF2B5EF4-FFF2-40B4-BE49-F238E27FC236}">
                <a16:creationId xmlns:a16="http://schemas.microsoft.com/office/drawing/2014/main" id="{C5C4F012-CE88-6B0B-9346-A9DE28146FCA}"/>
              </a:ext>
            </a:extLst>
          </p:cNvPr>
          <p:cNvSpPr txBox="1"/>
          <p:nvPr/>
        </p:nvSpPr>
        <p:spPr>
          <a:xfrm>
            <a:off x="298257" y="3946885"/>
            <a:ext cx="2154040" cy="1015663"/>
          </a:xfrm>
          <a:prstGeom prst="rect">
            <a:avLst/>
          </a:prstGeom>
          <a:noFill/>
        </p:spPr>
        <p:txBody>
          <a:bodyPr wrap="square">
            <a:spAutoFit/>
          </a:bodyPr>
          <a:lstStyle/>
          <a:p>
            <a:r>
              <a:rPr lang="en-US" sz="1200" dirty="0"/>
              <a:t>Discovery:</a:t>
            </a:r>
            <a:br>
              <a:rPr lang="en-US" sz="1200" dirty="0"/>
            </a:br>
            <a:r>
              <a:rPr lang="en-US" sz="1200" dirty="0"/>
              <a:t>a) Manual search</a:t>
            </a:r>
          </a:p>
          <a:p>
            <a:r>
              <a:rPr lang="en-US" sz="1200" dirty="0"/>
              <a:t>b) Html Parsing</a:t>
            </a:r>
          </a:p>
          <a:p>
            <a:r>
              <a:rPr lang="en-US" sz="1200" dirty="0"/>
              <a:t>c)Use of REST/</a:t>
            </a:r>
            <a:r>
              <a:rPr lang="en-US" sz="1200" dirty="0" err="1"/>
              <a:t>GraphAL</a:t>
            </a:r>
            <a:r>
              <a:rPr lang="en-US" sz="1200" dirty="0"/>
              <a:t> API’s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 Git project </a:t>
            </a:r>
            <a:r>
              <a:rPr lang="en-US" sz="1200" dirty="0" err="1"/>
              <a:t>url</a:t>
            </a:r>
            <a:endParaRPr lang="en-US" sz="1200" dirty="0"/>
          </a:p>
        </p:txBody>
      </p:sp>
      <p:sp>
        <p:nvSpPr>
          <p:cNvPr id="10" name="TextBox 9">
            <a:extLst>
              <a:ext uri="{FF2B5EF4-FFF2-40B4-BE49-F238E27FC236}">
                <a16:creationId xmlns:a16="http://schemas.microsoft.com/office/drawing/2014/main" id="{491C38F2-E2BE-C31A-88E9-9EFE76C239C5}"/>
              </a:ext>
            </a:extLst>
          </p:cNvPr>
          <p:cNvSpPr txBox="1"/>
          <p:nvPr/>
        </p:nvSpPr>
        <p:spPr>
          <a:xfrm>
            <a:off x="250611" y="5200263"/>
            <a:ext cx="3171044"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Once project discovered it can be </a:t>
            </a:r>
            <a:r>
              <a:rPr lang="en-US" sz="1200" dirty="0" err="1"/>
              <a:t>retirved</a:t>
            </a:r>
            <a:r>
              <a:rPr lang="en-US" sz="1200" dirty="0"/>
              <a:t> by cloning the repo. Due to huge number of repos</a:t>
            </a:r>
            <a:br>
              <a:rPr lang="en-US" sz="1200" dirty="0"/>
            </a:br>
            <a:r>
              <a:rPr lang="en-US" sz="1200" dirty="0"/>
              <a:t>a) Need : High Network bandwidth and storage</a:t>
            </a:r>
            <a:br>
              <a:rPr lang="en-US" sz="1200" dirty="0"/>
            </a:br>
            <a:r>
              <a:rPr lang="en-US" sz="1200" dirty="0"/>
              <a:t>b) Run multiple threads per server</a:t>
            </a:r>
          </a:p>
        </p:txBody>
      </p:sp>
    </p:spTree>
    <p:extLst>
      <p:ext uri="{BB962C8B-B14F-4D97-AF65-F5344CB8AC3E}">
        <p14:creationId xmlns:p14="http://schemas.microsoft.com/office/powerpoint/2010/main" val="1701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P spid="15" grpId="0"/>
      <p:bldP spid="17"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7559-9EDF-4C88-DF8D-F6C9DC5397B9}"/>
              </a:ext>
            </a:extLst>
          </p:cNvPr>
          <p:cNvSpPr>
            <a:spLocks noGrp="1"/>
          </p:cNvSpPr>
          <p:nvPr>
            <p:ph type="title"/>
          </p:nvPr>
        </p:nvSpPr>
        <p:spPr/>
        <p:txBody>
          <a:bodyPr/>
          <a:lstStyle/>
          <a:p>
            <a:r>
              <a:rPr lang="en-US" dirty="0"/>
              <a:t>Data update</a:t>
            </a:r>
          </a:p>
        </p:txBody>
      </p:sp>
      <p:sp>
        <p:nvSpPr>
          <p:cNvPr id="5" name="TextBox 4">
            <a:extLst>
              <a:ext uri="{FF2B5EF4-FFF2-40B4-BE49-F238E27FC236}">
                <a16:creationId xmlns:a16="http://schemas.microsoft.com/office/drawing/2014/main" id="{DABCF090-3C12-4CB8-7365-1E63DB22751E}"/>
              </a:ext>
            </a:extLst>
          </p:cNvPr>
          <p:cNvSpPr txBox="1"/>
          <p:nvPr/>
        </p:nvSpPr>
        <p:spPr>
          <a:xfrm>
            <a:off x="429491" y="1690688"/>
            <a:ext cx="8922327" cy="646331"/>
          </a:xfrm>
          <a:prstGeom prst="rect">
            <a:avLst/>
          </a:prstGeom>
          <a:noFill/>
        </p:spPr>
        <p:txBody>
          <a:bodyPr wrap="square">
            <a:spAutoFit/>
          </a:bodyPr>
          <a:lstStyle/>
          <a:p>
            <a:r>
              <a:rPr lang="en-IN" sz="1800" dirty="0">
                <a:effectLst/>
                <a:latin typeface="CMBX9"/>
              </a:rPr>
              <a:t>– </a:t>
            </a:r>
            <a:r>
              <a:rPr lang="en-IN" sz="1800" dirty="0">
                <a:effectLst/>
                <a:latin typeface="CMR9"/>
              </a:rPr>
              <a:t>Identify new repositories, clone and extract Git objects</a:t>
            </a:r>
            <a:br>
              <a:rPr lang="en-IN" sz="1800" dirty="0">
                <a:effectLst/>
                <a:latin typeface="CMR9"/>
              </a:rPr>
            </a:br>
            <a:r>
              <a:rPr lang="en-IN" sz="1800" dirty="0">
                <a:effectLst/>
                <a:latin typeface="CMBX9"/>
              </a:rPr>
              <a:t>– </a:t>
            </a:r>
            <a:r>
              <a:rPr lang="en-IN" sz="1800" dirty="0">
                <a:effectLst/>
                <a:latin typeface="CMR9"/>
              </a:rPr>
              <a:t>Identify updated repository and retrieve only newly added Git objects </a:t>
            </a:r>
            <a:endParaRPr lang="en-IN" dirty="0"/>
          </a:p>
        </p:txBody>
      </p:sp>
      <p:pic>
        <p:nvPicPr>
          <p:cNvPr id="6" name="Picture 5">
            <a:extLst>
              <a:ext uri="{FF2B5EF4-FFF2-40B4-BE49-F238E27FC236}">
                <a16:creationId xmlns:a16="http://schemas.microsoft.com/office/drawing/2014/main" id="{8B5B7762-3F5C-6D5F-CD65-E059F9A7240A}"/>
              </a:ext>
            </a:extLst>
          </p:cNvPr>
          <p:cNvPicPr>
            <a:picLocks noChangeAspect="1"/>
          </p:cNvPicPr>
          <p:nvPr/>
        </p:nvPicPr>
        <p:blipFill>
          <a:blip r:embed="rId3"/>
          <a:stretch>
            <a:fillRect/>
          </a:stretch>
        </p:blipFill>
        <p:spPr>
          <a:xfrm>
            <a:off x="3767978" y="2471086"/>
            <a:ext cx="4656044" cy="4099791"/>
          </a:xfrm>
          <a:prstGeom prst="rect">
            <a:avLst/>
          </a:prstGeom>
        </p:spPr>
      </p:pic>
    </p:spTree>
    <p:extLst>
      <p:ext uri="{BB962C8B-B14F-4D97-AF65-F5344CB8AC3E}">
        <p14:creationId xmlns:p14="http://schemas.microsoft.com/office/powerpoint/2010/main" val="50625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194C-10B0-5CF1-11F9-1945580F0C6A}"/>
              </a:ext>
            </a:extLst>
          </p:cNvPr>
          <p:cNvSpPr>
            <a:spLocks noGrp="1"/>
          </p:cNvSpPr>
          <p:nvPr>
            <p:ph type="title"/>
          </p:nvPr>
        </p:nvSpPr>
        <p:spPr>
          <a:xfrm>
            <a:off x="838200" y="365125"/>
            <a:ext cx="4786745" cy="1325563"/>
          </a:xfrm>
        </p:spPr>
        <p:txBody>
          <a:bodyPr/>
          <a:lstStyle/>
          <a:p>
            <a:r>
              <a:rPr lang="en-US" dirty="0"/>
              <a:t>Applications as described in paper</a:t>
            </a:r>
          </a:p>
        </p:txBody>
      </p:sp>
      <p:sp>
        <p:nvSpPr>
          <p:cNvPr id="3" name="Content Placeholder 2">
            <a:extLst>
              <a:ext uri="{FF2B5EF4-FFF2-40B4-BE49-F238E27FC236}">
                <a16:creationId xmlns:a16="http://schemas.microsoft.com/office/drawing/2014/main" id="{0DA44ED3-18B8-5366-5F89-E23F96FC295C}"/>
              </a:ext>
            </a:extLst>
          </p:cNvPr>
          <p:cNvSpPr>
            <a:spLocks noGrp="1"/>
          </p:cNvSpPr>
          <p:nvPr>
            <p:ph idx="1"/>
          </p:nvPr>
        </p:nvSpPr>
        <p:spPr>
          <a:xfrm>
            <a:off x="775854" y="3219771"/>
            <a:ext cx="4911436" cy="1153102"/>
          </a:xfrm>
        </p:spPr>
        <p:txBody>
          <a:bodyPr/>
          <a:lstStyle/>
          <a:p>
            <a:pPr marL="0" indent="0">
              <a:buNone/>
            </a:pPr>
            <a:r>
              <a:rPr lang="en-IN" sz="1800" dirty="0">
                <a:latin typeface="CMR9"/>
              </a:rPr>
              <a:t>3. </a:t>
            </a:r>
            <a:r>
              <a:rPr lang="en-IN" sz="1800" dirty="0">
                <a:effectLst/>
                <a:latin typeface="CMR9"/>
              </a:rPr>
              <a:t>Cross-ecosystem comparison studies </a:t>
            </a:r>
          </a:p>
          <a:p>
            <a:pPr lvl="1"/>
            <a:r>
              <a:rPr lang="en-IN" sz="1800" dirty="0">
                <a:effectLst/>
                <a:latin typeface="CMBXTI10"/>
              </a:rPr>
              <a:t>File cloning across ecosystems </a:t>
            </a:r>
          </a:p>
          <a:p>
            <a:pPr lvl="1"/>
            <a:r>
              <a:rPr lang="en-IN" sz="1800" dirty="0">
                <a:effectLst/>
                <a:latin typeface="CMBXTI10"/>
              </a:rPr>
              <a:t>Developer migration across ecosystems  </a:t>
            </a:r>
            <a:endParaRPr lang="en-IN" sz="1800" dirty="0">
              <a:latin typeface="CMBXTI10"/>
            </a:endParaRPr>
          </a:p>
          <a:p>
            <a:pPr marL="457200" lvl="1" indent="0">
              <a:buNone/>
            </a:pPr>
            <a:endParaRPr lang="en-IN" sz="1800" dirty="0">
              <a:latin typeface="CMBXTI10"/>
            </a:endParaRPr>
          </a:p>
          <a:p>
            <a:pPr lvl="1"/>
            <a:endParaRPr lang="en-IN" dirty="0"/>
          </a:p>
          <a:p>
            <a:pPr lvl="1"/>
            <a:endParaRPr lang="en-IN" dirty="0"/>
          </a:p>
          <a:p>
            <a:endParaRPr lang="en-US" dirty="0"/>
          </a:p>
        </p:txBody>
      </p:sp>
      <p:sp>
        <p:nvSpPr>
          <p:cNvPr id="5" name="TextBox 4">
            <a:extLst>
              <a:ext uri="{FF2B5EF4-FFF2-40B4-BE49-F238E27FC236}">
                <a16:creationId xmlns:a16="http://schemas.microsoft.com/office/drawing/2014/main" id="{3190E33D-61DD-55DA-7F82-E45E7F8F473B}"/>
              </a:ext>
            </a:extLst>
          </p:cNvPr>
          <p:cNvSpPr txBox="1"/>
          <p:nvPr/>
        </p:nvSpPr>
        <p:spPr>
          <a:xfrm>
            <a:off x="775854" y="1958967"/>
            <a:ext cx="6158346" cy="369332"/>
          </a:xfrm>
          <a:prstGeom prst="rect">
            <a:avLst/>
          </a:prstGeom>
          <a:noFill/>
        </p:spPr>
        <p:txBody>
          <a:bodyPr wrap="square">
            <a:spAutoFit/>
          </a:bodyPr>
          <a:lstStyle/>
          <a:p>
            <a:r>
              <a:rPr lang="en-IN" sz="1800" dirty="0">
                <a:effectLst/>
                <a:latin typeface="CMR9"/>
              </a:rPr>
              <a:t>1. Use of programming languages </a:t>
            </a:r>
            <a:endParaRPr lang="en-IN" dirty="0"/>
          </a:p>
        </p:txBody>
      </p:sp>
      <p:sp>
        <p:nvSpPr>
          <p:cNvPr id="7" name="TextBox 6">
            <a:extLst>
              <a:ext uri="{FF2B5EF4-FFF2-40B4-BE49-F238E27FC236}">
                <a16:creationId xmlns:a16="http://schemas.microsoft.com/office/drawing/2014/main" id="{3C61AD37-71D4-3658-6551-23A7A98C0044}"/>
              </a:ext>
            </a:extLst>
          </p:cNvPr>
          <p:cNvSpPr txBox="1"/>
          <p:nvPr/>
        </p:nvSpPr>
        <p:spPr>
          <a:xfrm>
            <a:off x="786245" y="2645639"/>
            <a:ext cx="6795655" cy="646331"/>
          </a:xfrm>
          <a:prstGeom prst="rect">
            <a:avLst/>
          </a:prstGeom>
          <a:noFill/>
        </p:spPr>
        <p:txBody>
          <a:bodyPr wrap="square">
            <a:spAutoFit/>
          </a:bodyPr>
          <a:lstStyle/>
          <a:p>
            <a:r>
              <a:rPr lang="en-IN" sz="1800" dirty="0">
                <a:effectLst/>
                <a:latin typeface="CMR9"/>
              </a:rPr>
              <a:t>2. Correcting Developer Identity Errors </a:t>
            </a:r>
            <a:endParaRPr lang="en-IN" dirty="0"/>
          </a:p>
          <a:p>
            <a:r>
              <a:rPr lang="en-IN" sz="1800" dirty="0">
                <a:effectLst/>
                <a:latin typeface="CMR9"/>
              </a:rPr>
              <a:t> </a:t>
            </a:r>
            <a:endParaRPr lang="en-IN" dirty="0"/>
          </a:p>
        </p:txBody>
      </p:sp>
      <p:sp>
        <p:nvSpPr>
          <p:cNvPr id="9" name="TextBox 8">
            <a:extLst>
              <a:ext uri="{FF2B5EF4-FFF2-40B4-BE49-F238E27FC236}">
                <a16:creationId xmlns:a16="http://schemas.microsoft.com/office/drawing/2014/main" id="{6A994C78-A3D2-CBE6-1B2D-BBCC6E25B282}"/>
              </a:ext>
            </a:extLst>
          </p:cNvPr>
          <p:cNvSpPr txBox="1"/>
          <p:nvPr/>
        </p:nvSpPr>
        <p:spPr>
          <a:xfrm>
            <a:off x="304800" y="4637393"/>
            <a:ext cx="5079421" cy="369332"/>
          </a:xfrm>
          <a:prstGeom prst="rect">
            <a:avLst/>
          </a:prstGeom>
          <a:noFill/>
        </p:spPr>
        <p:txBody>
          <a:bodyPr wrap="square">
            <a:spAutoFit/>
          </a:bodyPr>
          <a:lstStyle/>
          <a:p>
            <a:pPr marL="457200" lvl="1" indent="0">
              <a:buNone/>
            </a:pPr>
            <a:r>
              <a:rPr lang="en-IN" sz="1800" dirty="0">
                <a:effectLst/>
                <a:latin typeface="CMR9"/>
              </a:rPr>
              <a:t>4. Python ecosystem analysis </a:t>
            </a:r>
            <a:endParaRPr lang="en-IN" dirty="0"/>
          </a:p>
        </p:txBody>
      </p:sp>
      <p:sp>
        <p:nvSpPr>
          <p:cNvPr id="11" name="TextBox 10">
            <a:extLst>
              <a:ext uri="{FF2B5EF4-FFF2-40B4-BE49-F238E27FC236}">
                <a16:creationId xmlns:a16="http://schemas.microsoft.com/office/drawing/2014/main" id="{90CA4BA8-8E0C-BB07-A887-211E1F9C2784}"/>
              </a:ext>
            </a:extLst>
          </p:cNvPr>
          <p:cNvSpPr txBox="1"/>
          <p:nvPr/>
        </p:nvSpPr>
        <p:spPr>
          <a:xfrm>
            <a:off x="779318" y="5258825"/>
            <a:ext cx="6213764" cy="369332"/>
          </a:xfrm>
          <a:prstGeom prst="rect">
            <a:avLst/>
          </a:prstGeom>
          <a:noFill/>
        </p:spPr>
        <p:txBody>
          <a:bodyPr wrap="square">
            <a:spAutoFit/>
          </a:bodyPr>
          <a:lstStyle/>
          <a:p>
            <a:r>
              <a:rPr lang="en-IN" sz="1800" dirty="0">
                <a:effectLst/>
                <a:latin typeface="CMR9"/>
              </a:rPr>
              <a:t>5. Repository filtering tool </a:t>
            </a:r>
            <a:endParaRPr lang="en-IN" dirty="0"/>
          </a:p>
        </p:txBody>
      </p:sp>
      <p:sp>
        <p:nvSpPr>
          <p:cNvPr id="13" name="TextBox 12">
            <a:extLst>
              <a:ext uri="{FF2B5EF4-FFF2-40B4-BE49-F238E27FC236}">
                <a16:creationId xmlns:a16="http://schemas.microsoft.com/office/drawing/2014/main" id="{2B32499A-BFC3-7984-49B9-443221425F94}"/>
              </a:ext>
            </a:extLst>
          </p:cNvPr>
          <p:cNvSpPr txBox="1"/>
          <p:nvPr/>
        </p:nvSpPr>
        <p:spPr>
          <a:xfrm>
            <a:off x="775854" y="5970396"/>
            <a:ext cx="7474529" cy="369332"/>
          </a:xfrm>
          <a:prstGeom prst="rect">
            <a:avLst/>
          </a:prstGeom>
          <a:noFill/>
        </p:spPr>
        <p:txBody>
          <a:bodyPr wrap="square">
            <a:spAutoFit/>
          </a:bodyPr>
          <a:lstStyle/>
          <a:p>
            <a:r>
              <a:rPr lang="en-IN" sz="1800" dirty="0">
                <a:effectLst/>
                <a:latin typeface="CMR9"/>
              </a:rPr>
              <a:t>6. A number of research publications have utilized the </a:t>
            </a:r>
            <a:r>
              <a:rPr lang="en-IN" sz="1800" dirty="0" err="1">
                <a:effectLst/>
                <a:latin typeface="CMR9"/>
              </a:rPr>
              <a:t>WoC</a:t>
            </a:r>
            <a:r>
              <a:rPr lang="en-IN" sz="1800" dirty="0">
                <a:effectLst/>
                <a:latin typeface="CMR9"/>
              </a:rPr>
              <a:t> database  </a:t>
            </a:r>
            <a:endParaRPr lang="en-IN" dirty="0"/>
          </a:p>
        </p:txBody>
      </p:sp>
      <p:pic>
        <p:nvPicPr>
          <p:cNvPr id="19" name="Picture 18">
            <a:extLst>
              <a:ext uri="{FF2B5EF4-FFF2-40B4-BE49-F238E27FC236}">
                <a16:creationId xmlns:a16="http://schemas.microsoft.com/office/drawing/2014/main" id="{BA693109-E19C-A7AE-5FD1-6C23B05393B3}"/>
              </a:ext>
            </a:extLst>
          </p:cNvPr>
          <p:cNvPicPr>
            <a:picLocks noChangeAspect="1"/>
          </p:cNvPicPr>
          <p:nvPr/>
        </p:nvPicPr>
        <p:blipFill>
          <a:blip r:embed="rId3"/>
          <a:stretch>
            <a:fillRect/>
          </a:stretch>
        </p:blipFill>
        <p:spPr>
          <a:xfrm>
            <a:off x="5860471" y="35328"/>
            <a:ext cx="4916289" cy="2770589"/>
          </a:xfrm>
          <a:prstGeom prst="rect">
            <a:avLst/>
          </a:prstGeom>
        </p:spPr>
      </p:pic>
      <p:sp>
        <p:nvSpPr>
          <p:cNvPr id="22" name="TextBox 21">
            <a:extLst>
              <a:ext uri="{FF2B5EF4-FFF2-40B4-BE49-F238E27FC236}">
                <a16:creationId xmlns:a16="http://schemas.microsoft.com/office/drawing/2014/main" id="{3F4F8089-A9E6-0E2F-F6DC-D1B654E67FCB}"/>
              </a:ext>
            </a:extLst>
          </p:cNvPr>
          <p:cNvSpPr txBox="1"/>
          <p:nvPr/>
        </p:nvSpPr>
        <p:spPr>
          <a:xfrm>
            <a:off x="6601690" y="2729742"/>
            <a:ext cx="3706092" cy="369332"/>
          </a:xfrm>
          <a:prstGeom prst="rect">
            <a:avLst/>
          </a:prstGeom>
          <a:noFill/>
        </p:spPr>
        <p:txBody>
          <a:bodyPr wrap="square">
            <a:spAutoFit/>
          </a:bodyPr>
          <a:lstStyle/>
          <a:p>
            <a:r>
              <a:rPr lang="en-IN" sz="1800" dirty="0">
                <a:effectLst/>
                <a:latin typeface="CMBX8"/>
              </a:rPr>
              <a:t>Fig.  </a:t>
            </a:r>
            <a:r>
              <a:rPr lang="en-IN" sz="1800" dirty="0">
                <a:effectLst/>
                <a:latin typeface="CMR8"/>
              </a:rPr>
              <a:t>Productivity by Language </a:t>
            </a:r>
            <a:endParaRPr lang="en-IN" dirty="0"/>
          </a:p>
        </p:txBody>
      </p:sp>
    </p:spTree>
    <p:extLst>
      <p:ext uri="{BB962C8B-B14F-4D97-AF65-F5344CB8AC3E}">
        <p14:creationId xmlns:p14="http://schemas.microsoft.com/office/powerpoint/2010/main" val="76446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9" grpId="0"/>
      <p:bldP spid="11" grpId="0"/>
      <p:bldP spid="13"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95C5-EB33-9B02-0373-6DC06C05D2A7}"/>
              </a:ext>
            </a:extLst>
          </p:cNvPr>
          <p:cNvSpPr>
            <a:spLocks noGrp="1"/>
          </p:cNvSpPr>
          <p:nvPr>
            <p:ph type="title"/>
          </p:nvPr>
        </p:nvSpPr>
        <p:spPr/>
        <p:txBody>
          <a:bodyPr/>
          <a:lstStyle/>
          <a:p>
            <a:r>
              <a:rPr lang="en-US" dirty="0"/>
              <a:t>Further challenges/directions</a:t>
            </a:r>
          </a:p>
        </p:txBody>
      </p:sp>
      <p:sp>
        <p:nvSpPr>
          <p:cNvPr id="5" name="TextBox 4">
            <a:extLst>
              <a:ext uri="{FF2B5EF4-FFF2-40B4-BE49-F238E27FC236}">
                <a16:creationId xmlns:a16="http://schemas.microsoft.com/office/drawing/2014/main" id="{2D7F6D32-0F7D-2F1B-D3D7-0C8A04B568F4}"/>
              </a:ext>
            </a:extLst>
          </p:cNvPr>
          <p:cNvSpPr txBox="1"/>
          <p:nvPr/>
        </p:nvSpPr>
        <p:spPr>
          <a:xfrm>
            <a:off x="1059872" y="1658159"/>
            <a:ext cx="6096000" cy="369332"/>
          </a:xfrm>
          <a:prstGeom prst="rect">
            <a:avLst/>
          </a:prstGeom>
          <a:noFill/>
        </p:spPr>
        <p:txBody>
          <a:bodyPr wrap="square">
            <a:spAutoFit/>
          </a:bodyPr>
          <a:lstStyle/>
          <a:p>
            <a:r>
              <a:rPr lang="en-US" dirty="0"/>
              <a:t>1. Availability of API</a:t>
            </a:r>
          </a:p>
        </p:txBody>
      </p:sp>
      <p:sp>
        <p:nvSpPr>
          <p:cNvPr id="7" name="TextBox 6">
            <a:extLst>
              <a:ext uri="{FF2B5EF4-FFF2-40B4-BE49-F238E27FC236}">
                <a16:creationId xmlns:a16="http://schemas.microsoft.com/office/drawing/2014/main" id="{6E395AA5-C2E5-45BD-9D65-54677AC02C5B}"/>
              </a:ext>
            </a:extLst>
          </p:cNvPr>
          <p:cNvSpPr txBox="1"/>
          <p:nvPr/>
        </p:nvSpPr>
        <p:spPr>
          <a:xfrm>
            <a:off x="1059872" y="2179690"/>
            <a:ext cx="6096000" cy="369332"/>
          </a:xfrm>
          <a:prstGeom prst="rect">
            <a:avLst/>
          </a:prstGeom>
          <a:noFill/>
        </p:spPr>
        <p:txBody>
          <a:bodyPr wrap="square">
            <a:spAutoFit/>
          </a:bodyPr>
          <a:lstStyle/>
          <a:p>
            <a:r>
              <a:rPr lang="en-US" dirty="0"/>
              <a:t>2. Accommodate massive queries needs powerful hardware</a:t>
            </a:r>
          </a:p>
        </p:txBody>
      </p:sp>
      <p:sp>
        <p:nvSpPr>
          <p:cNvPr id="9" name="TextBox 8">
            <a:extLst>
              <a:ext uri="{FF2B5EF4-FFF2-40B4-BE49-F238E27FC236}">
                <a16:creationId xmlns:a16="http://schemas.microsoft.com/office/drawing/2014/main" id="{67C6FF64-5C88-2222-C4D3-EA84FB489FA8}"/>
              </a:ext>
            </a:extLst>
          </p:cNvPr>
          <p:cNvSpPr txBox="1"/>
          <p:nvPr/>
        </p:nvSpPr>
        <p:spPr>
          <a:xfrm>
            <a:off x="1059871" y="2812471"/>
            <a:ext cx="6989619" cy="646331"/>
          </a:xfrm>
          <a:prstGeom prst="rect">
            <a:avLst/>
          </a:prstGeom>
          <a:noFill/>
        </p:spPr>
        <p:txBody>
          <a:bodyPr wrap="square">
            <a:spAutoFit/>
          </a:bodyPr>
          <a:lstStyle/>
          <a:p>
            <a:r>
              <a:rPr lang="en-US" dirty="0"/>
              <a:t>3. Additional methods/procedures to improve acquisition: as </a:t>
            </a:r>
            <a:r>
              <a:rPr lang="en-IN" dirty="0">
                <a:effectLst/>
                <a:latin typeface="CMR9"/>
              </a:rPr>
              <a:t>project discovery procedure is only an approximation. </a:t>
            </a:r>
            <a:endParaRPr lang="en-IN" dirty="0"/>
          </a:p>
        </p:txBody>
      </p:sp>
      <p:sp>
        <p:nvSpPr>
          <p:cNvPr id="11" name="TextBox 10">
            <a:extLst>
              <a:ext uri="{FF2B5EF4-FFF2-40B4-BE49-F238E27FC236}">
                <a16:creationId xmlns:a16="http://schemas.microsoft.com/office/drawing/2014/main" id="{AB6F70BF-46E0-310D-E64D-A33F6F358115}"/>
              </a:ext>
            </a:extLst>
          </p:cNvPr>
          <p:cNvSpPr txBox="1"/>
          <p:nvPr/>
        </p:nvSpPr>
        <p:spPr>
          <a:xfrm>
            <a:off x="1059872" y="3837340"/>
            <a:ext cx="6096000" cy="646331"/>
          </a:xfrm>
          <a:prstGeom prst="rect">
            <a:avLst/>
          </a:prstGeom>
          <a:noFill/>
        </p:spPr>
        <p:txBody>
          <a:bodyPr wrap="square">
            <a:spAutoFit/>
          </a:bodyPr>
          <a:lstStyle/>
          <a:p>
            <a:r>
              <a:rPr lang="en-US" dirty="0"/>
              <a:t>4. Reliably clean, correct and augment the collected data</a:t>
            </a:r>
            <a:br>
              <a:rPr lang="en-US" dirty="0"/>
            </a:br>
            <a:endParaRPr lang="en-US" dirty="0"/>
          </a:p>
        </p:txBody>
      </p:sp>
    </p:spTree>
    <p:extLst>
      <p:ext uri="{BB962C8B-B14F-4D97-AF65-F5344CB8AC3E}">
        <p14:creationId xmlns:p14="http://schemas.microsoft.com/office/powerpoint/2010/main" val="226243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1883</TotalTime>
  <Words>1649</Words>
  <Application>Microsoft Macintosh PowerPoint</Application>
  <PresentationFormat>Widescreen</PresentationFormat>
  <Paragraphs>103</Paragraphs>
  <Slides>10</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vt:i4>
      </vt:variant>
    </vt:vector>
  </HeadingPairs>
  <TitlesOfParts>
    <vt:vector size="25" baseType="lpstr">
      <vt:lpstr>Aptos</vt:lpstr>
      <vt:lpstr>Aptos Display</vt:lpstr>
      <vt:lpstr>Arial</vt:lpstr>
      <vt:lpstr>CMBSY10</vt:lpstr>
      <vt:lpstr>CMBX8</vt:lpstr>
      <vt:lpstr>CMBX9</vt:lpstr>
      <vt:lpstr>CMBXTI10</vt:lpstr>
      <vt:lpstr>CMR8</vt:lpstr>
      <vt:lpstr>CMR9</vt:lpstr>
      <vt:lpstr>Roboto</vt:lpstr>
      <vt:lpstr>Söhne</vt:lpstr>
      <vt:lpstr>Söhne Mono</vt:lpstr>
      <vt:lpstr>system-ui</vt:lpstr>
      <vt:lpstr>Wingdings</vt:lpstr>
      <vt:lpstr>Office Theme</vt:lpstr>
      <vt:lpstr>World of code:  Enabling a Research Workflow for mining and analyzing the universe of Open-source VCS data</vt:lpstr>
      <vt:lpstr>Structure</vt:lpstr>
      <vt:lpstr>Motivation</vt:lpstr>
      <vt:lpstr>Related work and what WoC brings to table</vt:lpstr>
      <vt:lpstr>background</vt:lpstr>
      <vt:lpstr>Methodology </vt:lpstr>
      <vt:lpstr>Data update</vt:lpstr>
      <vt:lpstr>Applications as described in paper</vt:lpstr>
      <vt:lpstr>Further challenges/directions</vt:lpstr>
      <vt:lpstr>Our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Pratiush, Utkarsh</dc:creator>
  <cp:lastModifiedBy>Pratiush, Utkarsh</cp:lastModifiedBy>
  <cp:revision>4</cp:revision>
  <dcterms:created xsi:type="dcterms:W3CDTF">2024-02-17T03:02:54Z</dcterms:created>
  <dcterms:modified xsi:type="dcterms:W3CDTF">2024-03-04T19:06:53Z</dcterms:modified>
</cp:coreProperties>
</file>