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ce0ea54e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ce0ea54e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4a238f0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4a238f0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c1abe77e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c1abe77e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4a238f07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4a238f07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c1abe77e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c1abe77e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4b140df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4b140df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c1abe77e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c1abe77e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ce0ea54e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ce0ea54e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RDD is resilient distributed dataset (in Spark) - fault-tolerant </a:t>
            </a:r>
            <a:r>
              <a:rPr lang="en"/>
              <a:t>collection</a:t>
            </a:r>
            <a:r>
              <a:rPr lang="en"/>
              <a:t> of elements distributed over cluster of machines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6f804e3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6f804e3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ce0ea54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ce0ea54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server - Has runtime status messages which can trigger scheduling and recovery 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launcher - driver process executes spark job and send notifications back to pipeline for monitoring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 launcher - sub-process waits on job </a:t>
            </a:r>
            <a:r>
              <a:rPr lang="en"/>
              <a:t>completion</a:t>
            </a:r>
            <a:r>
              <a:rPr lang="en"/>
              <a:t> and sends status back to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launcher - processes handle shells scripts and commands and returns state messages on completion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ce0ea54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ce0ea54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ce0ea54e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ce0ea54e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21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on “</a:t>
            </a:r>
            <a:r>
              <a:rPr lang="en"/>
              <a:t>A Pipeline Framework for Heterogeneous Execution Environment of Big Data Processing”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11"/>
              <a:t>by Dongyao Wu et. al.</a:t>
            </a:r>
            <a:endParaRPr b="1" sz="271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7213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 Ashworth, Gabriel Laboy, Andrew Mueller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1825950" y="4091500"/>
            <a:ext cx="549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Historical and Dependency Information Tree Example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2017"/>
            <a:ext cx="9144001" cy="3039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IIIa. Usage Example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2450"/>
            <a:ext cx="8839198" cy="3306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IIIb. Results - Comparison to Other Frameworks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863" y="1304825"/>
            <a:ext cx="7566275" cy="38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IIIc. Conclusion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240300" y="1407700"/>
            <a:ext cx="8663400" cy="3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Pipeline61 offers several advantages for software engineers developing data pipelines over existing pipeline frameworks:</a:t>
            </a:r>
            <a:endParaRPr b="1" sz="16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 of custom scripts from many languages.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Integration of Heterogeneous Data-Processing Jobs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Reuse of Existing Programming Paradigms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Version Control and Dependency Management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Improves Maintainability of Code</a:t>
            </a:r>
            <a:endParaRPr sz="15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Programmable Interfaces in Different Programming Languages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Deep Integration with Contemporary Big Data Processing Frameworks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Explicitly Defined Provenance Information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Enables </a:t>
            </a: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Reproducibility</a:t>
            </a: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primary disadvantage of Pipeline61 is execution speed due to increased complexity.</a:t>
            </a:r>
            <a:endParaRPr b="1" sz="16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romanUcPeriod"/>
            </a:pPr>
            <a:r>
              <a:rPr lang="en"/>
              <a:t>Introduction - The Problem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11725" y="1438775"/>
            <a:ext cx="85206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Simplified problem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Given input A, we want to produce output B with a multitude of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transformations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Machine learning, data analysis, data reduction, etc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Frameworks that aim to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achieve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this: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Crunch, Pig, and Cascading among others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Purpose: Facilitate big data job integration and pipelining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Framework Characteristics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Built on single data-processing execution environments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Require coding in specific interfaces &amp; programming paradigms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Key Takeaway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These frameworks aim to simplify big data processing but come with limitations related to flexibility and programming requirements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romanUcPeriod"/>
            </a:pPr>
            <a:r>
              <a:rPr lang="en"/>
              <a:t>Introduction - The Problem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11725" y="1438775"/>
            <a:ext cx="85206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Adaptation to Change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Continuous evolution to meet new requirements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Need for integrating various legacy components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Complexity in Maintenance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Maintenance becomes time-consuming due to evolving applications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Software/hardware changes quite rapidly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Keeping up with these changes is demanding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Key Takeaway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dynamic nature of big data applications necessitates more adaptable and flexible pipeline frameworks to efficiently manage and evolve with the technological and business landscapes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Let us introduce: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Pipeline61 framework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Proposed Solution - Pipeline61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525" y="1344825"/>
            <a:ext cx="3332808" cy="37140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11725" y="1344825"/>
            <a:ext cx="50157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Three main components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Execution Engine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Trigger, monitor, and manage pipeline execution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Service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I/O layer to manage data exchange and conversion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Dependency &amp; Version Manager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Automate version control and dependency management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5499525" y="3932700"/>
            <a:ext cx="3332700" cy="1126200"/>
          </a:xfrm>
          <a:prstGeom prst="rect">
            <a:avLst/>
          </a:prstGeom>
          <a:solidFill>
            <a:srgbClr val="757575">
              <a:alpha val="3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IIa. Pipe Model 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25" y="1285977"/>
            <a:ext cx="39960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Pipeline components divided into </a:t>
            </a:r>
            <a:r>
              <a:rPr b="1" i="1" lang="en" sz="1600"/>
              <a:t>Pipes</a:t>
            </a:r>
            <a:endParaRPr b="1" i="1" sz="16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Name</a:t>
            </a:r>
            <a:endParaRPr sz="13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Version</a:t>
            </a:r>
            <a:endParaRPr sz="15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Automatically increases for new versions of pipe</a:t>
            </a:r>
            <a:endParaRPr sz="13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Pipeline Server</a:t>
            </a:r>
            <a:endParaRPr sz="13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Input/Output Path</a:t>
            </a:r>
            <a:endParaRPr sz="15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URL with protocol and address of data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Protocol represents system types</a:t>
            </a:r>
            <a:endParaRPr sz="13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Input/Output Format</a:t>
            </a:r>
            <a:endParaRPr sz="13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Execution Context</a:t>
            </a:r>
            <a:endParaRPr sz="15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Execution environment required by framework</a:t>
            </a:r>
            <a:endParaRPr sz="1300"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25" y="1285975"/>
            <a:ext cx="3999900" cy="29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Execution Context</a:t>
            </a:r>
            <a:endParaRPr b="1" sz="1600"/>
          </a:p>
          <a:p>
            <a:pPr indent="-33071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8"/>
              <a:buChar char="●"/>
            </a:pPr>
            <a:r>
              <a:rPr lang="en" sz="1608"/>
              <a:t>S</a:t>
            </a:r>
            <a:r>
              <a:rPr lang="en" sz="1508"/>
              <a:t>park ExecutionContext</a:t>
            </a:r>
            <a:endParaRPr sz="1508"/>
          </a:p>
          <a:p>
            <a:pPr indent="-3116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8"/>
              <a:buChar char="○"/>
            </a:pPr>
            <a:r>
              <a:rPr lang="en" sz="1308"/>
              <a:t>SparkProc attribute for RDDs</a:t>
            </a:r>
            <a:endParaRPr sz="1308"/>
          </a:p>
          <a:p>
            <a:pPr indent="-3116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8"/>
              <a:buChar char="○"/>
            </a:pPr>
            <a:r>
              <a:rPr lang="en" sz="1308"/>
              <a:t>SparkSQL for DataFrame objects</a:t>
            </a:r>
            <a:endParaRPr sz="1308"/>
          </a:p>
          <a:p>
            <a:pPr indent="-3243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MapReduce ExecutionContext</a:t>
            </a:r>
            <a:endParaRPr sz="1508"/>
          </a:p>
          <a:p>
            <a:pPr indent="-3116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8"/>
              <a:buChar char="○"/>
            </a:pPr>
            <a:r>
              <a:rPr lang="en" sz="1308"/>
              <a:t>Allow specification of Mapper, Reducer, Combiner, and Partitioner</a:t>
            </a:r>
            <a:endParaRPr sz="1308"/>
          </a:p>
          <a:p>
            <a:pPr indent="-3116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8"/>
              <a:buChar char="○"/>
            </a:pPr>
            <a:r>
              <a:rPr lang="en" sz="1308"/>
              <a:t>Other parameters added as key-value parameters</a:t>
            </a:r>
            <a:endParaRPr sz="1308"/>
          </a:p>
          <a:p>
            <a:pPr indent="-3243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Shell ExecutionContext</a:t>
            </a:r>
            <a:endParaRPr sz="1508"/>
          </a:p>
          <a:p>
            <a:pPr indent="-3116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8"/>
              <a:buChar char="○"/>
            </a:pPr>
            <a:r>
              <a:rPr lang="en" sz="1308"/>
              <a:t>Script files or in-line commands</a:t>
            </a:r>
            <a:endParaRPr sz="1308"/>
          </a:p>
          <a:p>
            <a:pPr indent="-311665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8"/>
              <a:buChar char="■"/>
            </a:pPr>
            <a:r>
              <a:rPr lang="en" sz="1308"/>
              <a:t>Includes Python, R</a:t>
            </a:r>
            <a:endParaRPr sz="1308"/>
          </a:p>
          <a:p>
            <a:pPr indent="-3116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8"/>
              <a:buChar char="○"/>
            </a:pPr>
            <a:r>
              <a:rPr lang="en" sz="1308"/>
              <a:t>Manual conversion of data required</a:t>
            </a:r>
            <a:endParaRPr sz="130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IIa. Pipe Model 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75" y="2339275"/>
            <a:ext cx="8832300" cy="1279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IIb. Execution Engine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675" y="1601500"/>
            <a:ext cx="4158225" cy="32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69075" y="1407700"/>
            <a:ext cx="4722600" cy="3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Pipeline Server Backend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handlers to receive and process user requests and running tasks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DAG Scheduler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Traverses task graph and submits tasks for execution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Scheduled when all parents tasks completed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Task Launchers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Launch execution processes for pipes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Created through APIs of execution frameworks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Initiated and executed in process (scripts)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Spark Launcher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Sub-process as driver process to execute job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MR Launcher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Sub-process to submit the job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Shell Launcher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Sequence of channeled processes (scripts and commands)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5168465" y="2050482"/>
            <a:ext cx="1728900" cy="1053300"/>
          </a:xfrm>
          <a:prstGeom prst="roundRect">
            <a:avLst>
              <a:gd fmla="val 16667" name="adj"/>
            </a:avLst>
          </a:prstGeom>
          <a:solidFill>
            <a:srgbClr val="757575">
              <a:alpha val="3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5168465" y="3334393"/>
            <a:ext cx="1728900" cy="1053300"/>
          </a:xfrm>
          <a:prstGeom prst="roundRect">
            <a:avLst>
              <a:gd fmla="val 16667" name="adj"/>
            </a:avLst>
          </a:prstGeom>
          <a:solidFill>
            <a:srgbClr val="757575">
              <a:alpha val="3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IIc. Data Service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675" y="1601500"/>
            <a:ext cx="4158225" cy="32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5168465" y="2050482"/>
            <a:ext cx="1728900" cy="1053300"/>
          </a:xfrm>
          <a:prstGeom prst="roundRect">
            <a:avLst>
              <a:gd fmla="val 16667" name="adj"/>
            </a:avLst>
          </a:prstGeom>
          <a:solidFill>
            <a:srgbClr val="757575">
              <a:alpha val="3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7061425" y="2050475"/>
            <a:ext cx="1728900" cy="2308200"/>
          </a:xfrm>
          <a:prstGeom prst="roundRect">
            <a:avLst>
              <a:gd fmla="val 16667" name="adj"/>
            </a:avLst>
          </a:prstGeom>
          <a:solidFill>
            <a:srgbClr val="757575">
              <a:alpha val="3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0"/>
          <p:cNvSpPr/>
          <p:nvPr/>
        </p:nvSpPr>
        <p:spPr>
          <a:xfrm rot="-5400000">
            <a:off x="8565825" y="4245650"/>
            <a:ext cx="59400" cy="166800"/>
          </a:xfrm>
          <a:prstGeom prst="rtTriangle">
            <a:avLst/>
          </a:prstGeom>
          <a:solidFill>
            <a:srgbClr val="757575">
              <a:alpha val="3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/>
          <p:nvPr/>
        </p:nvSpPr>
        <p:spPr>
          <a:xfrm rot="10800000">
            <a:off x="7405625" y="4358700"/>
            <a:ext cx="1266900" cy="60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757575">
              <a:alpha val="3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169075" y="1407700"/>
            <a:ext cx="4722600" cy="3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Parsers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Pipes execute independently at runtime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Read and write data in execution environment given format and protocol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certain pipe frameworks, use native API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Examples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Spark pipe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Spark - text to RDD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SparkSQL - JDBC/JSON to Spark DataFrame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Python pipe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PythonHadoop - HDFS CSV to Python DataFrame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New data parsers can be made for flexibility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 parsing toolkits like Apache Tika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IIId. Dependency &amp; Version Manager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675" y="1601500"/>
            <a:ext cx="4158225" cy="32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5178165" y="3305457"/>
            <a:ext cx="1728900" cy="1053300"/>
          </a:xfrm>
          <a:prstGeom prst="roundRect">
            <a:avLst>
              <a:gd fmla="val 16667" name="adj"/>
            </a:avLst>
          </a:prstGeom>
          <a:solidFill>
            <a:srgbClr val="757575">
              <a:alpha val="3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7061425" y="2050475"/>
            <a:ext cx="1728900" cy="2308200"/>
          </a:xfrm>
          <a:prstGeom prst="roundRect">
            <a:avLst>
              <a:gd fmla="val 16667" name="adj"/>
            </a:avLst>
          </a:prstGeom>
          <a:solidFill>
            <a:srgbClr val="757575">
              <a:alpha val="3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/>
          <p:nvPr/>
        </p:nvSpPr>
        <p:spPr>
          <a:xfrm rot="-5400000">
            <a:off x="8565825" y="4245650"/>
            <a:ext cx="59400" cy="166800"/>
          </a:xfrm>
          <a:prstGeom prst="rtTriangle">
            <a:avLst/>
          </a:prstGeom>
          <a:solidFill>
            <a:srgbClr val="757575">
              <a:alpha val="3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/>
          <p:nvPr/>
        </p:nvSpPr>
        <p:spPr>
          <a:xfrm rot="10800000">
            <a:off x="7405625" y="4358700"/>
            <a:ext cx="1266900" cy="60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757575">
              <a:alpha val="3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169075" y="1407700"/>
            <a:ext cx="4722600" cy="3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Dependency and Version Manager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Help maintain, track, and analyze historical information on data and pipeline components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Snapshot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 and output location and data of every execution instance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Status of execution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Pipeline Execution Trace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flow graph of every execution instance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Each node has meta-data for component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Pipe Dependency Trace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Historical meta-data for different versions of components in pipeline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Stored as a tree for each component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Name, version, author, update timestamp, library dependencies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