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B6B085-5E4B-4C5A-B7ED-C613D2839FCA}" type="datetimeFigureOut">
              <a:rPr lang="en-US" smtClean="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2BC712-154D-47B4-81EC-2996B4940EDA}" type="slidenum">
              <a:rPr lang="en-US" smtClean="0"/>
              <a:t>‹#›</a:t>
            </a:fld>
            <a:endParaRPr lang="en-US" dirty="0"/>
          </a:p>
        </p:txBody>
      </p:sp>
    </p:spTree>
    <p:extLst>
      <p:ext uri="{BB962C8B-B14F-4D97-AF65-F5344CB8AC3E}">
        <p14:creationId xmlns:p14="http://schemas.microsoft.com/office/powerpoint/2010/main" val="3825359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6B085-5E4B-4C5A-B7ED-C613D2839FCA}" type="datetimeFigureOut">
              <a:rPr lang="en-US" smtClean="0"/>
              <a:t>4/9/2025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2BC712-154D-47B4-81EC-2996B4940EDA}" type="slidenum">
              <a:rPr lang="en-US" smtClean="0"/>
              <a:t>‹#›</a:t>
            </a:fld>
            <a:endParaRPr lang="en-US" dirty="0"/>
          </a:p>
        </p:txBody>
      </p:sp>
    </p:spTree>
    <p:extLst>
      <p:ext uri="{BB962C8B-B14F-4D97-AF65-F5344CB8AC3E}">
        <p14:creationId xmlns:p14="http://schemas.microsoft.com/office/powerpoint/2010/main" val="3319989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B6B085-5E4B-4C5A-B7ED-C613D2839FCA}" type="datetimeFigureOut">
              <a:rPr lang="en-US" smtClean="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2BC712-154D-47B4-81EC-2996B4940EDA}" type="slidenum">
              <a:rPr lang="en-US" smtClean="0"/>
              <a:t>‹#›</a:t>
            </a:fld>
            <a:endParaRPr lang="en-US" dirty="0"/>
          </a:p>
        </p:txBody>
      </p:sp>
    </p:spTree>
    <p:extLst>
      <p:ext uri="{BB962C8B-B14F-4D97-AF65-F5344CB8AC3E}">
        <p14:creationId xmlns:p14="http://schemas.microsoft.com/office/powerpoint/2010/main" val="146761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B6B085-5E4B-4C5A-B7ED-C613D2839FCA}" type="datetimeFigureOut">
              <a:rPr lang="en-US" smtClean="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2BC712-154D-47B4-81EC-2996B4940EDA}"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19262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6B085-5E4B-4C5A-B7ED-C613D2839FCA}" type="datetimeFigureOut">
              <a:rPr lang="en-US" smtClean="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2BC712-154D-47B4-81EC-2996B4940EDA}" type="slidenum">
              <a:rPr lang="en-US" smtClean="0"/>
              <a:t>‹#›</a:t>
            </a:fld>
            <a:endParaRPr lang="en-US" dirty="0"/>
          </a:p>
        </p:txBody>
      </p:sp>
    </p:spTree>
    <p:extLst>
      <p:ext uri="{BB962C8B-B14F-4D97-AF65-F5344CB8AC3E}">
        <p14:creationId xmlns:p14="http://schemas.microsoft.com/office/powerpoint/2010/main" val="4241922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B6B085-5E4B-4C5A-B7ED-C613D2839FCA}" type="datetimeFigureOut">
              <a:rPr lang="en-US" smtClean="0"/>
              <a:t>4/9/2025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2BC712-154D-47B4-81EC-2996B4940EDA}" type="slidenum">
              <a:rPr lang="en-US" smtClean="0"/>
              <a:t>‹#›</a:t>
            </a:fld>
            <a:endParaRPr lang="en-US" dirty="0"/>
          </a:p>
        </p:txBody>
      </p:sp>
    </p:spTree>
    <p:extLst>
      <p:ext uri="{BB962C8B-B14F-4D97-AF65-F5344CB8AC3E}">
        <p14:creationId xmlns:p14="http://schemas.microsoft.com/office/powerpoint/2010/main" val="2137012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6B6B085-5E4B-4C5A-B7ED-C613D2839FCA}" type="datetimeFigureOut">
              <a:rPr lang="en-US" smtClean="0"/>
              <a:t>4/9/2025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2BC712-154D-47B4-81EC-2996B4940EDA}" type="slidenum">
              <a:rPr lang="en-US" smtClean="0"/>
              <a:t>‹#›</a:t>
            </a:fld>
            <a:endParaRPr lang="en-US" dirty="0"/>
          </a:p>
        </p:txBody>
      </p:sp>
    </p:spTree>
    <p:extLst>
      <p:ext uri="{BB962C8B-B14F-4D97-AF65-F5344CB8AC3E}">
        <p14:creationId xmlns:p14="http://schemas.microsoft.com/office/powerpoint/2010/main" val="935753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6B085-5E4B-4C5A-B7ED-C613D2839FCA}" type="datetimeFigureOut">
              <a:rPr lang="en-US" smtClean="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2BC712-154D-47B4-81EC-2996B4940EDA}" type="slidenum">
              <a:rPr lang="en-US" smtClean="0"/>
              <a:t>‹#›</a:t>
            </a:fld>
            <a:endParaRPr lang="en-US" dirty="0"/>
          </a:p>
        </p:txBody>
      </p:sp>
    </p:spTree>
    <p:extLst>
      <p:ext uri="{BB962C8B-B14F-4D97-AF65-F5344CB8AC3E}">
        <p14:creationId xmlns:p14="http://schemas.microsoft.com/office/powerpoint/2010/main" val="3061280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B6B085-5E4B-4C5A-B7ED-C613D2839FCA}" type="datetimeFigureOut">
              <a:rPr lang="en-US" smtClean="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2BC712-154D-47B4-81EC-2996B4940EDA}" type="slidenum">
              <a:rPr lang="en-US" smtClean="0"/>
              <a:t>‹#›</a:t>
            </a:fld>
            <a:endParaRPr lang="en-US" dirty="0"/>
          </a:p>
        </p:txBody>
      </p:sp>
    </p:spTree>
    <p:extLst>
      <p:ext uri="{BB962C8B-B14F-4D97-AF65-F5344CB8AC3E}">
        <p14:creationId xmlns:p14="http://schemas.microsoft.com/office/powerpoint/2010/main" val="3673430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6B6B085-5E4B-4C5A-B7ED-C613D2839FCA}" type="datetimeFigureOut">
              <a:rPr lang="en-US" smtClean="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2BC712-154D-47B4-81EC-2996B4940EDA}" type="slidenum">
              <a:rPr lang="en-US" smtClean="0"/>
              <a:t>‹#›</a:t>
            </a:fld>
            <a:endParaRPr lang="en-US" dirty="0"/>
          </a:p>
        </p:txBody>
      </p:sp>
    </p:spTree>
    <p:extLst>
      <p:ext uri="{BB962C8B-B14F-4D97-AF65-F5344CB8AC3E}">
        <p14:creationId xmlns:p14="http://schemas.microsoft.com/office/powerpoint/2010/main" val="80561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B6B085-5E4B-4C5A-B7ED-C613D2839FCA}" type="datetimeFigureOut">
              <a:rPr lang="en-US" smtClean="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2BC712-154D-47B4-81EC-2996B4940EDA}" type="slidenum">
              <a:rPr lang="en-US" smtClean="0"/>
              <a:t>‹#›</a:t>
            </a:fld>
            <a:endParaRPr lang="en-US" dirty="0"/>
          </a:p>
        </p:txBody>
      </p:sp>
    </p:spTree>
    <p:extLst>
      <p:ext uri="{BB962C8B-B14F-4D97-AF65-F5344CB8AC3E}">
        <p14:creationId xmlns:p14="http://schemas.microsoft.com/office/powerpoint/2010/main" val="912093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B6B085-5E4B-4C5A-B7ED-C613D2839FCA}" type="datetimeFigureOut">
              <a:rPr lang="en-US" smtClean="0"/>
              <a:t>4/9/2025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2BC712-154D-47B4-81EC-2996B4940EDA}" type="slidenum">
              <a:rPr lang="en-US" smtClean="0"/>
              <a:t>‹#›</a:t>
            </a:fld>
            <a:endParaRPr lang="en-US" dirty="0"/>
          </a:p>
        </p:txBody>
      </p:sp>
    </p:spTree>
    <p:extLst>
      <p:ext uri="{BB962C8B-B14F-4D97-AF65-F5344CB8AC3E}">
        <p14:creationId xmlns:p14="http://schemas.microsoft.com/office/powerpoint/2010/main" val="3611602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B6B085-5E4B-4C5A-B7ED-C613D2839FCA}" type="datetimeFigureOut">
              <a:rPr lang="en-US" smtClean="0"/>
              <a:t>4/9/2025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42BC712-154D-47B4-81EC-2996B4940EDA}" type="slidenum">
              <a:rPr lang="en-US" smtClean="0"/>
              <a:t>‹#›</a:t>
            </a:fld>
            <a:endParaRPr lang="en-US" dirty="0"/>
          </a:p>
        </p:txBody>
      </p:sp>
    </p:spTree>
    <p:extLst>
      <p:ext uri="{BB962C8B-B14F-4D97-AF65-F5344CB8AC3E}">
        <p14:creationId xmlns:p14="http://schemas.microsoft.com/office/powerpoint/2010/main" val="2127910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6B6B085-5E4B-4C5A-B7ED-C613D2839FCA}" type="datetimeFigureOut">
              <a:rPr lang="en-US" smtClean="0"/>
              <a:t>4/9/2025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742BC712-154D-47B4-81EC-2996B4940EDA}" type="slidenum">
              <a:rPr lang="en-US" smtClean="0"/>
              <a:t>‹#›</a:t>
            </a:fld>
            <a:endParaRPr lang="en-US" dirty="0"/>
          </a:p>
        </p:txBody>
      </p:sp>
    </p:spTree>
    <p:extLst>
      <p:ext uri="{BB962C8B-B14F-4D97-AF65-F5344CB8AC3E}">
        <p14:creationId xmlns:p14="http://schemas.microsoft.com/office/powerpoint/2010/main" val="1628029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6B6B085-5E4B-4C5A-B7ED-C613D2839FCA}" type="datetimeFigureOut">
              <a:rPr lang="en-US" smtClean="0"/>
              <a:t>4/9/2025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742BC712-154D-47B4-81EC-2996B4940EDA}" type="slidenum">
              <a:rPr lang="en-US" smtClean="0"/>
              <a:t>‹#›</a:t>
            </a:fld>
            <a:endParaRPr lang="en-US" dirty="0"/>
          </a:p>
        </p:txBody>
      </p:sp>
    </p:spTree>
    <p:extLst>
      <p:ext uri="{BB962C8B-B14F-4D97-AF65-F5344CB8AC3E}">
        <p14:creationId xmlns:p14="http://schemas.microsoft.com/office/powerpoint/2010/main" val="108669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6B6B085-5E4B-4C5A-B7ED-C613D2839FCA}" type="datetimeFigureOut">
              <a:rPr lang="en-US" smtClean="0"/>
              <a:t>4/9/2025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742BC712-154D-47B4-81EC-2996B4940EDA}" type="slidenum">
              <a:rPr lang="en-US" smtClean="0"/>
              <a:t>‹#›</a:t>
            </a:fld>
            <a:endParaRPr lang="en-US" dirty="0"/>
          </a:p>
        </p:txBody>
      </p:sp>
    </p:spTree>
    <p:extLst>
      <p:ext uri="{BB962C8B-B14F-4D97-AF65-F5344CB8AC3E}">
        <p14:creationId xmlns:p14="http://schemas.microsoft.com/office/powerpoint/2010/main" val="3532623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B6B085-5E4B-4C5A-B7ED-C613D2839FCA}" type="datetimeFigureOut">
              <a:rPr lang="en-US" smtClean="0"/>
              <a:t>4/9/2025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2BC712-154D-47B4-81EC-2996B4940EDA}" type="slidenum">
              <a:rPr lang="en-US" smtClean="0"/>
              <a:t>‹#›</a:t>
            </a:fld>
            <a:endParaRPr lang="en-US" dirty="0"/>
          </a:p>
        </p:txBody>
      </p:sp>
    </p:spTree>
    <p:extLst>
      <p:ext uri="{BB962C8B-B14F-4D97-AF65-F5344CB8AC3E}">
        <p14:creationId xmlns:p14="http://schemas.microsoft.com/office/powerpoint/2010/main" val="2135876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6B6B085-5E4B-4C5A-B7ED-C613D2839FCA}" type="datetimeFigureOut">
              <a:rPr lang="en-US" smtClean="0"/>
              <a:t>4/9/2025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42BC712-154D-47B4-81EC-2996B4940EDA}" type="slidenum">
              <a:rPr lang="en-US" smtClean="0"/>
              <a:t>‹#›</a:t>
            </a:fld>
            <a:endParaRPr lang="en-US" dirty="0"/>
          </a:p>
        </p:txBody>
      </p:sp>
    </p:spTree>
    <p:extLst>
      <p:ext uri="{BB962C8B-B14F-4D97-AF65-F5344CB8AC3E}">
        <p14:creationId xmlns:p14="http://schemas.microsoft.com/office/powerpoint/2010/main" val="7086266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FFF5E-A830-CD94-9F84-595CF483D1BD}"/>
              </a:ext>
            </a:extLst>
          </p:cNvPr>
          <p:cNvSpPr>
            <a:spLocks noGrp="1"/>
          </p:cNvSpPr>
          <p:nvPr>
            <p:ph type="ctrTitle"/>
          </p:nvPr>
        </p:nvSpPr>
        <p:spPr/>
        <p:txBody>
          <a:bodyPr/>
          <a:lstStyle/>
          <a:p>
            <a:r>
              <a:rPr lang="en-US" sz="6000" dirty="0">
                <a:latin typeface="Times New Roman" panose="02020603050405020304" pitchFamily="18" charset="0"/>
                <a:cs typeface="Times New Roman" panose="02020603050405020304" pitchFamily="18" charset="0"/>
              </a:rPr>
              <a:t>Customer churn prediction using composite deep learning technique</a:t>
            </a:r>
          </a:p>
        </p:txBody>
      </p:sp>
      <p:sp>
        <p:nvSpPr>
          <p:cNvPr id="3" name="Subtitle 2">
            <a:extLst>
              <a:ext uri="{FF2B5EF4-FFF2-40B4-BE49-F238E27FC236}">
                <a16:creationId xmlns:a16="http://schemas.microsoft.com/office/drawing/2014/main" id="{B40D5566-8E6D-EFE7-5BE7-1B90FC5840FB}"/>
              </a:ext>
            </a:extLst>
          </p:cNvPr>
          <p:cNvSpPr>
            <a:spLocks noGrp="1"/>
          </p:cNvSpPr>
          <p:nvPr>
            <p:ph type="subTitle" idx="1"/>
          </p:nvPr>
        </p:nvSpPr>
        <p:spPr>
          <a:xfrm>
            <a:off x="1154955" y="4979490"/>
            <a:ext cx="8825658" cy="861420"/>
          </a:xfrm>
        </p:spPr>
        <p:txBody>
          <a:bodyPr>
            <a:normAutofit/>
          </a:bodyPr>
          <a:lstStyle/>
          <a:p>
            <a:r>
              <a:rPr lang="en-US" dirty="0">
                <a:solidFill>
                  <a:schemeClr val="tx1"/>
                </a:solidFill>
              </a:rPr>
              <a:t>SivA Sai pavan karthik Uppalapati</a:t>
            </a:r>
          </a:p>
        </p:txBody>
      </p:sp>
    </p:spTree>
    <p:extLst>
      <p:ext uri="{BB962C8B-B14F-4D97-AF65-F5344CB8AC3E}">
        <p14:creationId xmlns:p14="http://schemas.microsoft.com/office/powerpoint/2010/main" val="2366860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8331-CD29-8064-B06E-D19820349D3A}"/>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82DB53AF-FB57-94A9-9851-CE96BDD9CE3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797" t="2717" r="1127" b="3557"/>
          <a:stretch/>
        </p:blipFill>
        <p:spPr>
          <a:xfrm>
            <a:off x="1026695" y="1572126"/>
            <a:ext cx="8614610" cy="2213811"/>
          </a:xfrm>
        </p:spPr>
      </p:pic>
    </p:spTree>
    <p:extLst>
      <p:ext uri="{BB962C8B-B14F-4D97-AF65-F5344CB8AC3E}">
        <p14:creationId xmlns:p14="http://schemas.microsoft.com/office/powerpoint/2010/main" val="1838397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520F0-D095-7AD0-ADF5-9CF71CDCDFC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 am Doing?</a:t>
            </a:r>
          </a:p>
        </p:txBody>
      </p:sp>
      <p:sp>
        <p:nvSpPr>
          <p:cNvPr id="3" name="Content Placeholder 2">
            <a:extLst>
              <a:ext uri="{FF2B5EF4-FFF2-40B4-BE49-F238E27FC236}">
                <a16:creationId xmlns:a16="http://schemas.microsoft.com/office/drawing/2014/main" id="{AA6594E4-8BA9-7A7D-E017-C1724772D3A8}"/>
              </a:ext>
            </a:extLst>
          </p:cNvPr>
          <p:cNvSpPr>
            <a:spLocks noGrp="1"/>
          </p:cNvSpPr>
          <p:nvPr>
            <p:ph idx="1"/>
          </p:nvPr>
        </p:nvSpPr>
        <p:spPr/>
        <p:txBody>
          <a:bodyPr>
            <a:normAutofit/>
          </a:bodyPr>
          <a:lstStyle/>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Customer Churn Prediction Chatbot for Subscription Services using AI</a:t>
            </a:r>
          </a:p>
        </p:txBody>
      </p:sp>
    </p:spTree>
    <p:extLst>
      <p:ext uri="{BB962C8B-B14F-4D97-AF65-F5344CB8AC3E}">
        <p14:creationId xmlns:p14="http://schemas.microsoft.com/office/powerpoint/2010/main" val="4239824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87E907-5D71-10A2-BA72-755F4E8F7900}"/>
              </a:ext>
            </a:extLst>
          </p:cNvPr>
          <p:cNvSpPr>
            <a:spLocks noGrp="1"/>
          </p:cNvSpPr>
          <p:nvPr>
            <p:ph idx="1"/>
          </p:nvPr>
        </p:nvSpPr>
        <p:spPr>
          <a:xfrm>
            <a:off x="673768" y="786064"/>
            <a:ext cx="9376085" cy="5462336"/>
          </a:xfrm>
        </p:spPr>
        <p:txBody>
          <a:bodyPr>
            <a:normAutofit/>
          </a:bodyPr>
          <a:lstStyle/>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As discussed in the paper Subscribers can decide the business for subscription based organizations like Telecom, service based sites, OTT &amp; banks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I am Focusing particularly on OTT and banks.</a:t>
            </a:r>
          </a:p>
          <a:p>
            <a:r>
              <a:rPr lang="en-US" sz="2800" dirty="0">
                <a:latin typeface="Times New Roman" panose="02020603050405020304" pitchFamily="18" charset="0"/>
                <a:cs typeface="Times New Roman" panose="02020603050405020304" pitchFamily="18" charset="0"/>
              </a:rPr>
              <a:t>Now a days these the keys Subscription based business  commonly using.</a:t>
            </a:r>
          </a:p>
          <a:p>
            <a:r>
              <a:rPr lang="en-US" sz="2800" dirty="0">
                <a:latin typeface="Times New Roman" panose="02020603050405020304" pitchFamily="18" charset="0"/>
                <a:cs typeface="Times New Roman" panose="02020603050405020304" pitchFamily="18" charset="0"/>
              </a:rPr>
              <a:t>My aim is to develop a working chatbot which predicts the churn based on the few inputs give by the users.</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2146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5961-F8A7-1B5D-9B7A-9886AA01E463}"/>
              </a:ext>
            </a:extLst>
          </p:cNvPr>
          <p:cNvSpPr>
            <a:spLocks noGrp="1"/>
          </p:cNvSpPr>
          <p:nvPr>
            <p:ph type="title"/>
          </p:nvPr>
        </p:nvSpPr>
        <p:spPr/>
        <p:txBody>
          <a:bodyPr/>
          <a:lstStyle/>
          <a:p>
            <a:r>
              <a:rPr lang="en-US" dirty="0"/>
              <a:t>This is the AI chatbot interface</a:t>
            </a:r>
          </a:p>
        </p:txBody>
      </p:sp>
      <p:pic>
        <p:nvPicPr>
          <p:cNvPr id="5" name="Content Placeholder 4">
            <a:extLst>
              <a:ext uri="{FF2B5EF4-FFF2-40B4-BE49-F238E27FC236}">
                <a16:creationId xmlns:a16="http://schemas.microsoft.com/office/drawing/2014/main" id="{8A35F199-305C-6C79-57E6-9BAE2CBB39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9515" y="1586646"/>
            <a:ext cx="8617914" cy="4195762"/>
          </a:xfrm>
        </p:spPr>
      </p:pic>
      <p:sp>
        <p:nvSpPr>
          <p:cNvPr id="6" name="TextBox 5">
            <a:extLst>
              <a:ext uri="{FF2B5EF4-FFF2-40B4-BE49-F238E27FC236}">
                <a16:creationId xmlns:a16="http://schemas.microsoft.com/office/drawing/2014/main" id="{8464460D-00FB-4FFD-6897-0076BA2AC7BE}"/>
              </a:ext>
            </a:extLst>
          </p:cNvPr>
          <p:cNvSpPr txBox="1"/>
          <p:nvPr/>
        </p:nvSpPr>
        <p:spPr>
          <a:xfrm>
            <a:off x="967154" y="5908431"/>
            <a:ext cx="8150469" cy="369332"/>
          </a:xfrm>
          <a:prstGeom prst="rect">
            <a:avLst/>
          </a:prstGeom>
          <a:noFill/>
        </p:spPr>
        <p:txBody>
          <a:bodyPr wrap="square" rtlCol="0">
            <a:spAutoFit/>
          </a:bodyPr>
          <a:lstStyle/>
          <a:p>
            <a:r>
              <a:rPr lang="en-US" dirty="0"/>
              <a:t>Need to select what you want to choose.</a:t>
            </a:r>
          </a:p>
        </p:txBody>
      </p:sp>
    </p:spTree>
    <p:extLst>
      <p:ext uri="{BB962C8B-B14F-4D97-AF65-F5344CB8AC3E}">
        <p14:creationId xmlns:p14="http://schemas.microsoft.com/office/powerpoint/2010/main" val="2189852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FC4D-A154-3588-4CEC-044D2C9F2BD6}"/>
              </a:ext>
            </a:extLst>
          </p:cNvPr>
          <p:cNvSpPr>
            <a:spLocks noGrp="1"/>
          </p:cNvSpPr>
          <p:nvPr>
            <p:ph type="title"/>
          </p:nvPr>
        </p:nvSpPr>
        <p:spPr/>
        <p:txBody>
          <a:bodyPr/>
          <a:lstStyle/>
          <a:p>
            <a:r>
              <a:rPr lang="en-US" dirty="0"/>
              <a:t>Ott based prediction</a:t>
            </a:r>
          </a:p>
        </p:txBody>
      </p:sp>
      <p:pic>
        <p:nvPicPr>
          <p:cNvPr id="5" name="Content Placeholder 4">
            <a:extLst>
              <a:ext uri="{FF2B5EF4-FFF2-40B4-BE49-F238E27FC236}">
                <a16:creationId xmlns:a16="http://schemas.microsoft.com/office/drawing/2014/main" id="{1E31699F-0AA1-ED25-F64E-89079C4FC4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6727" y="1542684"/>
            <a:ext cx="3835906" cy="4195762"/>
          </a:xfrm>
        </p:spPr>
      </p:pic>
      <p:sp>
        <p:nvSpPr>
          <p:cNvPr id="6" name="TextBox 5">
            <a:extLst>
              <a:ext uri="{FF2B5EF4-FFF2-40B4-BE49-F238E27FC236}">
                <a16:creationId xmlns:a16="http://schemas.microsoft.com/office/drawing/2014/main" id="{6C715A62-27A8-F0C4-35A5-E2B5FDBB1688}"/>
              </a:ext>
            </a:extLst>
          </p:cNvPr>
          <p:cNvSpPr txBox="1"/>
          <p:nvPr/>
        </p:nvSpPr>
        <p:spPr>
          <a:xfrm>
            <a:off x="879231" y="2459504"/>
            <a:ext cx="5216769"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is how the Ott prediction looks like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Need give the required to predict</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 the range how the values should be for a user friendly environment</a:t>
            </a:r>
          </a:p>
        </p:txBody>
      </p:sp>
    </p:spTree>
    <p:extLst>
      <p:ext uri="{BB962C8B-B14F-4D97-AF65-F5344CB8AC3E}">
        <p14:creationId xmlns:p14="http://schemas.microsoft.com/office/powerpoint/2010/main" val="3370507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964EA-97D5-0482-E227-7ECFC149F30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Bank Based Prediction</a:t>
            </a:r>
          </a:p>
        </p:txBody>
      </p:sp>
      <p:pic>
        <p:nvPicPr>
          <p:cNvPr id="5" name="Content Placeholder 4">
            <a:extLst>
              <a:ext uri="{FF2B5EF4-FFF2-40B4-BE49-F238E27FC236}">
                <a16:creationId xmlns:a16="http://schemas.microsoft.com/office/drawing/2014/main" id="{9F91D518-AB9F-B00D-25CF-8409A1F043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83705" y="1512277"/>
            <a:ext cx="4541336" cy="4806461"/>
          </a:xfrm>
        </p:spPr>
      </p:pic>
    </p:spTree>
    <p:extLst>
      <p:ext uri="{BB962C8B-B14F-4D97-AF65-F5344CB8AC3E}">
        <p14:creationId xmlns:p14="http://schemas.microsoft.com/office/powerpoint/2010/main" val="1046163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58248B-164A-47BC-C01E-B31013F13799}"/>
              </a:ext>
            </a:extLst>
          </p:cNvPr>
          <p:cNvSpPr>
            <a:spLocks noGrp="1"/>
          </p:cNvSpPr>
          <p:nvPr>
            <p:ph idx="1"/>
          </p:nvPr>
        </p:nvSpPr>
        <p:spPr>
          <a:xfrm>
            <a:off x="1094520" y="1578134"/>
            <a:ext cx="8946541" cy="4195481"/>
          </a:xfrm>
        </p:spPr>
        <p:txBody>
          <a:bodyPr>
            <a:normAutofit/>
          </a:bodyPr>
          <a:lstStyle/>
          <a:p>
            <a:pPr marL="0" indent="0" algn="ctr">
              <a:buNone/>
            </a:pPr>
            <a:endParaRPr lang="en-US" sz="7200" dirty="0">
              <a:latin typeface="Times New Roman" panose="02020603050405020304" pitchFamily="18" charset="0"/>
              <a:cs typeface="Times New Roman" panose="02020603050405020304" pitchFamily="18" charset="0"/>
            </a:endParaRPr>
          </a:p>
          <a:p>
            <a:pPr marL="0" indent="0" algn="ctr">
              <a:buNone/>
            </a:pPr>
            <a:r>
              <a:rPr lang="en-US" sz="7200" dirty="0">
                <a:latin typeface="Times New Roman" panose="02020603050405020304" pitchFamily="18" charset="0"/>
                <a:cs typeface="Times New Roman" panose="02020603050405020304" pitchFamily="18" charset="0"/>
              </a:rPr>
              <a:t>Questions</a:t>
            </a:r>
          </a:p>
        </p:txBody>
      </p:sp>
    </p:spTree>
    <p:extLst>
      <p:ext uri="{BB962C8B-B14F-4D97-AF65-F5344CB8AC3E}">
        <p14:creationId xmlns:p14="http://schemas.microsoft.com/office/powerpoint/2010/main" val="497310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6FE752-BEBE-D780-A1FE-865B44123C0F}"/>
              </a:ext>
            </a:extLst>
          </p:cNvPr>
          <p:cNvSpPr>
            <a:spLocks noGrp="1"/>
          </p:cNvSpPr>
          <p:nvPr>
            <p:ph idx="1"/>
          </p:nvPr>
        </p:nvSpPr>
        <p:spPr>
          <a:xfrm>
            <a:off x="1156066" y="1586926"/>
            <a:ext cx="8946541" cy="4195481"/>
          </a:xfrm>
        </p:spPr>
        <p:txBody>
          <a:bodyPr>
            <a:normAutofit/>
          </a:bodyPr>
          <a:lstStyle/>
          <a:p>
            <a:pPr marL="0" indent="0" algn="ctr">
              <a:buNone/>
            </a:pPr>
            <a:endParaRPr lang="en-US" sz="4400" dirty="0">
              <a:latin typeface="Times New Roman" panose="02020603050405020304" pitchFamily="18" charset="0"/>
              <a:cs typeface="Times New Roman" panose="02020603050405020304" pitchFamily="18" charset="0"/>
            </a:endParaRPr>
          </a:p>
          <a:p>
            <a:pPr marL="0" indent="0" algn="ctr">
              <a:buNone/>
            </a:pPr>
            <a:endParaRPr lang="en-US" sz="4400" dirty="0">
              <a:latin typeface="Times New Roman" panose="02020603050405020304" pitchFamily="18" charset="0"/>
              <a:cs typeface="Times New Roman" panose="02020603050405020304" pitchFamily="18" charset="0"/>
            </a:endParaRPr>
          </a:p>
          <a:p>
            <a:pPr marL="0" indent="0" algn="ctr">
              <a:buNone/>
            </a:pPr>
            <a:r>
              <a:rPr lang="en-US"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326081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86F9E-01DB-5569-A604-F8630519015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Authors</a:t>
            </a:r>
          </a:p>
        </p:txBody>
      </p:sp>
      <p:sp>
        <p:nvSpPr>
          <p:cNvPr id="3" name="Content Placeholder 2">
            <a:extLst>
              <a:ext uri="{FF2B5EF4-FFF2-40B4-BE49-F238E27FC236}">
                <a16:creationId xmlns:a16="http://schemas.microsoft.com/office/drawing/2014/main" id="{DC1746E6-E579-20E7-15E9-5AC683F5C537}"/>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Asad Khattak , Zartashia Mehak , Hussain Ahmad , Muhammad Usama Asghar , Muhammad Zubair Asghar  &amp; Aurangzeb Khan</a:t>
            </a:r>
          </a:p>
        </p:txBody>
      </p:sp>
    </p:spTree>
    <p:extLst>
      <p:ext uri="{BB962C8B-B14F-4D97-AF65-F5344CB8AC3E}">
        <p14:creationId xmlns:p14="http://schemas.microsoft.com/office/powerpoint/2010/main" val="625101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DB0CC-6964-8CBB-822A-BD2CB8ADE55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the Paper about?</a:t>
            </a:r>
          </a:p>
        </p:txBody>
      </p:sp>
      <p:sp>
        <p:nvSpPr>
          <p:cNvPr id="3" name="Content Placeholder 2">
            <a:extLst>
              <a:ext uri="{FF2B5EF4-FFF2-40B4-BE49-F238E27FC236}">
                <a16:creationId xmlns:a16="http://schemas.microsoft.com/office/drawing/2014/main" id="{CCBAC8F7-A04E-D98E-4696-7677C41D3CA6}"/>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Customer churn presents both challenges and exciting opportunities for businesses, as it highlights the importance of customer satisfaction in a competitive landscape. While traditional methods like machine learning have been useful, they've often faced hurdles. That's where our innovative hybrid deep learning model, BiLSTM-CNN, shines! This model demonstrates remarkable accuracy of 81% in predicting customer churn using benchmark data.</a:t>
            </a:r>
          </a:p>
        </p:txBody>
      </p:sp>
    </p:spTree>
    <p:extLst>
      <p:ext uri="{BB962C8B-B14F-4D97-AF65-F5344CB8AC3E}">
        <p14:creationId xmlns:p14="http://schemas.microsoft.com/office/powerpoint/2010/main" val="295482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2B67A-C151-5C0D-9664-3266C04B5649}"/>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In the fast-paced telecommunications sector, retaining customers is vital for success. Understanding why customers leave is essential for creating effective retention strategies. By analyzing customer data, businesses can not only improve service quality but also proactively address potential issues. Embracing these insights allows companies to faster strong relationships and turn challenges into growth opportunities, ensuring a brighter, more successful future!</a:t>
            </a:r>
          </a:p>
        </p:txBody>
      </p:sp>
    </p:spTree>
    <p:extLst>
      <p:ext uri="{BB962C8B-B14F-4D97-AF65-F5344CB8AC3E}">
        <p14:creationId xmlns:p14="http://schemas.microsoft.com/office/powerpoint/2010/main" val="2653991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BF685-F636-1178-CBFB-A5A214BD553B}"/>
              </a:ext>
            </a:extLst>
          </p:cNvPr>
          <p:cNvSpPr>
            <a:spLocks noGrp="1"/>
          </p:cNvSpPr>
          <p:nvPr>
            <p:ph type="title"/>
          </p:nvPr>
        </p:nvSpPr>
        <p:spPr/>
        <p:txBody>
          <a:bodyPr/>
          <a:lstStyle/>
          <a:p>
            <a:r>
              <a:rPr lang="en-US" dirty="0"/>
              <a:t>What is the Motivation?</a:t>
            </a:r>
          </a:p>
        </p:txBody>
      </p:sp>
      <p:sp>
        <p:nvSpPr>
          <p:cNvPr id="3" name="Content Placeholder 2">
            <a:extLst>
              <a:ext uri="{FF2B5EF4-FFF2-40B4-BE49-F238E27FC236}">
                <a16:creationId xmlns:a16="http://schemas.microsoft.com/office/drawing/2014/main" id="{8FA33B2D-930E-177E-6B82-7269C24AD6DB}"/>
              </a:ext>
            </a:extLst>
          </p:cNvPr>
          <p:cNvSpPr>
            <a:spLocks noGrp="1"/>
          </p:cNvSpPr>
          <p:nvPr>
            <p:ph idx="1"/>
          </p:nvPr>
        </p:nvSpPr>
        <p:spPr/>
        <p:txBody>
          <a:bodyPr/>
          <a:lstStyle/>
          <a:p>
            <a:r>
              <a:rPr lang="en-US" dirty="0"/>
              <a:t>Customer churn significantly impacts businesses, leading to potential losses and sometimes even closures. Customers may switch providers due to factors like pricing, delivery methods, customer service experiences, product quality, or unmet expectations. Losing customers is costly, making retention crucial for sustainability. Data analysis plays a vital role in predicting churn, helping companies understand why customers leave and what actions to take.</a:t>
            </a:r>
          </a:p>
          <a:p>
            <a:r>
              <a:rPr lang="en-US" dirty="0"/>
              <a:t>Traditional churn prediction methods often face scalability issues, as many machine learning models rely on manual feature engineering. For instance, Gupta's study found that KNN classification struggles to accurately identify at-risk clients.</a:t>
            </a:r>
          </a:p>
        </p:txBody>
      </p:sp>
    </p:spTree>
    <p:extLst>
      <p:ext uri="{BB962C8B-B14F-4D97-AF65-F5344CB8AC3E}">
        <p14:creationId xmlns:p14="http://schemas.microsoft.com/office/powerpoint/2010/main" val="1555571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8066-BD61-DB46-8D11-7446D0DAF995}"/>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Goal of research</a:t>
            </a:r>
          </a:p>
        </p:txBody>
      </p:sp>
      <p:sp>
        <p:nvSpPr>
          <p:cNvPr id="3" name="Content Placeholder 2">
            <a:extLst>
              <a:ext uri="{FF2B5EF4-FFF2-40B4-BE49-F238E27FC236}">
                <a16:creationId xmlns:a16="http://schemas.microsoft.com/office/drawing/2014/main" id="{ABDF16EA-2479-6070-C991-80A991C31F1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Many researchers have investigated using machine learning (ML) techniques to predict customer attrition, focusing primarily on early detection. This focus has created challenges in understanding the interactions between predictors of customer churn. In this paper, we propose a hybrid deep learning model, BiLSTM + CNN, which combines bidirectional long/short-term memory (BiLSTM) with convolutional neural networks (CNN) to predict customer turnover. This approach aims to enhance existing classifiers and improve prediction accuracy by addressing the limitations of unidirectional LSTM layers and effectively categorizing data into churn and non-churn categories.</a:t>
            </a:r>
          </a:p>
        </p:txBody>
      </p:sp>
    </p:spTree>
    <p:extLst>
      <p:ext uri="{BB962C8B-B14F-4D97-AF65-F5344CB8AC3E}">
        <p14:creationId xmlns:p14="http://schemas.microsoft.com/office/powerpoint/2010/main" val="494829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10EB0-1592-300F-CCD6-0313DC43BDF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Methods</a:t>
            </a:r>
            <a:r>
              <a:rPr lang="en-US" dirty="0"/>
              <a:t> they used</a:t>
            </a:r>
          </a:p>
        </p:txBody>
      </p:sp>
      <p:sp>
        <p:nvSpPr>
          <p:cNvPr id="3" name="Content Placeholder 2">
            <a:extLst>
              <a:ext uri="{FF2B5EF4-FFF2-40B4-BE49-F238E27FC236}">
                <a16:creationId xmlns:a16="http://schemas.microsoft.com/office/drawing/2014/main" id="{7CBFFDA5-0D38-0BF6-BC8E-D0FFFB440749}"/>
              </a:ext>
            </a:extLst>
          </p:cNvPr>
          <p:cNvSpPr>
            <a:spLocks noGrp="1"/>
          </p:cNvSpPr>
          <p:nvPr>
            <p:ph idx="1"/>
          </p:nvPr>
        </p:nvSpPr>
        <p:spPr>
          <a:xfrm>
            <a:off x="764932" y="1512278"/>
            <a:ext cx="9284922" cy="4736122"/>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Data Preprocessing</a:t>
            </a:r>
          </a:p>
          <a:p>
            <a:pPr lvl="1"/>
            <a:r>
              <a:rPr lang="en-US" dirty="0">
                <a:latin typeface="Times New Roman" panose="02020603050405020304" pitchFamily="18" charset="0"/>
                <a:cs typeface="Times New Roman" panose="02020603050405020304" pitchFamily="18" charset="0"/>
              </a:rPr>
              <a:t>Handling missing values</a:t>
            </a:r>
          </a:p>
          <a:p>
            <a:pPr lvl="1"/>
            <a:r>
              <a:rPr lang="en-US" dirty="0">
                <a:latin typeface="Times New Roman" panose="02020603050405020304" pitchFamily="18" charset="0"/>
                <a:cs typeface="Times New Roman" panose="02020603050405020304" pitchFamily="18" charset="0"/>
              </a:rPr>
              <a:t>Feature scaling like Min-Max, Standard Scaler)</a:t>
            </a:r>
          </a:p>
          <a:p>
            <a:r>
              <a:rPr lang="en-US" dirty="0">
                <a:latin typeface="Times New Roman" panose="02020603050405020304" pitchFamily="18" charset="0"/>
                <a:cs typeface="Times New Roman" panose="02020603050405020304" pitchFamily="18" charset="0"/>
              </a:rPr>
              <a:t> Feature Engineering</a:t>
            </a:r>
          </a:p>
          <a:p>
            <a:pPr lvl="1"/>
            <a:r>
              <a:rPr lang="en-US" dirty="0">
                <a:latin typeface="Times New Roman" panose="02020603050405020304" pitchFamily="18" charset="0"/>
                <a:cs typeface="Times New Roman" panose="02020603050405020304" pitchFamily="18" charset="0"/>
              </a:rPr>
              <a:t>Sequence structuring for BiLSTM input</a:t>
            </a:r>
          </a:p>
          <a:p>
            <a:r>
              <a:rPr lang="en-US" dirty="0">
                <a:latin typeface="Times New Roman" panose="02020603050405020304" pitchFamily="18" charset="0"/>
                <a:cs typeface="Times New Roman" panose="02020603050405020304" pitchFamily="18" charset="0"/>
              </a:rPr>
              <a:t>BiLSTM Architecture</a:t>
            </a:r>
          </a:p>
          <a:p>
            <a:pPr lvl="1"/>
            <a:r>
              <a:rPr lang="en-US" dirty="0">
                <a:latin typeface="Times New Roman" panose="02020603050405020304" pitchFamily="18" charset="0"/>
                <a:cs typeface="Times New Roman" panose="02020603050405020304" pitchFamily="18" charset="0"/>
              </a:rPr>
              <a:t>Bidirectional LSTM to capture forward and backward dependencies</a:t>
            </a:r>
          </a:p>
          <a:p>
            <a:r>
              <a:rPr lang="en-US" dirty="0">
                <a:latin typeface="Times New Roman" panose="02020603050405020304" pitchFamily="18" charset="0"/>
                <a:cs typeface="Times New Roman" panose="02020603050405020304" pitchFamily="18" charset="0"/>
              </a:rPr>
              <a:t>CNN Architecture</a:t>
            </a:r>
          </a:p>
          <a:p>
            <a:pPr lvl="1"/>
            <a:r>
              <a:rPr lang="en-US" dirty="0">
                <a:latin typeface="Times New Roman" panose="02020603050405020304" pitchFamily="18" charset="0"/>
                <a:cs typeface="Times New Roman" panose="02020603050405020304" pitchFamily="18" charset="0"/>
              </a:rPr>
              <a:t>1D Convolutional layers applied to BiLSTM output</a:t>
            </a:r>
          </a:p>
          <a:p>
            <a:r>
              <a:rPr lang="en-US" dirty="0">
                <a:latin typeface="Times New Roman" panose="02020603050405020304" pitchFamily="18" charset="0"/>
                <a:cs typeface="Times New Roman" panose="02020603050405020304" pitchFamily="18" charset="0"/>
              </a:rPr>
              <a:t>Hybrid Model Integration</a:t>
            </a:r>
          </a:p>
          <a:p>
            <a:pPr lvl="1"/>
            <a:r>
              <a:rPr lang="en-US" dirty="0">
                <a:latin typeface="Times New Roman" panose="02020603050405020304" pitchFamily="18" charset="0"/>
                <a:cs typeface="Times New Roman" panose="02020603050405020304" pitchFamily="18" charset="0"/>
              </a:rPr>
              <a:t>Input → BiLSTM → CNN → Dense Layers → Sigmoid Output</a:t>
            </a:r>
          </a:p>
          <a:p>
            <a:r>
              <a:rPr lang="en-US" dirty="0">
                <a:latin typeface="Times New Roman" panose="02020603050405020304" pitchFamily="18" charset="0"/>
                <a:cs typeface="Times New Roman" panose="02020603050405020304" pitchFamily="18" charset="0"/>
              </a:rPr>
              <a:t>Model Training</a:t>
            </a:r>
          </a:p>
          <a:p>
            <a:pPr lvl="1"/>
            <a:r>
              <a:rPr lang="en-US" dirty="0">
                <a:latin typeface="Times New Roman" panose="02020603050405020304" pitchFamily="18" charset="0"/>
                <a:cs typeface="Times New Roman" panose="02020603050405020304" pitchFamily="18" charset="0"/>
              </a:rPr>
              <a:t>Binary cross-entropy loss function</a:t>
            </a:r>
          </a:p>
        </p:txBody>
      </p:sp>
    </p:spTree>
    <p:extLst>
      <p:ext uri="{BB962C8B-B14F-4D97-AF65-F5344CB8AC3E}">
        <p14:creationId xmlns:p14="http://schemas.microsoft.com/office/powerpoint/2010/main" val="1299267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D350F9-12E0-F9D6-B429-A0115E0596A7}"/>
              </a:ext>
            </a:extLst>
          </p:cNvPr>
          <p:cNvSpPr>
            <a:spLocks noGrp="1"/>
          </p:cNvSpPr>
          <p:nvPr>
            <p:ph idx="1"/>
          </p:nvPr>
        </p:nvSpPr>
        <p:spPr>
          <a:xfrm>
            <a:off x="753980" y="561474"/>
            <a:ext cx="9295874" cy="5686925"/>
          </a:xfrm>
        </p:spPr>
        <p:txBody>
          <a:bodyPr>
            <a:normAutofit/>
          </a:bodyPr>
          <a:lstStyle/>
          <a:p>
            <a:r>
              <a:rPr lang="en-US" sz="2400" dirty="0">
                <a:latin typeface="Times New Roman" panose="02020603050405020304" pitchFamily="18" charset="0"/>
                <a:cs typeface="Times New Roman" panose="02020603050405020304" pitchFamily="18" charset="0"/>
              </a:rPr>
              <a:t>Evaluation Metrics</a:t>
            </a:r>
          </a:p>
          <a:p>
            <a:pPr lvl="1"/>
            <a:r>
              <a:rPr lang="en-US" sz="2000" dirty="0">
                <a:latin typeface="Times New Roman" panose="02020603050405020304" pitchFamily="18" charset="0"/>
                <a:cs typeface="Times New Roman" panose="02020603050405020304" pitchFamily="18" charset="0"/>
              </a:rPr>
              <a:t>Used to boost Accuracy, Precision, Recall, F1 Score</a:t>
            </a:r>
          </a:p>
          <a:p>
            <a:r>
              <a:rPr lang="en-US" sz="2400" dirty="0">
                <a:latin typeface="Times New Roman" panose="02020603050405020304" pitchFamily="18" charset="0"/>
                <a:cs typeface="Times New Roman" panose="02020603050405020304" pitchFamily="18" charset="0"/>
              </a:rPr>
              <a:t>Baseline Model Comparison</a:t>
            </a:r>
          </a:p>
          <a:p>
            <a:pPr>
              <a:buNone/>
            </a:pPr>
            <a:r>
              <a:rPr lang="en-US" sz="2400" dirty="0">
                <a:latin typeface="Times New Roman" panose="02020603050405020304" pitchFamily="18" charset="0"/>
                <a:cs typeface="Times New Roman" panose="02020603050405020304" pitchFamily="18" charset="0"/>
              </a:rPr>
              <a:t>	Compared BiLSTM-CNN with:</a:t>
            </a:r>
          </a:p>
          <a:p>
            <a:pPr lvl="2">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Logistic Regression</a:t>
            </a:r>
          </a:p>
          <a:p>
            <a:pPr lvl="2">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Random Forest</a:t>
            </a:r>
          </a:p>
          <a:p>
            <a:pPr lvl="2">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CNN</a:t>
            </a:r>
          </a:p>
          <a:p>
            <a:pPr lvl="2">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LSTM</a:t>
            </a:r>
          </a:p>
          <a:p>
            <a:pPr lvl="2">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BiLSTM</a:t>
            </a:r>
          </a:p>
          <a:p>
            <a:r>
              <a:rPr lang="en-US" sz="2400" dirty="0">
                <a:latin typeface="Times New Roman" panose="02020603050405020304" pitchFamily="18" charset="0"/>
                <a:cs typeface="Times New Roman" panose="02020603050405020304" pitchFamily="18" charset="0"/>
              </a:rPr>
              <a:t>Performance Analysis</a:t>
            </a:r>
          </a:p>
          <a:p>
            <a:pPr lvl="1"/>
            <a:r>
              <a:rPr lang="en-US" sz="2000" dirty="0">
                <a:latin typeface="Times New Roman" panose="02020603050405020304" pitchFamily="18" charset="0"/>
                <a:cs typeface="Times New Roman" panose="02020603050405020304" pitchFamily="18" charset="0"/>
              </a:rPr>
              <a:t>Quantitative performance analysis using multiple metrics</a:t>
            </a:r>
          </a:p>
          <a:p>
            <a:pPr lvl="1"/>
            <a:r>
              <a:rPr lang="en-US" sz="2000" dirty="0">
                <a:latin typeface="Times New Roman" panose="02020603050405020304" pitchFamily="18" charset="0"/>
                <a:cs typeface="Times New Roman" panose="02020603050405020304" pitchFamily="18" charset="0"/>
              </a:rPr>
              <a:t>Visualization of results via grapgs and confusion matrices</a:t>
            </a:r>
          </a:p>
        </p:txBody>
      </p:sp>
    </p:spTree>
    <p:extLst>
      <p:ext uri="{BB962C8B-B14F-4D97-AF65-F5344CB8AC3E}">
        <p14:creationId xmlns:p14="http://schemas.microsoft.com/office/powerpoint/2010/main" val="2990530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6346-4518-F752-6FAF-32DDD9B8D81D}"/>
              </a:ext>
            </a:extLst>
          </p:cNvPr>
          <p:cNvSpPr>
            <a:spLocks noGrp="1"/>
          </p:cNvSpPr>
          <p:nvPr>
            <p:ph type="title"/>
          </p:nvPr>
        </p:nvSpPr>
        <p:spPr/>
        <p:txBody>
          <a:bodyPr/>
          <a:lstStyle/>
          <a:p>
            <a:r>
              <a:rPr lang="en-US" dirty="0"/>
              <a:t>Implementation</a:t>
            </a:r>
          </a:p>
        </p:txBody>
      </p:sp>
      <p:pic>
        <p:nvPicPr>
          <p:cNvPr id="5" name="Picture 4">
            <a:extLst>
              <a:ext uri="{FF2B5EF4-FFF2-40B4-BE49-F238E27FC236}">
                <a16:creationId xmlns:a16="http://schemas.microsoft.com/office/drawing/2014/main" id="{2E18ED79-6BEA-9647-7DD2-1505C63E4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144" y="1159495"/>
            <a:ext cx="4450703" cy="5462720"/>
          </a:xfrm>
          <a:prstGeom prst="rect">
            <a:avLst/>
          </a:prstGeom>
        </p:spPr>
      </p:pic>
      <p:pic>
        <p:nvPicPr>
          <p:cNvPr id="7" name="Picture 6">
            <a:extLst>
              <a:ext uri="{FF2B5EF4-FFF2-40B4-BE49-F238E27FC236}">
                <a16:creationId xmlns:a16="http://schemas.microsoft.com/office/drawing/2014/main" id="{6F53BAE1-FB82-6F0B-6473-406C7B3A2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11" y="1159495"/>
            <a:ext cx="5530353" cy="5698506"/>
          </a:xfrm>
          <a:prstGeom prst="rect">
            <a:avLst/>
          </a:prstGeom>
        </p:spPr>
      </p:pic>
    </p:spTree>
    <p:extLst>
      <p:ext uri="{BB962C8B-B14F-4D97-AF65-F5344CB8AC3E}">
        <p14:creationId xmlns:p14="http://schemas.microsoft.com/office/powerpoint/2010/main" val="142377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A26006DCCB8EE419867BE370A78E6AD" ma:contentTypeVersion="12" ma:contentTypeDescription="Create a new document." ma:contentTypeScope="" ma:versionID="7a430b42e84db9bd8f31134f4155d15f">
  <xsd:schema xmlns:xsd="http://www.w3.org/2001/XMLSchema" xmlns:xs="http://www.w3.org/2001/XMLSchema" xmlns:p="http://schemas.microsoft.com/office/2006/metadata/properties" xmlns:ns3="edbc06a9-02d1-4c06-ab93-19b0dd3efa03" targetNamespace="http://schemas.microsoft.com/office/2006/metadata/properties" ma:root="true" ma:fieldsID="fcec1517aa7475658049e532c10baab0" ns3:_="">
    <xsd:import namespace="edbc06a9-02d1-4c06-ab93-19b0dd3efa03"/>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GenerationTime" minOccurs="0"/>
                <xsd:element ref="ns3:MediaServiceEventHashCode" minOccurs="0"/>
                <xsd:element ref="ns3:MediaServiceSystemTags" minOccurs="0"/>
                <xsd:element ref="ns3:MediaLengthInSeconds"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bc06a9-02d1-4c06-ab93-19b0dd3efa03"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Location" ma:index="19"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edbc06a9-02d1-4c06-ab93-19b0dd3efa03" xsi:nil="true"/>
  </documentManagement>
</p:properties>
</file>

<file path=customXml/itemProps1.xml><?xml version="1.0" encoding="utf-8"?>
<ds:datastoreItem xmlns:ds="http://schemas.openxmlformats.org/officeDocument/2006/customXml" ds:itemID="{DED3A672-2B0F-4D21-86F1-D9E626EA7BE6}">
  <ds:schemaRefs>
    <ds:schemaRef ds:uri="http://schemas.microsoft.com/sharepoint/v3/contenttype/forms"/>
  </ds:schemaRefs>
</ds:datastoreItem>
</file>

<file path=customXml/itemProps2.xml><?xml version="1.0" encoding="utf-8"?>
<ds:datastoreItem xmlns:ds="http://schemas.openxmlformats.org/officeDocument/2006/customXml" ds:itemID="{AAE684BE-7982-49CF-BDC7-F768EE5472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bc06a9-02d1-4c06-ab93-19b0dd3efa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B5AF4EE-A678-4556-8707-D0FC0EE8B41A}">
  <ds:schemaRefs>
    <ds:schemaRef ds:uri="edbc06a9-02d1-4c06-ab93-19b0dd3efa03"/>
    <ds:schemaRef ds:uri="http://purl.org/dc/elements/1.1/"/>
    <ds:schemaRef ds:uri="http://purl.org/dc/dcmitype/"/>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TM02836342[[fn=Ion]]</Template>
  <TotalTime>68</TotalTime>
  <Words>639</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Times New Roman</vt:lpstr>
      <vt:lpstr>Wingdings 3</vt:lpstr>
      <vt:lpstr>Ion</vt:lpstr>
      <vt:lpstr>Customer churn prediction using composite deep learning technique</vt:lpstr>
      <vt:lpstr>Authors</vt:lpstr>
      <vt:lpstr>What is the Paper about?</vt:lpstr>
      <vt:lpstr>PowerPoint Presentation</vt:lpstr>
      <vt:lpstr>What is the Motivation?</vt:lpstr>
      <vt:lpstr>Goal of research</vt:lpstr>
      <vt:lpstr>Methods they used</vt:lpstr>
      <vt:lpstr>PowerPoint Presentation</vt:lpstr>
      <vt:lpstr>Implementation</vt:lpstr>
      <vt:lpstr>Results</vt:lpstr>
      <vt:lpstr>What I am Doing?</vt:lpstr>
      <vt:lpstr>PowerPoint Presentation</vt:lpstr>
      <vt:lpstr>This is the AI chatbot interface</vt:lpstr>
      <vt:lpstr>Ott based prediction</vt:lpstr>
      <vt:lpstr>Bank Based Prediction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Uppalapati, Siva</dc:creator>
  <cp:lastModifiedBy>Uppalapati, Siva</cp:lastModifiedBy>
  <cp:revision>1</cp:revision>
  <dcterms:created xsi:type="dcterms:W3CDTF">2025-04-10T02:15:05Z</dcterms:created>
  <dcterms:modified xsi:type="dcterms:W3CDTF">2025-04-10T03:29:45Z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0x010100DA26006DCCB8EE419867BE370A78E6AD</vt:lpwstr>
  </property>
</Properties>
</file>