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157DF-DCE7-82C7-8B7A-A0D2FB717DE4}" v="869" dt="2025-05-06T03:52:57.470"/>
    <p1510:client id="{E3645373-C643-F041-8A25-98571E1B7394}" v="197" dt="2025-05-06T03:49:53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 snapToGrid="0" snapToObjects="1">
      <p:cViewPr varScale="1">
        <p:scale>
          <a:sx n="118" d="100"/>
          <a:sy n="118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BEB0B-9A3F-4F42-88AB-1A1AEDE50A4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3ABDE-7C7D-4D29-B15F-A0511BE889D8}">
      <dgm:prSet/>
      <dgm:spPr/>
      <dgm:t>
        <a:bodyPr/>
        <a:lstStyle/>
        <a:p>
          <a:r>
            <a:rPr lang="en-US" b="1"/>
            <a:t>ML</a:t>
          </a:r>
          <a:r>
            <a:rPr lang="en-US"/>
            <a:t>: Machine Learning</a:t>
          </a:r>
        </a:p>
      </dgm:t>
    </dgm:pt>
    <dgm:pt modelId="{D757F2CE-233B-4D35-A918-E92E0B5D31E0}" type="parTrans" cxnId="{60FA9904-3BBF-4A3D-AE3D-0704735F3604}">
      <dgm:prSet/>
      <dgm:spPr/>
      <dgm:t>
        <a:bodyPr/>
        <a:lstStyle/>
        <a:p>
          <a:endParaRPr lang="en-US"/>
        </a:p>
      </dgm:t>
    </dgm:pt>
    <dgm:pt modelId="{837DBD68-8FCC-493C-B4B2-FD1ED6223AEF}" type="sibTrans" cxnId="{60FA9904-3BBF-4A3D-AE3D-0704735F3604}">
      <dgm:prSet/>
      <dgm:spPr/>
      <dgm:t>
        <a:bodyPr/>
        <a:lstStyle/>
        <a:p>
          <a:endParaRPr lang="en-US"/>
        </a:p>
      </dgm:t>
    </dgm:pt>
    <dgm:pt modelId="{EBCC748C-975A-4BB3-8A91-19A6647984E2}">
      <dgm:prSet/>
      <dgm:spPr/>
      <dgm:t>
        <a:bodyPr/>
        <a:lstStyle/>
        <a:p>
          <a:r>
            <a:rPr lang="en-US" b="1"/>
            <a:t>EDA</a:t>
          </a:r>
          <a:r>
            <a:rPr lang="en-US"/>
            <a:t>: Exploratory Data Analysis</a:t>
          </a:r>
        </a:p>
      </dgm:t>
    </dgm:pt>
    <dgm:pt modelId="{AA3C7935-9046-44FD-92D8-AACF8885DD03}" type="parTrans" cxnId="{8F5375D5-C546-40B2-A87D-2F81A62E910F}">
      <dgm:prSet/>
      <dgm:spPr/>
      <dgm:t>
        <a:bodyPr/>
        <a:lstStyle/>
        <a:p>
          <a:endParaRPr lang="en-US"/>
        </a:p>
      </dgm:t>
    </dgm:pt>
    <dgm:pt modelId="{67992AED-9AF1-4816-9C4A-47D8DC5D75EE}" type="sibTrans" cxnId="{8F5375D5-C546-40B2-A87D-2F81A62E910F}">
      <dgm:prSet/>
      <dgm:spPr/>
      <dgm:t>
        <a:bodyPr/>
        <a:lstStyle/>
        <a:p>
          <a:endParaRPr lang="en-US"/>
        </a:p>
      </dgm:t>
    </dgm:pt>
    <dgm:pt modelId="{F51D7704-F3D2-4ACB-8196-0F458CFA5C70}">
      <dgm:prSet/>
      <dgm:spPr/>
      <dgm:t>
        <a:bodyPr/>
        <a:lstStyle/>
        <a:p>
          <a:r>
            <a:rPr lang="en-US" b="1"/>
            <a:t>PCA</a:t>
          </a:r>
          <a:r>
            <a:rPr lang="en-US"/>
            <a:t>: Principal Component Analysis</a:t>
          </a:r>
        </a:p>
      </dgm:t>
    </dgm:pt>
    <dgm:pt modelId="{F52147EE-65FD-4FAB-B39B-DA2EEDA88174}" type="parTrans" cxnId="{A24C023A-0007-4749-81A4-8F98B69620FB}">
      <dgm:prSet/>
      <dgm:spPr/>
      <dgm:t>
        <a:bodyPr/>
        <a:lstStyle/>
        <a:p>
          <a:endParaRPr lang="en-US"/>
        </a:p>
      </dgm:t>
    </dgm:pt>
    <dgm:pt modelId="{E98CF579-ADCB-4DDF-9DCC-115DC38A4AF5}" type="sibTrans" cxnId="{A24C023A-0007-4749-81A4-8F98B69620FB}">
      <dgm:prSet/>
      <dgm:spPr/>
      <dgm:t>
        <a:bodyPr/>
        <a:lstStyle/>
        <a:p>
          <a:endParaRPr lang="en-US"/>
        </a:p>
      </dgm:t>
    </dgm:pt>
    <dgm:pt modelId="{7202129A-39AA-4E8F-9906-3476994B2000}">
      <dgm:prSet/>
      <dgm:spPr/>
      <dgm:t>
        <a:bodyPr/>
        <a:lstStyle/>
        <a:p>
          <a:r>
            <a:rPr lang="en-US" b="1"/>
            <a:t>RF</a:t>
          </a:r>
          <a:r>
            <a:rPr lang="en-US"/>
            <a:t>: Random Forest (an ensemble tree‑based classifier)</a:t>
          </a:r>
        </a:p>
      </dgm:t>
    </dgm:pt>
    <dgm:pt modelId="{C863E551-2A58-499C-8F3E-15775C2E83F0}" type="parTrans" cxnId="{8862D33F-8FF8-403B-8D97-FECCEF233AD2}">
      <dgm:prSet/>
      <dgm:spPr/>
      <dgm:t>
        <a:bodyPr/>
        <a:lstStyle/>
        <a:p>
          <a:endParaRPr lang="en-US"/>
        </a:p>
      </dgm:t>
    </dgm:pt>
    <dgm:pt modelId="{D542F673-E912-4F29-A9C3-F0DA384367A7}" type="sibTrans" cxnId="{8862D33F-8FF8-403B-8D97-FECCEF233AD2}">
      <dgm:prSet/>
      <dgm:spPr/>
      <dgm:t>
        <a:bodyPr/>
        <a:lstStyle/>
        <a:p>
          <a:endParaRPr lang="en-US"/>
        </a:p>
      </dgm:t>
    </dgm:pt>
    <dgm:pt modelId="{FF54FB3B-2303-41C4-83FE-EBE3D1A3D59C}">
      <dgm:prSet/>
      <dgm:spPr/>
      <dgm:t>
        <a:bodyPr/>
        <a:lstStyle/>
        <a:p>
          <a:r>
            <a:rPr lang="en-US" b="1"/>
            <a:t>CV</a:t>
          </a:r>
          <a:r>
            <a:rPr lang="en-US"/>
            <a:t>: Cross‑Validation (we used stratified 5‑fold CV)</a:t>
          </a:r>
        </a:p>
      </dgm:t>
    </dgm:pt>
    <dgm:pt modelId="{415FE651-5E2C-4D9F-BDFB-48373A0B83CA}" type="parTrans" cxnId="{8F11190E-EE32-4755-8098-24A9358723EC}">
      <dgm:prSet/>
      <dgm:spPr/>
      <dgm:t>
        <a:bodyPr/>
        <a:lstStyle/>
        <a:p>
          <a:endParaRPr lang="en-US"/>
        </a:p>
      </dgm:t>
    </dgm:pt>
    <dgm:pt modelId="{D5CBABC6-4E66-49A8-82EE-C2A03176CC55}" type="sibTrans" cxnId="{8F11190E-EE32-4755-8098-24A9358723EC}">
      <dgm:prSet/>
      <dgm:spPr/>
      <dgm:t>
        <a:bodyPr/>
        <a:lstStyle/>
        <a:p>
          <a:endParaRPr lang="en-US"/>
        </a:p>
      </dgm:t>
    </dgm:pt>
    <dgm:pt modelId="{A6C0D254-FC05-4FB9-91D9-2057E11D4452}">
      <dgm:prSet/>
      <dgm:spPr/>
      <dgm:t>
        <a:bodyPr/>
        <a:lstStyle/>
        <a:p>
          <a:r>
            <a:rPr lang="en-US" b="1"/>
            <a:t>MSE</a:t>
          </a:r>
          <a:r>
            <a:rPr lang="en-US"/>
            <a:t>: Mean Squared Error (used as the autoencoder’s reconstruction loss)</a:t>
          </a:r>
        </a:p>
      </dgm:t>
    </dgm:pt>
    <dgm:pt modelId="{EE6CA0E6-6C08-4EC5-8A6C-E10A915CEE3E}" type="parTrans" cxnId="{0F995AA3-1382-4553-8712-9AC3CF458D6A}">
      <dgm:prSet/>
      <dgm:spPr/>
      <dgm:t>
        <a:bodyPr/>
        <a:lstStyle/>
        <a:p>
          <a:endParaRPr lang="en-US"/>
        </a:p>
      </dgm:t>
    </dgm:pt>
    <dgm:pt modelId="{F96ED1F1-9EEB-4E39-9786-F098F18019A9}" type="sibTrans" cxnId="{0F995AA3-1382-4553-8712-9AC3CF458D6A}">
      <dgm:prSet/>
      <dgm:spPr/>
      <dgm:t>
        <a:bodyPr/>
        <a:lstStyle/>
        <a:p>
          <a:endParaRPr lang="en-US"/>
        </a:p>
      </dgm:t>
    </dgm:pt>
    <dgm:pt modelId="{02C191BF-7FFC-432B-BE76-2AE0210FA171}">
      <dgm:prSet/>
      <dgm:spPr/>
      <dgm:t>
        <a:bodyPr/>
        <a:lstStyle/>
        <a:p>
          <a:r>
            <a:rPr lang="en-US" b="1"/>
            <a:t>GPU</a:t>
          </a:r>
          <a:r>
            <a:rPr lang="en-US"/>
            <a:t>: Graphics Processing Unit (often used to accelerate neural‑network training)</a:t>
          </a:r>
        </a:p>
      </dgm:t>
    </dgm:pt>
    <dgm:pt modelId="{51BF5886-A216-4139-85D2-DCA0A1741B7E}" type="parTrans" cxnId="{E6309173-0532-48DE-9FC5-C4BCDAE41363}">
      <dgm:prSet/>
      <dgm:spPr/>
      <dgm:t>
        <a:bodyPr/>
        <a:lstStyle/>
        <a:p>
          <a:endParaRPr lang="en-US"/>
        </a:p>
      </dgm:t>
    </dgm:pt>
    <dgm:pt modelId="{7DF25059-5DA7-4BCA-B91F-5EE241DB6C7D}" type="sibTrans" cxnId="{E6309173-0532-48DE-9FC5-C4BCDAE41363}">
      <dgm:prSet/>
      <dgm:spPr/>
      <dgm:t>
        <a:bodyPr/>
        <a:lstStyle/>
        <a:p>
          <a:endParaRPr lang="en-US"/>
        </a:p>
      </dgm:t>
    </dgm:pt>
    <dgm:pt modelId="{07D5A809-4BBD-4159-8862-1B366C852C53}">
      <dgm:prSet/>
      <dgm:spPr/>
      <dgm:t>
        <a:bodyPr/>
        <a:lstStyle/>
        <a:p>
          <a:r>
            <a:rPr lang="en-US" b="1"/>
            <a:t>CPU</a:t>
          </a:r>
          <a:r>
            <a:rPr lang="en-US"/>
            <a:t>: Central Processing Unit (the general‑purpose processor we ran our experiments on)</a:t>
          </a:r>
        </a:p>
      </dgm:t>
    </dgm:pt>
    <dgm:pt modelId="{3377791B-AA87-4174-B3A7-E885AE04A89F}" type="parTrans" cxnId="{C3B58D0F-AE3C-45B5-A284-AB933131CB3B}">
      <dgm:prSet/>
      <dgm:spPr/>
      <dgm:t>
        <a:bodyPr/>
        <a:lstStyle/>
        <a:p>
          <a:endParaRPr lang="en-US"/>
        </a:p>
      </dgm:t>
    </dgm:pt>
    <dgm:pt modelId="{3EFDE20D-C242-49FC-A25C-76F1E35E54A3}" type="sibTrans" cxnId="{C3B58D0F-AE3C-45B5-A284-AB933131CB3B}">
      <dgm:prSet/>
      <dgm:spPr/>
      <dgm:t>
        <a:bodyPr/>
        <a:lstStyle/>
        <a:p>
          <a:endParaRPr lang="en-US"/>
        </a:p>
      </dgm:t>
    </dgm:pt>
    <dgm:pt modelId="{FEBA0D5C-6A17-4685-B4F0-5DEF40199531}">
      <dgm:prSet/>
      <dgm:spPr/>
      <dgm:t>
        <a:bodyPr/>
        <a:lstStyle/>
        <a:p>
          <a:r>
            <a:rPr lang="en-US" b="1"/>
            <a:t>RQ</a:t>
          </a:r>
          <a:r>
            <a:rPr lang="en-US"/>
            <a:t>: Research Question</a:t>
          </a:r>
        </a:p>
      </dgm:t>
    </dgm:pt>
    <dgm:pt modelId="{A6D3E101-7AA1-4E7F-8E9E-31B5905F984A}" type="parTrans" cxnId="{7BC0ABF6-D7FB-404E-A447-A52CA4FA0340}">
      <dgm:prSet/>
      <dgm:spPr/>
      <dgm:t>
        <a:bodyPr/>
        <a:lstStyle/>
        <a:p>
          <a:endParaRPr lang="en-US"/>
        </a:p>
      </dgm:t>
    </dgm:pt>
    <dgm:pt modelId="{FF4BA713-1741-48DE-B77B-6608E8794C54}" type="sibTrans" cxnId="{7BC0ABF6-D7FB-404E-A447-A52CA4FA0340}">
      <dgm:prSet/>
      <dgm:spPr/>
      <dgm:t>
        <a:bodyPr/>
        <a:lstStyle/>
        <a:p>
          <a:endParaRPr lang="en-US"/>
        </a:p>
      </dgm:t>
    </dgm:pt>
    <dgm:pt modelId="{14A38C70-0BEE-4943-945E-8F5F7D339192}" type="pres">
      <dgm:prSet presAssocID="{BF0BEB0B-9A3F-4F42-88AB-1A1AEDE50A40}" presName="Name0" presStyleCnt="0">
        <dgm:presLayoutVars>
          <dgm:dir/>
          <dgm:resizeHandles val="exact"/>
        </dgm:presLayoutVars>
      </dgm:prSet>
      <dgm:spPr/>
    </dgm:pt>
    <dgm:pt modelId="{35FD2712-8437-3346-8726-96490ED44BB6}" type="pres">
      <dgm:prSet presAssocID="{5793ABDE-7C7D-4D29-B15F-A0511BE889D8}" presName="node" presStyleLbl="node1" presStyleIdx="0" presStyleCnt="9">
        <dgm:presLayoutVars>
          <dgm:bulletEnabled val="1"/>
        </dgm:presLayoutVars>
      </dgm:prSet>
      <dgm:spPr/>
    </dgm:pt>
    <dgm:pt modelId="{94FA1943-B52E-ED41-8451-E6ABCEC3E32D}" type="pres">
      <dgm:prSet presAssocID="{837DBD68-8FCC-493C-B4B2-FD1ED6223AEF}" presName="sibTrans" presStyleLbl="sibTrans1D1" presStyleIdx="0" presStyleCnt="8"/>
      <dgm:spPr/>
    </dgm:pt>
    <dgm:pt modelId="{07AA3053-2DC3-EB4B-B528-98645CFD466D}" type="pres">
      <dgm:prSet presAssocID="{837DBD68-8FCC-493C-B4B2-FD1ED6223AEF}" presName="connectorText" presStyleLbl="sibTrans1D1" presStyleIdx="0" presStyleCnt="8"/>
      <dgm:spPr/>
    </dgm:pt>
    <dgm:pt modelId="{CA4C7D02-A14F-3449-998D-B982B7A03853}" type="pres">
      <dgm:prSet presAssocID="{EBCC748C-975A-4BB3-8A91-19A6647984E2}" presName="node" presStyleLbl="node1" presStyleIdx="1" presStyleCnt="9">
        <dgm:presLayoutVars>
          <dgm:bulletEnabled val="1"/>
        </dgm:presLayoutVars>
      </dgm:prSet>
      <dgm:spPr/>
    </dgm:pt>
    <dgm:pt modelId="{7017B608-68AC-2F4D-BABE-56F945377EF0}" type="pres">
      <dgm:prSet presAssocID="{67992AED-9AF1-4816-9C4A-47D8DC5D75EE}" presName="sibTrans" presStyleLbl="sibTrans1D1" presStyleIdx="1" presStyleCnt="8"/>
      <dgm:spPr/>
    </dgm:pt>
    <dgm:pt modelId="{DB34FF39-AC31-774D-A573-9E1E2BC83FCC}" type="pres">
      <dgm:prSet presAssocID="{67992AED-9AF1-4816-9C4A-47D8DC5D75EE}" presName="connectorText" presStyleLbl="sibTrans1D1" presStyleIdx="1" presStyleCnt="8"/>
      <dgm:spPr/>
    </dgm:pt>
    <dgm:pt modelId="{C50880D9-4EA0-0E47-8296-86C628B6C3F8}" type="pres">
      <dgm:prSet presAssocID="{F51D7704-F3D2-4ACB-8196-0F458CFA5C70}" presName="node" presStyleLbl="node1" presStyleIdx="2" presStyleCnt="9">
        <dgm:presLayoutVars>
          <dgm:bulletEnabled val="1"/>
        </dgm:presLayoutVars>
      </dgm:prSet>
      <dgm:spPr/>
    </dgm:pt>
    <dgm:pt modelId="{F67319C8-1D8B-FD4F-A25A-D841DD5AC6F1}" type="pres">
      <dgm:prSet presAssocID="{E98CF579-ADCB-4DDF-9DCC-115DC38A4AF5}" presName="sibTrans" presStyleLbl="sibTrans1D1" presStyleIdx="2" presStyleCnt="8"/>
      <dgm:spPr/>
    </dgm:pt>
    <dgm:pt modelId="{690A165B-E7E5-6648-A59C-13468090308B}" type="pres">
      <dgm:prSet presAssocID="{E98CF579-ADCB-4DDF-9DCC-115DC38A4AF5}" presName="connectorText" presStyleLbl="sibTrans1D1" presStyleIdx="2" presStyleCnt="8"/>
      <dgm:spPr/>
    </dgm:pt>
    <dgm:pt modelId="{99DC0CB3-E158-F04E-84D6-514E6A1ADE8A}" type="pres">
      <dgm:prSet presAssocID="{7202129A-39AA-4E8F-9906-3476994B2000}" presName="node" presStyleLbl="node1" presStyleIdx="3" presStyleCnt="9">
        <dgm:presLayoutVars>
          <dgm:bulletEnabled val="1"/>
        </dgm:presLayoutVars>
      </dgm:prSet>
      <dgm:spPr/>
    </dgm:pt>
    <dgm:pt modelId="{D6B0E002-624A-2149-A242-0D4144F13372}" type="pres">
      <dgm:prSet presAssocID="{D542F673-E912-4F29-A9C3-F0DA384367A7}" presName="sibTrans" presStyleLbl="sibTrans1D1" presStyleIdx="3" presStyleCnt="8"/>
      <dgm:spPr/>
    </dgm:pt>
    <dgm:pt modelId="{94015B07-FF22-E948-AA8A-E712BA3E2A65}" type="pres">
      <dgm:prSet presAssocID="{D542F673-E912-4F29-A9C3-F0DA384367A7}" presName="connectorText" presStyleLbl="sibTrans1D1" presStyleIdx="3" presStyleCnt="8"/>
      <dgm:spPr/>
    </dgm:pt>
    <dgm:pt modelId="{897B049C-ACF6-E64E-82ED-3509A34771A5}" type="pres">
      <dgm:prSet presAssocID="{FF54FB3B-2303-41C4-83FE-EBE3D1A3D59C}" presName="node" presStyleLbl="node1" presStyleIdx="4" presStyleCnt="9">
        <dgm:presLayoutVars>
          <dgm:bulletEnabled val="1"/>
        </dgm:presLayoutVars>
      </dgm:prSet>
      <dgm:spPr/>
    </dgm:pt>
    <dgm:pt modelId="{92C4F39E-6941-8748-9164-54496E1EBFEE}" type="pres">
      <dgm:prSet presAssocID="{D5CBABC6-4E66-49A8-82EE-C2A03176CC55}" presName="sibTrans" presStyleLbl="sibTrans1D1" presStyleIdx="4" presStyleCnt="8"/>
      <dgm:spPr/>
    </dgm:pt>
    <dgm:pt modelId="{920A0C5E-8050-CD43-B5B5-70C975C8AB9E}" type="pres">
      <dgm:prSet presAssocID="{D5CBABC6-4E66-49A8-82EE-C2A03176CC55}" presName="connectorText" presStyleLbl="sibTrans1D1" presStyleIdx="4" presStyleCnt="8"/>
      <dgm:spPr/>
    </dgm:pt>
    <dgm:pt modelId="{5A0DA2C1-FC4F-6942-8DE6-276FFB9462BC}" type="pres">
      <dgm:prSet presAssocID="{A6C0D254-FC05-4FB9-91D9-2057E11D4452}" presName="node" presStyleLbl="node1" presStyleIdx="5" presStyleCnt="9">
        <dgm:presLayoutVars>
          <dgm:bulletEnabled val="1"/>
        </dgm:presLayoutVars>
      </dgm:prSet>
      <dgm:spPr/>
    </dgm:pt>
    <dgm:pt modelId="{465AECDE-3B2E-F345-BFAC-3B32120653DF}" type="pres">
      <dgm:prSet presAssocID="{F96ED1F1-9EEB-4E39-9786-F098F18019A9}" presName="sibTrans" presStyleLbl="sibTrans1D1" presStyleIdx="5" presStyleCnt="8"/>
      <dgm:spPr/>
    </dgm:pt>
    <dgm:pt modelId="{50A217EF-ECBC-A34C-9B60-71A6BB583188}" type="pres">
      <dgm:prSet presAssocID="{F96ED1F1-9EEB-4E39-9786-F098F18019A9}" presName="connectorText" presStyleLbl="sibTrans1D1" presStyleIdx="5" presStyleCnt="8"/>
      <dgm:spPr/>
    </dgm:pt>
    <dgm:pt modelId="{4AA0DFF8-42E8-B243-BDAE-4525A3A37E4D}" type="pres">
      <dgm:prSet presAssocID="{02C191BF-7FFC-432B-BE76-2AE0210FA171}" presName="node" presStyleLbl="node1" presStyleIdx="6" presStyleCnt="9">
        <dgm:presLayoutVars>
          <dgm:bulletEnabled val="1"/>
        </dgm:presLayoutVars>
      </dgm:prSet>
      <dgm:spPr/>
    </dgm:pt>
    <dgm:pt modelId="{4BFFF030-BB76-5047-952F-7F7BE7A5E2CB}" type="pres">
      <dgm:prSet presAssocID="{7DF25059-5DA7-4BCA-B91F-5EE241DB6C7D}" presName="sibTrans" presStyleLbl="sibTrans1D1" presStyleIdx="6" presStyleCnt="8"/>
      <dgm:spPr/>
    </dgm:pt>
    <dgm:pt modelId="{A3321E5C-D34B-6D40-8083-7842B5AAD64D}" type="pres">
      <dgm:prSet presAssocID="{7DF25059-5DA7-4BCA-B91F-5EE241DB6C7D}" presName="connectorText" presStyleLbl="sibTrans1D1" presStyleIdx="6" presStyleCnt="8"/>
      <dgm:spPr/>
    </dgm:pt>
    <dgm:pt modelId="{A5F7B07A-6551-1541-980B-47697E5F6F38}" type="pres">
      <dgm:prSet presAssocID="{07D5A809-4BBD-4159-8862-1B366C852C53}" presName="node" presStyleLbl="node1" presStyleIdx="7" presStyleCnt="9">
        <dgm:presLayoutVars>
          <dgm:bulletEnabled val="1"/>
        </dgm:presLayoutVars>
      </dgm:prSet>
      <dgm:spPr/>
    </dgm:pt>
    <dgm:pt modelId="{3E633402-60E3-C744-8205-76D852E8D7D2}" type="pres">
      <dgm:prSet presAssocID="{3EFDE20D-C242-49FC-A25C-76F1E35E54A3}" presName="sibTrans" presStyleLbl="sibTrans1D1" presStyleIdx="7" presStyleCnt="8"/>
      <dgm:spPr/>
    </dgm:pt>
    <dgm:pt modelId="{18941285-4186-124A-90DA-D46B656D26C5}" type="pres">
      <dgm:prSet presAssocID="{3EFDE20D-C242-49FC-A25C-76F1E35E54A3}" presName="connectorText" presStyleLbl="sibTrans1D1" presStyleIdx="7" presStyleCnt="8"/>
      <dgm:spPr/>
    </dgm:pt>
    <dgm:pt modelId="{9EA6A96A-C295-3C4C-9401-7476C0E8123E}" type="pres">
      <dgm:prSet presAssocID="{FEBA0D5C-6A17-4685-B4F0-5DEF40199531}" presName="node" presStyleLbl="node1" presStyleIdx="8" presStyleCnt="9">
        <dgm:presLayoutVars>
          <dgm:bulletEnabled val="1"/>
        </dgm:presLayoutVars>
      </dgm:prSet>
      <dgm:spPr/>
    </dgm:pt>
  </dgm:ptLst>
  <dgm:cxnLst>
    <dgm:cxn modelId="{60FA9904-3BBF-4A3D-AE3D-0704735F3604}" srcId="{BF0BEB0B-9A3F-4F42-88AB-1A1AEDE50A40}" destId="{5793ABDE-7C7D-4D29-B15F-A0511BE889D8}" srcOrd="0" destOrd="0" parTransId="{D757F2CE-233B-4D35-A918-E92E0B5D31E0}" sibTransId="{837DBD68-8FCC-493C-B4B2-FD1ED6223AEF}"/>
    <dgm:cxn modelId="{FA3EFB04-B46D-5B4F-8376-80D2E94D6600}" type="presOf" srcId="{837DBD68-8FCC-493C-B4B2-FD1ED6223AEF}" destId="{07AA3053-2DC3-EB4B-B528-98645CFD466D}" srcOrd="1" destOrd="0" presId="urn:microsoft.com/office/officeart/2016/7/layout/RepeatingBendingProcessNew"/>
    <dgm:cxn modelId="{AC72CF0D-FBF6-6C43-B55E-7E794F6612B8}" type="presOf" srcId="{D5CBABC6-4E66-49A8-82EE-C2A03176CC55}" destId="{92C4F39E-6941-8748-9164-54496E1EBFEE}" srcOrd="0" destOrd="0" presId="urn:microsoft.com/office/officeart/2016/7/layout/RepeatingBendingProcessNew"/>
    <dgm:cxn modelId="{8F11190E-EE32-4755-8098-24A9358723EC}" srcId="{BF0BEB0B-9A3F-4F42-88AB-1A1AEDE50A40}" destId="{FF54FB3B-2303-41C4-83FE-EBE3D1A3D59C}" srcOrd="4" destOrd="0" parTransId="{415FE651-5E2C-4D9F-BDFB-48373A0B83CA}" sibTransId="{D5CBABC6-4E66-49A8-82EE-C2A03176CC55}"/>
    <dgm:cxn modelId="{C3B58D0F-AE3C-45B5-A284-AB933131CB3B}" srcId="{BF0BEB0B-9A3F-4F42-88AB-1A1AEDE50A40}" destId="{07D5A809-4BBD-4159-8862-1B366C852C53}" srcOrd="7" destOrd="0" parTransId="{3377791B-AA87-4174-B3A7-E885AE04A89F}" sibTransId="{3EFDE20D-C242-49FC-A25C-76F1E35E54A3}"/>
    <dgm:cxn modelId="{62D23916-142F-C04F-BC3A-57C317D2314E}" type="presOf" srcId="{67992AED-9AF1-4816-9C4A-47D8DC5D75EE}" destId="{7017B608-68AC-2F4D-BABE-56F945377EF0}" srcOrd="0" destOrd="0" presId="urn:microsoft.com/office/officeart/2016/7/layout/RepeatingBendingProcessNew"/>
    <dgm:cxn modelId="{B54F261E-F1FF-FB40-9794-DB0E1B114141}" type="presOf" srcId="{07D5A809-4BBD-4159-8862-1B366C852C53}" destId="{A5F7B07A-6551-1541-980B-47697E5F6F38}" srcOrd="0" destOrd="0" presId="urn:microsoft.com/office/officeart/2016/7/layout/RepeatingBendingProcessNew"/>
    <dgm:cxn modelId="{E3D8CC27-4C52-1845-81B2-A4A19F350BF4}" type="presOf" srcId="{5793ABDE-7C7D-4D29-B15F-A0511BE889D8}" destId="{35FD2712-8437-3346-8726-96490ED44BB6}" srcOrd="0" destOrd="0" presId="urn:microsoft.com/office/officeart/2016/7/layout/RepeatingBendingProcessNew"/>
    <dgm:cxn modelId="{89696A31-1BED-BD43-8132-326A010E32AB}" type="presOf" srcId="{F96ED1F1-9EEB-4E39-9786-F098F18019A9}" destId="{50A217EF-ECBC-A34C-9B60-71A6BB583188}" srcOrd="1" destOrd="0" presId="urn:microsoft.com/office/officeart/2016/7/layout/RepeatingBendingProcessNew"/>
    <dgm:cxn modelId="{CC326F39-0BEA-E74D-8248-0923CE758D02}" type="presOf" srcId="{D542F673-E912-4F29-A9C3-F0DA384367A7}" destId="{94015B07-FF22-E948-AA8A-E712BA3E2A65}" srcOrd="1" destOrd="0" presId="urn:microsoft.com/office/officeart/2016/7/layout/RepeatingBendingProcessNew"/>
    <dgm:cxn modelId="{A24C023A-0007-4749-81A4-8F98B69620FB}" srcId="{BF0BEB0B-9A3F-4F42-88AB-1A1AEDE50A40}" destId="{F51D7704-F3D2-4ACB-8196-0F458CFA5C70}" srcOrd="2" destOrd="0" parTransId="{F52147EE-65FD-4FAB-B39B-DA2EEDA88174}" sibTransId="{E98CF579-ADCB-4DDF-9DCC-115DC38A4AF5}"/>
    <dgm:cxn modelId="{8862D33F-8FF8-403B-8D97-FECCEF233AD2}" srcId="{BF0BEB0B-9A3F-4F42-88AB-1A1AEDE50A40}" destId="{7202129A-39AA-4E8F-9906-3476994B2000}" srcOrd="3" destOrd="0" parTransId="{C863E551-2A58-499C-8F3E-15775C2E83F0}" sibTransId="{D542F673-E912-4F29-A9C3-F0DA384367A7}"/>
    <dgm:cxn modelId="{80835062-9E78-FE4D-B88F-A37ABF3F1309}" type="presOf" srcId="{E98CF579-ADCB-4DDF-9DCC-115DC38A4AF5}" destId="{F67319C8-1D8B-FD4F-A25A-D841DD5AC6F1}" srcOrd="0" destOrd="0" presId="urn:microsoft.com/office/officeart/2016/7/layout/RepeatingBendingProcessNew"/>
    <dgm:cxn modelId="{2C9B7D42-E214-A64B-B6E2-645622934EC5}" type="presOf" srcId="{7DF25059-5DA7-4BCA-B91F-5EE241DB6C7D}" destId="{A3321E5C-D34B-6D40-8083-7842B5AAD64D}" srcOrd="1" destOrd="0" presId="urn:microsoft.com/office/officeart/2016/7/layout/RepeatingBendingProcessNew"/>
    <dgm:cxn modelId="{7073E562-C3BA-6543-B07A-0AE1281D64F8}" type="presOf" srcId="{837DBD68-8FCC-493C-B4B2-FD1ED6223AEF}" destId="{94FA1943-B52E-ED41-8451-E6ABCEC3E32D}" srcOrd="0" destOrd="0" presId="urn:microsoft.com/office/officeart/2016/7/layout/RepeatingBendingProcessNew"/>
    <dgm:cxn modelId="{C2AE3F47-FB45-244C-9262-9C4EE296C172}" type="presOf" srcId="{A6C0D254-FC05-4FB9-91D9-2057E11D4452}" destId="{5A0DA2C1-FC4F-6942-8DE6-276FFB9462BC}" srcOrd="0" destOrd="0" presId="urn:microsoft.com/office/officeart/2016/7/layout/RepeatingBendingProcessNew"/>
    <dgm:cxn modelId="{79E1AC6A-244B-9847-A28A-080730B0C023}" type="presOf" srcId="{3EFDE20D-C242-49FC-A25C-76F1E35E54A3}" destId="{3E633402-60E3-C744-8205-76D852E8D7D2}" srcOrd="0" destOrd="0" presId="urn:microsoft.com/office/officeart/2016/7/layout/RepeatingBendingProcessNew"/>
    <dgm:cxn modelId="{913D074E-303D-B844-80B1-A7CBB015880C}" type="presOf" srcId="{D5CBABC6-4E66-49A8-82EE-C2A03176CC55}" destId="{920A0C5E-8050-CD43-B5B5-70C975C8AB9E}" srcOrd="1" destOrd="0" presId="urn:microsoft.com/office/officeart/2016/7/layout/RepeatingBendingProcessNew"/>
    <dgm:cxn modelId="{E6309173-0532-48DE-9FC5-C4BCDAE41363}" srcId="{BF0BEB0B-9A3F-4F42-88AB-1A1AEDE50A40}" destId="{02C191BF-7FFC-432B-BE76-2AE0210FA171}" srcOrd="6" destOrd="0" parTransId="{51BF5886-A216-4139-85D2-DCA0A1741B7E}" sibTransId="{7DF25059-5DA7-4BCA-B91F-5EE241DB6C7D}"/>
    <dgm:cxn modelId="{CCF35188-02FA-7C45-AF65-0D612481515D}" type="presOf" srcId="{E98CF579-ADCB-4DDF-9DCC-115DC38A4AF5}" destId="{690A165B-E7E5-6648-A59C-13468090308B}" srcOrd="1" destOrd="0" presId="urn:microsoft.com/office/officeart/2016/7/layout/RepeatingBendingProcessNew"/>
    <dgm:cxn modelId="{93ECA595-0ED1-744B-919B-006F9461E365}" type="presOf" srcId="{7202129A-39AA-4E8F-9906-3476994B2000}" destId="{99DC0CB3-E158-F04E-84D6-514E6A1ADE8A}" srcOrd="0" destOrd="0" presId="urn:microsoft.com/office/officeart/2016/7/layout/RepeatingBendingProcessNew"/>
    <dgm:cxn modelId="{8E137E9A-6ED2-8B43-87C6-79A87E0ED24D}" type="presOf" srcId="{D542F673-E912-4F29-A9C3-F0DA384367A7}" destId="{D6B0E002-624A-2149-A242-0D4144F13372}" srcOrd="0" destOrd="0" presId="urn:microsoft.com/office/officeart/2016/7/layout/RepeatingBendingProcessNew"/>
    <dgm:cxn modelId="{FA6A3A9C-8A49-E94B-8922-6474E8AD0439}" type="presOf" srcId="{FF54FB3B-2303-41C4-83FE-EBE3D1A3D59C}" destId="{897B049C-ACF6-E64E-82ED-3509A34771A5}" srcOrd="0" destOrd="0" presId="urn:microsoft.com/office/officeart/2016/7/layout/RepeatingBendingProcessNew"/>
    <dgm:cxn modelId="{0F995AA3-1382-4553-8712-9AC3CF458D6A}" srcId="{BF0BEB0B-9A3F-4F42-88AB-1A1AEDE50A40}" destId="{A6C0D254-FC05-4FB9-91D9-2057E11D4452}" srcOrd="5" destOrd="0" parTransId="{EE6CA0E6-6C08-4EC5-8A6C-E10A915CEE3E}" sibTransId="{F96ED1F1-9EEB-4E39-9786-F098F18019A9}"/>
    <dgm:cxn modelId="{2D5257AC-22CD-3B4D-AFEB-2DFCBEA7BE2B}" type="presOf" srcId="{EBCC748C-975A-4BB3-8A91-19A6647984E2}" destId="{CA4C7D02-A14F-3449-998D-B982B7A03853}" srcOrd="0" destOrd="0" presId="urn:microsoft.com/office/officeart/2016/7/layout/RepeatingBendingProcessNew"/>
    <dgm:cxn modelId="{8CF4BDB1-2D05-FE4C-8A83-3039F8BF2FC7}" type="presOf" srcId="{BF0BEB0B-9A3F-4F42-88AB-1A1AEDE50A40}" destId="{14A38C70-0BEE-4943-945E-8F5F7D339192}" srcOrd="0" destOrd="0" presId="urn:microsoft.com/office/officeart/2016/7/layout/RepeatingBendingProcessNew"/>
    <dgm:cxn modelId="{17B656B7-D77A-8044-8E6D-5065235FB5B5}" type="presOf" srcId="{67992AED-9AF1-4816-9C4A-47D8DC5D75EE}" destId="{DB34FF39-AC31-774D-A573-9E1E2BC83FCC}" srcOrd="1" destOrd="0" presId="urn:microsoft.com/office/officeart/2016/7/layout/RepeatingBendingProcessNew"/>
    <dgm:cxn modelId="{7A48DBC5-055A-BE41-A515-FE40DFAE63B5}" type="presOf" srcId="{3EFDE20D-C242-49FC-A25C-76F1E35E54A3}" destId="{18941285-4186-124A-90DA-D46B656D26C5}" srcOrd="1" destOrd="0" presId="urn:microsoft.com/office/officeart/2016/7/layout/RepeatingBendingProcessNew"/>
    <dgm:cxn modelId="{80FDE8C9-7885-EF43-86C5-81EA79E2D12B}" type="presOf" srcId="{02C191BF-7FFC-432B-BE76-2AE0210FA171}" destId="{4AA0DFF8-42E8-B243-BDAE-4525A3A37E4D}" srcOrd="0" destOrd="0" presId="urn:microsoft.com/office/officeart/2016/7/layout/RepeatingBendingProcessNew"/>
    <dgm:cxn modelId="{4A48F2D1-B202-4E48-AA66-98C3952E415E}" type="presOf" srcId="{F96ED1F1-9EEB-4E39-9786-F098F18019A9}" destId="{465AECDE-3B2E-F345-BFAC-3B32120653DF}" srcOrd="0" destOrd="0" presId="urn:microsoft.com/office/officeart/2016/7/layout/RepeatingBendingProcessNew"/>
    <dgm:cxn modelId="{8F5375D5-C546-40B2-A87D-2F81A62E910F}" srcId="{BF0BEB0B-9A3F-4F42-88AB-1A1AEDE50A40}" destId="{EBCC748C-975A-4BB3-8A91-19A6647984E2}" srcOrd="1" destOrd="0" parTransId="{AA3C7935-9046-44FD-92D8-AACF8885DD03}" sibTransId="{67992AED-9AF1-4816-9C4A-47D8DC5D75EE}"/>
    <dgm:cxn modelId="{300978DE-4FF9-C74C-9710-EE585F8A8B9B}" type="presOf" srcId="{FEBA0D5C-6A17-4685-B4F0-5DEF40199531}" destId="{9EA6A96A-C295-3C4C-9401-7476C0E8123E}" srcOrd="0" destOrd="0" presId="urn:microsoft.com/office/officeart/2016/7/layout/RepeatingBendingProcessNew"/>
    <dgm:cxn modelId="{4B264EE1-078F-304D-A3F3-24089F5CD370}" type="presOf" srcId="{7DF25059-5DA7-4BCA-B91F-5EE241DB6C7D}" destId="{4BFFF030-BB76-5047-952F-7F7BE7A5E2CB}" srcOrd="0" destOrd="0" presId="urn:microsoft.com/office/officeart/2016/7/layout/RepeatingBendingProcessNew"/>
    <dgm:cxn modelId="{28A0B3E2-EA43-994B-9F0B-BB9FE4C83287}" type="presOf" srcId="{F51D7704-F3D2-4ACB-8196-0F458CFA5C70}" destId="{C50880D9-4EA0-0E47-8296-86C628B6C3F8}" srcOrd="0" destOrd="0" presId="urn:microsoft.com/office/officeart/2016/7/layout/RepeatingBendingProcessNew"/>
    <dgm:cxn modelId="{7BC0ABF6-D7FB-404E-A447-A52CA4FA0340}" srcId="{BF0BEB0B-9A3F-4F42-88AB-1A1AEDE50A40}" destId="{FEBA0D5C-6A17-4685-B4F0-5DEF40199531}" srcOrd="8" destOrd="0" parTransId="{A6D3E101-7AA1-4E7F-8E9E-31B5905F984A}" sibTransId="{FF4BA713-1741-48DE-B77B-6608E8794C54}"/>
    <dgm:cxn modelId="{F2526D06-E81E-8548-921E-D5CBBE574F07}" type="presParOf" srcId="{14A38C70-0BEE-4943-945E-8F5F7D339192}" destId="{35FD2712-8437-3346-8726-96490ED44BB6}" srcOrd="0" destOrd="0" presId="urn:microsoft.com/office/officeart/2016/7/layout/RepeatingBendingProcessNew"/>
    <dgm:cxn modelId="{0CA83893-1909-9640-9A25-45DD7ABE5D87}" type="presParOf" srcId="{14A38C70-0BEE-4943-945E-8F5F7D339192}" destId="{94FA1943-B52E-ED41-8451-E6ABCEC3E32D}" srcOrd="1" destOrd="0" presId="urn:microsoft.com/office/officeart/2016/7/layout/RepeatingBendingProcessNew"/>
    <dgm:cxn modelId="{71B7A1DE-9ACA-D74E-9DCA-BAE190F39235}" type="presParOf" srcId="{94FA1943-B52E-ED41-8451-E6ABCEC3E32D}" destId="{07AA3053-2DC3-EB4B-B528-98645CFD466D}" srcOrd="0" destOrd="0" presId="urn:microsoft.com/office/officeart/2016/7/layout/RepeatingBendingProcessNew"/>
    <dgm:cxn modelId="{60F5FA39-205B-8748-85A2-6A45E28D0B7E}" type="presParOf" srcId="{14A38C70-0BEE-4943-945E-8F5F7D339192}" destId="{CA4C7D02-A14F-3449-998D-B982B7A03853}" srcOrd="2" destOrd="0" presId="urn:microsoft.com/office/officeart/2016/7/layout/RepeatingBendingProcessNew"/>
    <dgm:cxn modelId="{ED2BDAEE-8AF3-FC43-BC76-BA764E3FCC8E}" type="presParOf" srcId="{14A38C70-0BEE-4943-945E-8F5F7D339192}" destId="{7017B608-68AC-2F4D-BABE-56F945377EF0}" srcOrd="3" destOrd="0" presId="urn:microsoft.com/office/officeart/2016/7/layout/RepeatingBendingProcessNew"/>
    <dgm:cxn modelId="{E3BCE2BC-3D8C-9C4C-8764-0FB20F9D29BE}" type="presParOf" srcId="{7017B608-68AC-2F4D-BABE-56F945377EF0}" destId="{DB34FF39-AC31-774D-A573-9E1E2BC83FCC}" srcOrd="0" destOrd="0" presId="urn:microsoft.com/office/officeart/2016/7/layout/RepeatingBendingProcessNew"/>
    <dgm:cxn modelId="{5C169CC2-475A-494D-9438-B8E8E85404C2}" type="presParOf" srcId="{14A38C70-0BEE-4943-945E-8F5F7D339192}" destId="{C50880D9-4EA0-0E47-8296-86C628B6C3F8}" srcOrd="4" destOrd="0" presId="urn:microsoft.com/office/officeart/2016/7/layout/RepeatingBendingProcessNew"/>
    <dgm:cxn modelId="{1D29C200-B4AD-744C-B4AB-538A607082E3}" type="presParOf" srcId="{14A38C70-0BEE-4943-945E-8F5F7D339192}" destId="{F67319C8-1D8B-FD4F-A25A-D841DD5AC6F1}" srcOrd="5" destOrd="0" presId="urn:microsoft.com/office/officeart/2016/7/layout/RepeatingBendingProcessNew"/>
    <dgm:cxn modelId="{4D99B349-3CFA-0F4F-A342-643F0B07C07D}" type="presParOf" srcId="{F67319C8-1D8B-FD4F-A25A-D841DD5AC6F1}" destId="{690A165B-E7E5-6648-A59C-13468090308B}" srcOrd="0" destOrd="0" presId="urn:microsoft.com/office/officeart/2016/7/layout/RepeatingBendingProcessNew"/>
    <dgm:cxn modelId="{0E1ABC3D-4341-4B4D-9E3C-8A7713DBE480}" type="presParOf" srcId="{14A38C70-0BEE-4943-945E-8F5F7D339192}" destId="{99DC0CB3-E158-F04E-84D6-514E6A1ADE8A}" srcOrd="6" destOrd="0" presId="urn:microsoft.com/office/officeart/2016/7/layout/RepeatingBendingProcessNew"/>
    <dgm:cxn modelId="{91B25BA8-1163-364F-B4AB-6024F0819057}" type="presParOf" srcId="{14A38C70-0BEE-4943-945E-8F5F7D339192}" destId="{D6B0E002-624A-2149-A242-0D4144F13372}" srcOrd="7" destOrd="0" presId="urn:microsoft.com/office/officeart/2016/7/layout/RepeatingBendingProcessNew"/>
    <dgm:cxn modelId="{1C9B7B28-811F-D84D-8A44-FF41E8D84FCF}" type="presParOf" srcId="{D6B0E002-624A-2149-A242-0D4144F13372}" destId="{94015B07-FF22-E948-AA8A-E712BA3E2A65}" srcOrd="0" destOrd="0" presId="urn:microsoft.com/office/officeart/2016/7/layout/RepeatingBendingProcessNew"/>
    <dgm:cxn modelId="{7053A655-C64B-D74D-B469-1ADE986AA369}" type="presParOf" srcId="{14A38C70-0BEE-4943-945E-8F5F7D339192}" destId="{897B049C-ACF6-E64E-82ED-3509A34771A5}" srcOrd="8" destOrd="0" presId="urn:microsoft.com/office/officeart/2016/7/layout/RepeatingBendingProcessNew"/>
    <dgm:cxn modelId="{490F0BAB-831C-8349-9C89-BF2FB718A14F}" type="presParOf" srcId="{14A38C70-0BEE-4943-945E-8F5F7D339192}" destId="{92C4F39E-6941-8748-9164-54496E1EBFEE}" srcOrd="9" destOrd="0" presId="urn:microsoft.com/office/officeart/2016/7/layout/RepeatingBendingProcessNew"/>
    <dgm:cxn modelId="{1D9EA2D9-50C6-4C4E-9AFF-053138584F69}" type="presParOf" srcId="{92C4F39E-6941-8748-9164-54496E1EBFEE}" destId="{920A0C5E-8050-CD43-B5B5-70C975C8AB9E}" srcOrd="0" destOrd="0" presId="urn:microsoft.com/office/officeart/2016/7/layout/RepeatingBendingProcessNew"/>
    <dgm:cxn modelId="{2424BAEC-FDC2-2749-AD0D-079BC3F87E68}" type="presParOf" srcId="{14A38C70-0BEE-4943-945E-8F5F7D339192}" destId="{5A0DA2C1-FC4F-6942-8DE6-276FFB9462BC}" srcOrd="10" destOrd="0" presId="urn:microsoft.com/office/officeart/2016/7/layout/RepeatingBendingProcessNew"/>
    <dgm:cxn modelId="{F34057BF-E210-DD45-A085-678C759C4D5F}" type="presParOf" srcId="{14A38C70-0BEE-4943-945E-8F5F7D339192}" destId="{465AECDE-3B2E-F345-BFAC-3B32120653DF}" srcOrd="11" destOrd="0" presId="urn:microsoft.com/office/officeart/2016/7/layout/RepeatingBendingProcessNew"/>
    <dgm:cxn modelId="{B9B1BC14-0C54-B149-9CC5-045DD202065B}" type="presParOf" srcId="{465AECDE-3B2E-F345-BFAC-3B32120653DF}" destId="{50A217EF-ECBC-A34C-9B60-71A6BB583188}" srcOrd="0" destOrd="0" presId="urn:microsoft.com/office/officeart/2016/7/layout/RepeatingBendingProcessNew"/>
    <dgm:cxn modelId="{88E978E6-DBD4-084C-8CB4-31842E7E8A27}" type="presParOf" srcId="{14A38C70-0BEE-4943-945E-8F5F7D339192}" destId="{4AA0DFF8-42E8-B243-BDAE-4525A3A37E4D}" srcOrd="12" destOrd="0" presId="urn:microsoft.com/office/officeart/2016/7/layout/RepeatingBendingProcessNew"/>
    <dgm:cxn modelId="{53406860-5509-4945-B019-E3F307BE1AB6}" type="presParOf" srcId="{14A38C70-0BEE-4943-945E-8F5F7D339192}" destId="{4BFFF030-BB76-5047-952F-7F7BE7A5E2CB}" srcOrd="13" destOrd="0" presId="urn:microsoft.com/office/officeart/2016/7/layout/RepeatingBendingProcessNew"/>
    <dgm:cxn modelId="{74AA47FB-CAA0-EB48-8935-14D725D27889}" type="presParOf" srcId="{4BFFF030-BB76-5047-952F-7F7BE7A5E2CB}" destId="{A3321E5C-D34B-6D40-8083-7842B5AAD64D}" srcOrd="0" destOrd="0" presId="urn:microsoft.com/office/officeart/2016/7/layout/RepeatingBendingProcessNew"/>
    <dgm:cxn modelId="{D3FDEB7C-8ADB-0A45-ACE1-6A4BFB134857}" type="presParOf" srcId="{14A38C70-0BEE-4943-945E-8F5F7D339192}" destId="{A5F7B07A-6551-1541-980B-47697E5F6F38}" srcOrd="14" destOrd="0" presId="urn:microsoft.com/office/officeart/2016/7/layout/RepeatingBendingProcessNew"/>
    <dgm:cxn modelId="{5C8E0220-EECE-0749-9EE2-88E1EDC53954}" type="presParOf" srcId="{14A38C70-0BEE-4943-945E-8F5F7D339192}" destId="{3E633402-60E3-C744-8205-76D852E8D7D2}" srcOrd="15" destOrd="0" presId="urn:microsoft.com/office/officeart/2016/7/layout/RepeatingBendingProcessNew"/>
    <dgm:cxn modelId="{F2B66ED5-E74E-F141-8E9A-E3E5F7B929B3}" type="presParOf" srcId="{3E633402-60E3-C744-8205-76D852E8D7D2}" destId="{18941285-4186-124A-90DA-D46B656D26C5}" srcOrd="0" destOrd="0" presId="urn:microsoft.com/office/officeart/2016/7/layout/RepeatingBendingProcessNew"/>
    <dgm:cxn modelId="{CF2FD17F-B05C-DD48-8B2E-E127E6096ED0}" type="presParOf" srcId="{14A38C70-0BEE-4943-945E-8F5F7D339192}" destId="{9EA6A96A-C295-3C4C-9401-7476C0E8123E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B726F-36AE-4042-A390-50BAE460329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8E04AE-E53D-45BF-95CC-39D9B0F39D51}">
      <dgm:prSet/>
      <dgm:spPr/>
      <dgm:t>
        <a:bodyPr/>
        <a:lstStyle/>
        <a:p>
          <a:r>
            <a:rPr lang="en-US"/>
            <a:t>We picked the Titanic dataset for our case study because it perfectly exemplifies all the challenges and opportunities of feature engineering in a way that’s:</a:t>
          </a:r>
        </a:p>
      </dgm:t>
    </dgm:pt>
    <dgm:pt modelId="{DC6FB3A7-605B-4876-A636-C2052F7B3F08}" type="parTrans" cxnId="{DE4B28C6-CF0E-42A9-B767-9D156806E18C}">
      <dgm:prSet/>
      <dgm:spPr/>
      <dgm:t>
        <a:bodyPr/>
        <a:lstStyle/>
        <a:p>
          <a:endParaRPr lang="en-US"/>
        </a:p>
      </dgm:t>
    </dgm:pt>
    <dgm:pt modelId="{3918BBAC-4E33-41A8-AE7C-BF123215CD7F}" type="sibTrans" cxnId="{DE4B28C6-CF0E-42A9-B767-9D156806E18C}">
      <dgm:prSet/>
      <dgm:spPr/>
      <dgm:t>
        <a:bodyPr/>
        <a:lstStyle/>
        <a:p>
          <a:endParaRPr lang="en-US"/>
        </a:p>
      </dgm:t>
    </dgm:pt>
    <dgm:pt modelId="{C5503882-C89A-4670-AEA3-5465205B672E}">
      <dgm:prSet/>
      <dgm:spPr/>
      <dgm:t>
        <a:bodyPr/>
        <a:lstStyle/>
        <a:p>
          <a:r>
            <a:rPr lang="en-US" b="1"/>
            <a:t>Publicly Accessible &amp; Reproducible</a:t>
          </a:r>
          <a:br>
            <a:rPr lang="en-US"/>
          </a:br>
          <a:r>
            <a:rPr lang="en-US"/>
            <a:t>– Available on Kaggle with a single CSV download, no API keys or special permissions required.</a:t>
          </a:r>
          <a:br>
            <a:rPr lang="en-US"/>
          </a:br>
          <a:r>
            <a:rPr lang="en-US"/>
            <a:t>– Anyone can rerun our notebook end‑to‑end and validate exactly the same results.</a:t>
          </a:r>
        </a:p>
      </dgm:t>
    </dgm:pt>
    <dgm:pt modelId="{3755FF83-5E59-4967-BED3-17FAD53C0E2B}" type="parTrans" cxnId="{524E3578-7D2E-41DD-941D-B8161BCADAF6}">
      <dgm:prSet/>
      <dgm:spPr/>
      <dgm:t>
        <a:bodyPr/>
        <a:lstStyle/>
        <a:p>
          <a:endParaRPr lang="en-US"/>
        </a:p>
      </dgm:t>
    </dgm:pt>
    <dgm:pt modelId="{C3A4AC74-5317-476A-8DAB-3CC954F1F035}" type="sibTrans" cxnId="{524E3578-7D2E-41DD-941D-B8161BCADAF6}">
      <dgm:prSet/>
      <dgm:spPr/>
      <dgm:t>
        <a:bodyPr/>
        <a:lstStyle/>
        <a:p>
          <a:endParaRPr lang="en-US"/>
        </a:p>
      </dgm:t>
    </dgm:pt>
    <dgm:pt modelId="{4B0AAD5E-71CD-40E3-976B-4DD8650B6E62}">
      <dgm:prSet/>
      <dgm:spPr/>
      <dgm:t>
        <a:bodyPr/>
        <a:lstStyle/>
        <a:p>
          <a:r>
            <a:rPr lang="en-US" b="1"/>
            <a:t>Small &amp; Manageable</a:t>
          </a:r>
          <a:br>
            <a:rPr lang="en-US"/>
          </a:br>
          <a:r>
            <a:rPr lang="en-US"/>
            <a:t>– Only 891 rows means experiments (including cross‑validation and neural autoencoder training) finish in seconds—ideal for interactive exploration in Jupyter or live demos.</a:t>
          </a:r>
          <a:br>
            <a:rPr lang="en-US"/>
          </a:br>
          <a:r>
            <a:rPr lang="en-US"/>
            <a:t>– At the same time it’s large enough to show real performance differences across methods.</a:t>
          </a:r>
        </a:p>
      </dgm:t>
    </dgm:pt>
    <dgm:pt modelId="{B91EDE17-7F32-4C16-996B-1483818E02D3}" type="parTrans" cxnId="{FC329567-FAF8-4D9E-B2C6-602A055B0E5A}">
      <dgm:prSet/>
      <dgm:spPr/>
      <dgm:t>
        <a:bodyPr/>
        <a:lstStyle/>
        <a:p>
          <a:endParaRPr lang="en-US"/>
        </a:p>
      </dgm:t>
    </dgm:pt>
    <dgm:pt modelId="{B4924990-F497-49BC-A63C-0B894BB91D95}" type="sibTrans" cxnId="{FC329567-FAF8-4D9E-B2C6-602A055B0E5A}">
      <dgm:prSet/>
      <dgm:spPr/>
      <dgm:t>
        <a:bodyPr/>
        <a:lstStyle/>
        <a:p>
          <a:endParaRPr lang="en-US"/>
        </a:p>
      </dgm:t>
    </dgm:pt>
    <dgm:pt modelId="{282495D9-9E55-4E49-8DA7-268B01CDB70A}">
      <dgm:prSet/>
      <dgm:spPr/>
      <dgm:t>
        <a:bodyPr/>
        <a:lstStyle/>
        <a:p>
          <a:r>
            <a:rPr lang="en-US" b="1"/>
            <a:t>Mixed Data Types &amp; Missingness</a:t>
          </a:r>
          <a:br>
            <a:rPr lang="en-US"/>
          </a:br>
          <a:r>
            <a:rPr lang="en-US"/>
            <a:t>– Contains continuous (Age, Fare), categorical (Sex, Embarked, Pclass), and sparse/text fields (Cabin, Name) so we can demonstrate imputation, encoding, scaling, and even text‑derived features.</a:t>
          </a:r>
          <a:br>
            <a:rPr lang="en-US"/>
          </a:br>
          <a:r>
            <a:rPr lang="en-US"/>
            <a:t>– Roughly 19% of Age values are missing and some Cabin entries are absent—letting us showcase standard imputation strategies and their impact.</a:t>
          </a:r>
        </a:p>
      </dgm:t>
    </dgm:pt>
    <dgm:pt modelId="{5FB1DB9F-3134-45B8-AD16-47EB73382AE2}" type="parTrans" cxnId="{08D07661-BBAD-44E5-AFED-88BEB0CDC636}">
      <dgm:prSet/>
      <dgm:spPr/>
      <dgm:t>
        <a:bodyPr/>
        <a:lstStyle/>
        <a:p>
          <a:endParaRPr lang="en-US"/>
        </a:p>
      </dgm:t>
    </dgm:pt>
    <dgm:pt modelId="{292DBE2C-2FED-4CBF-AB6E-1FE91B5B297F}" type="sibTrans" cxnId="{08D07661-BBAD-44E5-AFED-88BEB0CDC636}">
      <dgm:prSet/>
      <dgm:spPr/>
      <dgm:t>
        <a:bodyPr/>
        <a:lstStyle/>
        <a:p>
          <a:endParaRPr lang="en-US"/>
        </a:p>
      </dgm:t>
    </dgm:pt>
    <dgm:pt modelId="{C3CEABE8-8430-45EB-97CC-BE8CEF362FB7}">
      <dgm:prSet/>
      <dgm:spPr/>
      <dgm:t>
        <a:bodyPr/>
        <a:lstStyle/>
        <a:p>
          <a:r>
            <a:rPr lang="en-US" b="1"/>
            <a:t>Clear, Well‑Understood Target</a:t>
          </a:r>
          <a:br>
            <a:rPr lang="en-US"/>
          </a:br>
          <a:r>
            <a:rPr lang="en-US"/>
            <a:t>– Survival (0/1) is unambiguous, widely studied, and has known decision‑rules (“women and children first,” class stratification), which helps us validate that our pipelines pick up meaningful signals.</a:t>
          </a:r>
        </a:p>
      </dgm:t>
    </dgm:pt>
    <dgm:pt modelId="{EEF8F2CC-B87F-4E15-8F97-7F393533F9EC}" type="parTrans" cxnId="{46D48C33-6422-4BC4-AA96-90F8DEF6B735}">
      <dgm:prSet/>
      <dgm:spPr/>
      <dgm:t>
        <a:bodyPr/>
        <a:lstStyle/>
        <a:p>
          <a:endParaRPr lang="en-US"/>
        </a:p>
      </dgm:t>
    </dgm:pt>
    <dgm:pt modelId="{543F7275-A810-4E6F-BF01-015D98178DB9}" type="sibTrans" cxnId="{46D48C33-6422-4BC4-AA96-90F8DEF6B735}">
      <dgm:prSet/>
      <dgm:spPr/>
      <dgm:t>
        <a:bodyPr/>
        <a:lstStyle/>
        <a:p>
          <a:endParaRPr lang="en-US"/>
        </a:p>
      </dgm:t>
    </dgm:pt>
    <dgm:pt modelId="{C3479D59-1BFF-46DD-9B8B-8BFDAB04F51C}">
      <dgm:prSet/>
      <dgm:spPr/>
      <dgm:t>
        <a:bodyPr/>
        <a:lstStyle/>
        <a:p>
          <a:r>
            <a:rPr lang="en-US" b="1"/>
            <a:t>Benchmark Familiarity</a:t>
          </a:r>
          <a:br>
            <a:rPr lang="en-US"/>
          </a:br>
          <a:r>
            <a:rPr lang="en-US"/>
            <a:t>– Because Titanic is so commonly used in tutorials and research, it’s easy to compare our findings with existing literature or troubleshoot unexpected behaviors by referencing community examples.</a:t>
          </a:r>
        </a:p>
      </dgm:t>
    </dgm:pt>
    <dgm:pt modelId="{6D1B63E8-6206-4D20-9E09-F5161B0E1B96}" type="parTrans" cxnId="{11B5577A-1379-4267-B728-42F9FE6EAD9D}">
      <dgm:prSet/>
      <dgm:spPr/>
      <dgm:t>
        <a:bodyPr/>
        <a:lstStyle/>
        <a:p>
          <a:endParaRPr lang="en-US"/>
        </a:p>
      </dgm:t>
    </dgm:pt>
    <dgm:pt modelId="{7CA95A45-EA0F-4198-BC48-F2A056ECA4BE}" type="sibTrans" cxnId="{11B5577A-1379-4267-B728-42F9FE6EAD9D}">
      <dgm:prSet/>
      <dgm:spPr/>
      <dgm:t>
        <a:bodyPr/>
        <a:lstStyle/>
        <a:p>
          <a:endParaRPr lang="en-US"/>
        </a:p>
      </dgm:t>
    </dgm:pt>
    <dgm:pt modelId="{41A4EF01-DD9A-43D2-89D5-A3C5494B7CAC}">
      <dgm:prSet/>
      <dgm:spPr/>
      <dgm:t>
        <a:bodyPr/>
        <a:lstStyle/>
        <a:p>
          <a:r>
            <a:rPr lang="en-US"/>
            <a:t>Together, these properties make Titanic the perfect “sandbox” for illustrating how manual and automated feature‐engineering techniques perform, both in terms of model accuracy and practical considerations like runtime and interpretability.</a:t>
          </a:r>
        </a:p>
      </dgm:t>
    </dgm:pt>
    <dgm:pt modelId="{5CC14373-D335-4A82-BE08-A1162DB6361A}" type="parTrans" cxnId="{4D81332D-EEE1-43C6-A050-FFFC1C6DE528}">
      <dgm:prSet/>
      <dgm:spPr/>
      <dgm:t>
        <a:bodyPr/>
        <a:lstStyle/>
        <a:p>
          <a:endParaRPr lang="en-US"/>
        </a:p>
      </dgm:t>
    </dgm:pt>
    <dgm:pt modelId="{B5FB26DC-9979-4575-946D-8CC95E73E943}" type="sibTrans" cxnId="{4D81332D-EEE1-43C6-A050-FFFC1C6DE528}">
      <dgm:prSet/>
      <dgm:spPr/>
      <dgm:t>
        <a:bodyPr/>
        <a:lstStyle/>
        <a:p>
          <a:endParaRPr lang="en-US"/>
        </a:p>
      </dgm:t>
    </dgm:pt>
    <dgm:pt modelId="{49E408A7-E35B-6742-9C5B-3969FDF8411B}" type="pres">
      <dgm:prSet presAssocID="{D73B726F-36AE-4042-A390-50BAE4603298}" presName="diagram" presStyleCnt="0">
        <dgm:presLayoutVars>
          <dgm:dir/>
          <dgm:resizeHandles val="exact"/>
        </dgm:presLayoutVars>
      </dgm:prSet>
      <dgm:spPr/>
    </dgm:pt>
    <dgm:pt modelId="{E77C6546-C0C9-1043-BA0E-4D7E0E98BDC9}" type="pres">
      <dgm:prSet presAssocID="{F88E04AE-E53D-45BF-95CC-39D9B0F39D51}" presName="node" presStyleLbl="node1" presStyleIdx="0" presStyleCnt="7">
        <dgm:presLayoutVars>
          <dgm:bulletEnabled val="1"/>
        </dgm:presLayoutVars>
      </dgm:prSet>
      <dgm:spPr/>
    </dgm:pt>
    <dgm:pt modelId="{20DF92D6-95D9-B849-B665-9600DBD64288}" type="pres">
      <dgm:prSet presAssocID="{3918BBAC-4E33-41A8-AE7C-BF123215CD7F}" presName="sibTrans" presStyleCnt="0"/>
      <dgm:spPr/>
    </dgm:pt>
    <dgm:pt modelId="{2E7829D5-ADB9-C74A-80D9-89010B073BCA}" type="pres">
      <dgm:prSet presAssocID="{C5503882-C89A-4670-AEA3-5465205B672E}" presName="node" presStyleLbl="node1" presStyleIdx="1" presStyleCnt="7">
        <dgm:presLayoutVars>
          <dgm:bulletEnabled val="1"/>
        </dgm:presLayoutVars>
      </dgm:prSet>
      <dgm:spPr/>
    </dgm:pt>
    <dgm:pt modelId="{08F695AC-D858-804A-B0D2-898BB2BA7753}" type="pres">
      <dgm:prSet presAssocID="{C3A4AC74-5317-476A-8DAB-3CC954F1F035}" presName="sibTrans" presStyleCnt="0"/>
      <dgm:spPr/>
    </dgm:pt>
    <dgm:pt modelId="{DBF2C80C-E744-D746-B337-D8B8FA2C1799}" type="pres">
      <dgm:prSet presAssocID="{4B0AAD5E-71CD-40E3-976B-4DD8650B6E62}" presName="node" presStyleLbl="node1" presStyleIdx="2" presStyleCnt="7">
        <dgm:presLayoutVars>
          <dgm:bulletEnabled val="1"/>
        </dgm:presLayoutVars>
      </dgm:prSet>
      <dgm:spPr/>
    </dgm:pt>
    <dgm:pt modelId="{54617214-0438-6B4D-8A10-DC04405E4841}" type="pres">
      <dgm:prSet presAssocID="{B4924990-F497-49BC-A63C-0B894BB91D95}" presName="sibTrans" presStyleCnt="0"/>
      <dgm:spPr/>
    </dgm:pt>
    <dgm:pt modelId="{D9009EC1-44D6-7241-9DBA-88E9C9F5550E}" type="pres">
      <dgm:prSet presAssocID="{282495D9-9E55-4E49-8DA7-268B01CDB70A}" presName="node" presStyleLbl="node1" presStyleIdx="3" presStyleCnt="7">
        <dgm:presLayoutVars>
          <dgm:bulletEnabled val="1"/>
        </dgm:presLayoutVars>
      </dgm:prSet>
      <dgm:spPr/>
    </dgm:pt>
    <dgm:pt modelId="{63F8D9A9-7D12-694F-BBF0-679E16644069}" type="pres">
      <dgm:prSet presAssocID="{292DBE2C-2FED-4CBF-AB6E-1FE91B5B297F}" presName="sibTrans" presStyleCnt="0"/>
      <dgm:spPr/>
    </dgm:pt>
    <dgm:pt modelId="{5B9BB0CE-5018-4C4E-A361-06DC4282C7DF}" type="pres">
      <dgm:prSet presAssocID="{C3CEABE8-8430-45EB-97CC-BE8CEF362FB7}" presName="node" presStyleLbl="node1" presStyleIdx="4" presStyleCnt="7">
        <dgm:presLayoutVars>
          <dgm:bulletEnabled val="1"/>
        </dgm:presLayoutVars>
      </dgm:prSet>
      <dgm:spPr/>
    </dgm:pt>
    <dgm:pt modelId="{B3CED53B-3EDB-9B4D-B656-7C7FC198D112}" type="pres">
      <dgm:prSet presAssocID="{543F7275-A810-4E6F-BF01-015D98178DB9}" presName="sibTrans" presStyleCnt="0"/>
      <dgm:spPr/>
    </dgm:pt>
    <dgm:pt modelId="{204517EB-09F6-BB4F-A660-80DA39D46BCA}" type="pres">
      <dgm:prSet presAssocID="{C3479D59-1BFF-46DD-9B8B-8BFDAB04F51C}" presName="node" presStyleLbl="node1" presStyleIdx="5" presStyleCnt="7">
        <dgm:presLayoutVars>
          <dgm:bulletEnabled val="1"/>
        </dgm:presLayoutVars>
      </dgm:prSet>
      <dgm:spPr/>
    </dgm:pt>
    <dgm:pt modelId="{EAE5AA42-06BA-B14A-B00C-3BC519D3FBB9}" type="pres">
      <dgm:prSet presAssocID="{7CA95A45-EA0F-4198-BC48-F2A056ECA4BE}" presName="sibTrans" presStyleCnt="0"/>
      <dgm:spPr/>
    </dgm:pt>
    <dgm:pt modelId="{B6C07D3A-F961-4346-BE58-C4DCA72F2776}" type="pres">
      <dgm:prSet presAssocID="{41A4EF01-DD9A-43D2-89D5-A3C5494B7CAC}" presName="node" presStyleLbl="node1" presStyleIdx="6" presStyleCnt="7">
        <dgm:presLayoutVars>
          <dgm:bulletEnabled val="1"/>
        </dgm:presLayoutVars>
      </dgm:prSet>
      <dgm:spPr/>
    </dgm:pt>
  </dgm:ptLst>
  <dgm:cxnLst>
    <dgm:cxn modelId="{DE9AEC10-20CB-5C4E-B0EE-11A5176FB2AB}" type="presOf" srcId="{C5503882-C89A-4670-AEA3-5465205B672E}" destId="{2E7829D5-ADB9-C74A-80D9-89010B073BCA}" srcOrd="0" destOrd="0" presId="urn:microsoft.com/office/officeart/2005/8/layout/default"/>
    <dgm:cxn modelId="{5963552B-1249-5845-90C9-FA446A9FA214}" type="presOf" srcId="{C3CEABE8-8430-45EB-97CC-BE8CEF362FB7}" destId="{5B9BB0CE-5018-4C4E-A361-06DC4282C7DF}" srcOrd="0" destOrd="0" presId="urn:microsoft.com/office/officeart/2005/8/layout/default"/>
    <dgm:cxn modelId="{4D81332D-EEE1-43C6-A050-FFFC1C6DE528}" srcId="{D73B726F-36AE-4042-A390-50BAE4603298}" destId="{41A4EF01-DD9A-43D2-89D5-A3C5494B7CAC}" srcOrd="6" destOrd="0" parTransId="{5CC14373-D335-4A82-BE08-A1162DB6361A}" sibTransId="{B5FB26DC-9979-4575-946D-8CC95E73E943}"/>
    <dgm:cxn modelId="{46D48C33-6422-4BC4-AA96-90F8DEF6B735}" srcId="{D73B726F-36AE-4042-A390-50BAE4603298}" destId="{C3CEABE8-8430-45EB-97CC-BE8CEF362FB7}" srcOrd="4" destOrd="0" parTransId="{EEF8F2CC-B87F-4E15-8F97-7F393533F9EC}" sibTransId="{543F7275-A810-4E6F-BF01-015D98178DB9}"/>
    <dgm:cxn modelId="{08D07661-BBAD-44E5-AFED-88BEB0CDC636}" srcId="{D73B726F-36AE-4042-A390-50BAE4603298}" destId="{282495D9-9E55-4E49-8DA7-268B01CDB70A}" srcOrd="3" destOrd="0" parTransId="{5FB1DB9F-3134-45B8-AD16-47EB73382AE2}" sibTransId="{292DBE2C-2FED-4CBF-AB6E-1FE91B5B297F}"/>
    <dgm:cxn modelId="{FC329567-FAF8-4D9E-B2C6-602A055B0E5A}" srcId="{D73B726F-36AE-4042-A390-50BAE4603298}" destId="{4B0AAD5E-71CD-40E3-976B-4DD8650B6E62}" srcOrd="2" destOrd="0" parTransId="{B91EDE17-7F32-4C16-996B-1483818E02D3}" sibTransId="{B4924990-F497-49BC-A63C-0B894BB91D95}"/>
    <dgm:cxn modelId="{524E3578-7D2E-41DD-941D-B8161BCADAF6}" srcId="{D73B726F-36AE-4042-A390-50BAE4603298}" destId="{C5503882-C89A-4670-AEA3-5465205B672E}" srcOrd="1" destOrd="0" parTransId="{3755FF83-5E59-4967-BED3-17FAD53C0E2B}" sibTransId="{C3A4AC74-5317-476A-8DAB-3CC954F1F035}"/>
    <dgm:cxn modelId="{11B5577A-1379-4267-B728-42F9FE6EAD9D}" srcId="{D73B726F-36AE-4042-A390-50BAE4603298}" destId="{C3479D59-1BFF-46DD-9B8B-8BFDAB04F51C}" srcOrd="5" destOrd="0" parTransId="{6D1B63E8-6206-4D20-9E09-F5161B0E1B96}" sibTransId="{7CA95A45-EA0F-4198-BC48-F2A056ECA4BE}"/>
    <dgm:cxn modelId="{2A3DF78F-1B0E-CB44-984F-3DAE75E2AA1B}" type="presOf" srcId="{F88E04AE-E53D-45BF-95CC-39D9B0F39D51}" destId="{E77C6546-C0C9-1043-BA0E-4D7E0E98BDC9}" srcOrd="0" destOrd="0" presId="urn:microsoft.com/office/officeart/2005/8/layout/default"/>
    <dgm:cxn modelId="{5747AEA8-B2A3-D44B-81ED-830A89E31FA9}" type="presOf" srcId="{C3479D59-1BFF-46DD-9B8B-8BFDAB04F51C}" destId="{204517EB-09F6-BB4F-A660-80DA39D46BCA}" srcOrd="0" destOrd="0" presId="urn:microsoft.com/office/officeart/2005/8/layout/default"/>
    <dgm:cxn modelId="{F20A05B0-B3BB-E143-BF47-908694A63EAE}" type="presOf" srcId="{4B0AAD5E-71CD-40E3-976B-4DD8650B6E62}" destId="{DBF2C80C-E744-D746-B337-D8B8FA2C1799}" srcOrd="0" destOrd="0" presId="urn:microsoft.com/office/officeart/2005/8/layout/default"/>
    <dgm:cxn modelId="{DE4B28C6-CF0E-42A9-B767-9D156806E18C}" srcId="{D73B726F-36AE-4042-A390-50BAE4603298}" destId="{F88E04AE-E53D-45BF-95CC-39D9B0F39D51}" srcOrd="0" destOrd="0" parTransId="{DC6FB3A7-605B-4876-A636-C2052F7B3F08}" sibTransId="{3918BBAC-4E33-41A8-AE7C-BF123215CD7F}"/>
    <dgm:cxn modelId="{18C5F5E6-8136-934F-84E3-767F513A0635}" type="presOf" srcId="{282495D9-9E55-4E49-8DA7-268B01CDB70A}" destId="{D9009EC1-44D6-7241-9DBA-88E9C9F5550E}" srcOrd="0" destOrd="0" presId="urn:microsoft.com/office/officeart/2005/8/layout/default"/>
    <dgm:cxn modelId="{DF4DD3F6-4A63-2E4F-8013-7CAE45AE895A}" type="presOf" srcId="{D73B726F-36AE-4042-A390-50BAE4603298}" destId="{49E408A7-E35B-6742-9C5B-3969FDF8411B}" srcOrd="0" destOrd="0" presId="urn:microsoft.com/office/officeart/2005/8/layout/default"/>
    <dgm:cxn modelId="{E497F1F7-56EC-B54E-9056-0531ADB5FE03}" type="presOf" srcId="{41A4EF01-DD9A-43D2-89D5-A3C5494B7CAC}" destId="{B6C07D3A-F961-4346-BE58-C4DCA72F2776}" srcOrd="0" destOrd="0" presId="urn:microsoft.com/office/officeart/2005/8/layout/default"/>
    <dgm:cxn modelId="{75E029D2-42E0-3A46-BCEC-347A8904C426}" type="presParOf" srcId="{49E408A7-E35B-6742-9C5B-3969FDF8411B}" destId="{E77C6546-C0C9-1043-BA0E-4D7E0E98BDC9}" srcOrd="0" destOrd="0" presId="urn:microsoft.com/office/officeart/2005/8/layout/default"/>
    <dgm:cxn modelId="{0360CA8B-E178-6A48-92BB-77DB07A7CFB6}" type="presParOf" srcId="{49E408A7-E35B-6742-9C5B-3969FDF8411B}" destId="{20DF92D6-95D9-B849-B665-9600DBD64288}" srcOrd="1" destOrd="0" presId="urn:microsoft.com/office/officeart/2005/8/layout/default"/>
    <dgm:cxn modelId="{517831BF-AB08-FB43-A0A7-4F3184E606FA}" type="presParOf" srcId="{49E408A7-E35B-6742-9C5B-3969FDF8411B}" destId="{2E7829D5-ADB9-C74A-80D9-89010B073BCA}" srcOrd="2" destOrd="0" presId="urn:microsoft.com/office/officeart/2005/8/layout/default"/>
    <dgm:cxn modelId="{8FF3E54E-7EEA-034E-9B7F-FC22750E7464}" type="presParOf" srcId="{49E408A7-E35B-6742-9C5B-3969FDF8411B}" destId="{08F695AC-D858-804A-B0D2-898BB2BA7753}" srcOrd="3" destOrd="0" presId="urn:microsoft.com/office/officeart/2005/8/layout/default"/>
    <dgm:cxn modelId="{7B8B4FEF-BA7A-204C-A070-48C8A6352E3F}" type="presParOf" srcId="{49E408A7-E35B-6742-9C5B-3969FDF8411B}" destId="{DBF2C80C-E744-D746-B337-D8B8FA2C1799}" srcOrd="4" destOrd="0" presId="urn:microsoft.com/office/officeart/2005/8/layout/default"/>
    <dgm:cxn modelId="{946022E1-0B28-B34E-B967-90F6F5C3759D}" type="presParOf" srcId="{49E408A7-E35B-6742-9C5B-3969FDF8411B}" destId="{54617214-0438-6B4D-8A10-DC04405E4841}" srcOrd="5" destOrd="0" presId="urn:microsoft.com/office/officeart/2005/8/layout/default"/>
    <dgm:cxn modelId="{1AAED4EA-B10D-9443-9D57-8A91A816BFA2}" type="presParOf" srcId="{49E408A7-E35B-6742-9C5B-3969FDF8411B}" destId="{D9009EC1-44D6-7241-9DBA-88E9C9F5550E}" srcOrd="6" destOrd="0" presId="urn:microsoft.com/office/officeart/2005/8/layout/default"/>
    <dgm:cxn modelId="{1ED9D001-B487-BD4A-9548-DAE3A7F6322D}" type="presParOf" srcId="{49E408A7-E35B-6742-9C5B-3969FDF8411B}" destId="{63F8D9A9-7D12-694F-BBF0-679E16644069}" srcOrd="7" destOrd="0" presId="urn:microsoft.com/office/officeart/2005/8/layout/default"/>
    <dgm:cxn modelId="{B8753C8C-8283-B14B-8A55-FFAF90F8C851}" type="presParOf" srcId="{49E408A7-E35B-6742-9C5B-3969FDF8411B}" destId="{5B9BB0CE-5018-4C4E-A361-06DC4282C7DF}" srcOrd="8" destOrd="0" presId="urn:microsoft.com/office/officeart/2005/8/layout/default"/>
    <dgm:cxn modelId="{FA166E31-6937-0D4D-B307-E021774F1F32}" type="presParOf" srcId="{49E408A7-E35B-6742-9C5B-3969FDF8411B}" destId="{B3CED53B-3EDB-9B4D-B656-7C7FC198D112}" srcOrd="9" destOrd="0" presId="urn:microsoft.com/office/officeart/2005/8/layout/default"/>
    <dgm:cxn modelId="{7D7589F1-D812-494E-9767-9497C40111CF}" type="presParOf" srcId="{49E408A7-E35B-6742-9C5B-3969FDF8411B}" destId="{204517EB-09F6-BB4F-A660-80DA39D46BCA}" srcOrd="10" destOrd="0" presId="urn:microsoft.com/office/officeart/2005/8/layout/default"/>
    <dgm:cxn modelId="{09FAA65B-3115-A848-8FCD-A732D5D9BE0F}" type="presParOf" srcId="{49E408A7-E35B-6742-9C5B-3969FDF8411B}" destId="{EAE5AA42-06BA-B14A-B00C-3BC519D3FBB9}" srcOrd="11" destOrd="0" presId="urn:microsoft.com/office/officeart/2005/8/layout/default"/>
    <dgm:cxn modelId="{41682597-A00E-7F42-B28B-84823A17EF5D}" type="presParOf" srcId="{49E408A7-E35B-6742-9C5B-3969FDF8411B}" destId="{B6C07D3A-F961-4346-BE58-C4DCA72F277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1943-B52E-ED41-8451-E6ABCEC3E32D}">
      <dsp:nvSpPr>
        <dsp:cNvPr id="0" name=""/>
        <dsp:cNvSpPr/>
      </dsp:nvSpPr>
      <dsp:spPr>
        <a:xfrm>
          <a:off x="2652165" y="556312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490" y="599731"/>
        <a:ext cx="23013" cy="4602"/>
      </dsp:txXfrm>
    </dsp:sp>
    <dsp:sp modelId="{35FD2712-8437-3346-8726-96490ED44BB6}">
      <dsp:nvSpPr>
        <dsp:cNvPr id="0" name=""/>
        <dsp:cNvSpPr/>
      </dsp:nvSpPr>
      <dsp:spPr>
        <a:xfrm>
          <a:off x="652822" y="1689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ML</a:t>
          </a:r>
          <a:r>
            <a:rPr lang="en-US" sz="1400" kern="1200"/>
            <a:t>: Machine Learning</a:t>
          </a:r>
        </a:p>
      </dsp:txBody>
      <dsp:txXfrm>
        <a:off x="652822" y="1689"/>
        <a:ext cx="2001142" cy="1200685"/>
      </dsp:txXfrm>
    </dsp:sp>
    <dsp:sp modelId="{7017B608-68AC-2F4D-BABE-56F945377EF0}">
      <dsp:nvSpPr>
        <dsp:cNvPr id="0" name=""/>
        <dsp:cNvSpPr/>
      </dsp:nvSpPr>
      <dsp:spPr>
        <a:xfrm>
          <a:off x="5113571" y="556312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6896" y="599731"/>
        <a:ext cx="23013" cy="4602"/>
      </dsp:txXfrm>
    </dsp:sp>
    <dsp:sp modelId="{CA4C7D02-A14F-3449-998D-B982B7A03853}">
      <dsp:nvSpPr>
        <dsp:cNvPr id="0" name=""/>
        <dsp:cNvSpPr/>
      </dsp:nvSpPr>
      <dsp:spPr>
        <a:xfrm>
          <a:off x="3114228" y="1689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EDA</a:t>
          </a:r>
          <a:r>
            <a:rPr lang="en-US" sz="1400" kern="1200"/>
            <a:t>: Exploratory Data Analysis</a:t>
          </a:r>
        </a:p>
      </dsp:txBody>
      <dsp:txXfrm>
        <a:off x="3114228" y="1689"/>
        <a:ext cx="2001142" cy="1200685"/>
      </dsp:txXfrm>
    </dsp:sp>
    <dsp:sp modelId="{F67319C8-1D8B-FD4F-A25A-D841DD5AC6F1}">
      <dsp:nvSpPr>
        <dsp:cNvPr id="0" name=""/>
        <dsp:cNvSpPr/>
      </dsp:nvSpPr>
      <dsp:spPr>
        <a:xfrm>
          <a:off x="1653394" y="1200575"/>
          <a:ext cx="4922811" cy="429662"/>
        </a:xfrm>
        <a:custGeom>
          <a:avLst/>
          <a:gdLst/>
          <a:ahLst/>
          <a:cxnLst/>
          <a:rect l="0" t="0" r="0" b="0"/>
          <a:pathLst>
            <a:path>
              <a:moveTo>
                <a:pt x="4922811" y="0"/>
              </a:moveTo>
              <a:lnTo>
                <a:pt x="4922811" y="231931"/>
              </a:lnTo>
              <a:lnTo>
                <a:pt x="0" y="231931"/>
              </a:lnTo>
              <a:lnTo>
                <a:pt x="0" y="42966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1192" y="1413105"/>
        <a:ext cx="247214" cy="4602"/>
      </dsp:txXfrm>
    </dsp:sp>
    <dsp:sp modelId="{C50880D9-4EA0-0E47-8296-86C628B6C3F8}">
      <dsp:nvSpPr>
        <dsp:cNvPr id="0" name=""/>
        <dsp:cNvSpPr/>
      </dsp:nvSpPr>
      <dsp:spPr>
        <a:xfrm>
          <a:off x="5575634" y="1689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PCA</a:t>
          </a:r>
          <a:r>
            <a:rPr lang="en-US" sz="1400" kern="1200"/>
            <a:t>: Principal Component Analysis</a:t>
          </a:r>
        </a:p>
      </dsp:txBody>
      <dsp:txXfrm>
        <a:off x="5575634" y="1689"/>
        <a:ext cx="2001142" cy="1200685"/>
      </dsp:txXfrm>
    </dsp:sp>
    <dsp:sp modelId="{D6B0E002-624A-2149-A242-0D4144F13372}">
      <dsp:nvSpPr>
        <dsp:cNvPr id="0" name=""/>
        <dsp:cNvSpPr/>
      </dsp:nvSpPr>
      <dsp:spPr>
        <a:xfrm>
          <a:off x="2652165" y="2217261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490" y="2260680"/>
        <a:ext cx="23013" cy="4602"/>
      </dsp:txXfrm>
    </dsp:sp>
    <dsp:sp modelId="{99DC0CB3-E158-F04E-84D6-514E6A1ADE8A}">
      <dsp:nvSpPr>
        <dsp:cNvPr id="0" name=""/>
        <dsp:cNvSpPr/>
      </dsp:nvSpPr>
      <dsp:spPr>
        <a:xfrm>
          <a:off x="652822" y="1662638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RF</a:t>
          </a:r>
          <a:r>
            <a:rPr lang="en-US" sz="1400" kern="1200"/>
            <a:t>: Random Forest (an ensemble tree‑based classifier)</a:t>
          </a:r>
        </a:p>
      </dsp:txBody>
      <dsp:txXfrm>
        <a:off x="652822" y="1662638"/>
        <a:ext cx="2001142" cy="1200685"/>
      </dsp:txXfrm>
    </dsp:sp>
    <dsp:sp modelId="{92C4F39E-6941-8748-9164-54496E1EBFEE}">
      <dsp:nvSpPr>
        <dsp:cNvPr id="0" name=""/>
        <dsp:cNvSpPr/>
      </dsp:nvSpPr>
      <dsp:spPr>
        <a:xfrm>
          <a:off x="5113571" y="2217261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6896" y="2260680"/>
        <a:ext cx="23013" cy="4602"/>
      </dsp:txXfrm>
    </dsp:sp>
    <dsp:sp modelId="{897B049C-ACF6-E64E-82ED-3509A34771A5}">
      <dsp:nvSpPr>
        <dsp:cNvPr id="0" name=""/>
        <dsp:cNvSpPr/>
      </dsp:nvSpPr>
      <dsp:spPr>
        <a:xfrm>
          <a:off x="3114228" y="1662638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CV</a:t>
          </a:r>
          <a:r>
            <a:rPr lang="en-US" sz="1400" kern="1200"/>
            <a:t>: Cross‑Validation (we used stratified 5‑fold CV)</a:t>
          </a:r>
        </a:p>
      </dsp:txBody>
      <dsp:txXfrm>
        <a:off x="3114228" y="1662638"/>
        <a:ext cx="2001142" cy="1200685"/>
      </dsp:txXfrm>
    </dsp:sp>
    <dsp:sp modelId="{465AECDE-3B2E-F345-BFAC-3B32120653DF}">
      <dsp:nvSpPr>
        <dsp:cNvPr id="0" name=""/>
        <dsp:cNvSpPr/>
      </dsp:nvSpPr>
      <dsp:spPr>
        <a:xfrm>
          <a:off x="1653394" y="2861524"/>
          <a:ext cx="4922811" cy="429662"/>
        </a:xfrm>
        <a:custGeom>
          <a:avLst/>
          <a:gdLst/>
          <a:ahLst/>
          <a:cxnLst/>
          <a:rect l="0" t="0" r="0" b="0"/>
          <a:pathLst>
            <a:path>
              <a:moveTo>
                <a:pt x="4922811" y="0"/>
              </a:moveTo>
              <a:lnTo>
                <a:pt x="4922811" y="231931"/>
              </a:lnTo>
              <a:lnTo>
                <a:pt x="0" y="231931"/>
              </a:lnTo>
              <a:lnTo>
                <a:pt x="0" y="42966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1192" y="3074054"/>
        <a:ext cx="247214" cy="4602"/>
      </dsp:txXfrm>
    </dsp:sp>
    <dsp:sp modelId="{5A0DA2C1-FC4F-6942-8DE6-276FFB9462BC}">
      <dsp:nvSpPr>
        <dsp:cNvPr id="0" name=""/>
        <dsp:cNvSpPr/>
      </dsp:nvSpPr>
      <dsp:spPr>
        <a:xfrm>
          <a:off x="5575634" y="1662638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MSE</a:t>
          </a:r>
          <a:r>
            <a:rPr lang="en-US" sz="1400" kern="1200"/>
            <a:t>: Mean Squared Error (used as the autoencoder’s reconstruction loss)</a:t>
          </a:r>
        </a:p>
      </dsp:txBody>
      <dsp:txXfrm>
        <a:off x="5575634" y="1662638"/>
        <a:ext cx="2001142" cy="1200685"/>
      </dsp:txXfrm>
    </dsp:sp>
    <dsp:sp modelId="{4BFFF030-BB76-5047-952F-7F7BE7A5E2CB}">
      <dsp:nvSpPr>
        <dsp:cNvPr id="0" name=""/>
        <dsp:cNvSpPr/>
      </dsp:nvSpPr>
      <dsp:spPr>
        <a:xfrm>
          <a:off x="2652165" y="3878210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490" y="3921628"/>
        <a:ext cx="23013" cy="4602"/>
      </dsp:txXfrm>
    </dsp:sp>
    <dsp:sp modelId="{4AA0DFF8-42E8-B243-BDAE-4525A3A37E4D}">
      <dsp:nvSpPr>
        <dsp:cNvPr id="0" name=""/>
        <dsp:cNvSpPr/>
      </dsp:nvSpPr>
      <dsp:spPr>
        <a:xfrm>
          <a:off x="652822" y="3323587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GPU</a:t>
          </a:r>
          <a:r>
            <a:rPr lang="en-US" sz="1400" kern="1200"/>
            <a:t>: Graphics Processing Unit (often used to accelerate neural‑network training)</a:t>
          </a:r>
        </a:p>
      </dsp:txBody>
      <dsp:txXfrm>
        <a:off x="652822" y="3323587"/>
        <a:ext cx="2001142" cy="1200685"/>
      </dsp:txXfrm>
    </dsp:sp>
    <dsp:sp modelId="{3E633402-60E3-C744-8205-76D852E8D7D2}">
      <dsp:nvSpPr>
        <dsp:cNvPr id="0" name=""/>
        <dsp:cNvSpPr/>
      </dsp:nvSpPr>
      <dsp:spPr>
        <a:xfrm>
          <a:off x="5113571" y="3878210"/>
          <a:ext cx="42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6896" y="3921628"/>
        <a:ext cx="23013" cy="4602"/>
      </dsp:txXfrm>
    </dsp:sp>
    <dsp:sp modelId="{A5F7B07A-6551-1541-980B-47697E5F6F38}">
      <dsp:nvSpPr>
        <dsp:cNvPr id="0" name=""/>
        <dsp:cNvSpPr/>
      </dsp:nvSpPr>
      <dsp:spPr>
        <a:xfrm>
          <a:off x="3114228" y="3323587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CPU</a:t>
          </a:r>
          <a:r>
            <a:rPr lang="en-US" sz="1400" kern="1200"/>
            <a:t>: Central Processing Unit (the general‑purpose processor we ran our experiments on)</a:t>
          </a:r>
        </a:p>
      </dsp:txBody>
      <dsp:txXfrm>
        <a:off x="3114228" y="3323587"/>
        <a:ext cx="2001142" cy="1200685"/>
      </dsp:txXfrm>
    </dsp:sp>
    <dsp:sp modelId="{9EA6A96A-C295-3C4C-9401-7476C0E8123E}">
      <dsp:nvSpPr>
        <dsp:cNvPr id="0" name=""/>
        <dsp:cNvSpPr/>
      </dsp:nvSpPr>
      <dsp:spPr>
        <a:xfrm>
          <a:off x="5575634" y="3323587"/>
          <a:ext cx="2001142" cy="1200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58" tIns="102929" rIns="98058" bIns="10292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RQ</a:t>
          </a:r>
          <a:r>
            <a:rPr lang="en-US" sz="1400" kern="1200"/>
            <a:t>: Research Question</a:t>
          </a:r>
        </a:p>
      </dsp:txBody>
      <dsp:txXfrm>
        <a:off x="5575634" y="3323587"/>
        <a:ext cx="2001142" cy="1200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C6546-C0C9-1043-BA0E-4D7E0E98BDC9}">
      <dsp:nvSpPr>
        <dsp:cNvPr id="0" name=""/>
        <dsp:cNvSpPr/>
      </dsp:nvSpPr>
      <dsp:spPr>
        <a:xfrm>
          <a:off x="788670" y="2762"/>
          <a:ext cx="1971674" cy="1183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We picked the Titanic dataset for our case study because it perfectly exemplifies all the challenges and opportunities of feature engineering in a way that’s:</a:t>
          </a:r>
        </a:p>
      </dsp:txBody>
      <dsp:txXfrm>
        <a:off x="788670" y="2762"/>
        <a:ext cx="1971674" cy="1183005"/>
      </dsp:txXfrm>
    </dsp:sp>
    <dsp:sp modelId="{2E7829D5-ADB9-C74A-80D9-89010B073BCA}">
      <dsp:nvSpPr>
        <dsp:cNvPr id="0" name=""/>
        <dsp:cNvSpPr/>
      </dsp:nvSpPr>
      <dsp:spPr>
        <a:xfrm>
          <a:off x="2957512" y="2762"/>
          <a:ext cx="1971674" cy="1183005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Publicly Accessible &amp; Reproducible</a:t>
          </a:r>
          <a:br>
            <a:rPr lang="en-US" sz="800" kern="1200"/>
          </a:br>
          <a:r>
            <a:rPr lang="en-US" sz="800" kern="1200"/>
            <a:t>– Available on Kaggle with a single CSV download, no API keys or special permissions required.</a:t>
          </a:r>
          <a:br>
            <a:rPr lang="en-US" sz="800" kern="1200"/>
          </a:br>
          <a:r>
            <a:rPr lang="en-US" sz="800" kern="1200"/>
            <a:t>– Anyone can rerun our notebook end‑to‑end and validate exactly the same results.</a:t>
          </a:r>
        </a:p>
      </dsp:txBody>
      <dsp:txXfrm>
        <a:off x="2957512" y="2762"/>
        <a:ext cx="1971674" cy="1183005"/>
      </dsp:txXfrm>
    </dsp:sp>
    <dsp:sp modelId="{DBF2C80C-E744-D746-B337-D8B8FA2C1799}">
      <dsp:nvSpPr>
        <dsp:cNvPr id="0" name=""/>
        <dsp:cNvSpPr/>
      </dsp:nvSpPr>
      <dsp:spPr>
        <a:xfrm>
          <a:off x="5126355" y="2762"/>
          <a:ext cx="1971674" cy="1183005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Small &amp; Manageable</a:t>
          </a:r>
          <a:br>
            <a:rPr lang="en-US" sz="800" kern="1200"/>
          </a:br>
          <a:r>
            <a:rPr lang="en-US" sz="800" kern="1200"/>
            <a:t>– Only 891 rows means experiments (including cross‑validation and neural autoencoder training) finish in seconds—ideal for interactive exploration in Jupyter or live demos.</a:t>
          </a:r>
          <a:br>
            <a:rPr lang="en-US" sz="800" kern="1200"/>
          </a:br>
          <a:r>
            <a:rPr lang="en-US" sz="800" kern="1200"/>
            <a:t>– At the same time it’s large enough to show real performance differences across methods.</a:t>
          </a:r>
        </a:p>
      </dsp:txBody>
      <dsp:txXfrm>
        <a:off x="5126355" y="2762"/>
        <a:ext cx="1971674" cy="1183005"/>
      </dsp:txXfrm>
    </dsp:sp>
    <dsp:sp modelId="{D9009EC1-44D6-7241-9DBA-88E9C9F5550E}">
      <dsp:nvSpPr>
        <dsp:cNvPr id="0" name=""/>
        <dsp:cNvSpPr/>
      </dsp:nvSpPr>
      <dsp:spPr>
        <a:xfrm>
          <a:off x="788670" y="1382935"/>
          <a:ext cx="1971674" cy="118300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Mixed Data Types &amp; Missingness</a:t>
          </a:r>
          <a:br>
            <a:rPr lang="en-US" sz="800" kern="1200"/>
          </a:br>
          <a:r>
            <a:rPr lang="en-US" sz="800" kern="1200"/>
            <a:t>– Contains continuous (Age, Fare), categorical (Sex, Embarked, Pclass), and sparse/text fields (Cabin, Name) so we can demonstrate imputation, encoding, scaling, and even text‑derived features.</a:t>
          </a:r>
          <a:br>
            <a:rPr lang="en-US" sz="800" kern="1200"/>
          </a:br>
          <a:r>
            <a:rPr lang="en-US" sz="800" kern="1200"/>
            <a:t>– Roughly 19% of Age values are missing and some Cabin entries are absent—letting us showcase standard imputation strategies and their impact.</a:t>
          </a:r>
        </a:p>
      </dsp:txBody>
      <dsp:txXfrm>
        <a:off x="788670" y="1382935"/>
        <a:ext cx="1971674" cy="1183005"/>
      </dsp:txXfrm>
    </dsp:sp>
    <dsp:sp modelId="{5B9BB0CE-5018-4C4E-A361-06DC4282C7DF}">
      <dsp:nvSpPr>
        <dsp:cNvPr id="0" name=""/>
        <dsp:cNvSpPr/>
      </dsp:nvSpPr>
      <dsp:spPr>
        <a:xfrm>
          <a:off x="2957512" y="1382935"/>
          <a:ext cx="1971674" cy="1183005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Clear, Well‑Understood Target</a:t>
          </a:r>
          <a:br>
            <a:rPr lang="en-US" sz="800" kern="1200"/>
          </a:br>
          <a:r>
            <a:rPr lang="en-US" sz="800" kern="1200"/>
            <a:t>– Survival (0/1) is unambiguous, widely studied, and has known decision‑rules (“women and children first,” class stratification), which helps us validate that our pipelines pick up meaningful signals.</a:t>
          </a:r>
        </a:p>
      </dsp:txBody>
      <dsp:txXfrm>
        <a:off x="2957512" y="1382935"/>
        <a:ext cx="1971674" cy="1183005"/>
      </dsp:txXfrm>
    </dsp:sp>
    <dsp:sp modelId="{204517EB-09F6-BB4F-A660-80DA39D46BCA}">
      <dsp:nvSpPr>
        <dsp:cNvPr id="0" name=""/>
        <dsp:cNvSpPr/>
      </dsp:nvSpPr>
      <dsp:spPr>
        <a:xfrm>
          <a:off x="5126355" y="1382935"/>
          <a:ext cx="1971674" cy="1183005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Benchmark Familiarity</a:t>
          </a:r>
          <a:br>
            <a:rPr lang="en-US" sz="800" kern="1200"/>
          </a:br>
          <a:r>
            <a:rPr lang="en-US" sz="800" kern="1200"/>
            <a:t>– Because Titanic is so commonly used in tutorials and research, it’s easy to compare our findings with existing literature or troubleshoot unexpected behaviors by referencing community examples.</a:t>
          </a:r>
        </a:p>
      </dsp:txBody>
      <dsp:txXfrm>
        <a:off x="5126355" y="1382935"/>
        <a:ext cx="1971674" cy="1183005"/>
      </dsp:txXfrm>
    </dsp:sp>
    <dsp:sp modelId="{B6C07D3A-F961-4346-BE58-C4DCA72F2776}">
      <dsp:nvSpPr>
        <dsp:cNvPr id="0" name=""/>
        <dsp:cNvSpPr/>
      </dsp:nvSpPr>
      <dsp:spPr>
        <a:xfrm>
          <a:off x="2957512" y="2763108"/>
          <a:ext cx="1971674" cy="11830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Together, these properties make Titanic the perfect “sandbox” for illustrating how manual and automated feature‐engineering techniques perform, both in terms of model accuracy and practical considerations like runtime and interpretability.</a:t>
          </a:r>
        </a:p>
      </dsp:txBody>
      <dsp:txXfrm>
        <a:off x="2957512" y="2763108"/>
        <a:ext cx="1971674" cy="1183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324" y="1146412"/>
            <a:ext cx="6760761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Comparing Manual and Automated Feature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323" y="4892722"/>
            <a:ext cx="4790367" cy="107817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A Kaggle Case Study</a:t>
            </a:r>
          </a:p>
          <a:p>
            <a:pPr algn="l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Cameron Rader, Suneil Patel, Smit Patel</a:t>
            </a:r>
          </a:p>
          <a:p>
            <a:pPr algn="l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University of Tennessee, Knoxville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Autoencoder Loss Curve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r>
              <a:rPr lang="en-US" sz="1900"/>
              <a:t>Reconstruction MSE over 50 training epochs.</a:t>
            </a:r>
          </a:p>
          <a:p>
            <a:pPr lvl="1"/>
            <a:r>
              <a:rPr lang="en-US" sz="1900"/>
              <a:t>Shows convergence and stability of the autoencoder model.</a:t>
            </a:r>
          </a:p>
          <a:p>
            <a:pPr lvl="1"/>
            <a:r>
              <a:rPr lang="en-US" sz="1900"/>
              <a:t>Helps assess capacity of latent representation.</a:t>
            </a:r>
          </a:p>
        </p:txBody>
      </p:sp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EE852A9C-0F02-E0F9-B156-F7156F10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2229758"/>
            <a:ext cx="4094226" cy="23984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Interpretation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Key takeaways:</a:t>
            </a:r>
          </a:p>
          <a:p>
            <a:pPr lvl="1"/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Manual features deliver highest accuracy (0.8137) but longest training time (1.81s).</a:t>
            </a:r>
          </a:p>
          <a:p>
            <a:pPr lvl="1"/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Automated methods cut training time (~0.42s) at a modest performance drop (~4%).</a:t>
            </a:r>
          </a:p>
          <a:p>
            <a:pPr lvl="1"/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Tree-based importance balances performance (0.8036 accuracy) and efficiency.</a:t>
            </a:r>
          </a:p>
          <a:p>
            <a:pPr lvl="1"/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PCA and autoencoder features reduce interpretability due to transformed representations.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300"/>
              <a:t>Limitations &amp; Validity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 dirty="0"/>
              <a:t>Internal Validity:</a:t>
            </a:r>
          </a:p>
          <a:p>
            <a:pPr lvl="1"/>
            <a:r>
              <a:rPr lang="en-US" sz="1500" dirty="0"/>
              <a:t>Fixed hyperparameters; potential bias without nested CV.</a:t>
            </a:r>
            <a:endParaRPr lang="en-US" sz="1500">
              <a:ea typeface="Calibri"/>
              <a:cs typeface="Calibri"/>
            </a:endParaRPr>
          </a:p>
          <a:p>
            <a:r>
              <a:rPr lang="en-US" sz="1900" dirty="0"/>
              <a:t>External Validity:</a:t>
            </a:r>
          </a:p>
          <a:p>
            <a:pPr lvl="1"/>
            <a:r>
              <a:rPr lang="en-US" sz="1500" dirty="0"/>
              <a:t>Findings may not generalize to image/text domains.</a:t>
            </a:r>
            <a:endParaRPr lang="en-US" sz="1500">
              <a:ea typeface="Calibri"/>
              <a:cs typeface="Calibri"/>
            </a:endParaRPr>
          </a:p>
          <a:p>
            <a:r>
              <a:rPr lang="en-US" sz="1900" dirty="0"/>
              <a:t>Construct Validity:</a:t>
            </a:r>
          </a:p>
          <a:p>
            <a:pPr lvl="1"/>
            <a:r>
              <a:rPr lang="en-US" sz="1500" dirty="0"/>
              <a:t>Interpretability measured by feature semantics; user studies could refine.</a:t>
            </a:r>
            <a:endParaRPr lang="en-US" sz="15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Future Work:</a:t>
            </a:r>
          </a:p>
          <a:p>
            <a:pPr lvl="1"/>
            <a:r>
              <a:rPr dirty="0"/>
              <a:t> Develop hybrid pipelines combining manual curation with automated refinement.</a:t>
            </a:r>
            <a:endParaRPr dirty="0">
              <a:ea typeface="Calibri"/>
              <a:cs typeface="Calibri"/>
            </a:endParaRPr>
          </a:p>
          <a:p>
            <a:pPr lvl="1"/>
            <a:r>
              <a:rPr dirty="0"/>
              <a:t>Evaluate methods on diverse datasets with statistical significance testing.</a:t>
            </a:r>
            <a:endParaRPr dirty="0">
              <a:ea typeface="Calibri"/>
              <a:cs typeface="Calibri"/>
            </a:endParaRPr>
          </a:p>
          <a:p>
            <a:pPr lvl="1"/>
            <a:r>
              <a:rPr dirty="0"/>
              <a:t> Hybrid approach</a:t>
            </a:r>
            <a:r>
              <a:rPr lang="en-US" dirty="0"/>
              <a:t> could</a:t>
            </a:r>
            <a:r>
              <a:rPr dirty="0"/>
              <a:t> offer optimal balance of performance, interpretability, and efficiency.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EB24-D285-C110-1897-A64B9CEC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C40A-13CC-CC33-EA33-42D55F15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/>
              <a:t>REFERENCES</a:t>
            </a:r>
          </a:p>
          <a:p>
            <a:endParaRPr lang="en-US" b="1"/>
          </a:p>
          <a:p>
            <a:r>
              <a:rPr lang="en-US"/>
              <a:t>L. G. </a:t>
            </a:r>
            <a:r>
              <a:rPr lang="en-US" err="1"/>
              <a:t>Ny´ul</a:t>
            </a:r>
            <a:r>
              <a:rPr lang="en-US"/>
              <a:t> and J. K. Udupa, ”On standardizing the MR image intensity</a:t>
            </a:r>
          </a:p>
          <a:p>
            <a:pPr marL="0" indent="0">
              <a:buNone/>
            </a:pPr>
            <a:r>
              <a:rPr lang="en-US"/>
              <a:t>		scale,” </a:t>
            </a:r>
            <a:r>
              <a:rPr lang="en-US" err="1"/>
              <a:t>Magn</a:t>
            </a:r>
            <a:r>
              <a:rPr lang="en-US"/>
              <a:t>. </a:t>
            </a:r>
            <a:r>
              <a:rPr lang="en-US" err="1"/>
              <a:t>Reson</a:t>
            </a:r>
            <a:r>
              <a:rPr lang="en-US"/>
              <a:t>. Med., vol. 42, pp. 1072–1081, 1999.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I. T. Jolliffe, Principal Component Analysis, 2nd ed. Springer, 2002.</a:t>
            </a:r>
          </a:p>
          <a:p>
            <a:endParaRPr lang="en-US"/>
          </a:p>
          <a:p>
            <a:r>
              <a:rPr lang="en-US"/>
              <a:t>G. E. Hinton and R. R. </a:t>
            </a:r>
            <a:r>
              <a:rPr lang="en-US" err="1"/>
              <a:t>Salakhutdinov</a:t>
            </a:r>
            <a:r>
              <a:rPr lang="en-US"/>
              <a:t>, ”Reducing the dimensionality of</a:t>
            </a:r>
          </a:p>
          <a:p>
            <a:pPr marL="0" indent="0">
              <a:buNone/>
            </a:pPr>
            <a:r>
              <a:rPr lang="en-US"/>
              <a:t>	data with neural networks,” Science, vol. 313, no. 5786, pp. 504–507,</a:t>
            </a:r>
          </a:p>
          <a:p>
            <a:pPr marL="0" indent="0">
              <a:buNone/>
            </a:pPr>
            <a:r>
              <a:rPr lang="en-US"/>
              <a:t>	2006.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Y. </a:t>
            </a:r>
            <a:r>
              <a:rPr lang="en-US" err="1"/>
              <a:t>Bengio</a:t>
            </a:r>
            <a:r>
              <a:rPr lang="en-US"/>
              <a:t>, P. </a:t>
            </a:r>
            <a:r>
              <a:rPr lang="en-US" err="1"/>
              <a:t>Lamblin</a:t>
            </a:r>
            <a:r>
              <a:rPr lang="en-US"/>
              <a:t>, D. </a:t>
            </a:r>
            <a:r>
              <a:rPr lang="en-US" err="1"/>
              <a:t>Popovici</a:t>
            </a:r>
            <a:r>
              <a:rPr lang="en-US"/>
              <a:t>, and H. Larochelle, ”Greedy layer-</a:t>
            </a:r>
          </a:p>
          <a:p>
            <a:pPr marL="0" indent="0">
              <a:buNone/>
            </a:pPr>
            <a:r>
              <a:rPr lang="en-US"/>
              <a:t>	wise training of deep networks,” in Proc. NIPS, 2007, pp. 153–160.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 S. M. Lundberg and S.-I. Lee, ”A unified approach to interpreting model</a:t>
            </a:r>
          </a:p>
          <a:p>
            <a:pPr marL="0" indent="0">
              <a:buNone/>
            </a:pPr>
            <a:r>
              <a:rPr lang="en-US"/>
              <a:t>	predictions,” in Advances in Neural Information Processing Systems,</a:t>
            </a:r>
          </a:p>
          <a:p>
            <a:pPr marL="0" indent="0">
              <a:buNone/>
            </a:pPr>
            <a:r>
              <a:rPr lang="en-US"/>
              <a:t>	2017.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8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F0750-59A5-4786-75DB-5CB63F28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381"/>
            <a:ext cx="7884414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2B56-4F59-4CBC-EDD9-BF8FDCC2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4983276"/>
            <a:ext cx="7884414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52AEF-A77A-705B-E7DE-9C6C33DB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Appendix #1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95832E-FEBB-E6DF-5292-A836B37C2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020347"/>
              </p:ext>
            </p:extLst>
          </p:nvPr>
        </p:nvGraphicFramePr>
        <p:xfrm>
          <a:off x="628650" y="2421678"/>
          <a:ext cx="7886703" cy="3561696"/>
        </p:xfrm>
        <a:graphic>
          <a:graphicData uri="http://schemas.openxmlformats.org/drawingml/2006/table">
            <a:tbl>
              <a:tblPr/>
              <a:tblGrid>
                <a:gridCol w="1053192">
                  <a:extLst>
                    <a:ext uri="{9D8B030D-6E8A-4147-A177-3AD203B41FA5}">
                      <a16:colId xmlns:a16="http://schemas.microsoft.com/office/drawing/2014/main" val="478219989"/>
                    </a:ext>
                  </a:extLst>
                </a:gridCol>
                <a:gridCol w="981833">
                  <a:extLst>
                    <a:ext uri="{9D8B030D-6E8A-4147-A177-3AD203B41FA5}">
                      <a16:colId xmlns:a16="http://schemas.microsoft.com/office/drawing/2014/main" val="268482471"/>
                    </a:ext>
                  </a:extLst>
                </a:gridCol>
                <a:gridCol w="4816836">
                  <a:extLst>
                    <a:ext uri="{9D8B030D-6E8A-4147-A177-3AD203B41FA5}">
                      <a16:colId xmlns:a16="http://schemas.microsoft.com/office/drawing/2014/main" val="3539445652"/>
                    </a:ext>
                  </a:extLst>
                </a:gridCol>
                <a:gridCol w="1034842">
                  <a:extLst>
                    <a:ext uri="{9D8B030D-6E8A-4147-A177-3AD203B41FA5}">
                      <a16:colId xmlns:a16="http://schemas.microsoft.com/office/drawing/2014/main" val="2257822088"/>
                    </a:ext>
                  </a:extLst>
                </a:gridCol>
              </a:tblGrid>
              <a:tr h="224652">
                <a:tc>
                  <a:txBody>
                    <a:bodyPr/>
                    <a:lstStyle/>
                    <a:p>
                      <a:r>
                        <a:rPr lang="en-US" sz="1100"/>
                        <a:t>Column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Type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Description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Missingness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85216"/>
                  </a:ext>
                </a:extLst>
              </a:tr>
              <a:tr h="224652">
                <a:tc>
                  <a:txBody>
                    <a:bodyPr/>
                    <a:lstStyle/>
                    <a:p>
                      <a:r>
                        <a:rPr lang="en-US" sz="1100" b="1"/>
                        <a:t>PassengerId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Integer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Unique ID for each passenger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59163"/>
                  </a:ext>
                </a:extLst>
              </a:tr>
              <a:tr h="224652">
                <a:tc>
                  <a:txBody>
                    <a:bodyPr/>
                    <a:lstStyle/>
                    <a:p>
                      <a:r>
                        <a:rPr lang="en-US" sz="1100" b="1"/>
                        <a:t>Survived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 or 1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Target variable: 0 = did not survive; 1 = survived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581781"/>
                  </a:ext>
                </a:extLst>
              </a:tr>
              <a:tr h="224652">
                <a:tc>
                  <a:txBody>
                    <a:bodyPr/>
                    <a:lstStyle/>
                    <a:p>
                      <a:r>
                        <a:rPr lang="en-US" sz="1100" b="1"/>
                        <a:t>Pclass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Categorical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Passenger class (1 = 1st, 2 = 2nd, 3 = 3rd)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693095"/>
                  </a:ext>
                </a:extLst>
              </a:tr>
              <a:tr h="224652">
                <a:tc>
                  <a:txBody>
                    <a:bodyPr/>
                    <a:lstStyle/>
                    <a:p>
                      <a:r>
                        <a:rPr lang="en-US" sz="1100" b="1"/>
                        <a:t>Name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Passenger’s full name (contains title, which can be parsed for additional signal)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69239"/>
                  </a:ext>
                </a:extLst>
              </a:tr>
              <a:tr h="224652">
                <a:tc>
                  <a:txBody>
                    <a:bodyPr/>
                    <a:lstStyle/>
                    <a:p>
                      <a:r>
                        <a:rPr lang="en-US" sz="1100" b="1"/>
                        <a:t>Sex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Categorical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“male” or “female”—one of the strongest predictors of survival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901438"/>
                  </a:ext>
                </a:extLst>
              </a:tr>
              <a:tr h="384957">
                <a:tc>
                  <a:txBody>
                    <a:bodyPr/>
                    <a:lstStyle/>
                    <a:p>
                      <a:r>
                        <a:rPr lang="en-US" sz="1100" b="1"/>
                        <a:t>Age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Numeric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Age in years (has ~19% missing values; often imputed with median or predicted by title)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~19%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355885"/>
                  </a:ext>
                </a:extLst>
              </a:tr>
              <a:tr h="224652">
                <a:tc>
                  <a:txBody>
                    <a:bodyPr/>
                    <a:lstStyle/>
                    <a:p>
                      <a:r>
                        <a:rPr lang="en-US" sz="1100" b="1"/>
                        <a:t>SibSp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Integer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# of siblings/spouses aboard—used as a proxy for family size/support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1829"/>
                  </a:ext>
                </a:extLst>
              </a:tr>
              <a:tr h="224652">
                <a:tc>
                  <a:txBody>
                    <a:bodyPr/>
                    <a:lstStyle/>
                    <a:p>
                      <a:r>
                        <a:rPr lang="en-US" sz="1100" b="1"/>
                        <a:t>Parch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Integer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# of parents/children aboard—another family‐size measure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62858"/>
                  </a:ext>
                </a:extLst>
              </a:tr>
              <a:tr h="384957">
                <a:tc>
                  <a:txBody>
                    <a:bodyPr/>
                    <a:lstStyle/>
                    <a:p>
                      <a:r>
                        <a:rPr lang="en-US" sz="1100" b="1"/>
                        <a:t>Ticket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Ticket number (alphanumeric; often high‐cardinality and not directly used without feature engineering)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671861"/>
                  </a:ext>
                </a:extLst>
              </a:tr>
              <a:tr h="224652">
                <a:tc>
                  <a:txBody>
                    <a:bodyPr/>
                    <a:lstStyle/>
                    <a:p>
                      <a:r>
                        <a:rPr lang="en-US" sz="1100" b="1"/>
                        <a:t>Fare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Numeric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Passenger fare (continuous; typically log‑transformed or binned)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878309"/>
                  </a:ext>
                </a:extLst>
              </a:tr>
              <a:tr h="384957">
                <a:tc>
                  <a:txBody>
                    <a:bodyPr/>
                    <a:lstStyle/>
                    <a:p>
                      <a:r>
                        <a:rPr lang="en-US" sz="1100" b="1"/>
                        <a:t>Cabin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Cabin number (many missing; sometimes reduced to “has cabin” binary or deck letter)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~77%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020346"/>
                  </a:ext>
                </a:extLst>
              </a:tr>
              <a:tr h="384957">
                <a:tc>
                  <a:txBody>
                    <a:bodyPr/>
                    <a:lstStyle/>
                    <a:p>
                      <a:r>
                        <a:rPr lang="en-US" sz="1100" b="1"/>
                        <a:t>Embarked</a:t>
                      </a:r>
                      <a:endParaRPr lang="en-US" sz="1100"/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Categorical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Port of embarkation (C = Cherbourg, Q = Queenstown, S = Southampton; ~0.2% missing)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~0.2%</a:t>
                      </a:r>
                    </a:p>
                  </a:txBody>
                  <a:tcPr marL="25874" marR="25874" marT="12937" marB="12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55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29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18A6-5450-BFDF-49DF-B1B0E915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#2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C9E1B8-F5EE-A0D5-FF45-11575B7FA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7640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32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EED8F0A-C20A-9F10-84A9-631E8EFAC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936353"/>
            <a:ext cx="7406444" cy="17034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6B8D-91A0-1CB1-BAEA-6561AB04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r>
              <a:rPr lang="en-US" sz="1700"/>
              <a:t>The Random Forest’s </a:t>
            </a:r>
            <a:r>
              <a:rPr lang="en-US" sz="1700" b="1"/>
              <a:t>Gini importance</a:t>
            </a:r>
            <a:r>
              <a:rPr lang="en-US" sz="1700"/>
              <a:t> for feature jjj is the average (or sum, depending on implementation) of that feature’s total impurity decrease across all the trees, usually normalized so that all importances sum to 1.</a:t>
            </a:r>
          </a:p>
        </p:txBody>
      </p:sp>
    </p:spTree>
    <p:extLst>
      <p:ext uri="{BB962C8B-B14F-4D97-AF65-F5344CB8AC3E}">
        <p14:creationId xmlns:p14="http://schemas.microsoft.com/office/powerpoint/2010/main" val="422389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C69615A-CA5F-83B6-13D2-932D3D575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430125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3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t>Background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r>
              <a:rPr lang="en-US" sz="1700" dirty="0"/>
              <a:t>Feature engineering converts raw data into meaningful inputs for Machine Learning models.</a:t>
            </a:r>
          </a:p>
          <a:p>
            <a:pPr lvl="1"/>
            <a:r>
              <a:rPr lang="en-US" sz="1700" dirty="0"/>
              <a:t>Features:</a:t>
            </a:r>
            <a:endParaRPr lang="en-US" sz="1700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sz="1300" dirty="0"/>
              <a:t>Can include things like age, sex, survival or not. Categories that classify data samples</a:t>
            </a:r>
            <a:endParaRPr lang="en-US" sz="1300"/>
          </a:p>
          <a:p>
            <a:pPr lvl="1"/>
            <a:r>
              <a:rPr lang="en-US" sz="1700" dirty="0"/>
              <a:t>Critical for performance: </a:t>
            </a:r>
          </a:p>
          <a:p>
            <a:pPr lvl="2">
              <a:buFont typeface="Wingdings"/>
              <a:buChar char="§"/>
            </a:pPr>
            <a:r>
              <a:rPr lang="en-US" sz="1300" dirty="0"/>
              <a:t>Selecting relevant features reduces noise and overfitting.</a:t>
            </a:r>
            <a:endParaRPr lang="en-US" sz="2800" dirty="0">
              <a:ea typeface="Calibri"/>
              <a:cs typeface="Calibri"/>
            </a:endParaRPr>
          </a:p>
          <a:p>
            <a:pPr lvl="1"/>
            <a:r>
              <a:rPr lang="en-US" sz="1700" dirty="0"/>
              <a:t>Impacts interpretability:</a:t>
            </a:r>
          </a:p>
          <a:p>
            <a:pPr lvl="2">
              <a:buFont typeface="Wingdings"/>
              <a:buChar char="§"/>
            </a:pPr>
            <a:r>
              <a:rPr lang="en-US" sz="1300" dirty="0"/>
              <a:t>Transparent features aid trust in high-stakes domains (e.g., healthcare).</a:t>
            </a:r>
            <a:endParaRPr lang="en-US" sz="1300">
              <a:ea typeface="Calibri"/>
              <a:cs typeface="Calibri"/>
            </a:endParaRPr>
          </a:p>
          <a:p>
            <a:pPr lvl="1"/>
            <a:r>
              <a:rPr lang="en-US" sz="1700" dirty="0"/>
              <a:t>Affects computational cost: </a:t>
            </a:r>
          </a:p>
          <a:p>
            <a:pPr lvl="2">
              <a:buFont typeface="Wingdings"/>
              <a:buChar char="§"/>
            </a:pPr>
            <a:r>
              <a:rPr lang="en-US" sz="1300" dirty="0"/>
              <a:t>Fewer features can speed up training and inference.</a:t>
            </a:r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0"/>
            <a:ext cx="5653279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13" y="1065749"/>
            <a:ext cx="2811607" cy="4726502"/>
          </a:xfrm>
        </p:spPr>
        <p:txBody>
          <a:bodyPr>
            <a:normAutofit/>
          </a:bodyPr>
          <a:lstStyle/>
          <a:p>
            <a:r>
              <a:t>Related Work &amp; 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13313"/>
            <a:ext cx="3714750" cy="54313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Manual vs. automated feature engineering literature: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Manual: Domain-driven selection shown effective in structured data </a:t>
            </a: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sz="1300" dirty="0"/>
              <a:t>(</a:t>
            </a:r>
            <a:r>
              <a:rPr lang="en-US" sz="1300" dirty="0" err="1"/>
              <a:t>Nyúl</a:t>
            </a:r>
            <a:r>
              <a:rPr lang="en-US" sz="1300" dirty="0"/>
              <a:t> &amp; Udupa, 1999).</a:t>
            </a:r>
            <a:endParaRPr lang="en-US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700"/>
              <a:t>Principle Component Analysis (PCA):</a:t>
            </a:r>
            <a:r>
              <a:rPr lang="en-US" sz="1700" dirty="0"/>
              <a:t> Reduces dimensionality, retains variance, but loses direct feature semantics</a:t>
            </a: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sz="1300" dirty="0"/>
              <a:t>(Jolliffe, 2002).</a:t>
            </a:r>
            <a:endParaRPr lang="en-US" sz="1300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700" dirty="0"/>
              <a:t>Autoencoders: Capture non-linear patterns, black-box nature reduces interpretability</a:t>
            </a: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sz="1300" dirty="0"/>
              <a:t>(Hinton et al., 2006).</a:t>
            </a:r>
            <a:endParaRPr lang="en-US" sz="1300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700" dirty="0"/>
              <a:t>Tree-based importance: Model-specific feature ranking, may inherit algorithmic biases</a:t>
            </a:r>
          </a:p>
          <a:p>
            <a:pPr lvl="2">
              <a:lnSpc>
                <a:spcPct val="90000"/>
              </a:lnSpc>
              <a:buFont typeface="Wingdings"/>
              <a:buChar char="§"/>
            </a:pPr>
            <a:r>
              <a:rPr lang="en-US" sz="1300" dirty="0"/>
              <a:t>(Lundberg &amp; Lee, 2017).</a:t>
            </a:r>
            <a:endParaRPr lang="en-US" sz="1300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700" dirty="0"/>
              <a:t>Gap: No unified comparison of all four methods on small, tabular datasets.</a:t>
            </a:r>
            <a:endParaRPr lang="en-US" sz="17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Research Questions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This study addresses:</a:t>
            </a:r>
          </a:p>
          <a:p>
            <a:pPr lvl="1"/>
            <a:r>
              <a:rPr lang="en-US" sz="1900"/>
              <a:t>RQ1: How do manual and automated pipelines compare in predictive performance?</a:t>
            </a:r>
          </a:p>
          <a:p>
            <a:pPr lvl="1"/>
            <a:r>
              <a:rPr lang="en-US" sz="1900"/>
              <a:t>RQ2: What are the trade-offs between model interpretability and computational efficiency?</a:t>
            </a:r>
          </a:p>
          <a:p>
            <a:pPr lvl="1"/>
            <a:r>
              <a:rPr lang="en-US" sz="1900"/>
              <a:t>RQ3: Which method offers the best balance for small, structured datasets?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Dataset &amp; Preprocessing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900" dirty="0"/>
              <a:t>Kaggle Titanic dataset: 891 passengers, 12 feature categories like age, gender, class, survival, etc.</a:t>
            </a:r>
            <a:endParaRPr lang="en-US" sz="1900" dirty="0">
              <a:ea typeface="Calibri"/>
              <a:cs typeface="Calibri"/>
            </a:endParaRPr>
          </a:p>
          <a:p>
            <a:pPr lvl="1"/>
            <a:r>
              <a:rPr lang="en-US" sz="1900" dirty="0"/>
              <a:t>Exploratory Data Analysis: </a:t>
            </a:r>
          </a:p>
          <a:p>
            <a:pPr lvl="2">
              <a:buFont typeface="Wingdings"/>
              <a:buChar char="§"/>
            </a:pPr>
            <a:r>
              <a:rPr lang="en-US" sz="1500" dirty="0"/>
              <a:t>19% missing 'Age' features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sz="1500" dirty="0"/>
              <a:t>0.2% missing 'Embarked' features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sz="1900" dirty="0"/>
              <a:t>Imputation: </a:t>
            </a:r>
          </a:p>
          <a:p>
            <a:pPr lvl="2">
              <a:buFont typeface="Wingdings"/>
              <a:buChar char="§"/>
            </a:pPr>
            <a:r>
              <a:rPr lang="en-US" sz="1500" dirty="0"/>
              <a:t>Median passenger 'age' was used to fill in '</a:t>
            </a:r>
            <a:r>
              <a:rPr lang="en-US" sz="1500" dirty="0" err="1"/>
              <a:t>NaN</a:t>
            </a:r>
            <a:r>
              <a:rPr lang="en-US" sz="1500" dirty="0"/>
              <a:t>' values</a:t>
            </a:r>
            <a:endParaRPr lang="en-US" sz="1500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sz="1500" dirty="0"/>
              <a:t>Missing 'Embarked' values were corrected using the most commonly occurring port of embarkation i.e. (Cherbourg, Queenstown, and Southampton)</a:t>
            </a:r>
            <a:endParaRPr lang="en-US" sz="1500" dirty="0">
              <a:ea typeface="Calibri"/>
              <a:cs typeface="Calibri"/>
            </a:endParaRPr>
          </a:p>
          <a:p>
            <a:pPr lvl="1"/>
            <a:r>
              <a:rPr lang="en-US" sz="1900" dirty="0"/>
              <a:t>Encoding: </a:t>
            </a:r>
          </a:p>
          <a:p>
            <a:pPr lvl="2">
              <a:buFont typeface="Wingdings"/>
              <a:buChar char="§"/>
            </a:pPr>
            <a:r>
              <a:rPr lang="en-US" sz="1500" dirty="0">
                <a:ea typeface="+mn-lt"/>
                <a:cs typeface="+mn-lt"/>
              </a:rPr>
              <a:t>The </a:t>
            </a:r>
            <a:r>
              <a:rPr lang="en-US" sz="1500" b="1" dirty="0">
                <a:ea typeface="+mn-lt"/>
                <a:cs typeface="+mn-lt"/>
              </a:rPr>
              <a:t>'Sex'</a:t>
            </a:r>
            <a:r>
              <a:rPr lang="en-US" sz="1500" dirty="0">
                <a:ea typeface="+mn-lt"/>
                <a:cs typeface="+mn-lt"/>
              </a:rPr>
              <a:t> and </a:t>
            </a:r>
            <a:r>
              <a:rPr lang="en-US" sz="1500" b="1" dirty="0">
                <a:ea typeface="+mn-lt"/>
                <a:cs typeface="+mn-lt"/>
              </a:rPr>
              <a:t>'Embarked'</a:t>
            </a:r>
            <a:r>
              <a:rPr lang="en-US" sz="1500" dirty="0">
                <a:ea typeface="+mn-lt"/>
                <a:cs typeface="+mn-lt"/>
              </a:rPr>
              <a:t> columns contain text (e.g., "male", "female", "Southampton).</a:t>
            </a:r>
            <a:endParaRPr lang="en-US" sz="1500" dirty="0">
              <a:ea typeface="Calibri"/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sz="1500" dirty="0">
                <a:ea typeface="Calibri"/>
                <a:cs typeface="Calibri"/>
              </a:rPr>
              <a:t>Using one-hot encoding these features are created to numbers, normalizing data</a:t>
            </a:r>
          </a:p>
          <a:p>
            <a:pPr lvl="2">
              <a:buFont typeface="Wingdings"/>
              <a:buChar char="§"/>
            </a:pPr>
            <a:r>
              <a:rPr lang="en-US" sz="1500" dirty="0"/>
              <a:t>Drop the encoded features one level to avoid multicollinearity, or potential redundancy in features that can confuse machine learning models. </a:t>
            </a:r>
            <a:endParaRPr lang="en-US" sz="1500" dirty="0">
              <a:ea typeface="Calibri"/>
              <a:cs typeface="Calibri"/>
            </a:endParaRPr>
          </a:p>
          <a:p>
            <a:pPr lvl="1"/>
            <a:r>
              <a:rPr lang="en-US" sz="1900" dirty="0"/>
              <a:t>Scaling: </a:t>
            </a:r>
          </a:p>
          <a:p>
            <a:pPr lvl="2">
              <a:buFont typeface="Wingdings"/>
              <a:buChar char="§"/>
            </a:pPr>
            <a:r>
              <a:rPr lang="en-US" sz="1500" dirty="0">
                <a:ea typeface="+mn-lt"/>
                <a:cs typeface="+mn-lt"/>
              </a:rPr>
              <a:t>We used a </a:t>
            </a:r>
            <a:r>
              <a:rPr lang="en-US" sz="1500" b="1" dirty="0">
                <a:ea typeface="+mn-lt"/>
                <a:cs typeface="+mn-lt"/>
              </a:rPr>
              <a:t>Standard Scaler</a:t>
            </a:r>
            <a:r>
              <a:rPr lang="en-US" sz="1500" dirty="0">
                <a:ea typeface="+mn-lt"/>
                <a:cs typeface="+mn-lt"/>
              </a:rPr>
              <a:t> to put all numeric values (like age or fare) on the </a:t>
            </a:r>
            <a:r>
              <a:rPr lang="en-US" sz="1500" b="1" dirty="0">
                <a:ea typeface="+mn-lt"/>
                <a:cs typeface="+mn-lt"/>
              </a:rPr>
              <a:t>same scale</a:t>
            </a:r>
            <a:r>
              <a:rPr lang="en-US" sz="1500" dirty="0">
                <a:ea typeface="+mn-lt"/>
                <a:cs typeface="+mn-lt"/>
              </a:rPr>
              <a:t>, so no one feature dominates the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0"/>
            <a:ext cx="5653279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13" y="1065749"/>
            <a:ext cx="2811607" cy="4726502"/>
          </a:xfrm>
        </p:spPr>
        <p:txBody>
          <a:bodyPr>
            <a:normAutofit/>
          </a:bodyPr>
          <a:lstStyle/>
          <a:p>
            <a:r>
              <a:rPr lang="en-US" sz="4100"/>
              <a:t>Feature Engineering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13313"/>
            <a:ext cx="3714750" cy="5431376"/>
          </a:xfrm>
        </p:spPr>
        <p:txBody>
          <a:bodyPr anchor="ctr">
            <a:normAutofit/>
          </a:bodyPr>
          <a:lstStyle/>
          <a:p>
            <a:r>
              <a:rPr lang="en-US" sz="1700"/>
              <a:t>Four pipelines evaluated:</a:t>
            </a:r>
          </a:p>
          <a:p>
            <a:pPr lvl="1"/>
            <a:r>
              <a:rPr lang="en-US" sz="1700"/>
              <a:t>Manual Selection: 8 features chosen via EDA and domain intuition.</a:t>
            </a:r>
          </a:p>
          <a:p>
            <a:pPr lvl="1"/>
            <a:r>
              <a:rPr lang="en-US" sz="1700"/>
              <a:t>PCA: 5 principal components capturing ≥90% variance, linear projection.</a:t>
            </a:r>
          </a:p>
          <a:p>
            <a:pPr lvl="1"/>
            <a:r>
              <a:rPr lang="en-US" sz="1700"/>
              <a:t>Autoencoder: PyTorch model (input→64→5→64→input), trained 50 epochs, captures non-linear structure.</a:t>
            </a:r>
          </a:p>
          <a:p>
            <a:pPr lvl="1"/>
            <a:r>
              <a:rPr lang="en-US" sz="1700"/>
              <a:t>Importance Ranking: Top 8 features by Random Forest Gini importance for transparency.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t>Model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r>
              <a:rPr lang="en-US" sz="1700"/>
              <a:t>Random Forest Classifier:</a:t>
            </a:r>
          </a:p>
          <a:p>
            <a:pPr lvl="1"/>
            <a:r>
              <a:rPr lang="en-US" sz="1700"/>
              <a:t>Configuration: 100 trees, random_state=42.</a:t>
            </a:r>
          </a:p>
          <a:p>
            <a:pPr lvl="1"/>
            <a:r>
              <a:rPr lang="en-US" sz="1700"/>
              <a:t>Evaluation: Stratified 5-fold cross-validation for robust performance estimates.</a:t>
            </a:r>
          </a:p>
          <a:p>
            <a:pPr lvl="1"/>
            <a:r>
              <a:rPr lang="en-US" sz="1700"/>
              <a:t>Metrics: Accuracy, Precision, Recall, F1-score to capture classification balance.</a:t>
            </a:r>
          </a:p>
          <a:p>
            <a:pPr lvl="1"/>
            <a:r>
              <a:rPr lang="en-US" sz="1700"/>
              <a:t>Computational Cost: Wall-clock training time measured per fold.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Quantitative Results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0984"/>
              </p:ext>
            </p:extLst>
          </p:nvPr>
        </p:nvGraphicFramePr>
        <p:xfrm>
          <a:off x="240030" y="2993127"/>
          <a:ext cx="8661656" cy="286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6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8645">
                <a:tc>
                  <a:txBody>
                    <a:bodyPr/>
                    <a:lstStyle/>
                    <a:p>
                      <a:r>
                        <a:rPr sz="2300"/>
                        <a:t>Method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Accuracy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Precision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Recall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F1-Score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Train Time (s)</a:t>
                      </a:r>
                    </a:p>
                  </a:txBody>
                  <a:tcPr marL="114682" marR="114682" marT="57341" marB="573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600">
                <a:tc>
                  <a:txBody>
                    <a:bodyPr/>
                    <a:lstStyle/>
                    <a:p>
                      <a:r>
                        <a:rPr sz="2300"/>
                        <a:t>Manual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0.8137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0.7720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0.7336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0.7501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1.8124</a:t>
                      </a:r>
                    </a:p>
                  </a:txBody>
                  <a:tcPr marL="114682" marR="114682" marT="57341" marB="573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600">
                <a:tc>
                  <a:txBody>
                    <a:bodyPr/>
                    <a:lstStyle/>
                    <a:p>
                      <a:r>
                        <a:rPr sz="2300"/>
                        <a:t>PCA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0.7733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0.7076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0.6987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0.7025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0.4653</a:t>
                      </a:r>
                    </a:p>
                  </a:txBody>
                  <a:tcPr marL="114682" marR="114682" marT="57341" marB="573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600">
                <a:tc>
                  <a:txBody>
                    <a:bodyPr/>
                    <a:lstStyle/>
                    <a:p>
                      <a:r>
                        <a:rPr sz="2300"/>
                        <a:t>Autoenc.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0.7756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0.7032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0.7162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0.7092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0.4244</a:t>
                      </a:r>
                    </a:p>
                  </a:txBody>
                  <a:tcPr marL="114682" marR="114682" marT="57341" marB="573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600">
                <a:tc>
                  <a:txBody>
                    <a:bodyPr/>
                    <a:lstStyle/>
                    <a:p>
                      <a:r>
                        <a:rPr sz="2300"/>
                        <a:t>Imp(sel)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0.8036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0.7575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0.7191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0.7365</a:t>
                      </a:r>
                    </a:p>
                  </a:txBody>
                  <a:tcPr marL="114682" marR="114682" marT="57341" marB="57341"/>
                </a:tc>
                <a:tc>
                  <a:txBody>
                    <a:bodyPr/>
                    <a:lstStyle/>
                    <a:p>
                      <a:r>
                        <a:rPr sz="2300"/>
                        <a:t>0.4190</a:t>
                      </a:r>
                    </a:p>
                  </a:txBody>
                  <a:tcPr marL="114682" marR="114682" marT="57341" marB="573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/>
              <a:t>Visual Results</a:t>
            </a: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609240C-589E-E9AF-5064-FEAE85B4E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0" y="2721429"/>
            <a:ext cx="8947803" cy="23487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644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Comparing Manual and Automated Feature Engineering</vt:lpstr>
      <vt:lpstr>Background &amp; Motivation</vt:lpstr>
      <vt:lpstr>Related Work &amp; Research Gap</vt:lpstr>
      <vt:lpstr>Research Questions</vt:lpstr>
      <vt:lpstr>Dataset &amp; Preprocessing</vt:lpstr>
      <vt:lpstr>Feature Engineering Techniques</vt:lpstr>
      <vt:lpstr>Model &amp; Evaluation</vt:lpstr>
      <vt:lpstr>Quantitative Results</vt:lpstr>
      <vt:lpstr>Visual Results</vt:lpstr>
      <vt:lpstr>Autoencoder Loss Curve</vt:lpstr>
      <vt:lpstr>Interpretation of Results</vt:lpstr>
      <vt:lpstr>Limitations &amp; Validity</vt:lpstr>
      <vt:lpstr>Future Work &amp; Conclusion</vt:lpstr>
      <vt:lpstr>Sources</vt:lpstr>
      <vt:lpstr>Thank You</vt:lpstr>
      <vt:lpstr>Appendix #1</vt:lpstr>
      <vt:lpstr>Appendix #2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Manual and Automated Feature Engineering</dc:title>
  <dc:subject/>
  <dc:creator/>
  <cp:keywords/>
  <dc:description>generated using python-pptx</dc:description>
  <cp:lastModifiedBy>Suneil V Patel</cp:lastModifiedBy>
  <cp:revision>643</cp:revision>
  <dcterms:created xsi:type="dcterms:W3CDTF">2013-01-27T09:14:16Z</dcterms:created>
  <dcterms:modified xsi:type="dcterms:W3CDTF">2025-05-06T03:53:02Z</dcterms:modified>
  <cp:category/>
</cp:coreProperties>
</file>