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874" r:id="rId3"/>
    <p:sldId id="880" r:id="rId4"/>
    <p:sldId id="881" r:id="rId5"/>
    <p:sldId id="882" r:id="rId6"/>
    <p:sldId id="883" r:id="rId7"/>
    <p:sldId id="884" r:id="rId8"/>
    <p:sldId id="595" r:id="rId9"/>
    <p:sldId id="899" r:id="rId10"/>
    <p:sldId id="900" r:id="rId11"/>
    <p:sldId id="1238" r:id="rId12"/>
    <p:sldId id="1239" r:id="rId13"/>
    <p:sldId id="901" r:id="rId14"/>
    <p:sldId id="906" r:id="rId15"/>
    <p:sldId id="903" r:id="rId16"/>
    <p:sldId id="886" r:id="rId17"/>
    <p:sldId id="887" r:id="rId18"/>
    <p:sldId id="896" r:id="rId19"/>
    <p:sldId id="889" r:id="rId20"/>
    <p:sldId id="890" r:id="rId21"/>
    <p:sldId id="891" r:id="rId22"/>
    <p:sldId id="892" r:id="rId23"/>
    <p:sldId id="898" r:id="rId24"/>
    <p:sldId id="124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40FF"/>
    <a:srgbClr val="95E9EA"/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9"/>
    <p:restoredTop sz="94577"/>
  </p:normalViewPr>
  <p:slideViewPr>
    <p:cSldViewPr snapToGrid="0" snapToObjects="1">
      <p:cViewPr varScale="1">
        <p:scale>
          <a:sx n="102" d="100"/>
          <a:sy n="102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8A0A0-255B-4030-A3CA-00D17BF728F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95DCFF-F15D-46D4-87ED-FB738E3F1180}">
      <dgm:prSet custT="1"/>
      <dgm:spPr/>
      <dgm:t>
        <a:bodyPr/>
        <a:lstStyle/>
        <a:p>
          <a:r>
            <a:rPr lang="en-US" sz="2400" dirty="0"/>
            <a:t>“Textbook” RSA does not provide integrity</a:t>
          </a:r>
        </a:p>
      </dgm:t>
    </dgm:pt>
    <dgm:pt modelId="{A0760576-3C1E-4EED-B266-FFBC88FBD5BF}" type="parTrans" cxnId="{3B25CB3D-08F7-4B90-8A47-FF4581291558}">
      <dgm:prSet/>
      <dgm:spPr/>
      <dgm:t>
        <a:bodyPr/>
        <a:lstStyle/>
        <a:p>
          <a:endParaRPr lang="en-US"/>
        </a:p>
      </dgm:t>
    </dgm:pt>
    <dgm:pt modelId="{EF97BB34-2147-4421-BE88-8639E04C0710}" type="sibTrans" cxnId="{3B25CB3D-08F7-4B90-8A47-FF4581291558}">
      <dgm:prSet/>
      <dgm:spPr/>
      <dgm:t>
        <a:bodyPr/>
        <a:lstStyle/>
        <a:p>
          <a:endParaRPr lang="en-US"/>
        </a:p>
      </dgm:t>
    </dgm:pt>
    <dgm:pt modelId="{B8B598B0-676B-4CDB-AC4C-100AB57732D9}">
      <dgm:prSet/>
      <dgm:spPr/>
      <dgm:t>
        <a:bodyPr/>
        <a:lstStyle/>
        <a:p>
          <a:r>
            <a:rPr lang="en-US" dirty="0"/>
            <a:t>Given encryptions of m</a:t>
          </a:r>
          <a:r>
            <a:rPr lang="en-US" baseline="-25000" dirty="0"/>
            <a:t>1</a:t>
          </a:r>
          <a:r>
            <a:rPr lang="en-US" dirty="0"/>
            <a:t> and m</a:t>
          </a:r>
          <a:r>
            <a:rPr lang="en-US" baseline="-25000" dirty="0"/>
            <a:t>2</a:t>
          </a:r>
          <a:r>
            <a:rPr lang="en-US" dirty="0"/>
            <a:t>, attacker can create encryption of m</a:t>
          </a:r>
          <a:r>
            <a:rPr lang="en-US" baseline="-25000" dirty="0"/>
            <a:t>1</a:t>
          </a:r>
          <a:r>
            <a:rPr lang="en-US" dirty="0">
              <a:sym typeface="Symbol" panose="05050102010706020507" pitchFamily="18" charset="2"/>
            </a:rPr>
            <a:t></a:t>
          </a:r>
          <a:r>
            <a:rPr lang="en-US" dirty="0"/>
            <a:t>m</a:t>
          </a:r>
          <a:r>
            <a:rPr lang="en-US" baseline="-25000" dirty="0"/>
            <a:t>2 </a:t>
          </a:r>
          <a:r>
            <a:rPr lang="en-US" dirty="0"/>
            <a:t>because (m</a:t>
          </a:r>
          <a:r>
            <a:rPr lang="en-US" baseline="-25000" dirty="0"/>
            <a:t>1</a:t>
          </a:r>
          <a:r>
            <a:rPr lang="en-US" baseline="30000" dirty="0"/>
            <a:t>e</a:t>
          </a:r>
          <a:r>
            <a:rPr lang="en-US" dirty="0"/>
            <a:t>) </a:t>
          </a:r>
          <a:r>
            <a:rPr lang="en-US" dirty="0">
              <a:sym typeface="Symbol" panose="05050102010706020507" pitchFamily="18" charset="2"/>
            </a:rPr>
            <a:t></a:t>
          </a:r>
          <a:r>
            <a:rPr lang="en-US" dirty="0"/>
            <a:t> (m</a:t>
          </a:r>
          <a:r>
            <a:rPr lang="en-US" baseline="-25000" dirty="0"/>
            <a:t>2</a:t>
          </a:r>
          <a:r>
            <a:rPr lang="en-US" baseline="30000" dirty="0"/>
            <a:t>e</a:t>
          </a:r>
          <a:r>
            <a:rPr lang="en-US" dirty="0"/>
            <a:t>) mod n </a:t>
          </a:r>
          <a:r>
            <a:rPr lang="en-US" dirty="0">
              <a:sym typeface="Symbol" panose="05050102010706020507" pitchFamily="18" charset="2"/>
            </a:rPr>
            <a:t></a:t>
          </a:r>
          <a:r>
            <a:rPr lang="en-US" dirty="0"/>
            <a:t> (m</a:t>
          </a:r>
          <a:r>
            <a:rPr lang="en-US" baseline="-25000" dirty="0"/>
            <a:t>1</a:t>
          </a:r>
          <a:r>
            <a:rPr lang="en-US" dirty="0">
              <a:sym typeface="Symbol" panose="05050102010706020507" pitchFamily="18" charset="2"/>
            </a:rPr>
            <a:t></a:t>
          </a:r>
          <a:r>
            <a:rPr lang="en-US" dirty="0"/>
            <a:t>m</a:t>
          </a:r>
          <a:r>
            <a:rPr lang="en-US" baseline="-25000" dirty="0"/>
            <a:t>2</a:t>
          </a:r>
          <a:r>
            <a:rPr lang="en-US" dirty="0"/>
            <a:t>)</a:t>
          </a:r>
          <a:r>
            <a:rPr lang="en-US" baseline="30000" dirty="0"/>
            <a:t>e</a:t>
          </a:r>
          <a:r>
            <a:rPr lang="en-US" dirty="0"/>
            <a:t> mod n</a:t>
          </a:r>
        </a:p>
      </dgm:t>
    </dgm:pt>
    <dgm:pt modelId="{EA3C2ADA-4CC7-46C2-BC86-A0DDD70A915C}" type="parTrans" cxnId="{1AF6F578-D4FE-4023-AEE6-3C8392496743}">
      <dgm:prSet/>
      <dgm:spPr/>
      <dgm:t>
        <a:bodyPr/>
        <a:lstStyle/>
        <a:p>
          <a:endParaRPr lang="en-US"/>
        </a:p>
      </dgm:t>
    </dgm:pt>
    <dgm:pt modelId="{F5AE5204-FC91-40A9-A3E3-AC37C164796A}" type="sibTrans" cxnId="{1AF6F578-D4FE-4023-AEE6-3C8392496743}">
      <dgm:prSet/>
      <dgm:spPr/>
      <dgm:t>
        <a:bodyPr/>
        <a:lstStyle/>
        <a:p>
          <a:endParaRPr lang="en-US"/>
        </a:p>
      </dgm:t>
    </dgm:pt>
    <dgm:pt modelId="{E6506C8E-1F3E-4177-910B-19E4B65A362E}">
      <dgm:prSet/>
      <dgm:spPr/>
      <dgm:t>
        <a:bodyPr/>
        <a:lstStyle/>
        <a:p>
          <a:r>
            <a:rPr lang="en-US" dirty="0"/>
            <a:t>Attacker can convert m into </a:t>
          </a:r>
          <a:r>
            <a:rPr lang="en-US" dirty="0" err="1"/>
            <a:t>m</a:t>
          </a:r>
          <a:r>
            <a:rPr lang="en-US" baseline="30000" dirty="0" err="1"/>
            <a:t>k</a:t>
          </a:r>
          <a:r>
            <a:rPr lang="en-US" dirty="0"/>
            <a:t> without decrypting because (m</a:t>
          </a:r>
          <a:r>
            <a:rPr lang="en-US" baseline="30000" dirty="0"/>
            <a:t>e</a:t>
          </a:r>
          <a:r>
            <a:rPr lang="en-US" dirty="0"/>
            <a:t>)</a:t>
          </a:r>
          <a:r>
            <a:rPr lang="en-US" baseline="30000" dirty="0"/>
            <a:t>k</a:t>
          </a:r>
          <a:r>
            <a:rPr lang="en-US" dirty="0"/>
            <a:t> mod n </a:t>
          </a:r>
          <a:r>
            <a:rPr lang="en-US" dirty="0">
              <a:sym typeface="Symbol" panose="05050102010706020507" pitchFamily="18" charset="2"/>
            </a:rPr>
            <a:t></a:t>
          </a:r>
          <a:r>
            <a:rPr lang="en-US" dirty="0"/>
            <a:t> (</a:t>
          </a:r>
          <a:r>
            <a:rPr lang="en-US" dirty="0" err="1"/>
            <a:t>m</a:t>
          </a:r>
          <a:r>
            <a:rPr lang="en-US" baseline="30000" dirty="0" err="1"/>
            <a:t>k</a:t>
          </a:r>
          <a:r>
            <a:rPr lang="en-US" dirty="0"/>
            <a:t>)</a:t>
          </a:r>
          <a:r>
            <a:rPr lang="en-US" baseline="30000" dirty="0"/>
            <a:t>e</a:t>
          </a:r>
          <a:r>
            <a:rPr lang="en-US" dirty="0"/>
            <a:t> mod n</a:t>
          </a:r>
        </a:p>
      </dgm:t>
    </dgm:pt>
    <dgm:pt modelId="{AA064B2D-79AB-490F-9C1C-766C711B33D8}" type="parTrans" cxnId="{5C1219E1-6F0F-42C2-A812-8386A20EB23C}">
      <dgm:prSet/>
      <dgm:spPr/>
      <dgm:t>
        <a:bodyPr/>
        <a:lstStyle/>
        <a:p>
          <a:endParaRPr lang="en-US"/>
        </a:p>
      </dgm:t>
    </dgm:pt>
    <dgm:pt modelId="{93D22E5D-6CBD-4382-AC47-ED636208B5B1}" type="sibTrans" cxnId="{5C1219E1-6F0F-42C2-A812-8386A20EB23C}">
      <dgm:prSet/>
      <dgm:spPr/>
      <dgm:t>
        <a:bodyPr/>
        <a:lstStyle/>
        <a:p>
          <a:endParaRPr lang="en-US"/>
        </a:p>
      </dgm:t>
    </dgm:pt>
    <dgm:pt modelId="{2D3A337F-238C-4181-B51B-CB64328AA6F9}">
      <dgm:prSet custT="1"/>
      <dgm:spPr/>
      <dgm:t>
        <a:bodyPr/>
        <a:lstStyle/>
        <a:p>
          <a:r>
            <a:rPr lang="en-US" sz="2400" dirty="0"/>
            <a:t>In practice, </a:t>
          </a:r>
          <a:r>
            <a:rPr lang="en-US" sz="2400" b="1" dirty="0"/>
            <a:t>OAEP</a:t>
          </a:r>
          <a:r>
            <a:rPr lang="en-US" sz="2400" dirty="0"/>
            <a:t> is used: instead of encrypting M, encrypt M</a:t>
          </a:r>
          <a:r>
            <a:rPr lang="en-US" sz="2400" dirty="0">
              <a:sym typeface="Symbol" panose="05050102010706020507" pitchFamily="18" charset="2"/>
            </a:rPr>
            <a:t></a:t>
          </a:r>
          <a:r>
            <a:rPr lang="en-US" sz="2400" dirty="0"/>
            <a:t>G(r) ; </a:t>
          </a:r>
          <a:r>
            <a:rPr lang="en-US" sz="2400" dirty="0" err="1"/>
            <a:t>r</a:t>
          </a:r>
          <a:r>
            <a:rPr lang="en-US" sz="2400" dirty="0" err="1">
              <a:sym typeface="Symbol" panose="05050102010706020507" pitchFamily="18" charset="2"/>
            </a:rPr>
            <a:t></a:t>
          </a:r>
          <a:r>
            <a:rPr lang="en-US" sz="2400" dirty="0" err="1"/>
            <a:t>H</a:t>
          </a:r>
          <a:r>
            <a:rPr lang="en-US" sz="2400" dirty="0"/>
            <a:t>(M</a:t>
          </a:r>
          <a:r>
            <a:rPr lang="en-US" sz="2400" dirty="0">
              <a:sym typeface="Symbol" panose="05050102010706020507" pitchFamily="18" charset="2"/>
            </a:rPr>
            <a:t></a:t>
          </a:r>
          <a:r>
            <a:rPr lang="en-US" sz="2400" dirty="0"/>
            <a:t>G(r))</a:t>
          </a:r>
        </a:p>
      </dgm:t>
    </dgm:pt>
    <dgm:pt modelId="{6BB41073-D8B3-4331-8E28-5549953C37BD}" type="parTrans" cxnId="{1E590A95-B03E-4D51-8AA4-AB968F61E3B9}">
      <dgm:prSet/>
      <dgm:spPr/>
      <dgm:t>
        <a:bodyPr/>
        <a:lstStyle/>
        <a:p>
          <a:endParaRPr lang="en-US"/>
        </a:p>
      </dgm:t>
    </dgm:pt>
    <dgm:pt modelId="{4E53C724-19A8-4B8B-853E-921FDC7F40C1}" type="sibTrans" cxnId="{1E590A95-B03E-4D51-8AA4-AB968F61E3B9}">
      <dgm:prSet/>
      <dgm:spPr/>
      <dgm:t>
        <a:bodyPr/>
        <a:lstStyle/>
        <a:p>
          <a:endParaRPr lang="en-US"/>
        </a:p>
      </dgm:t>
    </dgm:pt>
    <dgm:pt modelId="{4887F093-3FDC-40EB-8A93-D94ACF13AD7C}">
      <dgm:prSet/>
      <dgm:spPr/>
      <dgm:t>
        <a:bodyPr/>
        <a:lstStyle/>
        <a:p>
          <a:r>
            <a:rPr lang="en-US" dirty="0"/>
            <a:t>r is random and fresh, G and H are hash functions</a:t>
          </a:r>
        </a:p>
      </dgm:t>
    </dgm:pt>
    <dgm:pt modelId="{638DB69F-BA30-48D5-AF12-06F4B10A6FA7}" type="parTrans" cxnId="{E5B78596-0755-4F8E-8827-C91F492F5300}">
      <dgm:prSet/>
      <dgm:spPr/>
      <dgm:t>
        <a:bodyPr/>
        <a:lstStyle/>
        <a:p>
          <a:endParaRPr lang="en-US"/>
        </a:p>
      </dgm:t>
    </dgm:pt>
    <dgm:pt modelId="{C1105178-F314-41D0-A210-3E4D17F63016}" type="sibTrans" cxnId="{E5B78596-0755-4F8E-8827-C91F492F5300}">
      <dgm:prSet/>
      <dgm:spPr/>
      <dgm:t>
        <a:bodyPr/>
        <a:lstStyle/>
        <a:p>
          <a:endParaRPr lang="en-US"/>
        </a:p>
      </dgm:t>
    </dgm:pt>
    <dgm:pt modelId="{3183E6E9-03D6-4C14-97E0-63AAEB4A122A}">
      <dgm:prSet/>
      <dgm:spPr/>
      <dgm:t>
        <a:bodyPr/>
        <a:lstStyle/>
        <a:p>
          <a:r>
            <a:rPr lang="en-US" dirty="0"/>
            <a:t>Resulting encryption is “plaintext-aware”: infeasible to compute a valid encryption without knowing plaintext… assuming hash functions are “good” and the RSA problem is hard</a:t>
          </a:r>
        </a:p>
      </dgm:t>
    </dgm:pt>
    <dgm:pt modelId="{F6A47E4A-7179-4D50-8A76-89C1991E03FD}" type="parTrans" cxnId="{A3FC2787-135C-4AB2-ADE3-C4057DDA5D30}">
      <dgm:prSet/>
      <dgm:spPr/>
      <dgm:t>
        <a:bodyPr/>
        <a:lstStyle/>
        <a:p>
          <a:endParaRPr lang="en-US"/>
        </a:p>
      </dgm:t>
    </dgm:pt>
    <dgm:pt modelId="{6E4C3D89-6B6A-4888-A0EE-92F02CA0816C}" type="sibTrans" cxnId="{A3FC2787-135C-4AB2-ADE3-C4057DDA5D30}">
      <dgm:prSet/>
      <dgm:spPr/>
      <dgm:t>
        <a:bodyPr/>
        <a:lstStyle/>
        <a:p>
          <a:endParaRPr lang="en-US"/>
        </a:p>
      </dgm:t>
    </dgm:pt>
    <dgm:pt modelId="{FC1E0019-DCAB-634B-AA8D-7D6CB326B18E}" type="pres">
      <dgm:prSet presAssocID="{B658A0A0-255B-4030-A3CA-00D17BF728FB}" presName="linear" presStyleCnt="0">
        <dgm:presLayoutVars>
          <dgm:animLvl val="lvl"/>
          <dgm:resizeHandles val="exact"/>
        </dgm:presLayoutVars>
      </dgm:prSet>
      <dgm:spPr/>
    </dgm:pt>
    <dgm:pt modelId="{75834913-7CC9-C94F-86A1-8CD832C7D2C4}" type="pres">
      <dgm:prSet presAssocID="{5995DCFF-F15D-46D4-87ED-FB738E3F11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111B03-11D6-3E47-804E-D7A1821D3ED3}" type="pres">
      <dgm:prSet presAssocID="{5995DCFF-F15D-46D4-87ED-FB738E3F1180}" presName="childText" presStyleLbl="revTx" presStyleIdx="0" presStyleCnt="2" custScaleY="101616">
        <dgm:presLayoutVars>
          <dgm:bulletEnabled val="1"/>
        </dgm:presLayoutVars>
      </dgm:prSet>
      <dgm:spPr/>
    </dgm:pt>
    <dgm:pt modelId="{03BA4298-EB9F-2A4D-944A-B5E614FB77FA}" type="pres">
      <dgm:prSet presAssocID="{2D3A337F-238C-4181-B51B-CB64328AA6F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AC73F0-2E41-1C4E-A23F-46C12B54F25A}" type="pres">
      <dgm:prSet presAssocID="{2D3A337F-238C-4181-B51B-CB64328AA6F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674E90B-1108-3D41-86A3-19BE54D96818}" type="presOf" srcId="{4887F093-3FDC-40EB-8A93-D94ACF13AD7C}" destId="{D1AC73F0-2E41-1C4E-A23F-46C12B54F25A}" srcOrd="0" destOrd="0" presId="urn:microsoft.com/office/officeart/2005/8/layout/vList2"/>
    <dgm:cxn modelId="{3B25CB3D-08F7-4B90-8A47-FF4581291558}" srcId="{B658A0A0-255B-4030-A3CA-00D17BF728FB}" destId="{5995DCFF-F15D-46D4-87ED-FB738E3F1180}" srcOrd="0" destOrd="0" parTransId="{A0760576-3C1E-4EED-B266-FFBC88FBD5BF}" sibTransId="{EF97BB34-2147-4421-BE88-8639E04C0710}"/>
    <dgm:cxn modelId="{046E9B58-FFA6-0A43-829C-A40402EB4E69}" type="presOf" srcId="{5995DCFF-F15D-46D4-87ED-FB738E3F1180}" destId="{75834913-7CC9-C94F-86A1-8CD832C7D2C4}" srcOrd="0" destOrd="0" presId="urn:microsoft.com/office/officeart/2005/8/layout/vList2"/>
    <dgm:cxn modelId="{1AF6F578-D4FE-4023-AEE6-3C8392496743}" srcId="{5995DCFF-F15D-46D4-87ED-FB738E3F1180}" destId="{B8B598B0-676B-4CDB-AC4C-100AB57732D9}" srcOrd="0" destOrd="0" parTransId="{EA3C2ADA-4CC7-46C2-BC86-A0DDD70A915C}" sibTransId="{F5AE5204-FC91-40A9-A3E3-AC37C164796A}"/>
    <dgm:cxn modelId="{40DCAD7B-335E-A14F-8346-D08ECC0E648E}" type="presOf" srcId="{2D3A337F-238C-4181-B51B-CB64328AA6F9}" destId="{03BA4298-EB9F-2A4D-944A-B5E614FB77FA}" srcOrd="0" destOrd="0" presId="urn:microsoft.com/office/officeart/2005/8/layout/vList2"/>
    <dgm:cxn modelId="{A3FC2787-135C-4AB2-ADE3-C4057DDA5D30}" srcId="{2D3A337F-238C-4181-B51B-CB64328AA6F9}" destId="{3183E6E9-03D6-4C14-97E0-63AAEB4A122A}" srcOrd="1" destOrd="0" parTransId="{F6A47E4A-7179-4D50-8A76-89C1991E03FD}" sibTransId="{6E4C3D89-6B6A-4888-A0EE-92F02CA0816C}"/>
    <dgm:cxn modelId="{1E590A95-B03E-4D51-8AA4-AB968F61E3B9}" srcId="{B658A0A0-255B-4030-A3CA-00D17BF728FB}" destId="{2D3A337F-238C-4181-B51B-CB64328AA6F9}" srcOrd="1" destOrd="0" parTransId="{6BB41073-D8B3-4331-8E28-5549953C37BD}" sibTransId="{4E53C724-19A8-4B8B-853E-921FDC7F40C1}"/>
    <dgm:cxn modelId="{E5B78596-0755-4F8E-8827-C91F492F5300}" srcId="{2D3A337F-238C-4181-B51B-CB64328AA6F9}" destId="{4887F093-3FDC-40EB-8A93-D94ACF13AD7C}" srcOrd="0" destOrd="0" parTransId="{638DB69F-BA30-48D5-AF12-06F4B10A6FA7}" sibTransId="{C1105178-F314-41D0-A210-3E4D17F63016}"/>
    <dgm:cxn modelId="{AD0448A4-A618-6944-8CDE-905E12F4BB38}" type="presOf" srcId="{B8B598B0-676B-4CDB-AC4C-100AB57732D9}" destId="{FC111B03-11D6-3E47-804E-D7A1821D3ED3}" srcOrd="0" destOrd="0" presId="urn:microsoft.com/office/officeart/2005/8/layout/vList2"/>
    <dgm:cxn modelId="{EA3FCABA-5B6B-7343-99AB-6E5B9DBB74F3}" type="presOf" srcId="{B658A0A0-255B-4030-A3CA-00D17BF728FB}" destId="{FC1E0019-DCAB-634B-AA8D-7D6CB326B18E}" srcOrd="0" destOrd="0" presId="urn:microsoft.com/office/officeart/2005/8/layout/vList2"/>
    <dgm:cxn modelId="{6647D4BD-904C-8045-8240-469C7780B475}" type="presOf" srcId="{E6506C8E-1F3E-4177-910B-19E4B65A362E}" destId="{FC111B03-11D6-3E47-804E-D7A1821D3ED3}" srcOrd="0" destOrd="1" presId="urn:microsoft.com/office/officeart/2005/8/layout/vList2"/>
    <dgm:cxn modelId="{738CD8BF-E2A1-2647-AA55-0CBADE6C22F7}" type="presOf" srcId="{3183E6E9-03D6-4C14-97E0-63AAEB4A122A}" destId="{D1AC73F0-2E41-1C4E-A23F-46C12B54F25A}" srcOrd="0" destOrd="1" presId="urn:microsoft.com/office/officeart/2005/8/layout/vList2"/>
    <dgm:cxn modelId="{5C1219E1-6F0F-42C2-A812-8386A20EB23C}" srcId="{5995DCFF-F15D-46D4-87ED-FB738E3F1180}" destId="{E6506C8E-1F3E-4177-910B-19E4B65A362E}" srcOrd="1" destOrd="0" parTransId="{AA064B2D-79AB-490F-9C1C-766C711B33D8}" sibTransId="{93D22E5D-6CBD-4382-AC47-ED636208B5B1}"/>
    <dgm:cxn modelId="{7773FD96-77D9-2149-8614-FD4B2EAE0652}" type="presParOf" srcId="{FC1E0019-DCAB-634B-AA8D-7D6CB326B18E}" destId="{75834913-7CC9-C94F-86A1-8CD832C7D2C4}" srcOrd="0" destOrd="0" presId="urn:microsoft.com/office/officeart/2005/8/layout/vList2"/>
    <dgm:cxn modelId="{2E5662E3-B2F3-1C41-AE3E-79A21A15CE1D}" type="presParOf" srcId="{FC1E0019-DCAB-634B-AA8D-7D6CB326B18E}" destId="{FC111B03-11D6-3E47-804E-D7A1821D3ED3}" srcOrd="1" destOrd="0" presId="urn:microsoft.com/office/officeart/2005/8/layout/vList2"/>
    <dgm:cxn modelId="{B618E16D-469B-7940-AF2C-821A0E587A73}" type="presParOf" srcId="{FC1E0019-DCAB-634B-AA8D-7D6CB326B18E}" destId="{03BA4298-EB9F-2A4D-944A-B5E614FB77FA}" srcOrd="2" destOrd="0" presId="urn:microsoft.com/office/officeart/2005/8/layout/vList2"/>
    <dgm:cxn modelId="{97881998-EA22-AE4A-944A-65F4D3C443E1}" type="presParOf" srcId="{FC1E0019-DCAB-634B-AA8D-7D6CB326B18E}" destId="{D1AC73F0-2E41-1C4E-A23F-46C12B54F25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34913-7CC9-C94F-86A1-8CD832C7D2C4}">
      <dsp:nvSpPr>
        <dsp:cNvPr id="0" name=""/>
        <dsp:cNvSpPr/>
      </dsp:nvSpPr>
      <dsp:spPr>
        <a:xfrm>
          <a:off x="0" y="39709"/>
          <a:ext cx="6805483" cy="10202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“Textbook” RSA does not provide integrity</a:t>
          </a:r>
        </a:p>
      </dsp:txBody>
      <dsp:txXfrm>
        <a:off x="49805" y="89514"/>
        <a:ext cx="6705873" cy="920648"/>
      </dsp:txXfrm>
    </dsp:sp>
    <dsp:sp modelId="{FC111B03-11D6-3E47-804E-D7A1821D3ED3}">
      <dsp:nvSpPr>
        <dsp:cNvPr id="0" name=""/>
        <dsp:cNvSpPr/>
      </dsp:nvSpPr>
      <dsp:spPr>
        <a:xfrm>
          <a:off x="0" y="1059967"/>
          <a:ext cx="6805483" cy="1788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7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Given encryptions of m</a:t>
          </a:r>
          <a:r>
            <a:rPr lang="en-US" sz="2100" kern="1200" baseline="-25000" dirty="0"/>
            <a:t>1</a:t>
          </a:r>
          <a:r>
            <a:rPr lang="en-US" sz="2100" kern="1200" dirty="0"/>
            <a:t> and m</a:t>
          </a:r>
          <a:r>
            <a:rPr lang="en-US" sz="2100" kern="1200" baseline="-25000" dirty="0"/>
            <a:t>2</a:t>
          </a:r>
          <a:r>
            <a:rPr lang="en-US" sz="2100" kern="1200" dirty="0"/>
            <a:t>, attacker can create encryption of m</a:t>
          </a:r>
          <a:r>
            <a:rPr lang="en-US" sz="2100" kern="1200" baseline="-25000" dirty="0"/>
            <a:t>1</a:t>
          </a:r>
          <a:r>
            <a:rPr lang="en-US" sz="2100" kern="1200" dirty="0">
              <a:sym typeface="Symbol" panose="05050102010706020507" pitchFamily="18" charset="2"/>
            </a:rPr>
            <a:t></a:t>
          </a:r>
          <a:r>
            <a:rPr lang="en-US" sz="2100" kern="1200" dirty="0"/>
            <a:t>m</a:t>
          </a:r>
          <a:r>
            <a:rPr lang="en-US" sz="2100" kern="1200" baseline="-25000" dirty="0"/>
            <a:t>2 </a:t>
          </a:r>
          <a:r>
            <a:rPr lang="en-US" sz="2100" kern="1200" dirty="0"/>
            <a:t>because (m</a:t>
          </a:r>
          <a:r>
            <a:rPr lang="en-US" sz="2100" kern="1200" baseline="-25000" dirty="0"/>
            <a:t>1</a:t>
          </a:r>
          <a:r>
            <a:rPr lang="en-US" sz="2100" kern="1200" baseline="30000" dirty="0"/>
            <a:t>e</a:t>
          </a:r>
          <a:r>
            <a:rPr lang="en-US" sz="2100" kern="1200" dirty="0"/>
            <a:t>) </a:t>
          </a:r>
          <a:r>
            <a:rPr lang="en-US" sz="2100" kern="1200" dirty="0">
              <a:sym typeface="Symbol" panose="05050102010706020507" pitchFamily="18" charset="2"/>
            </a:rPr>
            <a:t></a:t>
          </a:r>
          <a:r>
            <a:rPr lang="en-US" sz="2100" kern="1200" dirty="0"/>
            <a:t> (m</a:t>
          </a:r>
          <a:r>
            <a:rPr lang="en-US" sz="2100" kern="1200" baseline="-25000" dirty="0"/>
            <a:t>2</a:t>
          </a:r>
          <a:r>
            <a:rPr lang="en-US" sz="2100" kern="1200" baseline="30000" dirty="0"/>
            <a:t>e</a:t>
          </a:r>
          <a:r>
            <a:rPr lang="en-US" sz="2100" kern="1200" dirty="0"/>
            <a:t>) mod n </a:t>
          </a:r>
          <a:r>
            <a:rPr lang="en-US" sz="2100" kern="1200" dirty="0">
              <a:sym typeface="Symbol" panose="05050102010706020507" pitchFamily="18" charset="2"/>
            </a:rPr>
            <a:t></a:t>
          </a:r>
          <a:r>
            <a:rPr lang="en-US" sz="2100" kern="1200" dirty="0"/>
            <a:t> (m</a:t>
          </a:r>
          <a:r>
            <a:rPr lang="en-US" sz="2100" kern="1200" baseline="-25000" dirty="0"/>
            <a:t>1</a:t>
          </a:r>
          <a:r>
            <a:rPr lang="en-US" sz="2100" kern="1200" dirty="0">
              <a:sym typeface="Symbol" panose="05050102010706020507" pitchFamily="18" charset="2"/>
            </a:rPr>
            <a:t></a:t>
          </a:r>
          <a:r>
            <a:rPr lang="en-US" sz="2100" kern="1200" dirty="0"/>
            <a:t>m</a:t>
          </a:r>
          <a:r>
            <a:rPr lang="en-US" sz="2100" kern="1200" baseline="-25000" dirty="0"/>
            <a:t>2</a:t>
          </a:r>
          <a:r>
            <a:rPr lang="en-US" sz="2100" kern="1200" dirty="0"/>
            <a:t>)</a:t>
          </a:r>
          <a:r>
            <a:rPr lang="en-US" sz="2100" kern="1200" baseline="30000" dirty="0"/>
            <a:t>e</a:t>
          </a:r>
          <a:r>
            <a:rPr lang="en-US" sz="2100" kern="1200" dirty="0"/>
            <a:t> mod 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Attacker can convert m into </a:t>
          </a:r>
          <a:r>
            <a:rPr lang="en-US" sz="2100" kern="1200" dirty="0" err="1"/>
            <a:t>m</a:t>
          </a:r>
          <a:r>
            <a:rPr lang="en-US" sz="2100" kern="1200" baseline="30000" dirty="0" err="1"/>
            <a:t>k</a:t>
          </a:r>
          <a:r>
            <a:rPr lang="en-US" sz="2100" kern="1200" dirty="0"/>
            <a:t> without decrypting because (m</a:t>
          </a:r>
          <a:r>
            <a:rPr lang="en-US" sz="2100" kern="1200" baseline="30000" dirty="0"/>
            <a:t>e</a:t>
          </a:r>
          <a:r>
            <a:rPr lang="en-US" sz="2100" kern="1200" dirty="0"/>
            <a:t>)</a:t>
          </a:r>
          <a:r>
            <a:rPr lang="en-US" sz="2100" kern="1200" baseline="30000" dirty="0"/>
            <a:t>k</a:t>
          </a:r>
          <a:r>
            <a:rPr lang="en-US" sz="2100" kern="1200" dirty="0"/>
            <a:t> mod n </a:t>
          </a:r>
          <a:r>
            <a:rPr lang="en-US" sz="2100" kern="1200" dirty="0">
              <a:sym typeface="Symbol" panose="05050102010706020507" pitchFamily="18" charset="2"/>
            </a:rPr>
            <a:t></a:t>
          </a:r>
          <a:r>
            <a:rPr lang="en-US" sz="2100" kern="1200" dirty="0"/>
            <a:t> (</a:t>
          </a:r>
          <a:r>
            <a:rPr lang="en-US" sz="2100" kern="1200" dirty="0" err="1"/>
            <a:t>m</a:t>
          </a:r>
          <a:r>
            <a:rPr lang="en-US" sz="2100" kern="1200" baseline="30000" dirty="0" err="1"/>
            <a:t>k</a:t>
          </a:r>
          <a:r>
            <a:rPr lang="en-US" sz="2100" kern="1200" dirty="0"/>
            <a:t>)</a:t>
          </a:r>
          <a:r>
            <a:rPr lang="en-US" sz="2100" kern="1200" baseline="30000" dirty="0"/>
            <a:t>e</a:t>
          </a:r>
          <a:r>
            <a:rPr lang="en-US" sz="2100" kern="1200" dirty="0"/>
            <a:t> mod n</a:t>
          </a:r>
        </a:p>
      </dsp:txBody>
      <dsp:txXfrm>
        <a:off x="0" y="1059967"/>
        <a:ext cx="6805483" cy="1788985"/>
      </dsp:txXfrm>
    </dsp:sp>
    <dsp:sp modelId="{03BA4298-EB9F-2A4D-944A-B5E614FB77FA}">
      <dsp:nvSpPr>
        <dsp:cNvPr id="0" name=""/>
        <dsp:cNvSpPr/>
      </dsp:nvSpPr>
      <dsp:spPr>
        <a:xfrm>
          <a:off x="0" y="2848952"/>
          <a:ext cx="6805483" cy="1020258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 practice, </a:t>
          </a:r>
          <a:r>
            <a:rPr lang="en-US" sz="2400" b="1" kern="1200" dirty="0"/>
            <a:t>OAEP</a:t>
          </a:r>
          <a:r>
            <a:rPr lang="en-US" sz="2400" kern="1200" dirty="0"/>
            <a:t> is used: instead of encrypting M, encrypt M</a:t>
          </a:r>
          <a:r>
            <a:rPr lang="en-US" sz="2400" kern="1200" dirty="0">
              <a:sym typeface="Symbol" panose="05050102010706020507" pitchFamily="18" charset="2"/>
            </a:rPr>
            <a:t></a:t>
          </a:r>
          <a:r>
            <a:rPr lang="en-US" sz="2400" kern="1200" dirty="0"/>
            <a:t>G(r) ; </a:t>
          </a:r>
          <a:r>
            <a:rPr lang="en-US" sz="2400" kern="1200" dirty="0" err="1"/>
            <a:t>r</a:t>
          </a:r>
          <a:r>
            <a:rPr lang="en-US" sz="2400" kern="1200" dirty="0" err="1">
              <a:sym typeface="Symbol" panose="05050102010706020507" pitchFamily="18" charset="2"/>
            </a:rPr>
            <a:t></a:t>
          </a:r>
          <a:r>
            <a:rPr lang="en-US" sz="2400" kern="1200" dirty="0" err="1"/>
            <a:t>H</a:t>
          </a:r>
          <a:r>
            <a:rPr lang="en-US" sz="2400" kern="1200" dirty="0"/>
            <a:t>(M</a:t>
          </a:r>
          <a:r>
            <a:rPr lang="en-US" sz="2400" kern="1200" dirty="0">
              <a:sym typeface="Symbol" panose="05050102010706020507" pitchFamily="18" charset="2"/>
            </a:rPr>
            <a:t></a:t>
          </a:r>
          <a:r>
            <a:rPr lang="en-US" sz="2400" kern="1200" dirty="0"/>
            <a:t>G(r))</a:t>
          </a:r>
        </a:p>
      </dsp:txBody>
      <dsp:txXfrm>
        <a:off x="49805" y="2898757"/>
        <a:ext cx="6705873" cy="920648"/>
      </dsp:txXfrm>
    </dsp:sp>
    <dsp:sp modelId="{D1AC73F0-2E41-1C4E-A23F-46C12B54F25A}">
      <dsp:nvSpPr>
        <dsp:cNvPr id="0" name=""/>
        <dsp:cNvSpPr/>
      </dsp:nvSpPr>
      <dsp:spPr>
        <a:xfrm>
          <a:off x="0" y="3869210"/>
          <a:ext cx="6805483" cy="176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7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 is random and fresh, G and H are hash functions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Resulting encryption is “plaintext-aware”: infeasible to compute a valid encryption without knowing plaintext… assuming hash functions are “good” and the RSA problem is hard</a:t>
          </a:r>
        </a:p>
      </dsp:txBody>
      <dsp:txXfrm>
        <a:off x="0" y="3869210"/>
        <a:ext cx="6805483" cy="1760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00:38:54.4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0 587 24575,'25'5'0,"16"-2"0,-15-3 0,40 0 0,17-8 0,5 6 0,-5-7 0,6 1 0,-15 6 0,-21-2 0,3 0 0,41 4 0,-14 0 0,-4 0 0,-19 0 0,20 0 0,2 0 0,-8-7 0,-22 7 0,-1-1 0,24-13 0,-4 8 0,-6-15 0,-32 8 0,9-9 0,0 8 0,-9-5 0,3 7 0,-14-2 0,-6 2 0,-4 0 0,3-4 0,-6 3 0,6 2 0,-3-1 0,1 3 0,-2-2 0,-3 6 0,0-2 0,-4 3 0,0-4 0,-4 0 0,0 0 0,0 0 0,0 0 0,0 0 0,0 0 0,0 0 0,0 0 0,-4 3 0,-4 2 0,-22-4 0,9 2 0,-43-10 0,-12-7 0,10 8 0,-5 1 0,0-2 0,0 0-622,-4 2 1,1 0 621,13 0 0,1-1 0,-2 4 0,3 0 0,-11-12 0,4 12 0,58 3 0,18 6 0,-7-2 0,11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16:18:15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1678 0 24575,'-16'13'0,"-2"8"0,5-11 0,-16 24 0,2-7 0,-26 18 0,13-11 0,-2 3 0,19-17 0,5 2 0,2-6 0,4-4 0,-3 3 0,2-6 0,-9 4 0,-2 0 0,-7-2 0,11 3 0,-31 6 0,13 0 0,-19-2 0,-8 9 0,-7-7 0,18-1 0,-3 1 0,-32 14 0,-4-3 0,24-3 0,21-13 0,-5 5 0,22-14 0,7 2 0,5-7 0,4 6 0,6-3 0,-6 0 0,6 3 0,-6-6 0,3 6 0,-1-6 0,-2 3 0,3-4 0,-1 0 0,1 0 0,1 0 0,-2 0 0,-3 0 0,4 3 0,-3 1 0,6 8 0,-6-3 0,9 6 0,-4-10 0,9 6 0,-6-11 0,2 4 0,-13-9 0,-2 4 0,-11-8 0,1 8 0,6-3 0,5 4 0,7 0 0,4 0 0,7-8 0,-1 0 0,5-9 0,1 1 0,4-7 0,4 5 0,-3-5 0,1 7 0,-4-6 0,2 4 0,1-4 0,-1-1 0,0 6 0,1-6 0,-1 11 0,-3 0 0,2 8 0,-7-3 0,-3-1 0,1 2 0,-5-1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16:18:16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24575,'12'8'0,"6"5"0,6 2 0,18 2 0,3 6 0,19 3 0,-6 3 0,6 3 0,4-9 0,-27-5 0,5-7 0,-34-6 0,0-2 0,-8-3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16:18:21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2474 0 24575,'0'12'0,"4"3"0,-3-6 0,2 2 0,-3-3 0,0 0 0,0 4 0,0 0 0,4 4 0,-4-4 0,4 3 0,-4-3 0,0 1 0,0-2 0,0-3 0,0 0 0,0 0 0,0 0 0,0 0 0,0 10 0,0-5 0,0 10 0,0-7 0,0 6 0,0-5 0,0 6 0,0-7 0,0-4 0,0-1 0,0-3 0,-4 4 0,3 0 0,-2 4 0,3 0 0,0 0 0,-4 0 0,3 0 0,-2-4 0,3 3 0,0-6 0,-4 2 0,3-3 0,-2 0 0,3 3 0,0-2 0,0 6 0,0 4 0,-4-2 0,3 2 0,-6-4 0,6-2 0,-6 2 0,6-2 0,-2-2 0,-1-6 0,3 5 0,-2-5 0,-8 14 0,8-6 0,-11 3 0,10-5 0,-4 1 0,0-3 0,3 2 0,-5 1 0,-1 6 0,-6 0 0,3 1 0,-1-4 0,6-7 0,1 7 0,-3-2 0,6-1 0,-7 3 0,4-3 0,-4 1 0,4 2 0,0-3 0,0-3 0,4 2 0,0-7 0,-4 4 0,4 0 0,-1 0 0,-5-1 0,8 5 0,-12-3 0,8 6 0,-5-7 0,3 4 0,0-4 0,0 0 0,-4 0 0,3-1 0,-2 1 0,-4 7 0,1-2 0,-2 0 0,5-3 0,6-5 0,-2-1 0,3 3 0,-5-2 0,1 2 0,0 1 0,0 0 0,0 0 0,0 3 0,0-2 0,0-1 0,0-1 0,0-2 0,0 2 0,0 1 0,0 0 0,-3 4 0,-2-4 0,-3 4 0,4-4 0,0 0 0,4 0 0,-3-1 0,2 1 0,-7 0 0,4 0 0,-4 0 0,3 0 0,-8 1 0,10-1 0,-10 4 0,8-6 0,-3 4 0,0-6 0,4 4 0,0 0 0,4 0 0,-3 0 0,2 0 0,-6 3 0,6-5 0,-3 4 0,1-5 0,2-1 0,-7 3 0,8 1 0,-8 1 0,4 2 0,-4 1 0,3-4 0,-2 4 0,3-1 0,-1-6 0,2 6 0,3-10 0,0 6 0,0-3 0,-4 8 0,3-3 0,-6 2 0,3-7 0,-4 3 0,-1-2 0,1 3 0,4 0 0,-3-1 0,6-2 0,-3 2 0,1-3 0,2 4 0,-6 0 0,2 0 0,1-4 0,-7 3 0,9-2 0,-8-1 0,5 3 0,-3-3 0,0 1 0,0 2 0,0-3 0,-7 5 0,-1-4 0,-6 4 0,0-4 0,-13 7 0,10 3 0,-23 3 0,23 2 0,-5-9 0,16 1 0,6-11 0,3 3 0,1-4 0,8 3 0,-3-2 0,-1 3 0,-18-1 0,0 3 0,-12 3 0,-4 3 0,9-2 0,-9-3 0,11 2 0,7-4 0,2 0 0,6-1 0,3-4 0,-2 3 0,6-2 0,-2 3 0,3-1 0,0-2 0,0 3 0,0-1 0,0-2 0,0 2 0,0 1 0,0-3 0,-4 6 0,0-3 0,-1 1 0,-2 2 0,6-6 0,-2 6 0,-1-7 0,3 7 0,-3-6 0,1 3 0,-8-4 0,1 0 0,-4 0 0,6 0 0,0 3 0,0 2 0,0 3 0,3-1 0,2 1 0,3 0 0,3 0 0,2-11 0,3 1 0,3-13 0,2 3 0,2-11 0,2-2 0,-1 1 0,1 5 0,-1 7 0,0 1 0,0-2 0,0 1 0,0-3 0,0 6 0,-4-3 0,3 8 0,-6-4 0,6 8 0,-6-8 0,6 4 0,-3-4 0,4-4 0,0 4 0,0-4 0,0 4 0,-1 3 0,-2-2 0,2 3 0,-6-4 0,6 0 0,-3-4 0,4 7 0,0-9 0,0 8 0,3-5 0,-6 3 0,2-4 0,-16-7 0,-2-5 0,0 7 0,2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16:18:23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 24575,'8'-5'0,"23"6"0,16 15 0,15-2 0,6 9 0,-23-11 0,8 2 0,-26-5 0,4 2 0,-16-7 0,-10 3 0,5-2 0,-5 3 0,3-1 0,3 5 0,-2-3 0,6 2 0,-6-3 0,2 0 0,-3 0 0,0 0 0,3-1 0,2 5 0,21 6 0,-14-5 0,14 4 0,-22-12 0,0-2 0,-4-3 0,-1 0 0,-2-3 0,-5-2 0,-1 1 0,-3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00:59:04.30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24575,'41'64'0,"-4"-14"0,5 2 0,1-5 0,1-1-492,10 11 0,3 5 164,-4-6 0,4 4 0,0 0 0,-5-4 0,0-1 0,0 3 0,8 11 0,1 4 0,0-1 0,1-2 0,0-1 0,1 4 82,-8-8 0,2 2 0,0 2 0,1 0 0,1 1 0,0 1 0,2 2 0,1 1 49,-4-5 0,1 2 1,1 1-1,0 1 0,0 1 33,-8-10 0,-1 1 0,0 0 0,0 1 0,2 1 0,0-1 0,4 5 0,2 0 0,1 1 0,-1 0 0,1 0 0,-1 0 0,-1 1 0,-1-1 0,0 1 0,0 0 0,2 2 0,2 3 41,-6-8 0,2 2 0,1 1 0,1 2 0,0 0 0,0 1 0,1-2 0,-2 0 0,-1-3 0,0 0 0,-1 0 0,1 0 0,-1-1 0,1 1 0,0 0 0,-1 0 0,2 2 0,-2 0 0,1 1 0,0-1 0,0 1 0,1-1 0,1 1 0,1-1 13,-2-4 1,2 0 0,1 1 0,1 0-1,-1 0 1,1-2 0,-2-1 0,-1-2-1,-3-2-54,9 9 0,-4-4 0,-2-2 0,1 0 0,2 1 0,6 4 147,-8-8 0,4 3 0,4 2 1,1 1-1,1 1 0,-1-2 1,-2-2-1,-3-2 0,-5-5 17,14 13 0,-6-5 0,-2-3 0,-1 0 0,3 2 0,-3-4 0,2 3 0,1 0 0,-1-2 0,-4-3 0,-7-6 0,13 13 0,-8-7 0,-7-6 491,-6-2 1,-5-7-245,-2-7 0,-7-5 736,-7-5 0,-13-27 0,-13-20 0,0 1 0,-6-22 0,-18-3 0,3-3-787,-12 6 1,-1 4-1,14 11 1,-23-18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00:59:09.76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5944 1 24575,'-44'43'0,"-1"1"0,8-8 0,-5 2 0,-18 7 0,-10 4 0,3-3-492,-2 0 0,-4 2 246,6 0 0,-8 9 0,-3 1 0,7-4-82,-1 1 0,4-2 0,1 2 0,0 5 0,0 2 0,-3 7 131,8-7 0,-5 7 1,-1 2-1,3-2 0,6-7-131,0 1 0,6-5 0,-7 8 164,9-10 0,-6 8 0,-3 3 0,0 1 0,3-4 0,5-5-164,-14 15 0,7-7 0,-2 3 82,7-6 0,-1 3 0,-1 1 0,3-3-82,-9 11 0,3-2 0,0 1 0,3-2 0,1 1 0,0 0 273,-1-1 1,-1 2-1,3 0 55,4 3 0,1 1 0,-1 1 0,7-19 0,-3 1 0,1 0 0,3 2 0,-10 21 0,3 3 0,-1-4 0,-2-6 0,0-4 0,0 2 0,4 1 0,0 0 0,2-3 0,6-15 0,2-4 0,-1 2 0,-3 5 0,-1 1 0,2 0-328,4-6 0,2 0 0,0-1 250,-3 1 0,-1-1 0,1 2 78,-1 4 0,0 2 0,0-2 0,-13 17 0,-2 1 0,13-19 0,-1 3 0,-1 2 0,-5 10 0,-1 4 0,2-4 0,6-14 0,0-3 0,-1 3 0,-9 12 0,-2 2 0,7-9 0,12-19 0,0-4 491,-26 27 1,6-8-90,27-26 89,-16 11 1,0 0 491,13-15 0,-23 20-905,7 0-78,3-8 983,-6 19 0,21-31-492,-10 17 1,-5 8-328,8-8 0,-2 3-164,-16 25 0,-1 2 491,9-13 1,5-5 160,-5 18 331,13-28-920,26-39 1,-3 2-1,9-12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00:38:55.6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461 1 24575,'-19'27'0,"2"-9"0,-18 33 0,10-13 0,-13 30 0,18-23 0,-3-3 0,13-18 0,0-5 0,3-8 0,2-3 0,-3 0 0,4 0 0,-4 0 0,4 3 0,-4 2 0,0 3 0,0-4 0,4-1 0,-4 1 0,4-3 0,-8 2 0,3 1 0,-8 6 0,4 0 0,3 1 0,-1-4 0,3-3 0,3 0 0,-6 0 0,6-4 0,-3-1 0,-10 7 0,4-1 0,-5 4 0,11-4 0,1-5 0,6-1 0,-6-6 0,3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01:12:39.8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24575,'23'18'0,"0"0"-3277,19 6 1638,-2 4 1,3 1-1639,23 8 2494,-1 4 1,2 2 782,-21-20 0,-2 0 0,8 9 0,0 0 0,-4-10 0,-3 0 0,23 26 2047,-11-19-2047,-17-1 0,-18-15 0,-13-5 3276,2-4-1038,-7 3 1038,1-2-2717,2 3-559,-6 0 0,6 0 0,-3-1 0,0 1 0,3 0 0,-2 0 0,3-4 0,-1 3 0,-2-2 0,2-1 0,-6 3 0,-2-23 0,0 15 0,-4-16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01:12:40.6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87 1 24575,'-16'27'0,"7"-6"0,-1 2 0,4-1 0,-3 2 0,-1 6 0,4 1 0,-2-7 0,4-2 0,-1-10 0,2 0 0,3-11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01:12:42.6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57 24575,'17'-9'0,"2"2"0,-7 3 0,4 3 0,-4-6 0,3 3 0,-6-1 0,2-2 0,-3 6 0,0-6 0,0 6 0,0-2 0,0 3 0,0 0 0,0 0 0,0 0 0,-1 0 0,1 0 0,0 3 0,4-2 0,0 6 0,0-6 0,3 6 0,-6-6 0,3 6 0,-5-6 0,1 2 0,0 1 0,4-4 0,-4 4 0,4-4 0,-8 3 0,3-2 0,-2 3 0,3-8 0,-1 0 0,5-1 0,0 2 0,18 6 0,-11-2 0,7 3 0,-15-4 0,-3 0 0,3 0 0,8 4 0,-1 1 0,10 0 0,-10-1 0,1-4 0,-8 0 0,-7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01:23:46.7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1434 24575,'16'-8'0,"6"3"0,2-3 0,30 7 0,17-12 0,15 4-1303,-28-3 0,2-3 1303,-5-3 0,2-2 0,10-3 0,1-3 0,-5-1 0,-2-3 0,2-3 0,-2 0 0,-11 6 0,-2-1 414,2-3 1,-3 0-415,18-16 0,6-2 0,-31 16 0,11-10 429,-14 10-429,12-3 0,6-8 0,2 13 0,16-17 0,-20 11 1348,18-12-1348,-31 16 0,6-1 0,-11 4 0,-3 12 0,4-11 0,-12 15 0,-6-4 0,-3-2 0,-6 3 0,3 1 0,-8 5 0,3 3 0,-6 0 0,6 3 0,-6-2 0,6 3 0,-6-4 0,9 0 0,-5-4 0,10 0 0,-6-4 0,13-2 0,-12 1 0,11-1 0,-15 6 0,8-4 0,-9 4 0,10-4 0,-3 0 0,11-2 0,-9 1 0,7-1 0,-16 6 0,6 0 0,-7 4 0,1 0 0,2 0 0,-6 0 0,6 4 0,-7-3 0,4 2 0,-8 1 0,-10 0 0,-18 11 0,-25 1 0,9 5 0,-29 3 0,-6-1 0,6-6 0,-3 4 0,44-8 0,21 4 0,11-5 0,19-1 0,5-7 0,-3 3 0,-4-4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01:23:48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24575,'0'16'0,"0"-4"0,0-1 0,0 1 0,0 0 0,6 22 0,-4-17 0,8 36 0,-5-36 0,0 25 0,2-28 0,-1 14 0,3-7 0,-4 21 0,4-9 0,-4 2 0,0-16 0,-1-7 0,-4-5 0,0 1 0,3-3 0,-2 2 0,3-3 0,-4 4 0,0 0 0,0 0 0,0 0 0,0-1 0,0 1 0,0 0 0,0 0 0,3 0 0,-2 0 0,3 0 0,-4 0 0,0 0 0,3-4 0,-2-4 0,3-5 0,-4 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16:10:28.43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140 0 24575,'25'50'0,"-9"-8"0,9 4 0,-11-5 0,-2-15 0,1 7 0,-1-10 0,7 9 0,-4 3 0,13 9 0,-18-9 0,3-7 0,-8-6 0,-4-4 0,5 15 0,-1-7 0,2 17 0,7-8 0,0 9 0,5 34 0,-10-34 0,9 32 0,-10-41 0,0 26 0,4-22 0,-11 5 0,4-22 0,0-9 0,-4 4 0,5 0 0,-1 1 0,1 5 0,0-5 0,6 13 0,-4-1 0,0 5 0,4 2 0,-11-12 0,10 3 0,-10-5 0,4 1 0,0-6 0,-4 4 0,4-10 0,1 10 0,-5-9 0,9 4 0,-9-6 0,4 1 0,-5-1 0,0 1 0,0-1 0,0 6 0,0 10 0,7 8 0,-5 0 0,9-2 0,-9-15 0,8-7 0,-9 0 0,9-10 0,-8 14 0,8-12 0,-30-24 0,10 8 0,-24-30 0,-34-20 0,24 25 0,-27-30 0,21 24 0,5-1 0,6 0 0,-1 5 0,22 16 0,5 6 0,-3 1 0,10 5 0,-1 1 0,-3 4 0,9-3 0,-15-2 0,8-1 0,-9-4 0,6 5 0,-1 1 0,0 4 0,1-3 0,-1 9 0,5-10 0,2 5 0,0-6 0,4 0 0,-10 0 0,5 1 0,-6-1 0,6 0 0,0 1 0,6 4 0,0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6T16:10:30.2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0 867 24575,'13'-30'0,"2"6"0,-13 8 0,8 4 0,-4 0 0,6-5 0,-1 4 0,1-4 0,-6 6 0,4-1 0,-3 0 0,4 0 0,1 6 0,-1-4 0,1 3 0,-1-5 0,1 6 0,-1 1 0,1-1 0,-6 0 0,5-1 0,-10-3 0,9 4 0,-4-11 0,1 4 0,3 1 0,-9 1 0,5 5 0,-1-6 0,1 6 0,0-5 0,5 10 0,-10-9 0,4-2 0,0-1 0,2-4 0,-1 5 0,4 6 0,-9-5 0,5 5 0,-1-11 0,-4 4 0,9-9 0,-9 9 0,10-4 0,-10 5 0,9 6 0,-9-5 0,10 10 0,-5-15 0,0 9 0,0-10 0,-1 5 0,-4 0 0,9 1 0,-8-1 0,8 0 0,-9 0 0,9 1 0,-3-1 0,4 0 0,1 1 0,-6-1 0,4 0 0,-3 6 0,-1-5 0,4 5 0,-8-6 0,8 0 0,-9 1 0,9-1 0,-8 0 0,3 1 0,0 4 0,1 2 0,6-6 0,-6 9 0,-1-9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7250E-0EEC-3342-BAA1-2161A6B2A476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9F8A5-8FD6-EA4C-8C10-4D7FB5642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6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1638" y="696913"/>
            <a:ext cx="6184900" cy="3479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278903-D43D-0946-9CEC-88291162EE1D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422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A342A6F-C29C-084A-AB85-86F6AC9076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01638" y="696913"/>
            <a:ext cx="6184900" cy="3479800"/>
          </a:xfrm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4AECF462-770A-254C-BED3-AADD34207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534295CF-B9D5-1D4A-889E-2036AE47D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fld id="{69FB2525-429F-3A44-B0EF-55829D68ADE5}" type="slidenum">
              <a:rPr lang="en-US" altLang="en-US" sz="12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0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0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0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17600" y="1524000"/>
            <a:ext cx="5232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524000"/>
            <a:ext cx="5232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8">
            <a:extLst>
              <a:ext uri="{FF2B5EF4-FFF2-40B4-BE49-F238E27FC236}">
                <a16:creationId xmlns:a16="http://schemas.microsoft.com/office/drawing/2014/main" id="{C22AB2A3-46B5-DE4E-8836-12687DADED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7DDDEE-CAE0-A24B-A15C-825B383A33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752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1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6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10/27/21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3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customXml" Target="../ink/ink6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customXml" Target="../ink/ink4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openxmlformats.org/officeDocument/2006/relationships/image" Target="../media/image5.emf"/><Relationship Id="rId9" Type="http://schemas.openxmlformats.org/officeDocument/2006/relationships/customXml" Target="../ink/ink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11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15.xml"/><Relationship Id="rId4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A14B9B30-B3C0-4BB9-80D1-EF05BBA1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544309E-8C03-468E-8487-0752F1E4F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D01859F-CCC7-4D77-B2E2-454E8579A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rgbClr val="40404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81EC1-E2C4-BE41-B86A-1C257788F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424" y="1348843"/>
            <a:ext cx="5716338" cy="2925931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BASICS OF 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PUBLIC-KEY CRYPTOGRAPHY</a:t>
            </a: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Vitaly Shmatikov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AB4306B-96E9-4D5B-8BDE-9B55DF0C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E3FC5F1-782F-4FBC-BDEA-5462E4CCC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03FFACE3-AF37-4F5E-B991-1B1791C25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9001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44F2CA4-07A5-4BF4-AF5F-5EFE3D33F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37361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 fox jumping over a fence&#10;&#10;Description automatically generated with low confidence">
            <a:extLst>
              <a:ext uri="{FF2B5EF4-FFF2-40B4-BE49-F238E27FC236}">
                <a16:creationId xmlns:a16="http://schemas.microsoft.com/office/drawing/2014/main" id="{55BECB02-904A-1644-96B9-BB8F5E356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6"/>
          <a:stretch/>
        </p:blipFill>
        <p:spPr bwMode="auto">
          <a:xfrm>
            <a:off x="7266280" y="621792"/>
            <a:ext cx="4342548" cy="561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E5F9D-5720-B146-849F-7AEF882E32DF}"/>
              </a:ext>
            </a:extLst>
          </p:cNvPr>
          <p:cNvSpPr txBox="1"/>
          <p:nvPr/>
        </p:nvSpPr>
        <p:spPr>
          <a:xfrm>
            <a:off x="4400895" y="4828089"/>
            <a:ext cx="27460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Print" panose="02000800000000000000" pitchFamily="2" charset="0"/>
              </a:rPr>
              <a:t>RSA was described for the first time in the August 1977 issue of “Scientific American”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CDEBE-95A2-DB47-A9AC-17E8846A378E}"/>
              </a:ext>
            </a:extLst>
          </p:cNvPr>
          <p:cNvGrpSpPr/>
          <p:nvPr/>
        </p:nvGrpSpPr>
        <p:grpSpPr>
          <a:xfrm>
            <a:off x="6891455" y="5244672"/>
            <a:ext cx="710640" cy="348840"/>
            <a:chOff x="6891455" y="5244672"/>
            <a:chExt cx="71064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FF2F5D-89B1-AB47-9200-F9BD6368B4CA}"/>
                    </a:ext>
                  </a:extLst>
                </p14:cNvPr>
                <p14:cNvContentPartPr/>
                <p14:nvPr/>
              </p14:nvContentPartPr>
              <p14:xfrm>
                <a:off x="6891455" y="5244672"/>
                <a:ext cx="680040" cy="21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FF2F5D-89B1-AB47-9200-F9BD6368B4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55455" y="5209032"/>
                  <a:ext cx="751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EAEF99-F5C7-8947-9FA2-3E5CDED1A140}"/>
                    </a:ext>
                  </a:extLst>
                </p14:cNvPr>
                <p14:cNvContentPartPr/>
                <p14:nvPr/>
              </p14:nvContentPartPr>
              <p14:xfrm>
                <a:off x="7435775" y="5348712"/>
                <a:ext cx="166320" cy="244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EAEF99-F5C7-8947-9FA2-3E5CDED1A1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00135" y="5313072"/>
                  <a:ext cx="237960" cy="31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0089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13EAC34-5BF3-9646-9ECD-C63755BB0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 altLang="en-US"/>
              <a:t>Integrity in RSA Encryption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13318" name="Rectangle 3">
            <a:extLst>
              <a:ext uri="{FF2B5EF4-FFF2-40B4-BE49-F238E27FC236}">
                <a16:creationId xmlns:a16="http://schemas.microsoft.com/office/drawing/2014/main" id="{3CCFF177-C9E8-420A-9CC0-D8D620FA8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167976"/>
              </p:ext>
            </p:extLst>
          </p:nvPr>
        </p:nvGraphicFramePr>
        <p:xfrm>
          <a:off x="5014661" y="575646"/>
          <a:ext cx="6805483" cy="5669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A57063C-966E-4246-898D-DE7D5F063C77}"/>
              </a:ext>
            </a:extLst>
          </p:cNvPr>
          <p:cNvSpPr txBox="1"/>
          <p:nvPr/>
        </p:nvSpPr>
        <p:spPr>
          <a:xfrm>
            <a:off x="1369373" y="4587787"/>
            <a:ext cx="2956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use standard hashing and padding with RSA… better yet, use a good library implementation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C0823B-17BE-D341-8ABB-FCD71F7D9A7F}"/>
              </a:ext>
            </a:extLst>
          </p:cNvPr>
          <p:cNvGrpSpPr/>
          <p:nvPr/>
        </p:nvGrpSpPr>
        <p:grpSpPr>
          <a:xfrm>
            <a:off x="4202975" y="4567512"/>
            <a:ext cx="852480" cy="516600"/>
            <a:chOff x="4202975" y="4567512"/>
            <a:chExt cx="852480" cy="51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9E98C5-7D43-EB4C-852D-246F023FBD4F}"/>
                    </a:ext>
                  </a:extLst>
                </p14:cNvPr>
                <p14:cNvContentPartPr/>
                <p14:nvPr/>
              </p14:nvContentPartPr>
              <p14:xfrm>
                <a:off x="4202975" y="4567512"/>
                <a:ext cx="808200" cy="516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9E98C5-7D43-EB4C-852D-246F023FBD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84975" y="4549512"/>
                  <a:ext cx="84384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DE8139-BC44-A34F-9A84-B79D01226560}"/>
                    </a:ext>
                  </a:extLst>
                </p14:cNvPr>
                <p14:cNvContentPartPr/>
                <p14:nvPr/>
              </p14:nvContentPartPr>
              <p14:xfrm>
                <a:off x="5018375" y="4579752"/>
                <a:ext cx="37080" cy="204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DE8139-BC44-A34F-9A84-B79D012265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00735" y="4562112"/>
                  <a:ext cx="7272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733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4D0B6-1960-3E42-96BF-C5FD3522CBEF}"/>
              </a:ext>
            </a:extLst>
          </p:cNvPr>
          <p:cNvSpPr txBox="1"/>
          <p:nvPr/>
        </p:nvSpPr>
        <p:spPr>
          <a:xfrm>
            <a:off x="2253390" y="2809102"/>
            <a:ext cx="19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fresh symmetric key 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F9D8CB-D56A-654C-9698-D8877FD87F84}"/>
              </a:ext>
            </a:extLst>
          </p:cNvPr>
          <p:cNvCxnSpPr/>
          <p:nvPr/>
        </p:nvCxnSpPr>
        <p:spPr>
          <a:xfrm>
            <a:off x="4708202" y="2939287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D661E6-E253-B443-9320-62EFBDC7067F}"/>
              </a:ext>
            </a:extLst>
          </p:cNvPr>
          <p:cNvSpPr txBox="1"/>
          <p:nvPr/>
        </p:nvSpPr>
        <p:spPr>
          <a:xfrm>
            <a:off x="4651052" y="25908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Enc(</a:t>
            </a:r>
            <a:r>
              <a:rPr lang="en-US" dirty="0" err="1"/>
              <a:t>pk,K,R</a:t>
            </a:r>
            <a:r>
              <a:rPr lang="en-US" dirty="0"/>
              <a:t>)</a:t>
            </a:r>
          </a:p>
        </p:txBody>
      </p:sp>
      <p:pic>
        <p:nvPicPr>
          <p:cNvPr id="8" name="Picture 2" descr="C:\Documents and Settings\rist\Local Settings\Temporary Internet Files\Content.IE5\QB8JK7EN\MCj04415380000[1].png">
            <a:extLst>
              <a:ext uri="{FF2B5EF4-FFF2-40B4-BE49-F238E27FC236}">
                <a16:creationId xmlns:a16="http://schemas.microsoft.com/office/drawing/2014/main" id="{85BD3418-E8AF-084B-B9A4-4DE38678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0973" y="1885950"/>
            <a:ext cx="905546" cy="892968"/>
          </a:xfrm>
          <a:prstGeom prst="rect">
            <a:avLst/>
          </a:prstGeom>
          <a:noFill/>
        </p:spPr>
      </p:pic>
      <p:pic>
        <p:nvPicPr>
          <p:cNvPr id="9" name="Picture 3" descr="C:\Documents and Settings\rist\Local Settings\Temporary Internet Files\Content.IE5\CNYX6FYV\MCj04352420000[1].png">
            <a:extLst>
              <a:ext uri="{FF2B5EF4-FFF2-40B4-BE49-F238E27FC236}">
                <a16:creationId xmlns:a16="http://schemas.microsoft.com/office/drawing/2014/main" id="{E1625A86-09AB-9444-B212-CB6DCA1DA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04" y="1943102"/>
            <a:ext cx="584309" cy="1156097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0542DC-0382-324F-B92F-20E6FA762858}"/>
              </a:ext>
            </a:extLst>
          </p:cNvPr>
          <p:cNvSpPr txBox="1"/>
          <p:nvPr/>
        </p:nvSpPr>
        <p:spPr>
          <a:xfrm>
            <a:off x="8100569" y="222885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(</a:t>
            </a:r>
            <a:r>
              <a:rPr lang="en-US" dirty="0" err="1"/>
              <a:t>pk,sk</a:t>
            </a:r>
            <a:r>
              <a:rPr lang="en-US" dirty="0"/>
              <a:t>) pair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C6F3F-1B14-6747-9588-CD6CC6558539}"/>
              </a:ext>
            </a:extLst>
          </p:cNvPr>
          <p:cNvSpPr txBox="1"/>
          <p:nvPr/>
        </p:nvSpPr>
        <p:spPr>
          <a:xfrm>
            <a:off x="1593913" y="4037008"/>
            <a:ext cx="6505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Server picks long-lived (</a:t>
            </a:r>
            <a:r>
              <a:rPr lang="en-US" sz="2000" dirty="0" err="1"/>
              <a:t>pk,sk</a:t>
            </a:r>
            <a:r>
              <a:rPr lang="en-US" sz="2000" dirty="0"/>
              <a:t>) pair;  pk sent to client (how?)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AEFAFC-9A4F-3647-A00D-4260431E068D}"/>
              </a:ext>
            </a:extLst>
          </p:cNvPr>
          <p:cNvCxnSpPr/>
          <p:nvPr/>
        </p:nvCxnSpPr>
        <p:spPr>
          <a:xfrm flipH="1">
            <a:off x="4708202" y="2424937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0AB8D5-8600-4548-AEE3-481D1A363F8F}"/>
              </a:ext>
            </a:extLst>
          </p:cNvPr>
          <p:cNvSpPr txBox="1"/>
          <p:nvPr/>
        </p:nvSpPr>
        <p:spPr>
          <a:xfrm>
            <a:off x="5279702" y="21145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4D509-2702-334F-A7F8-F960B6370B48}"/>
              </a:ext>
            </a:extLst>
          </p:cNvPr>
          <p:cNvSpPr txBox="1"/>
          <p:nvPr/>
        </p:nvSpPr>
        <p:spPr>
          <a:xfrm>
            <a:off x="7180615" y="3025601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 &lt;-  Dec(</a:t>
            </a:r>
            <a:r>
              <a:rPr lang="en-US" dirty="0" err="1"/>
              <a:t>sk,C</a:t>
            </a:r>
            <a:r>
              <a:rPr lang="en-US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668A9-03EC-1F40-93BE-3FC5509D18C9}"/>
              </a:ext>
            </a:extLst>
          </p:cNvPr>
          <p:cNvSpPr txBox="1"/>
          <p:nvPr/>
        </p:nvSpPr>
        <p:spPr>
          <a:xfrm>
            <a:off x="1593913" y="5059689"/>
            <a:ext cx="5718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Ciphertext C sent to server; server decrypts using </a:t>
            </a:r>
            <a:r>
              <a:rPr lang="en-US" sz="2000" dirty="0" err="1"/>
              <a:t>sk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95A91-2C41-CD46-8E38-00FEEAA1490A}"/>
              </a:ext>
            </a:extLst>
          </p:cNvPr>
          <p:cNvSpPr txBox="1"/>
          <p:nvPr/>
        </p:nvSpPr>
        <p:spPr>
          <a:xfrm>
            <a:off x="1593913" y="4548349"/>
            <a:ext cx="8324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Client encrypts a fresh session key K using pk and some fresh randomness 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D90FDA-0205-8249-9544-9D19DDB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Key Establishment</a:t>
            </a:r>
          </a:p>
        </p:txBody>
      </p:sp>
    </p:spTree>
    <p:extLst>
      <p:ext uri="{BB962C8B-B14F-4D97-AF65-F5344CB8AC3E}">
        <p14:creationId xmlns:p14="http://schemas.microsoft.com/office/powerpoint/2010/main" val="274930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4D0B6-1960-3E42-96BF-C5FD3522CBEF}"/>
              </a:ext>
            </a:extLst>
          </p:cNvPr>
          <p:cNvSpPr txBox="1"/>
          <p:nvPr/>
        </p:nvSpPr>
        <p:spPr>
          <a:xfrm>
            <a:off x="2253390" y="2809102"/>
            <a:ext cx="19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fresh symmetric key 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F9D8CB-D56A-654C-9698-D8877FD87F84}"/>
              </a:ext>
            </a:extLst>
          </p:cNvPr>
          <p:cNvCxnSpPr/>
          <p:nvPr/>
        </p:nvCxnSpPr>
        <p:spPr>
          <a:xfrm>
            <a:off x="4708202" y="2939287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9D661E6-E253-B443-9320-62EFBDC7067F}"/>
              </a:ext>
            </a:extLst>
          </p:cNvPr>
          <p:cNvSpPr txBox="1"/>
          <p:nvPr/>
        </p:nvSpPr>
        <p:spPr>
          <a:xfrm>
            <a:off x="4651052" y="2590800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Enc(</a:t>
            </a:r>
            <a:r>
              <a:rPr lang="en-US" dirty="0" err="1"/>
              <a:t>pk,K,R</a:t>
            </a:r>
            <a:r>
              <a:rPr lang="en-US" dirty="0"/>
              <a:t>)</a:t>
            </a:r>
          </a:p>
        </p:txBody>
      </p:sp>
      <p:pic>
        <p:nvPicPr>
          <p:cNvPr id="8" name="Picture 2" descr="C:\Documents and Settings\rist\Local Settings\Temporary Internet Files\Content.IE5\QB8JK7EN\MCj04415380000[1].png">
            <a:extLst>
              <a:ext uri="{FF2B5EF4-FFF2-40B4-BE49-F238E27FC236}">
                <a16:creationId xmlns:a16="http://schemas.microsoft.com/office/drawing/2014/main" id="{85BD3418-E8AF-084B-B9A4-4DE386783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0973" y="1885950"/>
            <a:ext cx="905546" cy="892968"/>
          </a:xfrm>
          <a:prstGeom prst="rect">
            <a:avLst/>
          </a:prstGeom>
          <a:noFill/>
        </p:spPr>
      </p:pic>
      <p:pic>
        <p:nvPicPr>
          <p:cNvPr id="9" name="Picture 3" descr="C:\Documents and Settings\rist\Local Settings\Temporary Internet Files\Content.IE5\CNYX6FYV\MCj04352420000[1].png">
            <a:extLst>
              <a:ext uri="{FF2B5EF4-FFF2-40B4-BE49-F238E27FC236}">
                <a16:creationId xmlns:a16="http://schemas.microsoft.com/office/drawing/2014/main" id="{E1625A86-09AB-9444-B212-CB6DCA1DA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22804" y="1943102"/>
            <a:ext cx="584309" cy="1156097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AEFAFC-9A4F-3647-A00D-4260431E068D}"/>
              </a:ext>
            </a:extLst>
          </p:cNvPr>
          <p:cNvCxnSpPr/>
          <p:nvPr/>
        </p:nvCxnSpPr>
        <p:spPr>
          <a:xfrm flipH="1">
            <a:off x="4708202" y="2424937"/>
            <a:ext cx="1543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0AB8D5-8600-4548-AEE3-481D1A363F8F}"/>
              </a:ext>
            </a:extLst>
          </p:cNvPr>
          <p:cNvSpPr txBox="1"/>
          <p:nvPr/>
        </p:nvSpPr>
        <p:spPr>
          <a:xfrm>
            <a:off x="5279702" y="211455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D4D509-2702-334F-A7F8-F960B6370B48}"/>
              </a:ext>
            </a:extLst>
          </p:cNvPr>
          <p:cNvSpPr txBox="1"/>
          <p:nvPr/>
        </p:nvSpPr>
        <p:spPr>
          <a:xfrm>
            <a:off x="7180615" y="3025601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 &lt;-  Dec(</a:t>
            </a:r>
            <a:r>
              <a:rPr lang="en-US" dirty="0" err="1"/>
              <a:t>sk,C</a:t>
            </a:r>
            <a:r>
              <a:rPr lang="en-US" dirty="0"/>
              <a:t>)</a:t>
            </a:r>
          </a:p>
        </p:txBody>
      </p:sp>
      <p:pic>
        <p:nvPicPr>
          <p:cNvPr id="17" name="Picture 5" descr="C:\Documents and Settings\rist\Local Settings\Temporary Internet Files\Content.IE5\RRKU6J6Q\MCj03491210000[1].wmf">
            <a:extLst>
              <a:ext uri="{FF2B5EF4-FFF2-40B4-BE49-F238E27FC236}">
                <a16:creationId xmlns:a16="http://schemas.microsoft.com/office/drawing/2014/main" id="{AFF5753C-1B65-CF45-B2C1-FFF0FB2D0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24451" y="3004432"/>
            <a:ext cx="945356" cy="858995"/>
          </a:xfrm>
          <a:prstGeom prst="rect">
            <a:avLst/>
          </a:prstGeom>
          <a:noFill/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E4FC7C-2041-0C41-A1BB-77C9100A3B3B}"/>
              </a:ext>
            </a:extLst>
          </p:cNvPr>
          <p:cNvSpPr txBox="1"/>
          <p:nvPr/>
        </p:nvSpPr>
        <p:spPr>
          <a:xfrm>
            <a:off x="6095999" y="3581864"/>
            <a:ext cx="314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encrypted transcript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343D5-BEF5-F04D-9FDB-D29F9188AEBB}"/>
              </a:ext>
            </a:extLst>
          </p:cNvPr>
          <p:cNvSpPr txBox="1"/>
          <p:nvPr/>
        </p:nvSpPr>
        <p:spPr>
          <a:xfrm>
            <a:off x="6096000" y="3994589"/>
            <a:ext cx="382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Sometime later… break in and steal </a:t>
            </a:r>
            <a:r>
              <a:rPr lang="en-US" dirty="0" err="1"/>
              <a:t>sk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451E9-6A38-134D-9EDD-FDCCCCF71AD1}"/>
              </a:ext>
            </a:extLst>
          </p:cNvPr>
          <p:cNvSpPr txBox="1"/>
          <p:nvPr/>
        </p:nvSpPr>
        <p:spPr>
          <a:xfrm>
            <a:off x="6096000" y="439336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adversary recover K?  Yes!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0B6FC4-EA0B-CE42-8544-E042B7ED3638}"/>
              </a:ext>
            </a:extLst>
          </p:cNvPr>
          <p:cNvSpPr txBox="1"/>
          <p:nvPr/>
        </p:nvSpPr>
        <p:spPr>
          <a:xfrm>
            <a:off x="1653436" y="5276010"/>
            <a:ext cx="7077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want a key exchange protocol that provides </a:t>
            </a:r>
            <a:r>
              <a:rPr lang="en-US" sz="2000" dirty="0">
                <a:solidFill>
                  <a:srgbClr val="C00000"/>
                </a:solidFill>
              </a:rPr>
              <a:t>forward secrecy:</a:t>
            </a:r>
            <a:r>
              <a:rPr lang="en-US" sz="2000" dirty="0"/>
              <a:t> later compromises don’t reveal previous sessions.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1B091F9-DCB1-6D4F-8D39-5CE16388A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571" y="5343593"/>
            <a:ext cx="593664" cy="59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C68D9A6-83F9-254B-AE56-E576944A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3270" y="5259811"/>
            <a:ext cx="726975" cy="72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E62B60-5352-5A45-AFA3-59DB256BC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Secrecy?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6B0AD1-A52D-B04A-B531-0036D6A6193C}"/>
              </a:ext>
            </a:extLst>
          </p:cNvPr>
          <p:cNvSpPr txBox="1"/>
          <p:nvPr/>
        </p:nvSpPr>
        <p:spPr>
          <a:xfrm>
            <a:off x="8100569" y="2228850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(</a:t>
            </a:r>
            <a:r>
              <a:rPr lang="en-US" dirty="0" err="1"/>
              <a:t>pk,sk</a:t>
            </a:r>
            <a:r>
              <a:rPr lang="en-US" dirty="0"/>
              <a:t>) pair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D603D4-3210-214E-9F62-8D665836F549}"/>
              </a:ext>
            </a:extLst>
          </p:cNvPr>
          <p:cNvSpPr txBox="1"/>
          <p:nvPr/>
        </p:nvSpPr>
        <p:spPr>
          <a:xfrm>
            <a:off x="8923070" y="5301062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6377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B2CFB-0AD1-B14B-AA79-3B3B7925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Diffie-Hellman Protocol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7255A8F-2CCB-BC46-9564-F60276AC15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Alice and Bob never met and share no secrets</a:t>
            </a:r>
          </a:p>
          <a:p>
            <a:r>
              <a:rPr lang="en-US" altLang="en-US" sz="2000" dirty="0"/>
              <a:t>Public info: </a:t>
            </a:r>
            <a:r>
              <a:rPr lang="en-US" altLang="en-US" sz="2000" dirty="0">
                <a:solidFill>
                  <a:schemeClr val="hlink"/>
                </a:solidFill>
              </a:rPr>
              <a:t>p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chemeClr val="hlink"/>
                </a:solidFill>
              </a:rPr>
              <a:t>g</a:t>
            </a:r>
          </a:p>
          <a:p>
            <a:pPr lvl="1"/>
            <a:r>
              <a:rPr lang="en-US" altLang="en-US" sz="1800" dirty="0"/>
              <a:t>p is a large prime number, g is a generator of </a:t>
            </a:r>
            <a:r>
              <a:rPr lang="en-US" altLang="en-US" sz="1800" dirty="0" err="1"/>
              <a:t>Z</a:t>
            </a:r>
            <a:r>
              <a:rPr lang="en-US" altLang="en-US" sz="1800" baseline="-25000" dirty="0" err="1"/>
              <a:t>p</a:t>
            </a:r>
            <a:r>
              <a:rPr lang="en-US" altLang="en-US" sz="1800" dirty="0"/>
              <a:t>*, </a:t>
            </a:r>
          </a:p>
          <a:p>
            <a:pPr lvl="1"/>
            <a:r>
              <a:rPr lang="en-US" altLang="en-US" sz="1800" dirty="0" err="1"/>
              <a:t>Z</a:t>
            </a:r>
            <a:r>
              <a:rPr lang="en-US" altLang="en-US" sz="1800" baseline="-25000" dirty="0" err="1"/>
              <a:t>p</a:t>
            </a:r>
            <a:r>
              <a:rPr lang="en-US" altLang="en-US" sz="1800" dirty="0"/>
              <a:t>*={1, 2 … p-1}; </a:t>
            </a:r>
            <a:r>
              <a:rPr lang="en-US" altLang="en-US" sz="1800" dirty="0">
                <a:sym typeface="Symbol" pitchFamily="2" charset="2"/>
              </a:rPr>
              <a:t></a:t>
            </a:r>
            <a:r>
              <a:rPr lang="en-US" altLang="en-US" sz="1800" dirty="0" err="1">
                <a:sym typeface="Symbol" pitchFamily="2" charset="2"/>
              </a:rPr>
              <a:t>a</a:t>
            </a:r>
            <a:r>
              <a:rPr lang="en-US" altLang="en-US" sz="1800" dirty="0" err="1"/>
              <a:t>Z</a:t>
            </a:r>
            <a:r>
              <a:rPr lang="en-US" altLang="en-US" sz="1800" baseline="-25000" dirty="0" err="1"/>
              <a:t>p</a:t>
            </a:r>
            <a:r>
              <a:rPr lang="en-US" altLang="en-US" sz="1800" dirty="0"/>
              <a:t>* </a:t>
            </a:r>
            <a:r>
              <a:rPr lang="en-US" altLang="en-US" sz="1800" dirty="0">
                <a:sym typeface="Symbol" pitchFamily="2" charset="2"/>
              </a:rPr>
              <a:t></a:t>
            </a:r>
            <a:r>
              <a:rPr lang="en-US" altLang="en-US" sz="1800" dirty="0" err="1">
                <a:sym typeface="Symbol" pitchFamily="2" charset="2"/>
              </a:rPr>
              <a:t>i</a:t>
            </a:r>
            <a:r>
              <a:rPr lang="en-US" altLang="en-US" sz="1800" dirty="0">
                <a:sym typeface="Symbol" pitchFamily="2" charset="2"/>
              </a:rPr>
              <a:t> such that </a:t>
            </a:r>
            <a:r>
              <a:rPr lang="en-US" altLang="en-US" sz="1800" dirty="0"/>
              <a:t>a=</a:t>
            </a:r>
            <a:r>
              <a:rPr lang="en-US" altLang="en-US" sz="1800" dirty="0" err="1"/>
              <a:t>g</a:t>
            </a:r>
            <a:r>
              <a:rPr lang="en-US" altLang="en-US" sz="1800" baseline="30000" dirty="0" err="1"/>
              <a:t>i</a:t>
            </a:r>
            <a:r>
              <a:rPr lang="en-US" altLang="en-US" sz="1800" dirty="0"/>
              <a:t> mod p</a:t>
            </a:r>
          </a:p>
        </p:txBody>
      </p:sp>
      <p:pic>
        <p:nvPicPr>
          <p:cNvPr id="22533" name="Picture 4" descr="PE03749_">
            <a:extLst>
              <a:ext uri="{FF2B5EF4-FFF2-40B4-BE49-F238E27FC236}">
                <a16:creationId xmlns:a16="http://schemas.microsoft.com/office/drawing/2014/main" id="{D85F4429-8297-AB4D-BDAB-B012C261C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1" y="4411119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PE03749_">
            <a:extLst>
              <a:ext uri="{FF2B5EF4-FFF2-40B4-BE49-F238E27FC236}">
                <a16:creationId xmlns:a16="http://schemas.microsoft.com/office/drawing/2014/main" id="{2EB17B82-88AC-6241-B07D-B5E56B54D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40651" y="4411119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Line 6">
            <a:extLst>
              <a:ext uri="{FF2B5EF4-FFF2-40B4-BE49-F238E27FC236}">
                <a16:creationId xmlns:a16="http://schemas.microsoft.com/office/drawing/2014/main" id="{EC168DCF-0B22-924D-AA47-34286880E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213" y="471591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C7F9A866-A7FB-7143-A796-D5AF19624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5395370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</a:rPr>
              <a:t>Alice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2166BFAC-7C41-9D4B-A5C9-B70673AC2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4" y="5395369"/>
            <a:ext cx="6171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</a:rPr>
              <a:t>Bob</a:t>
            </a:r>
          </a:p>
        </p:txBody>
      </p:sp>
      <p:sp>
        <p:nvSpPr>
          <p:cNvPr id="22538" name="AutoShape 9">
            <a:extLst>
              <a:ext uri="{FF2B5EF4-FFF2-40B4-BE49-F238E27FC236}">
                <a16:creationId xmlns:a16="http://schemas.microsoft.com/office/drawing/2014/main" id="{A2345776-3BEB-1148-B883-27EB8968C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63" y="4034868"/>
            <a:ext cx="2438400" cy="331788"/>
          </a:xfrm>
          <a:prstGeom prst="wedgeRectCallout">
            <a:avLst>
              <a:gd name="adj1" fmla="val 29407"/>
              <a:gd name="adj2" fmla="val 104065"/>
            </a:avLst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Pick secret, random X</a:t>
            </a:r>
          </a:p>
        </p:txBody>
      </p:sp>
      <p:sp>
        <p:nvSpPr>
          <p:cNvPr id="22539" name="AutoShape 10">
            <a:extLst>
              <a:ext uri="{FF2B5EF4-FFF2-40B4-BE49-F238E27FC236}">
                <a16:creationId xmlns:a16="http://schemas.microsoft.com/office/drawing/2014/main" id="{82423560-BD88-6F41-A83F-41192E4C1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832" y="4164503"/>
            <a:ext cx="2470150" cy="331788"/>
          </a:xfrm>
          <a:prstGeom prst="wedgeRectCallout">
            <a:avLst>
              <a:gd name="adj1" fmla="val -35977"/>
              <a:gd name="adj2" fmla="val 106940"/>
            </a:avLst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Pick secret, random Y</a:t>
            </a:r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63FDD300-74CA-C84D-9D90-F62F745F49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532551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4874208B-D2F8-CA46-92A4-8DFC0397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4792119"/>
            <a:ext cx="108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+mn-lt"/>
              </a:rPr>
              <a:t>g</a:t>
            </a:r>
            <a:r>
              <a:rPr lang="en-US" altLang="en-US" baseline="30000">
                <a:solidFill>
                  <a:schemeClr val="tx1"/>
                </a:solidFill>
                <a:latin typeface="+mn-lt"/>
              </a:rPr>
              <a:t>y </a:t>
            </a:r>
            <a:r>
              <a:rPr lang="en-US" altLang="en-US" sz="1600">
                <a:solidFill>
                  <a:schemeClr val="tx1"/>
                </a:solidFill>
                <a:latin typeface="+mn-lt"/>
              </a:rPr>
              <a:t>mod p</a:t>
            </a:r>
            <a:endParaRPr lang="en-US" altLang="en-US" sz="1600">
              <a:latin typeface="+mn-lt"/>
            </a:endParaRPr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7ACFF2E6-DE8F-4C4D-B5F7-A539107B3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4" y="4182519"/>
            <a:ext cx="1087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+mn-lt"/>
              </a:rPr>
              <a:t>g</a:t>
            </a:r>
            <a:r>
              <a:rPr lang="en-US" altLang="en-US" baseline="30000">
                <a:solidFill>
                  <a:schemeClr val="tx1"/>
                </a:solidFill>
                <a:latin typeface="+mn-lt"/>
              </a:rPr>
              <a:t>x </a:t>
            </a:r>
            <a:r>
              <a:rPr lang="en-US" altLang="en-US" sz="1600">
                <a:solidFill>
                  <a:schemeClr val="tx1"/>
                </a:solidFill>
                <a:latin typeface="+mn-lt"/>
              </a:rPr>
              <a:t>mod p</a:t>
            </a:r>
            <a:endParaRPr lang="en-US" altLang="en-US" sz="1600">
              <a:latin typeface="+mn-lt"/>
            </a:endParaRPr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7750F28B-3195-7D4E-B34F-23544225C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805814"/>
            <a:ext cx="3514104" cy="6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Compute k=(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g</a:t>
            </a:r>
            <a:r>
              <a:rPr lang="en-US" altLang="en-US" baseline="30000" dirty="0" err="1">
                <a:solidFill>
                  <a:schemeClr val="tx1"/>
                </a:solidFill>
                <a:latin typeface="+mn-lt"/>
              </a:rPr>
              <a:t>y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altLang="en-US" baseline="30000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=</a:t>
            </a:r>
            <a:r>
              <a:rPr lang="en-US" altLang="en-US" dirty="0" err="1">
                <a:solidFill>
                  <a:schemeClr val="hlink"/>
                </a:solidFill>
                <a:latin typeface="+mn-lt"/>
              </a:rPr>
              <a:t>g</a:t>
            </a:r>
            <a:r>
              <a:rPr lang="en-US" altLang="en-US" baseline="30000" dirty="0" err="1">
                <a:solidFill>
                  <a:schemeClr val="hlink"/>
                </a:solidFill>
                <a:latin typeface="+mn-lt"/>
              </a:rPr>
              <a:t>xy</a:t>
            </a:r>
            <a:r>
              <a:rPr lang="en-US" altLang="en-US" baseline="30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mod p</a:t>
            </a:r>
            <a:endParaRPr lang="en-US" altLang="en-US" sz="1600" dirty="0">
              <a:latin typeface="+mn-lt"/>
            </a:endParaRPr>
          </a:p>
          <a:p>
            <a:pPr>
              <a:buFontTx/>
              <a:buNone/>
            </a:pPr>
            <a:endParaRPr lang="en-US" altLang="en-US" sz="1600" baseline="30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544" name="Text Box 15">
            <a:extLst>
              <a:ext uri="{FF2B5EF4-FFF2-40B4-BE49-F238E27FC236}">
                <a16:creationId xmlns:a16="http://schemas.microsoft.com/office/drawing/2014/main" id="{2A96A205-61EF-6B46-AF88-97F84F856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5805814"/>
            <a:ext cx="3514104" cy="6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+mn-lt"/>
              </a:rPr>
              <a:t>Compute k=(g</a:t>
            </a:r>
            <a:r>
              <a:rPr lang="en-US" altLang="en-US" baseline="3000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en-US">
                <a:solidFill>
                  <a:schemeClr val="tx1"/>
                </a:solidFill>
                <a:latin typeface="+mn-lt"/>
              </a:rPr>
              <a:t>)</a:t>
            </a:r>
            <a:r>
              <a:rPr lang="en-US" altLang="en-US" baseline="30000">
                <a:solidFill>
                  <a:schemeClr val="tx1"/>
                </a:solidFill>
                <a:latin typeface="+mn-lt"/>
              </a:rPr>
              <a:t>y</a:t>
            </a:r>
            <a:r>
              <a:rPr lang="en-US" altLang="en-US">
                <a:solidFill>
                  <a:schemeClr val="tx1"/>
                </a:solidFill>
                <a:latin typeface="+mn-lt"/>
              </a:rPr>
              <a:t>=</a:t>
            </a:r>
            <a:r>
              <a:rPr lang="en-US" altLang="en-US">
                <a:solidFill>
                  <a:schemeClr val="hlink"/>
                </a:solidFill>
                <a:latin typeface="+mn-lt"/>
              </a:rPr>
              <a:t>g</a:t>
            </a:r>
            <a:r>
              <a:rPr lang="en-US" altLang="en-US" baseline="30000">
                <a:solidFill>
                  <a:schemeClr val="hlink"/>
                </a:solidFill>
                <a:latin typeface="+mn-lt"/>
              </a:rPr>
              <a:t>xy</a:t>
            </a:r>
            <a:r>
              <a:rPr lang="en-US" altLang="en-US" baseline="3000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1600">
                <a:solidFill>
                  <a:schemeClr val="tx1"/>
                </a:solidFill>
                <a:latin typeface="+mn-lt"/>
              </a:rPr>
              <a:t>mod p</a:t>
            </a:r>
            <a:endParaRPr lang="en-US" altLang="en-US" sz="1600">
              <a:latin typeface="+mn-lt"/>
            </a:endParaRPr>
          </a:p>
          <a:p>
            <a:pPr>
              <a:buFontTx/>
              <a:buNone/>
            </a:pPr>
            <a:endParaRPr lang="en-US" altLang="en-US" sz="1600" baseline="300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2545" name="Picture 20">
            <a:extLst>
              <a:ext uri="{FF2B5EF4-FFF2-40B4-BE49-F238E27FC236}">
                <a16:creationId xmlns:a16="http://schemas.microsoft.com/office/drawing/2014/main" id="{010B46E0-F220-3849-901F-ADE197AC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0001250" y="508000"/>
            <a:ext cx="16383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FCA4FB-929B-494F-ACF6-855150405D92}"/>
              </a:ext>
            </a:extLst>
          </p:cNvPr>
          <p:cNvSpPr txBox="1"/>
          <p:nvPr/>
        </p:nvSpPr>
        <p:spPr>
          <a:xfrm>
            <a:off x="9670741" y="2735304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Hellman and Diffie</a:t>
            </a:r>
          </a:p>
        </p:txBody>
      </p:sp>
    </p:spTree>
    <p:extLst>
      <p:ext uri="{BB962C8B-B14F-4D97-AF65-F5344CB8AC3E}">
        <p14:creationId xmlns:p14="http://schemas.microsoft.com/office/powerpoint/2010/main" val="163820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930EE5E0-C80D-F143-8120-1704E7B26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Diffie-Hellman Secure?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6AE64E6-1753-194D-8325-1477CB9EE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799" y="2103120"/>
            <a:ext cx="10607459" cy="3849624"/>
          </a:xfrm>
        </p:spPr>
        <p:txBody>
          <a:bodyPr/>
          <a:lstStyle/>
          <a:p>
            <a:r>
              <a:rPr lang="en-US" altLang="en-US" sz="2000" dirty="0">
                <a:solidFill>
                  <a:schemeClr val="hlink"/>
                </a:solidFill>
              </a:rPr>
              <a:t>Discrete Logarithm (DL)</a:t>
            </a:r>
            <a:r>
              <a:rPr lang="en-US" altLang="en-US" sz="2000" dirty="0"/>
              <a:t> problem: given </a:t>
            </a:r>
            <a:r>
              <a:rPr lang="en-US" altLang="en-US" sz="2000" dirty="0" err="1">
                <a:solidFill>
                  <a:schemeClr val="accent2"/>
                </a:solidFill>
              </a:rPr>
              <a:t>g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x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/>
              <a:t>mod p, hard to extract </a:t>
            </a:r>
            <a:r>
              <a:rPr lang="en-US" altLang="en-US" sz="2000" dirty="0">
                <a:solidFill>
                  <a:schemeClr val="accent2"/>
                </a:solidFill>
              </a:rPr>
              <a:t>x</a:t>
            </a:r>
          </a:p>
          <a:p>
            <a:pPr lvl="1"/>
            <a:r>
              <a:rPr lang="en-US" altLang="en-US" sz="1800" dirty="0"/>
              <a:t>There is no known efficient algorithm for doing this</a:t>
            </a:r>
          </a:p>
          <a:p>
            <a:pPr lvl="1"/>
            <a:r>
              <a:rPr lang="en-US" altLang="en-US" sz="1800" dirty="0"/>
              <a:t>This is not enough for Diffie-Hellman to be secure!</a:t>
            </a:r>
          </a:p>
          <a:p>
            <a:r>
              <a:rPr lang="en-US" altLang="en-US" sz="2000" dirty="0">
                <a:solidFill>
                  <a:schemeClr val="hlink"/>
                </a:solidFill>
              </a:rPr>
              <a:t>Computational Diffie-Hellman (CDH)</a:t>
            </a:r>
            <a:r>
              <a:rPr lang="en-US" altLang="en-US" sz="2000" dirty="0"/>
              <a:t> problem: given </a:t>
            </a:r>
            <a:r>
              <a:rPr lang="en-US" altLang="en-US" sz="2000" dirty="0" err="1">
                <a:solidFill>
                  <a:schemeClr val="accent2"/>
                </a:solidFill>
              </a:rPr>
              <a:t>g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x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solidFill>
                  <a:schemeClr val="accent2"/>
                </a:solidFill>
              </a:rPr>
              <a:t>g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y</a:t>
            </a:r>
            <a:r>
              <a:rPr lang="en-US" altLang="en-US" sz="2000" dirty="0"/>
              <a:t>, hard to compute </a:t>
            </a:r>
            <a:r>
              <a:rPr lang="en-US" altLang="en-US" sz="2000" dirty="0" err="1">
                <a:solidFill>
                  <a:schemeClr val="accent2"/>
                </a:solidFill>
              </a:rPr>
              <a:t>g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xy</a:t>
            </a:r>
            <a:r>
              <a:rPr lang="en-US" altLang="en-US" sz="2000" baseline="30000" dirty="0"/>
              <a:t> </a:t>
            </a:r>
            <a:r>
              <a:rPr lang="en-US" altLang="en-US" sz="2000" dirty="0"/>
              <a:t>mod p</a:t>
            </a:r>
          </a:p>
          <a:p>
            <a:pPr lvl="1"/>
            <a:r>
              <a:rPr lang="en-US" altLang="en-US" sz="1800" dirty="0"/>
              <a:t>… unless you know x or y, in which case it’s easy</a:t>
            </a:r>
          </a:p>
          <a:p>
            <a:r>
              <a:rPr lang="en-US" altLang="en-US" sz="2000" dirty="0">
                <a:solidFill>
                  <a:schemeClr val="hlink"/>
                </a:solidFill>
              </a:rPr>
              <a:t>Decisional Diffie-Hellman (DDH)</a:t>
            </a:r>
            <a:r>
              <a:rPr lang="en-US" altLang="en-US" sz="2000" dirty="0"/>
              <a:t> problem: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   given </a:t>
            </a:r>
            <a:r>
              <a:rPr lang="en-US" altLang="en-US" sz="2000" dirty="0" err="1">
                <a:solidFill>
                  <a:schemeClr val="accent2"/>
                </a:solidFill>
              </a:rPr>
              <a:t>g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x</a:t>
            </a:r>
            <a:r>
              <a:rPr lang="en-US" altLang="en-US" sz="2000" dirty="0"/>
              <a:t> and </a:t>
            </a:r>
            <a:r>
              <a:rPr lang="en-US" altLang="en-US" sz="2000" dirty="0" err="1">
                <a:solidFill>
                  <a:schemeClr val="accent2"/>
                </a:solidFill>
              </a:rPr>
              <a:t>g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y</a:t>
            </a:r>
            <a:r>
              <a:rPr lang="en-US" altLang="en-US" sz="2000" dirty="0"/>
              <a:t>, hard to tell the difference between </a:t>
            </a:r>
            <a:r>
              <a:rPr lang="en-US" altLang="en-US" sz="2000" dirty="0" err="1">
                <a:solidFill>
                  <a:schemeClr val="accent2"/>
                </a:solidFill>
              </a:rPr>
              <a:t>g</a:t>
            </a:r>
            <a:r>
              <a:rPr lang="en-US" altLang="en-US" sz="2000" baseline="30000" dirty="0" err="1">
                <a:solidFill>
                  <a:schemeClr val="accent2"/>
                </a:solidFill>
              </a:rPr>
              <a:t>xy</a:t>
            </a:r>
            <a:r>
              <a:rPr lang="en-US" altLang="en-US" sz="2000" baseline="30000" dirty="0"/>
              <a:t> </a:t>
            </a:r>
            <a:r>
              <a:rPr lang="en-US" altLang="en-US" sz="2000" dirty="0"/>
              <a:t>mod p and </a:t>
            </a:r>
            <a:r>
              <a:rPr lang="en-US" altLang="en-US" sz="2000" dirty="0">
                <a:solidFill>
                  <a:schemeClr val="accent2"/>
                </a:solidFill>
              </a:rPr>
              <a:t>g</a:t>
            </a:r>
            <a:r>
              <a:rPr lang="en-US" altLang="en-US" sz="2000" baseline="30000" dirty="0">
                <a:solidFill>
                  <a:schemeClr val="accent2"/>
                </a:solidFill>
              </a:rPr>
              <a:t>r </a:t>
            </a:r>
            <a:r>
              <a:rPr lang="en-US" altLang="en-US" sz="2000" dirty="0"/>
              <a:t>mod p where r is random</a:t>
            </a:r>
          </a:p>
        </p:txBody>
      </p:sp>
    </p:spTree>
    <p:extLst>
      <p:ext uri="{BB962C8B-B14F-4D97-AF65-F5344CB8AC3E}">
        <p14:creationId xmlns:p14="http://schemas.microsoft.com/office/powerpoint/2010/main" val="178481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6E1607BD-B950-AF43-94C5-ED3EA7AE0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Diffie-Hellman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E32EE66-E80E-FA45-9972-589C4C0BDF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Assuming the DDH problem is hard, Diffie-Hellman protocol is a secure key establishment protocol against </a:t>
            </a:r>
            <a:r>
              <a:rPr lang="en-US" altLang="en-US" sz="2400" u="sng" dirty="0"/>
              <a:t>passive</a:t>
            </a:r>
            <a:r>
              <a:rPr lang="en-US" altLang="en-US" sz="2400" dirty="0"/>
              <a:t> attackers</a:t>
            </a:r>
          </a:p>
          <a:p>
            <a:pPr lvl="1"/>
            <a:r>
              <a:rPr lang="en-US" altLang="en-US" sz="2000" dirty="0"/>
              <a:t>Eavesdropper can’t tell the difference between the established key and a random value</a:t>
            </a:r>
          </a:p>
          <a:p>
            <a:pPr lvl="1"/>
            <a:r>
              <a:rPr lang="en-US" altLang="en-US" sz="2000" dirty="0"/>
              <a:t>Can use the new key for symmetric cryptography</a:t>
            </a:r>
          </a:p>
          <a:p>
            <a:r>
              <a:rPr lang="en-US" altLang="en-US" sz="2400" dirty="0"/>
              <a:t>Need an authentication mechanism in addition to Diffie-Hellman</a:t>
            </a:r>
          </a:p>
          <a:p>
            <a:pPr lvl="1"/>
            <a:r>
              <a:rPr lang="en-US" altLang="en-US" sz="2000" dirty="0"/>
              <a:t>Examples: TLS, IPsec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6DE45-6EF5-7B48-9955-EC753C2475F8}"/>
              </a:ext>
            </a:extLst>
          </p:cNvPr>
          <p:cNvSpPr txBox="1"/>
          <p:nvPr/>
        </p:nvSpPr>
        <p:spPr>
          <a:xfrm>
            <a:off x="3194137" y="5523978"/>
            <a:ext cx="842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implementations (</a:t>
            </a:r>
            <a:r>
              <a:rPr lang="en-US" dirty="0" err="1"/>
              <a:t>eg</a:t>
            </a:r>
            <a:r>
              <a:rPr lang="en-US" dirty="0"/>
              <a:t>, Signal and WhatsApp) use </a:t>
            </a:r>
            <a:r>
              <a:rPr lang="en-US" dirty="0">
                <a:solidFill>
                  <a:srgbClr val="C00000"/>
                </a:solidFill>
              </a:rPr>
              <a:t>Elliptic-Curve Diffie-Hellman</a:t>
            </a:r>
          </a:p>
        </p:txBody>
      </p:sp>
    </p:spTree>
    <p:extLst>
      <p:ext uri="{BB962C8B-B14F-4D97-AF65-F5344CB8AC3E}">
        <p14:creationId xmlns:p14="http://schemas.microsoft.com/office/powerpoint/2010/main" val="83249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3" descr="PE03749_">
            <a:extLst>
              <a:ext uri="{FF2B5EF4-FFF2-40B4-BE49-F238E27FC236}">
                <a16:creationId xmlns:a16="http://schemas.microsoft.com/office/drawing/2014/main" id="{10302A2C-3336-B34F-B134-3F56C6537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528039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 descr="PE03749_">
            <a:extLst>
              <a:ext uri="{FF2B5EF4-FFF2-40B4-BE49-F238E27FC236}">
                <a16:creationId xmlns:a16="http://schemas.microsoft.com/office/drawing/2014/main" id="{BF06EB15-91EA-AD4A-932B-E53739B22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2528039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5" descr="j0139031">
            <a:extLst>
              <a:ext uri="{FF2B5EF4-FFF2-40B4-BE49-F238E27FC236}">
                <a16:creationId xmlns:a16="http://schemas.microsoft.com/office/drawing/2014/main" id="{F26A3169-B1B7-D047-8509-58F5DF989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19801" y="1889864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Line 6">
            <a:extLst>
              <a:ext uri="{FF2B5EF4-FFF2-40B4-BE49-F238E27FC236}">
                <a16:creationId xmlns:a16="http://schemas.microsoft.com/office/drawing/2014/main" id="{3FA953A5-31D9-234A-AB85-A20C86483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13763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31DF79FF-A50B-0F49-831E-8C6796518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4" y="2558203"/>
            <a:ext cx="360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+mn-lt"/>
              </a:rPr>
              <a:t>?</a:t>
            </a:r>
          </a:p>
        </p:txBody>
      </p:sp>
      <p:grpSp>
        <p:nvGrpSpPr>
          <p:cNvPr id="14345" name="Group 8">
            <a:extLst>
              <a:ext uri="{FF2B5EF4-FFF2-40B4-BE49-F238E27FC236}">
                <a16:creationId xmlns:a16="http://schemas.microsoft.com/office/drawing/2014/main" id="{D06F4D5B-D5FF-274B-9052-3316B5466F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3366240"/>
            <a:ext cx="657225" cy="322263"/>
            <a:chOff x="1410" y="2496"/>
            <a:chExt cx="414" cy="203"/>
          </a:xfrm>
        </p:grpSpPr>
        <p:sp>
          <p:nvSpPr>
            <p:cNvPr id="14372" name="AutoShape 9">
              <a:extLst>
                <a:ext uri="{FF2B5EF4-FFF2-40B4-BE49-F238E27FC236}">
                  <a16:creationId xmlns:a16="http://schemas.microsoft.com/office/drawing/2014/main" id="{C430B238-7987-8843-BA93-77B3D6E9F6E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Freeform 10">
              <a:extLst>
                <a:ext uri="{FF2B5EF4-FFF2-40B4-BE49-F238E27FC236}">
                  <a16:creationId xmlns:a16="http://schemas.microsoft.com/office/drawing/2014/main" id="{761AAA0E-97D1-D34B-938D-CEF9D8373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Freeform 11">
              <a:extLst>
                <a:ext uri="{FF2B5EF4-FFF2-40B4-BE49-F238E27FC236}">
                  <a16:creationId xmlns:a16="http://schemas.microsoft.com/office/drawing/2014/main" id="{F6697DC8-DBD1-DD48-A403-815A06E37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Freeform 12">
              <a:extLst>
                <a:ext uri="{FF2B5EF4-FFF2-40B4-BE49-F238E27FC236}">
                  <a16:creationId xmlns:a16="http://schemas.microsoft.com/office/drawing/2014/main" id="{0FC29920-59E7-4348-B7D2-D7D832B2B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6" name="Freeform 13">
              <a:extLst>
                <a:ext uri="{FF2B5EF4-FFF2-40B4-BE49-F238E27FC236}">
                  <a16:creationId xmlns:a16="http://schemas.microsoft.com/office/drawing/2014/main" id="{469F11A3-2AA6-7948-911F-E5266297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7" name="Freeform 14">
              <a:extLst>
                <a:ext uri="{FF2B5EF4-FFF2-40B4-BE49-F238E27FC236}">
                  <a16:creationId xmlns:a16="http://schemas.microsoft.com/office/drawing/2014/main" id="{5A0ECC02-7FE5-AF42-A6AA-E2B982FFE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8" name="Freeform 15">
              <a:extLst>
                <a:ext uri="{FF2B5EF4-FFF2-40B4-BE49-F238E27FC236}">
                  <a16:creationId xmlns:a16="http://schemas.microsoft.com/office/drawing/2014/main" id="{FDAE2EE3-9EDF-624D-ABFA-39665D6A5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9" name="Freeform 16">
              <a:extLst>
                <a:ext uri="{FF2B5EF4-FFF2-40B4-BE49-F238E27FC236}">
                  <a16:creationId xmlns:a16="http://schemas.microsoft.com/office/drawing/2014/main" id="{139804F3-EBD7-1545-88FE-896471971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Freeform 17">
              <a:extLst>
                <a:ext uri="{FF2B5EF4-FFF2-40B4-BE49-F238E27FC236}">
                  <a16:creationId xmlns:a16="http://schemas.microsoft.com/office/drawing/2014/main" id="{EDEA586A-F96A-754A-A6B7-360231418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Freeform 18">
              <a:extLst>
                <a:ext uri="{FF2B5EF4-FFF2-40B4-BE49-F238E27FC236}">
                  <a16:creationId xmlns:a16="http://schemas.microsoft.com/office/drawing/2014/main" id="{8196B31F-E19E-B443-9F59-3E95652BC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Freeform 19">
              <a:extLst>
                <a:ext uri="{FF2B5EF4-FFF2-40B4-BE49-F238E27FC236}">
                  <a16:creationId xmlns:a16="http://schemas.microsoft.com/office/drawing/2014/main" id="{8BE94018-5DF7-8249-9B6F-D9A2F6428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3" name="Freeform 20">
              <a:extLst>
                <a:ext uri="{FF2B5EF4-FFF2-40B4-BE49-F238E27FC236}">
                  <a16:creationId xmlns:a16="http://schemas.microsoft.com/office/drawing/2014/main" id="{31368F0C-C836-1D43-874E-F5DE2A594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Freeform 21">
              <a:extLst>
                <a:ext uri="{FF2B5EF4-FFF2-40B4-BE49-F238E27FC236}">
                  <a16:creationId xmlns:a16="http://schemas.microsoft.com/office/drawing/2014/main" id="{3647354F-1EB6-2445-A631-2E52843CD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5" name="Freeform 22">
              <a:extLst>
                <a:ext uri="{FF2B5EF4-FFF2-40B4-BE49-F238E27FC236}">
                  <a16:creationId xmlns:a16="http://schemas.microsoft.com/office/drawing/2014/main" id="{8C0D32C2-A074-1247-A232-5CA328856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6" name="Freeform 23">
              <a:extLst>
                <a:ext uri="{FF2B5EF4-FFF2-40B4-BE49-F238E27FC236}">
                  <a16:creationId xmlns:a16="http://schemas.microsoft.com/office/drawing/2014/main" id="{03B37FF6-744F-EC4C-B610-ADA16E4D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87" name="Freeform 24">
              <a:extLst>
                <a:ext uri="{FF2B5EF4-FFF2-40B4-BE49-F238E27FC236}">
                  <a16:creationId xmlns:a16="http://schemas.microsoft.com/office/drawing/2014/main" id="{2C86CC63-A40B-2847-BC4F-C06567D54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6" name="Text Box 25">
            <a:extLst>
              <a:ext uri="{FF2B5EF4-FFF2-40B4-BE49-F238E27FC236}">
                <a16:creationId xmlns:a16="http://schemas.microsoft.com/office/drawing/2014/main" id="{874EB23B-4406-7F43-B1CC-BF8DF1F55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752" y="4292668"/>
            <a:ext cx="705193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u="sng" dirty="0">
                <a:solidFill>
                  <a:schemeClr val="tx1"/>
                </a:solidFill>
                <a:latin typeface="+mn-lt"/>
              </a:rPr>
              <a:t>Given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: Everybody knows Bob’s public key</a:t>
            </a:r>
            <a:endParaRPr lang="en-US" altLang="en-US" sz="1800" dirty="0">
              <a:solidFill>
                <a:schemeClr val="tx1"/>
              </a:solidFill>
              <a:latin typeface="+mn-lt"/>
            </a:endParaRP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          Only Bob knows the corresponding private key</a:t>
            </a:r>
          </a:p>
        </p:txBody>
      </p:sp>
      <p:sp>
        <p:nvSpPr>
          <p:cNvPr id="14347" name="AutoShape 26">
            <a:extLst>
              <a:ext uri="{FF2B5EF4-FFF2-40B4-BE49-F238E27FC236}">
                <a16:creationId xmlns:a16="http://schemas.microsoft.com/office/drawing/2014/main" id="{DEECC076-2E9B-874C-9B0F-50BB7525B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842364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  <a:latin typeface="+mn-lt"/>
              </a:rPr>
              <a:t>private key</a:t>
            </a:r>
          </a:p>
        </p:txBody>
      </p:sp>
      <p:sp>
        <p:nvSpPr>
          <p:cNvPr id="14348" name="Text Box 27">
            <a:extLst>
              <a:ext uri="{FF2B5EF4-FFF2-40B4-BE49-F238E27FC236}">
                <a16:creationId xmlns:a16="http://schemas.microsoft.com/office/drawing/2014/main" id="{3672EAF2-EEE9-0C43-9EBD-8A6CA5D3A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762" y="5123009"/>
            <a:ext cx="984115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371600" indent="-4572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u="sng" dirty="0">
                <a:solidFill>
                  <a:schemeClr val="tx1"/>
                </a:solidFill>
                <a:latin typeface="+mn-lt"/>
              </a:rPr>
              <a:t>Goal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: 	1. To compute a signature on a message, must know the private key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		2. To verify a signature, only need the public key (anyone can verify)</a:t>
            </a:r>
          </a:p>
        </p:txBody>
      </p:sp>
      <p:grpSp>
        <p:nvGrpSpPr>
          <p:cNvPr id="14349" name="Group 28">
            <a:extLst>
              <a:ext uri="{FF2B5EF4-FFF2-40B4-BE49-F238E27FC236}">
                <a16:creationId xmlns:a16="http://schemas.microsoft.com/office/drawing/2014/main" id="{A9491D0C-0053-2B4A-87C1-AD1FF11C35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2139102"/>
            <a:ext cx="657225" cy="322262"/>
            <a:chOff x="1410" y="2496"/>
            <a:chExt cx="414" cy="203"/>
          </a:xfrm>
        </p:grpSpPr>
        <p:sp>
          <p:nvSpPr>
            <p:cNvPr id="14356" name="AutoShape 29">
              <a:extLst>
                <a:ext uri="{FF2B5EF4-FFF2-40B4-BE49-F238E27FC236}">
                  <a16:creationId xmlns:a16="http://schemas.microsoft.com/office/drawing/2014/main" id="{2A577C6A-127B-6C40-98B4-6A52E7192E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Freeform 30">
              <a:extLst>
                <a:ext uri="{FF2B5EF4-FFF2-40B4-BE49-F238E27FC236}">
                  <a16:creationId xmlns:a16="http://schemas.microsoft.com/office/drawing/2014/main" id="{62EA4803-2AC6-B741-826E-E75EC92F2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8" name="Freeform 31">
              <a:extLst>
                <a:ext uri="{FF2B5EF4-FFF2-40B4-BE49-F238E27FC236}">
                  <a16:creationId xmlns:a16="http://schemas.microsoft.com/office/drawing/2014/main" id="{32F92B84-2F1C-F54B-9CFE-7E554C643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9" name="Freeform 32">
              <a:extLst>
                <a:ext uri="{FF2B5EF4-FFF2-40B4-BE49-F238E27FC236}">
                  <a16:creationId xmlns:a16="http://schemas.microsoft.com/office/drawing/2014/main" id="{17912753-82FB-454F-A5C8-92C93A2B9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33">
              <a:extLst>
                <a:ext uri="{FF2B5EF4-FFF2-40B4-BE49-F238E27FC236}">
                  <a16:creationId xmlns:a16="http://schemas.microsoft.com/office/drawing/2014/main" id="{BA8A3372-4D2F-4B43-9606-F5FC4AB5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Freeform 34">
              <a:extLst>
                <a:ext uri="{FF2B5EF4-FFF2-40B4-BE49-F238E27FC236}">
                  <a16:creationId xmlns:a16="http://schemas.microsoft.com/office/drawing/2014/main" id="{127D3EC5-8F15-8240-B99E-0D2F30C19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2" name="Freeform 35">
              <a:extLst>
                <a:ext uri="{FF2B5EF4-FFF2-40B4-BE49-F238E27FC236}">
                  <a16:creationId xmlns:a16="http://schemas.microsoft.com/office/drawing/2014/main" id="{BBF980B1-81CE-124F-A093-F6A2302D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3" name="Freeform 36">
              <a:extLst>
                <a:ext uri="{FF2B5EF4-FFF2-40B4-BE49-F238E27FC236}">
                  <a16:creationId xmlns:a16="http://schemas.microsoft.com/office/drawing/2014/main" id="{A3DEF1A0-A6AA-014A-B248-5A515E49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4" name="Freeform 37">
              <a:extLst>
                <a:ext uri="{FF2B5EF4-FFF2-40B4-BE49-F238E27FC236}">
                  <a16:creationId xmlns:a16="http://schemas.microsoft.com/office/drawing/2014/main" id="{75913BC3-AA6A-F348-8EC0-94B99BFE7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5" name="Freeform 38">
              <a:extLst>
                <a:ext uri="{FF2B5EF4-FFF2-40B4-BE49-F238E27FC236}">
                  <a16:creationId xmlns:a16="http://schemas.microsoft.com/office/drawing/2014/main" id="{8D27E7C8-F5E1-2641-AF0F-461A478CD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6" name="Freeform 39">
              <a:extLst>
                <a:ext uri="{FF2B5EF4-FFF2-40B4-BE49-F238E27FC236}">
                  <a16:creationId xmlns:a16="http://schemas.microsoft.com/office/drawing/2014/main" id="{B4B44842-70F0-6248-9E54-232A83227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7" name="Freeform 40">
              <a:extLst>
                <a:ext uri="{FF2B5EF4-FFF2-40B4-BE49-F238E27FC236}">
                  <a16:creationId xmlns:a16="http://schemas.microsoft.com/office/drawing/2014/main" id="{C468CC8E-7240-FE4F-A07F-92EC3709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Freeform 41">
              <a:extLst>
                <a:ext uri="{FF2B5EF4-FFF2-40B4-BE49-F238E27FC236}">
                  <a16:creationId xmlns:a16="http://schemas.microsoft.com/office/drawing/2014/main" id="{722D2633-42C3-3647-83E5-F9CD545BA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9" name="Freeform 42">
              <a:extLst>
                <a:ext uri="{FF2B5EF4-FFF2-40B4-BE49-F238E27FC236}">
                  <a16:creationId xmlns:a16="http://schemas.microsoft.com/office/drawing/2014/main" id="{E182C29C-F58B-6646-AEEA-E2F140259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Freeform 43">
              <a:extLst>
                <a:ext uri="{FF2B5EF4-FFF2-40B4-BE49-F238E27FC236}">
                  <a16:creationId xmlns:a16="http://schemas.microsoft.com/office/drawing/2014/main" id="{8553FAF4-943E-6D4A-978C-C6D77B1EF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1" name="Freeform 44">
              <a:extLst>
                <a:ext uri="{FF2B5EF4-FFF2-40B4-BE49-F238E27FC236}">
                  <a16:creationId xmlns:a16="http://schemas.microsoft.com/office/drawing/2014/main" id="{C4031B40-2D38-A444-B79B-955559818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350" name="Picture 45" descr="BS00740_">
            <a:extLst>
              <a:ext uri="{FF2B5EF4-FFF2-40B4-BE49-F238E27FC236}">
                <a16:creationId xmlns:a16="http://schemas.microsoft.com/office/drawing/2014/main" id="{7D808B1A-F30B-1E4B-AB55-37A26570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299564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Text Box 48">
            <a:extLst>
              <a:ext uri="{FF2B5EF4-FFF2-40B4-BE49-F238E27FC236}">
                <a16:creationId xmlns:a16="http://schemas.microsoft.com/office/drawing/2014/main" id="{634A9236-1E60-8445-82A0-412079A3A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12290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</a:rPr>
              <a:t>Alice</a:t>
            </a:r>
          </a:p>
        </p:txBody>
      </p:sp>
      <p:sp>
        <p:nvSpPr>
          <p:cNvPr id="14354" name="Text Box 49">
            <a:extLst>
              <a:ext uri="{FF2B5EF4-FFF2-40B4-BE49-F238E27FC236}">
                <a16:creationId xmlns:a16="http://schemas.microsoft.com/office/drawing/2014/main" id="{EA0FEBC5-5A95-7140-A51C-152385EE1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12290"/>
            <a:ext cx="611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</a:rPr>
              <a:t>Bob</a:t>
            </a:r>
          </a:p>
        </p:txBody>
      </p:sp>
      <p:pic>
        <p:nvPicPr>
          <p:cNvPr id="14355" name="Picture 50" descr="MCj02339240000[1]">
            <a:extLst>
              <a:ext uri="{FF2B5EF4-FFF2-40B4-BE49-F238E27FC236}">
                <a16:creationId xmlns:a16="http://schemas.microsoft.com/office/drawing/2014/main" id="{1549CF95-9395-4142-BD84-7154E392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200" y="2613764"/>
            <a:ext cx="1168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EA8418-5787-6E4D-B5F7-469F4C0B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Signatures: Basic Idea</a:t>
            </a:r>
          </a:p>
        </p:txBody>
      </p:sp>
      <p:sp>
        <p:nvSpPr>
          <p:cNvPr id="54" name="AutoShape 46">
            <a:extLst>
              <a:ext uri="{FF2B5EF4-FFF2-40B4-BE49-F238E27FC236}">
                <a16:creationId xmlns:a16="http://schemas.microsoft.com/office/drawing/2014/main" id="{D460B8E7-FACF-4047-A235-C1E4750ED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864298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n-lt"/>
              </a:rPr>
              <a:t>public key</a:t>
            </a:r>
          </a:p>
        </p:txBody>
      </p:sp>
      <p:sp>
        <p:nvSpPr>
          <p:cNvPr id="55" name="AutoShape 47">
            <a:extLst>
              <a:ext uri="{FF2B5EF4-FFF2-40B4-BE49-F238E27FC236}">
                <a16:creationId xmlns:a16="http://schemas.microsoft.com/office/drawing/2014/main" id="{E2587054-A897-9D44-907C-8AE08355E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78698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public key</a:t>
            </a:r>
          </a:p>
        </p:txBody>
      </p:sp>
    </p:spTree>
    <p:extLst>
      <p:ext uri="{BB962C8B-B14F-4D97-AF65-F5344CB8AC3E}">
        <p14:creationId xmlns:p14="http://schemas.microsoft.com/office/powerpoint/2010/main" val="204870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223E4B52-A57B-264E-9578-AD36A5F54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RSA Signatures</a:t>
            </a:r>
            <a:endParaRPr lang="en-US" altLang="en-US" sz="240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7B33FC4-DBA1-2F42-BC9A-F38E53F14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799" y="2103120"/>
            <a:ext cx="10482197" cy="3849624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ym typeface="Symbol" pitchFamily="2" charset="2"/>
              </a:rPr>
              <a:t>Public key is (</a:t>
            </a:r>
            <a:r>
              <a:rPr lang="en-US" altLang="en-US" sz="2400" dirty="0" err="1">
                <a:sym typeface="Symbol" pitchFamily="2" charset="2"/>
              </a:rPr>
              <a:t>n,e</a:t>
            </a:r>
            <a:r>
              <a:rPr lang="en-US" altLang="en-US" sz="2400" dirty="0">
                <a:sym typeface="Symbol" pitchFamily="2" charset="2"/>
              </a:rPr>
              <a:t>), private key is d</a:t>
            </a:r>
          </a:p>
          <a:p>
            <a:r>
              <a:rPr lang="en-US" altLang="en-US" sz="2400" dirty="0">
                <a:sym typeface="Symbol" pitchFamily="2" charset="2"/>
              </a:rPr>
              <a:t>To</a:t>
            </a:r>
            <a:r>
              <a:rPr lang="en-US" altLang="en-US" sz="2400" dirty="0">
                <a:solidFill>
                  <a:schemeClr val="folHlink"/>
                </a:solidFill>
                <a:sym typeface="Symbol" pitchFamily="2" charset="2"/>
              </a:rPr>
              <a:t> </a:t>
            </a:r>
            <a:r>
              <a:rPr lang="en-US" altLang="en-US" sz="2400" b="1" dirty="0">
                <a:sym typeface="Symbol" pitchFamily="2" charset="2"/>
              </a:rPr>
              <a:t>sign</a:t>
            </a:r>
            <a:r>
              <a:rPr lang="en-US" altLang="en-US" sz="2400" dirty="0">
                <a:sym typeface="Symbol" pitchFamily="2" charset="2"/>
              </a:rPr>
              <a:t> message m:  s =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hash(m)</a:t>
            </a:r>
            <a:r>
              <a:rPr lang="en-US" altLang="en-US" sz="2400" baseline="30000" dirty="0">
                <a:solidFill>
                  <a:srgbClr val="C00000"/>
                </a:solidFill>
                <a:sym typeface="Symbol" pitchFamily="2" charset="2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 mod n</a:t>
            </a:r>
          </a:p>
          <a:p>
            <a:pPr lvl="1"/>
            <a:r>
              <a:rPr lang="en-US" altLang="en-US" sz="2000" dirty="0">
                <a:sym typeface="Symbol" pitchFamily="2" charset="2"/>
              </a:rPr>
              <a:t>Signing and decryption are the same mathematical operation in RSA</a:t>
            </a:r>
          </a:p>
          <a:p>
            <a:r>
              <a:rPr lang="en-US" altLang="en-US" sz="2400" dirty="0">
                <a:sym typeface="Symbol" pitchFamily="2" charset="2"/>
              </a:rPr>
              <a:t>To</a:t>
            </a:r>
            <a:r>
              <a:rPr lang="en-US" altLang="en-US" sz="2400" b="1" dirty="0">
                <a:sym typeface="Symbol" pitchFamily="2" charset="2"/>
              </a:rPr>
              <a:t> verify </a:t>
            </a:r>
            <a:r>
              <a:rPr lang="en-US" altLang="en-US" sz="2400" dirty="0">
                <a:sym typeface="Symbol" pitchFamily="2" charset="2"/>
              </a:rPr>
              <a:t>signature s on message m:  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s</a:t>
            </a:r>
            <a:r>
              <a:rPr lang="en-US" altLang="en-US" sz="2400" baseline="30000" dirty="0">
                <a:solidFill>
                  <a:srgbClr val="C00000"/>
                </a:solidFill>
                <a:sym typeface="Symbol" pitchFamily="2" charset="2"/>
              </a:rPr>
              <a:t>e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 mod n </a:t>
            </a:r>
            <a:r>
              <a:rPr lang="en-US" altLang="en-US" sz="2400" dirty="0">
                <a:sym typeface="Symbol" pitchFamily="2" charset="2"/>
              </a:rPr>
              <a:t>= (hash(m)</a:t>
            </a:r>
            <a:r>
              <a:rPr lang="en-US" altLang="en-US" sz="2400" baseline="30000" dirty="0">
                <a:sym typeface="Symbol" pitchFamily="2" charset="2"/>
              </a:rPr>
              <a:t>d</a:t>
            </a:r>
            <a:r>
              <a:rPr lang="en-US" altLang="en-US" sz="2400" dirty="0">
                <a:sym typeface="Symbol" pitchFamily="2" charset="2"/>
              </a:rPr>
              <a:t>)</a:t>
            </a:r>
            <a:r>
              <a:rPr lang="en-US" altLang="en-US" sz="2400" baseline="30000" dirty="0">
                <a:sym typeface="Symbol" pitchFamily="2" charset="2"/>
              </a:rPr>
              <a:t>e</a:t>
            </a:r>
            <a:r>
              <a:rPr lang="en-US" altLang="en-US" sz="2400" dirty="0">
                <a:sym typeface="Symbol" pitchFamily="2" charset="2"/>
              </a:rPr>
              <a:t> mod n = hash(m)</a:t>
            </a:r>
          </a:p>
          <a:p>
            <a:pPr lvl="1"/>
            <a:r>
              <a:rPr lang="en-US" altLang="en-US" sz="2000" dirty="0">
                <a:sym typeface="Symbol" pitchFamily="2" charset="2"/>
              </a:rPr>
              <a:t>Verification and encryption are the same mathematical operation in RSA</a:t>
            </a:r>
          </a:p>
          <a:p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Message must be hashed and padded </a:t>
            </a:r>
            <a:r>
              <a:rPr lang="en-US" altLang="en-US" sz="2400" dirty="0">
                <a:sym typeface="Symbol" pitchFamily="2" charset="2"/>
              </a:rPr>
              <a:t>(why?)</a:t>
            </a:r>
          </a:p>
        </p:txBody>
      </p:sp>
    </p:spTree>
    <p:extLst>
      <p:ext uri="{BB962C8B-B14F-4D97-AF65-F5344CB8AC3E}">
        <p14:creationId xmlns:p14="http://schemas.microsoft.com/office/powerpoint/2010/main" val="3470302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ED76E96F-1183-8B42-87DF-99B513E01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 Algorithm (DSA)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9357EE5-FA42-594E-B13F-CF125AEB4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U.S. government standard (1991-94)</a:t>
            </a:r>
          </a:p>
          <a:p>
            <a:pPr lvl="1"/>
            <a:r>
              <a:rPr lang="en-US" altLang="en-US" sz="1800" dirty="0"/>
              <a:t>Modification of the </a:t>
            </a:r>
            <a:r>
              <a:rPr lang="en-US" altLang="en-US" sz="1800" dirty="0" err="1"/>
              <a:t>ElGamal</a:t>
            </a:r>
            <a:r>
              <a:rPr lang="en-US" altLang="en-US" sz="1800" dirty="0"/>
              <a:t> signature scheme (1985)</a:t>
            </a:r>
          </a:p>
          <a:p>
            <a:r>
              <a:rPr lang="en-US" altLang="en-US" sz="2000" dirty="0"/>
              <a:t>Key generation:</a:t>
            </a:r>
          </a:p>
          <a:p>
            <a:pPr lvl="1"/>
            <a:r>
              <a:rPr lang="en-US" altLang="en-US" sz="1800" dirty="0"/>
              <a:t>Generate large primes p, q such that q divides p-1</a:t>
            </a:r>
          </a:p>
          <a:p>
            <a:pPr lvl="2"/>
            <a:r>
              <a:rPr lang="en-US" altLang="en-US" sz="1600" dirty="0">
                <a:sym typeface="Symbol" pitchFamily="2" charset="2"/>
              </a:rPr>
              <a:t>2</a:t>
            </a:r>
            <a:r>
              <a:rPr lang="en-US" altLang="en-US" sz="1600" baseline="30000" dirty="0">
                <a:sym typeface="Symbol" pitchFamily="2" charset="2"/>
              </a:rPr>
              <a:t>159</a:t>
            </a:r>
            <a:r>
              <a:rPr lang="en-US" altLang="en-US" sz="1600" dirty="0">
                <a:sym typeface="Symbol" pitchFamily="2" charset="2"/>
              </a:rPr>
              <a:t> &lt; q &lt; 2</a:t>
            </a:r>
            <a:r>
              <a:rPr lang="en-US" altLang="en-US" sz="1600" baseline="30000" dirty="0">
                <a:sym typeface="Symbol" pitchFamily="2" charset="2"/>
              </a:rPr>
              <a:t>160</a:t>
            </a:r>
            <a:r>
              <a:rPr lang="en-US" altLang="en-US" sz="1600" dirty="0">
                <a:sym typeface="Symbol" pitchFamily="2" charset="2"/>
              </a:rPr>
              <a:t>, 2</a:t>
            </a:r>
            <a:r>
              <a:rPr lang="en-US" altLang="en-US" sz="1600" baseline="30000" dirty="0">
                <a:sym typeface="Symbol" pitchFamily="2" charset="2"/>
              </a:rPr>
              <a:t>511+64t</a:t>
            </a:r>
            <a:r>
              <a:rPr lang="en-US" altLang="en-US" sz="1600" dirty="0">
                <a:sym typeface="Symbol" pitchFamily="2" charset="2"/>
              </a:rPr>
              <a:t> &lt; p &lt; 2</a:t>
            </a:r>
            <a:r>
              <a:rPr lang="en-US" altLang="en-US" sz="1600" baseline="30000" dirty="0">
                <a:sym typeface="Symbol" pitchFamily="2" charset="2"/>
              </a:rPr>
              <a:t>512+64t</a:t>
            </a:r>
            <a:r>
              <a:rPr lang="en-US" altLang="en-US" sz="1600" dirty="0">
                <a:sym typeface="Symbol" pitchFamily="2" charset="2"/>
              </a:rPr>
              <a:t> where 0t8</a:t>
            </a:r>
          </a:p>
          <a:p>
            <a:pPr lvl="1"/>
            <a:r>
              <a:rPr lang="en-US" altLang="en-US" sz="1800" dirty="0">
                <a:sym typeface="Symbol" pitchFamily="2" charset="2"/>
              </a:rPr>
              <a:t>Select </a:t>
            </a:r>
            <a:r>
              <a:rPr lang="en-US" altLang="en-US" sz="1800" dirty="0" err="1">
                <a:sym typeface="Symbol" pitchFamily="2" charset="2"/>
              </a:rPr>
              <a:t>h</a:t>
            </a:r>
            <a:r>
              <a:rPr lang="en-US" altLang="en-US" sz="1800" dirty="0" err="1"/>
              <a:t>Z</a:t>
            </a:r>
            <a:r>
              <a:rPr lang="en-US" altLang="en-US" sz="1800" baseline="-25000" dirty="0" err="1"/>
              <a:t>p</a:t>
            </a:r>
            <a:r>
              <a:rPr lang="en-US" altLang="en-US" sz="1800" dirty="0"/>
              <a:t>* and compute </a:t>
            </a:r>
            <a:r>
              <a:rPr lang="en-US" altLang="en-US" sz="1800" dirty="0">
                <a:sym typeface="Symbol" pitchFamily="2" charset="2"/>
              </a:rPr>
              <a:t>g</a:t>
            </a:r>
            <a:r>
              <a:rPr lang="en-US" altLang="en-US" sz="1800" dirty="0"/>
              <a:t>=h</a:t>
            </a:r>
            <a:r>
              <a:rPr lang="en-US" altLang="en-US" sz="1800" baseline="30000" dirty="0"/>
              <a:t>(p-1)/q</a:t>
            </a:r>
            <a:r>
              <a:rPr lang="en-US" altLang="en-US" sz="1800" dirty="0"/>
              <a:t> mod p</a:t>
            </a:r>
          </a:p>
          <a:p>
            <a:pPr lvl="1"/>
            <a:r>
              <a:rPr lang="en-US" altLang="en-US" sz="1800" dirty="0"/>
              <a:t>Select random x such </a:t>
            </a:r>
            <a:r>
              <a:rPr lang="en-US" altLang="en-US" sz="1800" dirty="0">
                <a:sym typeface="Symbol" pitchFamily="2" charset="2"/>
              </a:rPr>
              <a:t>1xq-1, compute y=</a:t>
            </a:r>
            <a:r>
              <a:rPr lang="en-US" altLang="en-US" sz="1800" dirty="0" err="1">
                <a:sym typeface="Symbol" pitchFamily="2" charset="2"/>
              </a:rPr>
              <a:t>g</a:t>
            </a:r>
            <a:r>
              <a:rPr lang="en-US" altLang="en-US" sz="1800" baseline="30000" dirty="0" err="1"/>
              <a:t>x</a:t>
            </a:r>
            <a:r>
              <a:rPr lang="en-US" altLang="en-US" sz="1800" dirty="0"/>
              <a:t> mod p</a:t>
            </a:r>
          </a:p>
          <a:p>
            <a:r>
              <a:rPr lang="en-US" altLang="en-US" sz="2000" dirty="0"/>
              <a:t>Public key: </a:t>
            </a:r>
            <a:r>
              <a:rPr lang="en-US" altLang="en-US" sz="2000" dirty="0">
                <a:solidFill>
                  <a:schemeClr val="hlink"/>
                </a:solidFill>
              </a:rPr>
              <a:t>(p, q, </a:t>
            </a:r>
            <a:r>
              <a:rPr lang="en-US" altLang="en-US" sz="2000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sz="2000" dirty="0">
                <a:solidFill>
                  <a:schemeClr val="hlink"/>
                </a:solidFill>
              </a:rPr>
              <a:t>, </a:t>
            </a:r>
            <a:r>
              <a:rPr lang="en-US" altLang="en-US" sz="2000" dirty="0" err="1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sz="2000" baseline="30000" dirty="0" err="1">
                <a:solidFill>
                  <a:schemeClr val="hlink"/>
                </a:solidFill>
              </a:rPr>
              <a:t>x</a:t>
            </a:r>
            <a:r>
              <a:rPr lang="en-US" altLang="en-US" sz="2000" dirty="0">
                <a:solidFill>
                  <a:schemeClr val="hlink"/>
                </a:solidFill>
              </a:rPr>
              <a:t> mod p)</a:t>
            </a:r>
            <a:r>
              <a:rPr lang="en-US" altLang="en-US" sz="2000" dirty="0"/>
              <a:t>, private key: </a:t>
            </a:r>
            <a:r>
              <a:rPr lang="en-US" altLang="en-US" sz="2000" dirty="0">
                <a:solidFill>
                  <a:schemeClr val="hlink"/>
                </a:solidFill>
              </a:rPr>
              <a:t>x</a:t>
            </a:r>
          </a:p>
          <a:p>
            <a:r>
              <a:rPr lang="en-US" altLang="en-US" sz="2000" dirty="0"/>
              <a:t>Security of DSA requires hardness of discrete log</a:t>
            </a:r>
          </a:p>
          <a:p>
            <a:pPr lvl="1"/>
            <a:r>
              <a:rPr lang="en-US" altLang="en-US" sz="1800" dirty="0"/>
              <a:t>If one can take discrete logarithms, then can extract x (private key) from </a:t>
            </a:r>
            <a:r>
              <a:rPr lang="en-US" altLang="en-US" sz="1800" dirty="0" err="1">
                <a:sym typeface="Symbol" pitchFamily="2" charset="2"/>
              </a:rPr>
              <a:t>g</a:t>
            </a:r>
            <a:r>
              <a:rPr lang="en-US" altLang="en-US" sz="1800" baseline="30000" dirty="0" err="1"/>
              <a:t>x</a:t>
            </a:r>
            <a:r>
              <a:rPr lang="en-US" altLang="en-US" sz="1800" dirty="0"/>
              <a:t> mod p (public key)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19C83-DF01-C04E-972C-B768856F4972}"/>
              </a:ext>
            </a:extLst>
          </p:cNvPr>
          <p:cNvSpPr txBox="1"/>
          <p:nvPr/>
        </p:nvSpPr>
        <p:spPr>
          <a:xfrm>
            <a:off x="8129391" y="3208635"/>
            <a:ext cx="369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Modern implementations use elliptic-curve cryptography (ECDSA)</a:t>
            </a:r>
          </a:p>
        </p:txBody>
      </p:sp>
    </p:spTree>
    <p:extLst>
      <p:ext uri="{BB962C8B-B14F-4D97-AF65-F5344CB8AC3E}">
        <p14:creationId xmlns:p14="http://schemas.microsoft.com/office/powerpoint/2010/main" val="3030901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3">
            <a:extLst>
              <a:ext uri="{FF2B5EF4-FFF2-40B4-BE49-F238E27FC236}">
                <a16:creationId xmlns:a16="http://schemas.microsoft.com/office/drawing/2014/main" id="{DA759CB9-999B-AD44-BDA2-38EDF9985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29" r="29"/>
          <a:stretch/>
        </p:blipFill>
        <p:spPr bwMode="auto">
          <a:xfrm>
            <a:off x="3505200" y="1665962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AutoShape 4">
            <a:extLst>
              <a:ext uri="{FF2B5EF4-FFF2-40B4-BE49-F238E27FC236}">
                <a16:creationId xmlns:a16="http://schemas.microsoft.com/office/drawing/2014/main" id="{28591F45-EA2E-B64C-8D6B-86D30B19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37762"/>
            <a:ext cx="1219200" cy="457200"/>
          </a:xfrm>
          <a:prstGeom prst="wedgeRectCallout">
            <a:avLst>
              <a:gd name="adj1" fmla="val 76565"/>
              <a:gd name="adj2" fmla="val 18056"/>
            </a:avLst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rgbClr val="C00000"/>
                </a:solidFill>
                <a:latin typeface="+mn-lt"/>
              </a:rPr>
              <a:t>Message</a:t>
            </a:r>
          </a:p>
        </p:txBody>
      </p:sp>
      <p:sp>
        <p:nvSpPr>
          <p:cNvPr id="17414" name="AutoShape 5">
            <a:extLst>
              <a:ext uri="{FF2B5EF4-FFF2-40B4-BE49-F238E27FC236}">
                <a16:creationId xmlns:a16="http://schemas.microsoft.com/office/drawing/2014/main" id="{DA01FA2A-9C61-2547-AB5D-76EAF26B6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52162"/>
            <a:ext cx="1752600" cy="685800"/>
          </a:xfrm>
          <a:prstGeom prst="wedgeRectCallout">
            <a:avLst>
              <a:gd name="adj1" fmla="val -1699"/>
              <a:gd name="adj2" fmla="val -83681"/>
            </a:avLst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+mn-lt"/>
              </a:rPr>
              <a:t>Hash function</a:t>
            </a:r>
          </a:p>
        </p:txBody>
      </p:sp>
      <p:sp>
        <p:nvSpPr>
          <p:cNvPr id="17415" name="AutoShape 6">
            <a:extLst>
              <a:ext uri="{FF2B5EF4-FFF2-40B4-BE49-F238E27FC236}">
                <a16:creationId xmlns:a16="http://schemas.microsoft.com/office/drawing/2014/main" id="{E62FD0F7-2724-2845-9667-AB74739B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767812"/>
            <a:ext cx="2133600" cy="793750"/>
          </a:xfrm>
          <a:prstGeom prst="wedgeRectCallout">
            <a:avLst>
              <a:gd name="adj1" fmla="val 61903"/>
              <a:gd name="adj2" fmla="val -21181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Random secret</a:t>
            </a:r>
          </a:p>
          <a:p>
            <a:pPr algn="ctr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between 0 and q</a:t>
            </a:r>
          </a:p>
        </p:txBody>
      </p:sp>
      <p:sp>
        <p:nvSpPr>
          <p:cNvPr id="17416" name="AutoShape 7">
            <a:extLst>
              <a:ext uri="{FF2B5EF4-FFF2-40B4-BE49-F238E27FC236}">
                <a16:creationId xmlns:a16="http://schemas.microsoft.com/office/drawing/2014/main" id="{4E8D432E-D9C2-074F-82D3-E55D7453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70762"/>
            <a:ext cx="2667000" cy="457200"/>
          </a:xfrm>
          <a:prstGeom prst="wedgeRectCallout">
            <a:avLst>
              <a:gd name="adj1" fmla="val -64097"/>
              <a:gd name="adj2" fmla="val 16823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</a:rPr>
              <a:t>r = (g</a:t>
            </a:r>
            <a:r>
              <a:rPr lang="en-US" altLang="en-US" sz="2000" baseline="3000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en-US" sz="2000">
                <a:solidFill>
                  <a:schemeClr val="tx1"/>
                </a:solidFill>
                <a:latin typeface="+mn-lt"/>
              </a:rPr>
              <a:t> mod p) mod q</a:t>
            </a:r>
          </a:p>
        </p:txBody>
      </p:sp>
      <p:sp>
        <p:nvSpPr>
          <p:cNvPr id="17417" name="AutoShape 8">
            <a:extLst>
              <a:ext uri="{FF2B5EF4-FFF2-40B4-BE49-F238E27FC236}">
                <a16:creationId xmlns:a16="http://schemas.microsoft.com/office/drawing/2014/main" id="{EEC081FF-4ADA-BB4F-9E7B-B5A71A30E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189962"/>
            <a:ext cx="1524000" cy="378934"/>
          </a:xfrm>
          <a:prstGeom prst="wedgeRectCallout">
            <a:avLst>
              <a:gd name="adj1" fmla="val -20417"/>
              <a:gd name="adj2" fmla="val 10138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</a:rPr>
              <a:t>Private key</a:t>
            </a:r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472B6511-6FFC-F646-8A42-220E0B0B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780762"/>
            <a:ext cx="2819400" cy="457200"/>
          </a:xfrm>
          <a:prstGeom prst="wedgeRectCallout">
            <a:avLst>
              <a:gd name="adj1" fmla="val -32940"/>
              <a:gd name="adj2" fmla="val -18776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</a:rPr>
              <a:t>s = k</a:t>
            </a:r>
            <a:r>
              <a:rPr lang="en-US" altLang="en-US" sz="2000" baseline="30000">
                <a:solidFill>
                  <a:schemeClr val="tx1"/>
                </a:solidFill>
                <a:latin typeface="+mn-lt"/>
              </a:rPr>
              <a:t>-1</a:t>
            </a:r>
            <a:r>
              <a:rPr lang="en-US" altLang="en-US" sz="2000">
                <a:solidFill>
                  <a:schemeClr val="tx1"/>
                </a:solidFill>
                <a:latin typeface="+mn-lt"/>
                <a:sym typeface="Symbol" pitchFamily="2" charset="2"/>
              </a:rPr>
              <a:t></a:t>
            </a:r>
            <a:r>
              <a:rPr lang="en-US" altLang="en-US" sz="2000">
                <a:solidFill>
                  <a:schemeClr val="tx1"/>
                </a:solidFill>
                <a:latin typeface="+mn-lt"/>
              </a:rPr>
              <a:t>(H(M)+x</a:t>
            </a:r>
            <a:r>
              <a:rPr lang="en-US" altLang="en-US" sz="2000">
                <a:solidFill>
                  <a:schemeClr val="tx1"/>
                </a:solidFill>
                <a:latin typeface="+mn-lt"/>
                <a:sym typeface="Symbol" pitchFamily="2" charset="2"/>
              </a:rPr>
              <a:t></a:t>
            </a:r>
            <a:r>
              <a:rPr lang="en-US" altLang="en-US" sz="2000">
                <a:solidFill>
                  <a:schemeClr val="tx1"/>
                </a:solidFill>
                <a:latin typeface="+mn-lt"/>
              </a:rPr>
              <a:t>r) mod q</a:t>
            </a:r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7081485C-BABB-D348-9E51-14421E2CB989}"/>
              </a:ext>
            </a:extLst>
          </p:cNvPr>
          <p:cNvSpPr>
            <a:spLocks/>
          </p:cNvSpPr>
          <p:nvPr/>
        </p:nvSpPr>
        <p:spPr bwMode="auto">
          <a:xfrm>
            <a:off x="7772400" y="2961362"/>
            <a:ext cx="533400" cy="2133600"/>
          </a:xfrm>
          <a:prstGeom prst="rightBrace">
            <a:avLst>
              <a:gd name="adj1" fmla="val 27981"/>
              <a:gd name="adj2" fmla="val 4955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 dirty="0">
              <a:latin typeface="+mn-lt"/>
            </a:endParaRPr>
          </a:p>
        </p:txBody>
      </p:sp>
      <p:sp>
        <p:nvSpPr>
          <p:cNvPr id="17420" name="Text Box 11">
            <a:extLst>
              <a:ext uri="{FF2B5EF4-FFF2-40B4-BE49-F238E27FC236}">
                <a16:creationId xmlns:a16="http://schemas.microsoft.com/office/drawing/2014/main" id="{A20B329C-439D-3049-9D79-A2522C820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015" y="3731049"/>
            <a:ext cx="21355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en-US" dirty="0" err="1">
                <a:solidFill>
                  <a:schemeClr val="tx1"/>
                </a:solidFill>
                <a:latin typeface="+mn-lt"/>
              </a:rPr>
              <a:t>r,s</a:t>
            </a:r>
            <a:r>
              <a:rPr lang="en-US" altLang="en-US" dirty="0">
                <a:solidFill>
                  <a:schemeClr val="tx1"/>
                </a:solidFill>
                <a:latin typeface="+mn-lt"/>
              </a:rPr>
              <a:t>) is the</a:t>
            </a:r>
          </a:p>
          <a:p>
            <a:pPr algn="ctr"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+mn-lt"/>
              </a:rPr>
              <a:t>signature on 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B45EBE-4FE8-B54F-B45E-AB08BD4A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DSA: Signing a Message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FC3F511-F0C6-F94A-97AF-AF7FD11A5E34}"/>
              </a:ext>
            </a:extLst>
          </p:cNvPr>
          <p:cNvGrpSpPr/>
          <p:nvPr/>
        </p:nvGrpSpPr>
        <p:grpSpPr>
          <a:xfrm>
            <a:off x="1877544" y="2934936"/>
            <a:ext cx="415440" cy="633960"/>
            <a:chOff x="1877544" y="2934936"/>
            <a:chExt cx="415440" cy="6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AB61D5-6F59-7C48-B602-3EFF94E97E26}"/>
                    </a:ext>
                  </a:extLst>
                </p14:cNvPr>
                <p14:cNvContentPartPr/>
                <p14:nvPr/>
              </p14:nvContentPartPr>
              <p14:xfrm>
                <a:off x="1877544" y="2934936"/>
                <a:ext cx="234000" cy="633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AB61D5-6F59-7C48-B602-3EFF94E97E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14544" y="2871936"/>
                  <a:ext cx="35964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4129581-3B62-524F-A641-946B63313EF0}"/>
                    </a:ext>
                  </a:extLst>
                </p14:cNvPr>
                <p14:cNvContentPartPr/>
                <p14:nvPr/>
              </p14:nvContentPartPr>
              <p14:xfrm>
                <a:off x="2089584" y="3217896"/>
                <a:ext cx="203400" cy="312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4129581-3B62-524F-A641-946B63313EF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6584" y="3154896"/>
                  <a:ext cx="329040" cy="43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598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B6E6A78A-51A1-3646-BE25-EF680236F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491359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0F6E9A5-56FD-1743-BC6D-0C3000BB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2491359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B728834C-1AE3-2B4D-B8D0-F34E297D2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853184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Line 6">
            <a:extLst>
              <a:ext uri="{FF2B5EF4-FFF2-40B4-BE49-F238E27FC236}">
                <a16:creationId xmlns:a16="http://schemas.microsoft.com/office/drawing/2014/main" id="{BAB858C7-943B-FD4C-B103-3374B4186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00959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63031FE9-4FDD-EF47-A1E1-5A3E5AF0C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4" y="2521523"/>
            <a:ext cx="3609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+mn-lt"/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4AEAD7EA-9B9F-5643-B415-7DA947DFC76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3329560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28E445C0-7646-5546-84B8-335D1C03C7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D910005B-C7A0-C14D-8A0B-1510D66A7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33D4F0E5-D582-B64A-A858-B9771E2C9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07A30C62-01FD-F04D-8868-DB759EB82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F9F3D6BA-F95F-024E-AA6D-55A40B3F5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303CB893-0731-B94F-A948-57508F80F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8FB4FDBD-1909-4849-A6A4-1EA1B55A4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C06385F0-5EF0-8547-8A06-CE6FAC017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8BEF2346-B9A3-424A-B249-761749D8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68C958A7-73BD-A044-A4CE-01D740A2A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FDFC6807-05E4-E649-A3EF-340E1DAD9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588878E0-F487-1A48-8E7A-A076A737B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DB3F7435-521C-EC44-87DC-D935096DA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32F46A9F-D178-4C46-B383-FCA8BEA9B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DC6C4A7B-C4B6-8E44-BFFC-7D77E8440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5B91076E-06E6-7441-A35E-CE124A67D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26702371-E88F-354F-83BE-67D42A493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805684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  <a:latin typeface="+mn-lt"/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CCB3170F-2F6E-AF43-A164-5EB131A7AE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2102422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D46A310C-F7E3-E442-A6FA-F6B525973C0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5BE0509D-742A-CB43-9822-8C6F9751B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90674755-9635-AD43-B709-A2A62C61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D59DE323-DF5E-FF47-8252-8CFF34952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B1577171-1931-C74F-9B54-03AB6CD56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88CDF1C5-EE32-0446-8F44-964CF5A27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5B1B846F-53DD-424F-BAFE-B59253D49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36FF174F-DAFE-0D49-8BE2-EF3EB0CF8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80C222D7-F123-1146-9C50-DB9CF84B0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0573C43A-14E8-E94D-8EC6-B95845143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CD69C6D2-9AEC-0B47-A41F-1DFB73D74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F5490E71-0D9F-194E-A5B6-D074D597E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EC6C84E1-B9D8-624F-8899-E8B0F27CD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58392B7B-6678-C645-A154-5835A74DA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05623F66-740C-344B-8BB1-356EA6F05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C5DF666E-9DD0-9B42-B9DB-B44461EBD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B3C1D84E-1720-2649-ADC6-A77FE0FDE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3262884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29F5CBF3-39E5-A944-9687-6E0DA205B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864298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+mn-lt"/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2D588DD4-F32E-4344-ABE6-E8B00ABD4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78698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solidFill>
            <a:schemeClr val="bg1"/>
          </a:solidFill>
          <a:ln w="19050">
            <a:solidFill>
              <a:srgbClr val="FFCC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+mn-lt"/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997115ED-2A39-F144-85F7-B55AE0D8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53385"/>
            <a:ext cx="704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</a:rPr>
              <a:t>Alice</a:t>
            </a: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D2D7A65-5043-FE4F-94D9-A704C320D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13710"/>
            <a:ext cx="611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Bob</a:t>
            </a: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8D309832-DC0A-EC4E-9DAE-2825B60A02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477197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16781-FC81-1D41-B7F1-82A0E6BC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Cryptography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E6FD80E5-EDE4-6344-9430-E8403CB893B8}"/>
              </a:ext>
            </a:extLst>
          </p:cNvPr>
          <p:cNvSpPr txBox="1">
            <a:spLocks noChangeArrowheads="1"/>
          </p:cNvSpPr>
          <p:nvPr/>
        </p:nvSpPr>
        <p:spPr>
          <a:xfrm>
            <a:off x="1066800" y="4529169"/>
            <a:ext cx="8382000" cy="168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C00000"/>
                </a:solidFill>
              </a:rPr>
              <a:t>Encryption</a:t>
            </a:r>
            <a:r>
              <a:rPr lang="en-US" altLang="en-US" sz="2400" dirty="0"/>
              <a:t> for confidentiality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Digital signatures </a:t>
            </a:r>
            <a:r>
              <a:rPr lang="en-US" altLang="en-US" sz="2400" dirty="0"/>
              <a:t>for authentication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Session key establishment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EED05E-9B8E-654B-8C44-DC58AD2C023B}"/>
              </a:ext>
            </a:extLst>
          </p:cNvPr>
          <p:cNvSpPr txBox="1"/>
          <p:nvPr/>
        </p:nvSpPr>
        <p:spPr>
          <a:xfrm>
            <a:off x="5731678" y="4074847"/>
            <a:ext cx="5892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dirty="0"/>
              <a:t>Anyone can encrypt a message</a:t>
            </a:r>
          </a:p>
          <a:p>
            <a:pPr lvl="1"/>
            <a:r>
              <a:rPr lang="en-US" altLang="en-US" dirty="0"/>
              <a:t>Only someone who knows the private key can decrypt</a:t>
            </a:r>
          </a:p>
          <a:p>
            <a:pPr lvl="1"/>
            <a:r>
              <a:rPr lang="en-US" altLang="en-US" dirty="0"/>
              <a:t>Secret keys are only stored in one place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16073C-09EF-E74C-BD91-A5FB22855FAB}"/>
              </a:ext>
            </a:extLst>
          </p:cNvPr>
          <p:cNvSpPr txBox="1"/>
          <p:nvPr/>
        </p:nvSpPr>
        <p:spPr>
          <a:xfrm>
            <a:off x="5731678" y="5119938"/>
            <a:ext cx="5541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dirty="0"/>
              <a:t>Only someone who knows the private key can sign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42E6A43-3DC9-F34F-AAA0-F5F276E9415F}"/>
              </a:ext>
            </a:extLst>
          </p:cNvPr>
          <p:cNvSpPr txBox="1"/>
          <p:nvPr/>
        </p:nvSpPr>
        <p:spPr>
          <a:xfrm>
            <a:off x="5731678" y="5537851"/>
            <a:ext cx="5541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dirty="0"/>
              <a:t>Exchange messages to create a secret </a:t>
            </a:r>
            <a:r>
              <a:rPr lang="en-US" altLang="en-US" dirty="0">
                <a:solidFill>
                  <a:srgbClr val="C00000"/>
                </a:solidFill>
              </a:rPr>
              <a:t>session key</a:t>
            </a:r>
          </a:p>
          <a:p>
            <a:pPr lvl="1"/>
            <a:r>
              <a:rPr lang="en-US" altLang="en-US" dirty="0"/>
              <a:t>Then switch to symmetric cryptography (why?)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2DDB15-63D2-D041-8747-81A5FB4349D1}"/>
              </a:ext>
            </a:extLst>
          </p:cNvPr>
          <p:cNvGrpSpPr/>
          <p:nvPr/>
        </p:nvGrpSpPr>
        <p:grpSpPr>
          <a:xfrm>
            <a:off x="4769615" y="5931552"/>
            <a:ext cx="360000" cy="242640"/>
            <a:chOff x="4769615" y="5931552"/>
            <a:chExt cx="36000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A7EE22-E834-704D-A608-9C03D36CC263}"/>
                    </a:ext>
                  </a:extLst>
                </p14:cNvPr>
                <p14:cNvContentPartPr/>
                <p14:nvPr/>
              </p14:nvContentPartPr>
              <p14:xfrm>
                <a:off x="4793015" y="5952072"/>
                <a:ext cx="336600" cy="222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1A7EE22-E834-704D-A608-9C03D36CC2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57015" y="5916072"/>
                  <a:ext cx="408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A6468D-FBA8-404E-B9F2-51823A931F80}"/>
                    </a:ext>
                  </a:extLst>
                </p14:cNvPr>
                <p14:cNvContentPartPr/>
                <p14:nvPr/>
              </p14:nvContentPartPr>
              <p14:xfrm>
                <a:off x="4769615" y="5954592"/>
                <a:ext cx="31680" cy="90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A6468D-FBA8-404E-B9F2-51823A931F8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33975" y="5918952"/>
                  <a:ext cx="103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97CF4C-7702-BC47-BD0A-6D749C5C06B0}"/>
                    </a:ext>
                  </a:extLst>
                </p14:cNvPr>
                <p14:cNvContentPartPr/>
                <p14:nvPr/>
              </p14:nvContentPartPr>
              <p14:xfrm>
                <a:off x="4780775" y="5931552"/>
                <a:ext cx="218520" cy="20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97CF4C-7702-BC47-BD0A-6D749C5C06B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44775" y="5895912"/>
                  <a:ext cx="290160" cy="9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8796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43F2B325-98F7-0247-B15D-B27175F6E1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DSA: Verifying a Signature</a:t>
            </a:r>
          </a:p>
        </p:txBody>
      </p:sp>
      <p:pic>
        <p:nvPicPr>
          <p:cNvPr id="18436" name="Picture 3">
            <a:extLst>
              <a:ext uri="{FF2B5EF4-FFF2-40B4-BE49-F238E27FC236}">
                <a16:creationId xmlns:a16="http://schemas.microsoft.com/office/drawing/2014/main" id="{BCA27E84-510E-7045-A031-BC090098E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72" r="72"/>
          <a:stretch/>
        </p:blipFill>
        <p:spPr bwMode="auto">
          <a:xfrm>
            <a:off x="2971800" y="2371594"/>
            <a:ext cx="53340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AutoShape 4">
            <a:extLst>
              <a:ext uri="{FF2B5EF4-FFF2-40B4-BE49-F238E27FC236}">
                <a16:creationId xmlns:a16="http://schemas.microsoft.com/office/drawing/2014/main" id="{852A730A-F570-3540-98D6-8C8E4664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3057394"/>
            <a:ext cx="1270000" cy="381000"/>
          </a:xfrm>
          <a:prstGeom prst="wedgeRectCallout">
            <a:avLst>
              <a:gd name="adj1" fmla="val 76565"/>
              <a:gd name="adj2" fmla="val 18056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Message</a:t>
            </a:r>
          </a:p>
        </p:txBody>
      </p:sp>
      <p:sp>
        <p:nvSpPr>
          <p:cNvPr id="18438" name="AutoShape 5">
            <a:extLst>
              <a:ext uri="{FF2B5EF4-FFF2-40B4-BE49-F238E27FC236}">
                <a16:creationId xmlns:a16="http://schemas.microsoft.com/office/drawing/2014/main" id="{9D266719-EC01-3A4E-891B-2C73F1AED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971794"/>
            <a:ext cx="1371600" cy="457200"/>
          </a:xfrm>
          <a:prstGeom prst="wedgeRectCallout">
            <a:avLst>
              <a:gd name="adj1" fmla="val 74519"/>
              <a:gd name="adj2" fmla="val 18056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Signature</a:t>
            </a:r>
          </a:p>
        </p:txBody>
      </p:sp>
      <p:sp>
        <p:nvSpPr>
          <p:cNvPr id="18439" name="AutoShape 6">
            <a:extLst>
              <a:ext uri="{FF2B5EF4-FFF2-40B4-BE49-F238E27FC236}">
                <a16:creationId xmlns:a16="http://schemas.microsoft.com/office/drawing/2014/main" id="{56E952F1-A328-8F49-9206-A08AEA368550}"/>
              </a:ext>
            </a:extLst>
          </p:cNvPr>
          <p:cNvSpPr>
            <a:spLocks/>
          </p:cNvSpPr>
          <p:nvPr/>
        </p:nvSpPr>
        <p:spPr bwMode="auto">
          <a:xfrm flipH="1">
            <a:off x="3200400" y="3743194"/>
            <a:ext cx="304800" cy="1066800"/>
          </a:xfrm>
          <a:prstGeom prst="rightBrace">
            <a:avLst>
              <a:gd name="adj1" fmla="val 24484"/>
              <a:gd name="adj2" fmla="val 49556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latin typeface="+mn-lt"/>
            </a:endParaRPr>
          </a:p>
        </p:txBody>
      </p:sp>
      <p:sp>
        <p:nvSpPr>
          <p:cNvPr id="18440" name="AutoShape 7">
            <a:extLst>
              <a:ext uri="{FF2B5EF4-FFF2-40B4-BE49-F238E27FC236}">
                <a16:creationId xmlns:a16="http://schemas.microsoft.com/office/drawing/2014/main" id="{05381F8C-B786-6E4D-A533-4C6E9F738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114794"/>
            <a:ext cx="2029374" cy="457200"/>
          </a:xfrm>
          <a:prstGeom prst="wedgeRectCallout">
            <a:avLst>
              <a:gd name="adj1" fmla="val 21981"/>
              <a:gd name="adj2" fmla="val -12986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+mn-lt"/>
              </a:rPr>
              <a:t>w = s’</a:t>
            </a:r>
            <a:r>
              <a:rPr lang="en-US" altLang="en-US" sz="2000" baseline="30000">
                <a:solidFill>
                  <a:schemeClr val="tx1"/>
                </a:solidFill>
                <a:latin typeface="+mn-lt"/>
              </a:rPr>
              <a:t>-1</a:t>
            </a:r>
            <a:r>
              <a:rPr lang="en-US" altLang="en-US" sz="2000">
                <a:solidFill>
                  <a:schemeClr val="tx1"/>
                </a:solidFill>
                <a:latin typeface="+mn-lt"/>
              </a:rPr>
              <a:t> mod q</a:t>
            </a:r>
          </a:p>
        </p:txBody>
      </p:sp>
      <p:sp>
        <p:nvSpPr>
          <p:cNvPr id="18441" name="AutoShape 8">
            <a:extLst>
              <a:ext uri="{FF2B5EF4-FFF2-40B4-BE49-F238E27FC236}">
                <a16:creationId xmlns:a16="http://schemas.microsoft.com/office/drawing/2014/main" id="{91517A1A-7DA9-A845-82AF-BD4E341F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799" y="2676394"/>
            <a:ext cx="3702485" cy="914400"/>
          </a:xfrm>
          <a:prstGeom prst="wedgeRectCallout">
            <a:avLst>
              <a:gd name="adj1" fmla="val -57532"/>
              <a:gd name="adj2" fmla="val 10175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Compute </a:t>
            </a:r>
          </a:p>
          <a:p>
            <a:pPr algn="ctr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g</a:t>
            </a:r>
            <a:r>
              <a:rPr lang="en-US" altLang="en-US" sz="2000" baseline="30000" dirty="0" err="1">
                <a:solidFill>
                  <a:schemeClr val="tx1"/>
                </a:solidFill>
                <a:latin typeface="+mn-lt"/>
              </a:rPr>
              <a:t>H</a:t>
            </a:r>
            <a:r>
              <a:rPr lang="en-US" altLang="en-US" sz="2000" baseline="30000" dirty="0">
                <a:solidFill>
                  <a:schemeClr val="tx1"/>
                </a:solidFill>
                <a:latin typeface="+mn-lt"/>
              </a:rPr>
              <a:t>(M’)w </a:t>
            </a:r>
            <a:r>
              <a:rPr lang="en-US" altLang="en-US" sz="2000" dirty="0">
                <a:solidFill>
                  <a:schemeClr val="tx1"/>
                </a:solidFill>
                <a:latin typeface="+mn-lt"/>
                <a:sym typeface="Symbol" pitchFamily="2" charset="2"/>
              </a:rPr>
              <a:t> </a:t>
            </a:r>
            <a:r>
              <a:rPr lang="en-US" altLang="en-US" sz="2000" dirty="0" err="1">
                <a:solidFill>
                  <a:schemeClr val="tx1"/>
                </a:solidFill>
                <a:latin typeface="+mn-lt"/>
              </a:rPr>
              <a:t>y</a:t>
            </a:r>
            <a:r>
              <a:rPr lang="en-US" altLang="en-US" sz="2000" baseline="30000" dirty="0" err="1">
                <a:solidFill>
                  <a:schemeClr val="tx1"/>
                </a:solidFill>
                <a:latin typeface="+mn-lt"/>
              </a:rPr>
              <a:t>r’w</a:t>
            </a:r>
            <a:r>
              <a:rPr lang="en-US" altLang="en-US" sz="2000" baseline="30000" dirty="0">
                <a:solidFill>
                  <a:schemeClr val="tx1"/>
                </a:solidFill>
                <a:latin typeface="+mn-lt"/>
              </a:rPr>
              <a:t> mod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en-US" sz="2000" baseline="30000" dirty="0">
                <a:solidFill>
                  <a:schemeClr val="tx1"/>
                </a:solidFill>
                <a:latin typeface="+mn-lt"/>
              </a:rPr>
              <a:t>q </a:t>
            </a:r>
            <a:r>
              <a:rPr lang="en-US" altLang="en-US" sz="2000" dirty="0">
                <a:solidFill>
                  <a:schemeClr val="tx1"/>
                </a:solidFill>
                <a:latin typeface="+mn-lt"/>
              </a:rPr>
              <a:t> mod p) mod q</a:t>
            </a:r>
          </a:p>
        </p:txBody>
      </p:sp>
      <p:sp>
        <p:nvSpPr>
          <p:cNvPr id="18442" name="AutoShape 9">
            <a:extLst>
              <a:ext uri="{FF2B5EF4-FFF2-40B4-BE49-F238E27FC236}">
                <a16:creationId xmlns:a16="http://schemas.microsoft.com/office/drawing/2014/main" id="{1FA08792-E986-9742-988D-6642FB36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914394"/>
            <a:ext cx="1371600" cy="457200"/>
          </a:xfrm>
          <a:prstGeom prst="wedgeRectCallout">
            <a:avLst>
              <a:gd name="adj1" fmla="val -21634"/>
              <a:gd name="adj2" fmla="val 101389"/>
            </a:avLst>
          </a:prstGeom>
          <a:noFill/>
          <a:ln w="127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Public key</a:t>
            </a:r>
          </a:p>
        </p:txBody>
      </p:sp>
      <p:sp>
        <p:nvSpPr>
          <p:cNvPr id="18443" name="AutoShape 10">
            <a:extLst>
              <a:ext uri="{FF2B5EF4-FFF2-40B4-BE49-F238E27FC236}">
                <a16:creationId xmlns:a16="http://schemas.microsoft.com/office/drawing/2014/main" id="{AFFA25CF-9645-3744-917D-6A2D40DBA30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6096000" y="2219194"/>
            <a:ext cx="304800" cy="1066800"/>
          </a:xfrm>
          <a:prstGeom prst="rightBrace">
            <a:avLst>
              <a:gd name="adj1" fmla="val 24484"/>
              <a:gd name="adj2" fmla="val 49556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1800">
              <a:latin typeface="+mn-lt"/>
            </a:endParaRPr>
          </a:p>
        </p:txBody>
      </p:sp>
      <p:sp>
        <p:nvSpPr>
          <p:cNvPr id="18444" name="AutoShape 11">
            <a:extLst>
              <a:ext uri="{FF2B5EF4-FFF2-40B4-BE49-F238E27FC236}">
                <a16:creationId xmlns:a16="http://schemas.microsoft.com/office/drawing/2014/main" id="{9A675079-E045-434B-8AF3-8F6225A8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495794"/>
            <a:ext cx="3505200" cy="381000"/>
          </a:xfrm>
          <a:prstGeom prst="wedgeRectCallout">
            <a:avLst>
              <a:gd name="adj1" fmla="val -22620"/>
              <a:gd name="adj2" fmla="val -10581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+mn-lt"/>
              </a:rPr>
              <a:t>If they match, signature is valid</a:t>
            </a:r>
          </a:p>
        </p:txBody>
      </p:sp>
    </p:spTree>
    <p:extLst>
      <p:ext uri="{BB962C8B-B14F-4D97-AF65-F5344CB8AC3E}">
        <p14:creationId xmlns:p14="http://schemas.microsoft.com/office/powerpoint/2010/main" val="264896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FD86F07C-C38D-0644-A046-26E317F5D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DSA Verification Works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0A071E1-C220-044C-BA9D-213D1AB838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103120"/>
            <a:ext cx="10058400" cy="4235050"/>
          </a:xfrm>
        </p:spPr>
        <p:txBody>
          <a:bodyPr>
            <a:noAutofit/>
          </a:bodyPr>
          <a:lstStyle/>
          <a:p>
            <a:r>
              <a:rPr lang="en-US" altLang="en-US" sz="2000" dirty="0">
                <a:sym typeface="Symbol" pitchFamily="2" charset="2"/>
              </a:rPr>
              <a:t>If (</a:t>
            </a:r>
            <a:r>
              <a:rPr lang="en-US" altLang="en-US" sz="2000" dirty="0" err="1">
                <a:sym typeface="Symbol" pitchFamily="2" charset="2"/>
              </a:rPr>
              <a:t>r,s</a:t>
            </a:r>
            <a:r>
              <a:rPr lang="en-US" altLang="en-US" sz="2000" dirty="0">
                <a:sym typeface="Symbol" pitchFamily="2" charset="2"/>
              </a:rPr>
              <a:t>) is a valid signature, then </a:t>
            </a:r>
            <a:r>
              <a:rPr kumimoji="0" lang="en-US" altLang="en-US" sz="2000" dirty="0"/>
              <a:t>r </a:t>
            </a:r>
            <a:r>
              <a:rPr kumimoji="0" lang="en-US" altLang="en-US" sz="2000" dirty="0">
                <a:sym typeface="Symbol" pitchFamily="2" charset="2"/>
              </a:rPr>
              <a:t></a:t>
            </a:r>
            <a:r>
              <a:rPr kumimoji="0" lang="en-US" altLang="en-US" sz="2000" dirty="0"/>
              <a:t> (</a:t>
            </a:r>
            <a:r>
              <a:rPr kumimoji="0" lang="en-US" altLang="en-US" sz="2000" dirty="0" err="1"/>
              <a:t>g</a:t>
            </a:r>
            <a:r>
              <a:rPr kumimoji="0" lang="en-US" altLang="en-US" sz="2000" baseline="30000" dirty="0" err="1"/>
              <a:t>k</a:t>
            </a:r>
            <a:r>
              <a:rPr kumimoji="0" lang="en-US" altLang="en-US" sz="2000" dirty="0"/>
              <a:t> </a:t>
            </a:r>
            <a:r>
              <a:rPr lang="en-US" altLang="en-US" sz="2000" dirty="0"/>
              <a:t>mod p</a:t>
            </a:r>
            <a:r>
              <a:rPr kumimoji="0" lang="en-US" altLang="en-US" sz="2000" dirty="0"/>
              <a:t>) </a:t>
            </a:r>
            <a:r>
              <a:rPr lang="en-US" altLang="en-US" sz="2000" dirty="0"/>
              <a:t>mod q  </a:t>
            </a:r>
            <a:r>
              <a:rPr kumimoji="0" lang="en-US" altLang="en-US" sz="2000" dirty="0"/>
              <a:t>;  s </a:t>
            </a:r>
            <a:r>
              <a:rPr kumimoji="0" lang="en-US" altLang="en-US" sz="2000" dirty="0">
                <a:sym typeface="Symbol" pitchFamily="2" charset="2"/>
              </a:rPr>
              <a:t></a:t>
            </a:r>
            <a:r>
              <a:rPr kumimoji="0" lang="en-US" altLang="en-US" sz="2000" dirty="0"/>
              <a:t> k</a:t>
            </a:r>
            <a:r>
              <a:rPr kumimoji="0" lang="en-US" altLang="en-US" sz="2000" baseline="30000" dirty="0"/>
              <a:t>-1</a:t>
            </a:r>
            <a:r>
              <a:rPr kumimoji="0" lang="en-US" altLang="en-US" sz="2000" dirty="0">
                <a:sym typeface="Symbol" pitchFamily="2" charset="2"/>
              </a:rPr>
              <a:t></a:t>
            </a:r>
            <a:r>
              <a:rPr kumimoji="0" lang="en-US" altLang="en-US" sz="2000" dirty="0"/>
              <a:t>(H(M)+</a:t>
            </a:r>
            <a:r>
              <a:rPr kumimoji="0" lang="en-US" altLang="en-US" sz="2000" dirty="0" err="1"/>
              <a:t>x</a:t>
            </a:r>
            <a:r>
              <a:rPr kumimoji="0" lang="en-US" altLang="en-US" sz="2000" dirty="0" err="1">
                <a:sym typeface="Symbol" pitchFamily="2" charset="2"/>
              </a:rPr>
              <a:t></a:t>
            </a:r>
            <a:r>
              <a:rPr kumimoji="0" lang="en-US" altLang="en-US" sz="2000" dirty="0" err="1"/>
              <a:t>r</a:t>
            </a:r>
            <a:r>
              <a:rPr kumimoji="0" lang="en-US" altLang="en-US" sz="2000" dirty="0"/>
              <a:t>) </a:t>
            </a:r>
            <a:r>
              <a:rPr lang="en-US" altLang="en-US" sz="2000" dirty="0"/>
              <a:t>mod q</a:t>
            </a:r>
          </a:p>
          <a:p>
            <a:r>
              <a:rPr kumimoji="0" lang="en-US" altLang="en-US" sz="2000" dirty="0"/>
              <a:t>Thus H(M) </a:t>
            </a:r>
            <a:r>
              <a:rPr kumimoji="0" lang="en-US" altLang="en-US" sz="2000" dirty="0">
                <a:sym typeface="Symbol" pitchFamily="2" charset="2"/>
              </a:rPr>
              <a:t></a:t>
            </a:r>
            <a:r>
              <a:rPr kumimoji="0" lang="en-US" altLang="en-US" sz="2000" dirty="0"/>
              <a:t> -</a:t>
            </a:r>
            <a:r>
              <a:rPr kumimoji="0" lang="en-US" altLang="en-US" sz="2000" dirty="0" err="1"/>
              <a:t>x</a:t>
            </a:r>
            <a:r>
              <a:rPr kumimoji="0" lang="en-US" altLang="en-US" sz="2000" dirty="0" err="1">
                <a:sym typeface="Symbol" pitchFamily="2" charset="2"/>
              </a:rPr>
              <a:t></a:t>
            </a:r>
            <a:r>
              <a:rPr kumimoji="0" lang="en-US" altLang="en-US" sz="2000" dirty="0" err="1"/>
              <a:t>r+k</a:t>
            </a:r>
            <a:r>
              <a:rPr kumimoji="0" lang="en-US" altLang="en-US" sz="2000" dirty="0" err="1">
                <a:sym typeface="Symbol" pitchFamily="2" charset="2"/>
              </a:rPr>
              <a:t></a:t>
            </a:r>
            <a:r>
              <a:rPr kumimoji="0" lang="en-US" altLang="en-US" sz="2000" dirty="0" err="1"/>
              <a:t>s</a:t>
            </a:r>
            <a:r>
              <a:rPr kumimoji="0" lang="en-US" altLang="en-US" sz="2000" dirty="0"/>
              <a:t> </a:t>
            </a:r>
            <a:r>
              <a:rPr lang="en-US" altLang="en-US" sz="2000" dirty="0"/>
              <a:t>mod q</a:t>
            </a:r>
          </a:p>
          <a:p>
            <a:r>
              <a:rPr kumimoji="0" lang="en-US" altLang="en-US" sz="2000" dirty="0"/>
              <a:t>Multiply both sides by w=s</a:t>
            </a:r>
            <a:r>
              <a:rPr kumimoji="0" lang="en-US" altLang="en-US" sz="2000" baseline="30000" dirty="0"/>
              <a:t>-1</a:t>
            </a:r>
            <a:r>
              <a:rPr kumimoji="0" lang="en-US" altLang="en-US" sz="2000" dirty="0"/>
              <a:t> </a:t>
            </a:r>
            <a:r>
              <a:rPr lang="en-US" altLang="en-US" sz="2000" dirty="0"/>
              <a:t>mod q, obtain </a:t>
            </a:r>
            <a:r>
              <a:rPr kumimoji="0" lang="en-US" altLang="en-US" sz="2000" dirty="0"/>
              <a:t>H(M)</a:t>
            </a:r>
            <a:r>
              <a:rPr kumimoji="0" lang="en-US" altLang="en-US" sz="2000" dirty="0">
                <a:sym typeface="Symbol" pitchFamily="2" charset="2"/>
              </a:rPr>
              <a:t></a:t>
            </a:r>
            <a:r>
              <a:rPr kumimoji="0" lang="en-US" altLang="en-US" sz="2000" dirty="0"/>
              <a:t>w + </a:t>
            </a:r>
            <a:r>
              <a:rPr kumimoji="0" lang="en-US" altLang="en-US" sz="2000" dirty="0" err="1"/>
              <a:t>x</a:t>
            </a:r>
            <a:r>
              <a:rPr kumimoji="0" lang="en-US" altLang="en-US" sz="2000" dirty="0" err="1">
                <a:sym typeface="Symbol" pitchFamily="2" charset="2"/>
              </a:rPr>
              <a:t></a:t>
            </a:r>
            <a:r>
              <a:rPr kumimoji="0" lang="en-US" altLang="en-US" sz="2000" dirty="0" err="1"/>
              <a:t>r</a:t>
            </a:r>
            <a:r>
              <a:rPr kumimoji="0" lang="en-US" altLang="en-US" sz="2000" dirty="0" err="1">
                <a:sym typeface="Symbol" pitchFamily="2" charset="2"/>
              </a:rPr>
              <a:t></a:t>
            </a:r>
            <a:r>
              <a:rPr kumimoji="0" lang="en-US" altLang="en-US" sz="2000" dirty="0" err="1"/>
              <a:t>w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sym typeface="Symbol" pitchFamily="2" charset="2"/>
              </a:rPr>
              <a:t></a:t>
            </a:r>
            <a:r>
              <a:rPr kumimoji="0" lang="en-US" altLang="en-US" sz="2000" dirty="0"/>
              <a:t> k </a:t>
            </a:r>
            <a:r>
              <a:rPr lang="en-US" altLang="en-US" sz="2000" dirty="0"/>
              <a:t>mod q</a:t>
            </a:r>
          </a:p>
          <a:p>
            <a:r>
              <a:rPr kumimoji="0" lang="en-US" altLang="en-US" sz="2000" dirty="0"/>
              <a:t>Exponentiate g to both sides, obtain (</a:t>
            </a:r>
            <a:r>
              <a:rPr kumimoji="0" lang="en-US" altLang="en-US" sz="2000" dirty="0" err="1"/>
              <a:t>g</a:t>
            </a:r>
            <a:r>
              <a:rPr kumimoji="0" lang="en-US" altLang="en-US" sz="2000" baseline="30000" dirty="0" err="1"/>
              <a:t>H</a:t>
            </a:r>
            <a:r>
              <a:rPr kumimoji="0" lang="en-US" altLang="en-US" sz="2000" baseline="30000" dirty="0"/>
              <a:t>(M)</a:t>
            </a:r>
            <a:r>
              <a:rPr kumimoji="0" lang="en-US" altLang="en-US" sz="2000" baseline="30000" dirty="0">
                <a:sym typeface="Symbol" pitchFamily="2" charset="2"/>
              </a:rPr>
              <a:t></a:t>
            </a:r>
            <a:r>
              <a:rPr kumimoji="0" lang="en-US" altLang="en-US" sz="2000" baseline="30000" dirty="0"/>
              <a:t>w + </a:t>
            </a:r>
            <a:r>
              <a:rPr kumimoji="0" lang="en-US" altLang="en-US" sz="2000" baseline="30000" dirty="0" err="1"/>
              <a:t>x</a:t>
            </a:r>
            <a:r>
              <a:rPr kumimoji="0" lang="en-US" altLang="en-US" sz="2000" baseline="30000" dirty="0" err="1">
                <a:sym typeface="Symbol" pitchFamily="2" charset="2"/>
              </a:rPr>
              <a:t></a:t>
            </a:r>
            <a:r>
              <a:rPr kumimoji="0" lang="en-US" altLang="en-US" sz="2000" baseline="30000" dirty="0" err="1"/>
              <a:t>r</a:t>
            </a:r>
            <a:r>
              <a:rPr kumimoji="0" lang="en-US" altLang="en-US" sz="2000" baseline="30000" dirty="0" err="1">
                <a:sym typeface="Symbol" pitchFamily="2" charset="2"/>
              </a:rPr>
              <a:t></a:t>
            </a:r>
            <a:r>
              <a:rPr kumimoji="0" lang="en-US" altLang="en-US" sz="2000" baseline="30000" dirty="0" err="1"/>
              <a:t>w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sym typeface="Symbol" pitchFamily="2" charset="2"/>
              </a:rPr>
              <a:t></a:t>
            </a:r>
            <a:r>
              <a:rPr kumimoji="0" lang="en-US" altLang="en-US" sz="2000" dirty="0"/>
              <a:t> </a:t>
            </a:r>
            <a:r>
              <a:rPr kumimoji="0" lang="en-US" altLang="en-US" sz="2000" dirty="0" err="1"/>
              <a:t>g</a:t>
            </a:r>
            <a:r>
              <a:rPr kumimoji="0" lang="en-US" altLang="en-US" sz="2000" baseline="30000" dirty="0" err="1"/>
              <a:t>k</a:t>
            </a:r>
            <a:r>
              <a:rPr kumimoji="0" lang="en-US" altLang="en-US" sz="2000" dirty="0"/>
              <a:t>) </a:t>
            </a:r>
            <a:r>
              <a:rPr lang="en-US" altLang="en-US" sz="2000" dirty="0"/>
              <a:t>mod p mod q</a:t>
            </a:r>
          </a:p>
          <a:p>
            <a:r>
              <a:rPr kumimoji="0" lang="en-US" altLang="en-US" sz="2000" dirty="0"/>
              <a:t>In a valid signature, </a:t>
            </a:r>
            <a:r>
              <a:rPr kumimoji="0" lang="en-US" altLang="en-US" sz="2000" dirty="0" err="1"/>
              <a:t>g</a:t>
            </a:r>
            <a:r>
              <a:rPr kumimoji="0" lang="en-US" altLang="en-US" sz="2000" baseline="30000" dirty="0" err="1"/>
              <a:t>k</a:t>
            </a:r>
            <a:r>
              <a:rPr kumimoji="0" lang="en-US" altLang="en-US" sz="2000" dirty="0"/>
              <a:t> </a:t>
            </a:r>
            <a:r>
              <a:rPr lang="en-US" altLang="en-US" sz="2000" dirty="0"/>
              <a:t>mod p mod q</a:t>
            </a:r>
            <a:r>
              <a:rPr kumimoji="0" lang="en-US" altLang="en-US" sz="2000" dirty="0"/>
              <a:t> = r, </a:t>
            </a:r>
            <a:r>
              <a:rPr kumimoji="0" lang="en-US" altLang="en-US" sz="2000" dirty="0" err="1"/>
              <a:t>g</a:t>
            </a:r>
            <a:r>
              <a:rPr kumimoji="0" lang="en-US" altLang="en-US" sz="2000" baseline="30000" dirty="0" err="1"/>
              <a:t>x</a:t>
            </a:r>
            <a:r>
              <a:rPr kumimoji="0" lang="en-US" altLang="en-US" sz="2000" dirty="0"/>
              <a:t> </a:t>
            </a:r>
            <a:r>
              <a:rPr lang="en-US" altLang="en-US" sz="2000" dirty="0"/>
              <a:t>mod p</a:t>
            </a:r>
            <a:r>
              <a:rPr kumimoji="0" lang="en-US" altLang="en-US" sz="2000" dirty="0"/>
              <a:t> = y</a:t>
            </a:r>
          </a:p>
          <a:p>
            <a:r>
              <a:rPr kumimoji="0" lang="en-US" altLang="en-US" sz="2000" dirty="0"/>
              <a:t>Verify </a:t>
            </a:r>
            <a:r>
              <a:rPr kumimoji="0" lang="en-US" altLang="en-US" sz="2000" dirty="0" err="1"/>
              <a:t>g</a:t>
            </a:r>
            <a:r>
              <a:rPr kumimoji="0" lang="en-US" altLang="en-US" sz="2000" baseline="30000" dirty="0" err="1"/>
              <a:t>H</a:t>
            </a:r>
            <a:r>
              <a:rPr kumimoji="0" lang="en-US" altLang="en-US" sz="2000" baseline="30000" dirty="0"/>
              <a:t>(M)</a:t>
            </a:r>
            <a:r>
              <a:rPr kumimoji="0" lang="en-US" altLang="en-US" sz="2000" baseline="30000" dirty="0">
                <a:sym typeface="Symbol" pitchFamily="2" charset="2"/>
              </a:rPr>
              <a:t></a:t>
            </a:r>
            <a:r>
              <a:rPr kumimoji="0" lang="en-US" altLang="en-US" sz="2000" baseline="30000" dirty="0" err="1"/>
              <a:t>w</a:t>
            </a:r>
            <a:r>
              <a:rPr kumimoji="0" lang="en-US" altLang="en-US" sz="2000" dirty="0" err="1">
                <a:sym typeface="Symbol" pitchFamily="2" charset="2"/>
              </a:rPr>
              <a:t></a:t>
            </a:r>
            <a:r>
              <a:rPr kumimoji="0" lang="en-US" altLang="en-US" sz="2000" dirty="0" err="1"/>
              <a:t>y</a:t>
            </a:r>
            <a:r>
              <a:rPr kumimoji="0" lang="en-US" altLang="en-US" sz="2000" baseline="30000" dirty="0" err="1"/>
              <a:t>r</a:t>
            </a:r>
            <a:r>
              <a:rPr kumimoji="0" lang="en-US" altLang="en-US" sz="2000" baseline="30000" dirty="0" err="1">
                <a:sym typeface="Symbol" pitchFamily="2" charset="2"/>
              </a:rPr>
              <a:t></a:t>
            </a:r>
            <a:r>
              <a:rPr kumimoji="0" lang="en-US" altLang="en-US" sz="2000" baseline="30000" dirty="0" err="1"/>
              <a:t>w</a:t>
            </a:r>
            <a:r>
              <a:rPr kumimoji="0" lang="en-US" altLang="en-US" sz="2000" dirty="0"/>
              <a:t> </a:t>
            </a:r>
            <a:r>
              <a:rPr kumimoji="0" lang="en-US" altLang="en-US" sz="2000" dirty="0">
                <a:sym typeface="Symbol" pitchFamily="2" charset="2"/>
              </a:rPr>
              <a:t></a:t>
            </a:r>
            <a:r>
              <a:rPr kumimoji="0" lang="en-US" altLang="en-US" sz="2000" dirty="0"/>
              <a:t> r </a:t>
            </a:r>
            <a:r>
              <a:rPr lang="en-US" altLang="en-US" sz="2000" dirty="0"/>
              <a:t>mod p mod q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lang="en-US" altLang="en-US" sz="2000" dirty="0">
              <a:sym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40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861DB0E9-E5FB-EC4E-81EB-A9C73F2A9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of DSA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7557829-ACA5-1548-9795-F9EE90A9EC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Can’t create a valid signature without private key</a:t>
            </a:r>
          </a:p>
          <a:p>
            <a:r>
              <a:rPr lang="en-US" altLang="en-US" sz="2800" dirty="0"/>
              <a:t>Can’t change or tamper with signed message</a:t>
            </a:r>
          </a:p>
          <a:p>
            <a:r>
              <a:rPr lang="en-US" altLang="en-US" sz="2800" dirty="0"/>
              <a:t>If the same message is signed twice, signatures are different</a:t>
            </a:r>
          </a:p>
          <a:p>
            <a:pPr lvl="1"/>
            <a:r>
              <a:rPr lang="en-US" altLang="en-US" sz="2400" dirty="0"/>
              <a:t>Each signature is based in part on random secret k</a:t>
            </a:r>
          </a:p>
          <a:p>
            <a:r>
              <a:rPr lang="en-US" altLang="en-US" sz="2800" dirty="0"/>
              <a:t>Random secret k must be different for each signature!</a:t>
            </a:r>
          </a:p>
          <a:p>
            <a:pPr lvl="1"/>
            <a:r>
              <a:rPr lang="en-US" altLang="en-US" sz="2400" dirty="0">
                <a:solidFill>
                  <a:srgbClr val="C00000"/>
                </a:solidFill>
              </a:rPr>
              <a:t>If k is leaked or if two messages re-use the same k, attacker can recover the private key and forge any signature from then 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4006A-F080-DC43-A4A8-72F7FA8981F7}"/>
              </a:ext>
            </a:extLst>
          </p:cNvPr>
          <p:cNvSpPr txBox="1"/>
          <p:nvPr/>
        </p:nvSpPr>
        <p:spPr>
          <a:xfrm>
            <a:off x="9144001" y="1090864"/>
            <a:ext cx="2605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security requirements for any digital signature scheme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830F17-C412-CA43-A08A-1E370FCBD12D}"/>
              </a:ext>
            </a:extLst>
          </p:cNvPr>
          <p:cNvGrpSpPr/>
          <p:nvPr/>
        </p:nvGrpSpPr>
        <p:grpSpPr>
          <a:xfrm>
            <a:off x="8439815" y="2119438"/>
            <a:ext cx="896400" cy="896760"/>
            <a:chOff x="8439815" y="2106912"/>
            <a:chExt cx="896400" cy="89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364469-A5F7-C947-B155-4BBF3F7F8AD2}"/>
                    </a:ext>
                  </a:extLst>
                </p14:cNvPr>
                <p14:cNvContentPartPr/>
                <p14:nvPr/>
              </p14:nvContentPartPr>
              <p14:xfrm>
                <a:off x="8717015" y="2106912"/>
                <a:ext cx="604440" cy="270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D364469-A5F7-C947-B155-4BBF3F7F8A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99375" y="2088912"/>
                  <a:ext cx="6400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B1041F7-F4B5-BB4A-858E-BDCAA996D9AC}"/>
                    </a:ext>
                  </a:extLst>
                </p14:cNvPr>
                <p14:cNvContentPartPr/>
                <p14:nvPr/>
              </p14:nvContentPartPr>
              <p14:xfrm>
                <a:off x="8735015" y="2384112"/>
                <a:ext cx="185040" cy="81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B1041F7-F4B5-BB4A-858E-BDCAA996D9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17015" y="2366472"/>
                  <a:ext cx="2206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54405A-1FD3-7446-A78A-4B0D79B586D8}"/>
                    </a:ext>
                  </a:extLst>
                </p14:cNvPr>
                <p14:cNvContentPartPr/>
                <p14:nvPr/>
              </p14:nvContentPartPr>
              <p14:xfrm>
                <a:off x="8439815" y="2133912"/>
                <a:ext cx="896400" cy="771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54405A-1FD3-7446-A78A-4B0D79B586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22175" y="2115912"/>
                  <a:ext cx="9320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6FECB6-E212-5E40-8C3C-6FCBFEB740F2}"/>
                    </a:ext>
                  </a:extLst>
                </p14:cNvPr>
                <p14:cNvContentPartPr/>
                <p14:nvPr/>
              </p14:nvContentPartPr>
              <p14:xfrm>
                <a:off x="8451695" y="2906112"/>
                <a:ext cx="231480" cy="9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6FECB6-E212-5E40-8C3C-6FCBFEB740F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33695" y="2888112"/>
                  <a:ext cx="267120" cy="133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111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0CE2006F-6F99-A947-B624-E89C482C1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PS3 Epic Fail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EFC3F11-0EBC-5F44-AEB6-A2C94643D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103120"/>
            <a:ext cx="9389302" cy="3070129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Sony used ECDSA (DSA on elliptic curves) to sign authorized software for </a:t>
            </a:r>
            <a:r>
              <a:rPr lang="en-US" altLang="en-US" sz="2400" dirty="0" err="1"/>
              <a:t>Playstation</a:t>
            </a:r>
            <a:r>
              <a:rPr lang="en-US" altLang="en-US" sz="2400" dirty="0"/>
              <a:t> 3 </a:t>
            </a:r>
            <a:r>
              <a:rPr lang="en-US" altLang="en-US" sz="2400" dirty="0">
                <a:solidFill>
                  <a:srgbClr val="FF0000"/>
                </a:solidFill>
              </a:rPr>
              <a:t>…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with the same random value in every signature</a:t>
            </a:r>
          </a:p>
          <a:p>
            <a:r>
              <a:rPr lang="en-US" altLang="en-US" sz="2400" dirty="0"/>
              <a:t>Trivial to extract master signing key and sign any homebrew software – perfect “jailbreak” for PS3 (Dec 2010)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en-US" sz="2400" dirty="0"/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altLang="en-US" sz="2400" dirty="0"/>
              <a:t>Q: Why didn’t Sony just revoke the key?</a:t>
            </a:r>
          </a:p>
        </p:txBody>
      </p:sp>
      <p:pic>
        <p:nvPicPr>
          <p:cNvPr id="21509" name="Picture 2">
            <a:extLst>
              <a:ext uri="{FF2B5EF4-FFF2-40B4-BE49-F238E27FC236}">
                <a16:creationId xmlns:a16="http://schemas.microsoft.com/office/drawing/2014/main" id="{9A43BE1F-C8E6-E746-B353-50917D9D0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445631" y="729515"/>
            <a:ext cx="1936750" cy="132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 descr="http://upload.wikimedia.org/wikipedia/commons/thumb/2/21/George_Hotz.jpg/200px-George_Hotz.jpg">
            <a:extLst>
              <a:ext uri="{FF2B5EF4-FFF2-40B4-BE49-F238E27FC236}">
                <a16:creationId xmlns:a16="http://schemas.microsoft.com/office/drawing/2014/main" id="{D976B988-0566-3A46-A8B7-ED0989C8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86" y="3609783"/>
            <a:ext cx="15779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3DD2D8-9198-1446-868C-D78F4F4CA960}"/>
              </a:ext>
            </a:extLst>
          </p:cNvPr>
          <p:cNvSpPr txBox="1"/>
          <p:nvPr/>
        </p:nvSpPr>
        <p:spPr>
          <a:xfrm>
            <a:off x="8322184" y="5362383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George “</a:t>
            </a:r>
            <a:r>
              <a:rPr lang="en-US" sz="1600" dirty="0" err="1"/>
              <a:t>Geohot</a:t>
            </a:r>
            <a:r>
              <a:rPr lang="en-US" sz="1600" dirty="0"/>
              <a:t>” </a:t>
            </a:r>
            <a:r>
              <a:rPr lang="en-US" sz="1600" dirty="0" err="1"/>
              <a:t>Hotz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90847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A710E8-156B-CC4D-B82A-731418FF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Cryptography</a:t>
            </a:r>
          </a:p>
        </p:txBody>
      </p:sp>
      <p:pic>
        <p:nvPicPr>
          <p:cNvPr id="1026" name="Picture 2" descr="Busting the myth that roll-your-own tobacco has fewer additives">
            <a:extLst>
              <a:ext uri="{FF2B5EF4-FFF2-40B4-BE49-F238E27FC236}">
                <a16:creationId xmlns:a16="http://schemas.microsoft.com/office/drawing/2014/main" id="{51F3B994-B908-B643-87A7-59A3A54D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2664661"/>
            <a:ext cx="3555304" cy="237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81A5DB-5117-9147-B5A9-D4D4AEC980AE}"/>
              </a:ext>
            </a:extLst>
          </p:cNvPr>
          <p:cNvSpPr txBox="1"/>
          <p:nvPr/>
        </p:nvSpPr>
        <p:spPr>
          <a:xfrm>
            <a:off x="4895764" y="2664661"/>
            <a:ext cx="2754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Don’t roll your own!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07125-5A46-124D-B0E2-6911122F50E8}"/>
              </a:ext>
            </a:extLst>
          </p:cNvPr>
          <p:cNvSpPr txBox="1"/>
          <p:nvPr/>
        </p:nvSpPr>
        <p:spPr>
          <a:xfrm>
            <a:off x="4895764" y="3462281"/>
            <a:ext cx="6412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Don’t try to implement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cryptographic algorithms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16BBD4-905F-D144-A0D9-2DDC9EE5A74B}"/>
                  </a:ext>
                </a:extLst>
              </p14:cNvPr>
              <p14:cNvContentPartPr/>
              <p14:nvPr/>
            </p14:nvContentPartPr>
            <p14:xfrm>
              <a:off x="1447535" y="2479180"/>
              <a:ext cx="2437920" cy="279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16BBD4-905F-D144-A0D9-2DDC9EE5A7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535" y="2416180"/>
                <a:ext cx="2563560" cy="29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3CD011-A739-7E45-B83B-D773BB898B62}"/>
                  </a:ext>
                </a:extLst>
              </p14:cNvPr>
              <p14:cNvContentPartPr/>
              <p14:nvPr/>
            </p14:nvContentPartPr>
            <p14:xfrm>
              <a:off x="1610615" y="2462620"/>
              <a:ext cx="2140200" cy="2656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3CD011-A739-7E45-B83B-D773BB898B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7975" y="2399980"/>
                <a:ext cx="2265840" cy="2782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F651C5F-10C8-AD4A-8BB0-86FC953E30C1}"/>
              </a:ext>
            </a:extLst>
          </p:cNvPr>
          <p:cNvSpPr txBox="1"/>
          <p:nvPr/>
        </p:nvSpPr>
        <p:spPr>
          <a:xfrm>
            <a:off x="4895764" y="4614780"/>
            <a:ext cx="4862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use standard libraries and APIs… correctly!</a:t>
            </a:r>
          </a:p>
        </p:txBody>
      </p:sp>
    </p:spTree>
    <p:extLst>
      <p:ext uri="{BB962C8B-B14F-4D97-AF65-F5344CB8AC3E}">
        <p14:creationId xmlns:p14="http://schemas.microsoft.com/office/powerpoint/2010/main" val="53421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7C6D5EC-32CB-4F49-A06B-D308C19FF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Encryption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01882AB-E93B-0948-980A-ABCED7F8F9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solidFill>
                  <a:srgbClr val="C00000"/>
                </a:solidFill>
              </a:rPr>
              <a:t>Key generation</a:t>
            </a:r>
            <a:r>
              <a:rPr lang="en-US" altLang="en-US" sz="2000" dirty="0">
                <a:solidFill>
                  <a:schemeClr val="folHlink"/>
                </a:solidFill>
              </a:rPr>
              <a:t>:</a:t>
            </a:r>
            <a:r>
              <a:rPr lang="en-US" altLang="en-US" sz="2000" dirty="0"/>
              <a:t> computationally easy to generate a pair (public key PK, private key SK)</a:t>
            </a:r>
          </a:p>
          <a:p>
            <a:r>
              <a:rPr lang="en-US" altLang="en-US" sz="2000" dirty="0">
                <a:solidFill>
                  <a:srgbClr val="C00000"/>
                </a:solidFill>
              </a:rPr>
              <a:t>Encryption: </a:t>
            </a:r>
            <a:r>
              <a:rPr lang="en-US" altLang="en-US" sz="2000" dirty="0"/>
              <a:t>given plaintext M and public key PK, easy to compute ciphertext C=E</a:t>
            </a:r>
            <a:r>
              <a:rPr lang="en-US" altLang="en-US" sz="2000" baseline="-25000" dirty="0"/>
              <a:t>PK</a:t>
            </a:r>
            <a:r>
              <a:rPr lang="en-US" altLang="en-US" sz="2000" dirty="0"/>
              <a:t>(M)</a:t>
            </a:r>
          </a:p>
          <a:p>
            <a:r>
              <a:rPr lang="en-US" altLang="en-US" sz="2000" dirty="0">
                <a:solidFill>
                  <a:srgbClr val="C00000"/>
                </a:solidFill>
              </a:rPr>
              <a:t>Decryption: </a:t>
            </a:r>
            <a:r>
              <a:rPr lang="en-US" altLang="en-US" sz="2000" dirty="0"/>
              <a:t>given ciphertext C=E</a:t>
            </a:r>
            <a:r>
              <a:rPr lang="en-US" altLang="en-US" sz="2000" baseline="-25000" dirty="0"/>
              <a:t>PK</a:t>
            </a:r>
            <a:r>
              <a:rPr lang="en-US" altLang="en-US" sz="2000" dirty="0"/>
              <a:t>(M) and private key SK, easy to compute plaintext M</a:t>
            </a:r>
          </a:p>
          <a:p>
            <a:pPr lvl="1"/>
            <a:r>
              <a:rPr lang="en-US" altLang="en-US" sz="1800" dirty="0"/>
              <a:t>Infeasible to learn anything about M from C without SK</a:t>
            </a:r>
          </a:p>
          <a:p>
            <a:pPr lvl="1"/>
            <a:r>
              <a:rPr lang="en-US" altLang="en-US" sz="1800" dirty="0"/>
              <a:t>“Trapdoor” function: Decrypt(</a:t>
            </a:r>
            <a:r>
              <a:rPr lang="en-US" altLang="en-US" sz="1800" dirty="0" err="1"/>
              <a:t>SK,Encrypt</a:t>
            </a:r>
            <a:r>
              <a:rPr lang="en-US" altLang="en-US" sz="1800" dirty="0"/>
              <a:t>(PK,M))=M</a:t>
            </a:r>
          </a:p>
        </p:txBody>
      </p:sp>
    </p:spTree>
    <p:extLst>
      <p:ext uri="{BB962C8B-B14F-4D97-AF65-F5344CB8AC3E}">
        <p14:creationId xmlns:p14="http://schemas.microsoft.com/office/powerpoint/2010/main" val="145866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9471284-42BA-714B-8F30-7847211BC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Number Theory Facts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A65EA36-86BD-F848-B886-6816A48CF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799" y="2103120"/>
            <a:ext cx="7701419" cy="3849624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Euler totient function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</a:t>
            </a:r>
            <a:r>
              <a:rPr lang="en-US" altLang="en-US" sz="2400" dirty="0">
                <a:solidFill>
                  <a:srgbClr val="C00000"/>
                </a:solidFill>
              </a:rPr>
              <a:t>(n)</a:t>
            </a:r>
            <a:r>
              <a:rPr lang="en-US" altLang="en-US" sz="2400" dirty="0"/>
              <a:t> where n</a:t>
            </a:r>
            <a:r>
              <a:rPr lang="en-US" altLang="en-US" sz="2400" dirty="0">
                <a:sym typeface="Symbol" pitchFamily="2" charset="2"/>
              </a:rPr>
              <a:t></a:t>
            </a:r>
            <a:r>
              <a:rPr lang="en-US" altLang="en-US" sz="2400" dirty="0"/>
              <a:t>1 is the number of integers in the [1,n] interval that are relatively prime to n</a:t>
            </a:r>
          </a:p>
          <a:p>
            <a:pPr lvl="1"/>
            <a:r>
              <a:rPr lang="en-US" altLang="en-US" sz="2000" dirty="0"/>
              <a:t>Two numbers are relatively prime if their greatest common divisor (</a:t>
            </a:r>
            <a:r>
              <a:rPr lang="en-US" altLang="en-US" sz="2000" dirty="0" err="1"/>
              <a:t>gcd</a:t>
            </a:r>
            <a:r>
              <a:rPr lang="en-US" altLang="en-US" sz="2000" dirty="0"/>
              <a:t>) is 1</a:t>
            </a:r>
          </a:p>
          <a:p>
            <a:r>
              <a:rPr lang="en-US" altLang="en-US" sz="2400" dirty="0"/>
              <a:t>Euler’s theorem: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   if </a:t>
            </a:r>
            <a:r>
              <a:rPr lang="en-US" altLang="en-US" sz="2400" dirty="0" err="1">
                <a:sym typeface="Symbol" pitchFamily="2" charset="2"/>
              </a:rPr>
              <a:t>a</a:t>
            </a:r>
            <a:r>
              <a:rPr lang="en-US" altLang="en-US" sz="2400" dirty="0" err="1"/>
              <a:t>Z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*, then </a:t>
            </a:r>
            <a:r>
              <a:rPr lang="en-US" altLang="en-US" sz="2400" dirty="0">
                <a:solidFill>
                  <a:srgbClr val="C00000"/>
                </a:solidFill>
              </a:rPr>
              <a:t>a</a:t>
            </a:r>
            <a:r>
              <a:rPr lang="en-US" altLang="en-US" sz="2400" baseline="30000" dirty="0">
                <a:solidFill>
                  <a:srgbClr val="C00000"/>
                </a:solidFill>
                <a:sym typeface="Symbol" pitchFamily="2" charset="2"/>
              </a:rPr>
              <a:t>(</a:t>
            </a:r>
            <a:r>
              <a:rPr lang="en-US" altLang="en-US" sz="2400" baseline="30000" dirty="0">
                <a:solidFill>
                  <a:srgbClr val="C00000"/>
                </a:solidFill>
              </a:rPr>
              <a:t>n)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 </a:t>
            </a:r>
            <a:r>
              <a:rPr lang="en-US" altLang="en-US" sz="2400" dirty="0">
                <a:solidFill>
                  <a:srgbClr val="C00000"/>
                </a:solidFill>
              </a:rPr>
              <a:t>1 mod n</a:t>
            </a:r>
          </a:p>
          <a:p>
            <a:r>
              <a:rPr lang="en-US" altLang="en-US" sz="2400" dirty="0"/>
              <a:t>Special case: </a:t>
            </a:r>
            <a:r>
              <a:rPr lang="en-US" altLang="en-US" sz="2400" u="sng" dirty="0"/>
              <a:t>Fermat’s Little Theorem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/>
              <a:t>   if p is prime and </a:t>
            </a:r>
            <a:r>
              <a:rPr lang="en-US" altLang="en-US" sz="2400" dirty="0" err="1"/>
              <a:t>gcd</a:t>
            </a:r>
            <a:r>
              <a:rPr lang="en-US" altLang="en-US" sz="2400" dirty="0"/>
              <a:t>(</a:t>
            </a:r>
            <a:r>
              <a:rPr lang="en-US" altLang="en-US" sz="2400" dirty="0" err="1"/>
              <a:t>a,p</a:t>
            </a:r>
            <a:r>
              <a:rPr lang="en-US" altLang="en-US" sz="2400" dirty="0"/>
              <a:t>)=1, then </a:t>
            </a:r>
            <a:r>
              <a:rPr lang="en-US" altLang="en-US" sz="2400" dirty="0">
                <a:solidFill>
                  <a:srgbClr val="C00000"/>
                </a:solidFill>
              </a:rPr>
              <a:t>a</a:t>
            </a:r>
            <a:r>
              <a:rPr lang="en-US" altLang="en-US" sz="2400" baseline="30000" dirty="0">
                <a:solidFill>
                  <a:srgbClr val="C00000"/>
                </a:solidFill>
              </a:rPr>
              <a:t>p-1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  </a:t>
            </a:r>
            <a:r>
              <a:rPr lang="en-US" altLang="en-US" sz="2400" dirty="0">
                <a:solidFill>
                  <a:srgbClr val="C00000"/>
                </a:solidFill>
              </a:rPr>
              <a:t>1 mod p</a:t>
            </a:r>
          </a:p>
        </p:txBody>
      </p:sp>
      <p:pic>
        <p:nvPicPr>
          <p:cNvPr id="8197" name="Picture 6" descr="http://mathematica.ludibunda.ch/p-euler.gif">
            <a:extLst>
              <a:ext uri="{FF2B5EF4-FFF2-40B4-BE49-F238E27FC236}">
                <a16:creationId xmlns:a16="http://schemas.microsoft.com/office/drawing/2014/main" id="{9C8976E7-B776-0741-8BB3-03CB1C559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664" y="2014194"/>
            <a:ext cx="15462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28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9F1D5873-32F0-2546-88E5-6CDC368F3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RSA Cryptosystem</a:t>
            </a:r>
            <a:endParaRPr lang="en-US" altLang="en-US" sz="160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1B9A22-D6DF-FE4B-905E-3903C7C90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103119"/>
            <a:ext cx="10058400" cy="4273867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Key generation:</a:t>
            </a:r>
          </a:p>
          <a:p>
            <a:pPr lvl="1"/>
            <a:r>
              <a:rPr lang="en-US" altLang="en-US" sz="2000" dirty="0"/>
              <a:t>Generate large primes p, q and compute n=</a:t>
            </a:r>
            <a:r>
              <a:rPr lang="en-US" altLang="en-US" sz="2000" dirty="0" err="1"/>
              <a:t>pq</a:t>
            </a:r>
            <a:endParaRPr lang="en-US" altLang="en-US" sz="2000" dirty="0"/>
          </a:p>
          <a:p>
            <a:pPr lvl="2"/>
            <a:r>
              <a:rPr lang="en-US" altLang="en-US" sz="1800" dirty="0"/>
              <a:t>At least 2048 bits each… need primality testing!</a:t>
            </a:r>
          </a:p>
          <a:p>
            <a:pPr lvl="2"/>
            <a:r>
              <a:rPr lang="en-US" altLang="en-US" sz="1800" dirty="0"/>
              <a:t>Note that </a:t>
            </a:r>
            <a:r>
              <a:rPr lang="en-US" altLang="en-US" sz="1800" dirty="0">
                <a:sym typeface="Symbol" pitchFamily="2" charset="2"/>
              </a:rPr>
              <a:t>(n)=(p-1)(q-1)</a:t>
            </a:r>
          </a:p>
          <a:p>
            <a:pPr lvl="1"/>
            <a:r>
              <a:rPr lang="en-US" altLang="en-US" sz="2000" dirty="0">
                <a:sym typeface="Symbol" pitchFamily="2" charset="2"/>
              </a:rPr>
              <a:t>Choose small e, relatively prime to (n)</a:t>
            </a:r>
          </a:p>
          <a:p>
            <a:pPr lvl="2"/>
            <a:r>
              <a:rPr lang="en-US" altLang="en-US" sz="1800" dirty="0">
                <a:sym typeface="Symbol" pitchFamily="2" charset="2"/>
              </a:rPr>
              <a:t>Typically, e=3 (may be vulnerable) or e=2</a:t>
            </a:r>
            <a:r>
              <a:rPr lang="en-US" altLang="en-US" sz="1800" baseline="30000" dirty="0">
                <a:sym typeface="Symbol" pitchFamily="2" charset="2"/>
              </a:rPr>
              <a:t>16</a:t>
            </a:r>
            <a:r>
              <a:rPr lang="en-US" altLang="en-US" sz="1800" dirty="0">
                <a:sym typeface="Symbol" pitchFamily="2" charset="2"/>
              </a:rPr>
              <a:t>+1=65537 (why?)</a:t>
            </a:r>
          </a:p>
          <a:p>
            <a:pPr lvl="1"/>
            <a:r>
              <a:rPr lang="en-US" altLang="en-US" sz="2000" dirty="0">
                <a:sym typeface="Symbol" pitchFamily="2" charset="2"/>
              </a:rPr>
              <a:t>Compute unique d such that ed  1 mod (n)</a:t>
            </a:r>
          </a:p>
          <a:p>
            <a:pPr lvl="1"/>
            <a:r>
              <a:rPr lang="en-US" altLang="en-US" sz="2000" dirty="0">
                <a:solidFill>
                  <a:srgbClr val="C00000"/>
                </a:solidFill>
                <a:sym typeface="Symbol" pitchFamily="2" charset="2"/>
              </a:rPr>
              <a:t>Public key = (</a:t>
            </a:r>
            <a:r>
              <a:rPr lang="en-US" altLang="en-US" sz="2000" dirty="0" err="1">
                <a:solidFill>
                  <a:srgbClr val="C00000"/>
                </a:solidFill>
                <a:sym typeface="Symbol" pitchFamily="2" charset="2"/>
              </a:rPr>
              <a:t>e,n</a:t>
            </a:r>
            <a:r>
              <a:rPr lang="en-US" altLang="en-US" sz="2000" dirty="0">
                <a:solidFill>
                  <a:srgbClr val="C00000"/>
                </a:solidFill>
                <a:sym typeface="Symbol" pitchFamily="2" charset="2"/>
              </a:rPr>
              <a:t>);  private key = d</a:t>
            </a:r>
          </a:p>
          <a:p>
            <a:r>
              <a:rPr lang="en-US" altLang="en-US" sz="2400" b="1" dirty="0">
                <a:sym typeface="Symbol" pitchFamily="2" charset="2"/>
              </a:rPr>
              <a:t>Encryption</a:t>
            </a:r>
            <a:r>
              <a:rPr lang="en-US" altLang="en-US" sz="2400" dirty="0">
                <a:sym typeface="Symbol" pitchFamily="2" charset="2"/>
              </a:rPr>
              <a:t> of m:  c =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m</a:t>
            </a:r>
            <a:r>
              <a:rPr lang="en-US" altLang="en-US" sz="2400" baseline="30000" dirty="0">
                <a:solidFill>
                  <a:srgbClr val="C00000"/>
                </a:solidFill>
                <a:sym typeface="Symbol" pitchFamily="2" charset="2"/>
              </a:rPr>
              <a:t>e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 mod n</a:t>
            </a:r>
          </a:p>
          <a:p>
            <a:r>
              <a:rPr lang="en-US" altLang="en-US" sz="2400" b="1" dirty="0">
                <a:sym typeface="Symbol" pitchFamily="2" charset="2"/>
              </a:rPr>
              <a:t>Decryption</a:t>
            </a:r>
            <a:r>
              <a:rPr lang="en-US" altLang="en-US" sz="2400" dirty="0">
                <a:sym typeface="Symbol" pitchFamily="2" charset="2"/>
              </a:rPr>
              <a:t> of c:   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c</a:t>
            </a:r>
            <a:r>
              <a:rPr lang="en-US" altLang="en-US" sz="2400" baseline="30000" dirty="0">
                <a:solidFill>
                  <a:srgbClr val="C00000"/>
                </a:solidFill>
                <a:sym typeface="Symbol" pitchFamily="2" charset="2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sym typeface="Symbol" pitchFamily="2" charset="2"/>
              </a:rPr>
              <a:t> mod n </a:t>
            </a:r>
            <a:r>
              <a:rPr lang="en-US" altLang="en-US" sz="2400" dirty="0">
                <a:sym typeface="Symbol" pitchFamily="2" charset="2"/>
              </a:rPr>
              <a:t>= (m</a:t>
            </a:r>
            <a:r>
              <a:rPr lang="en-US" altLang="en-US" sz="2400" baseline="30000" dirty="0">
                <a:sym typeface="Symbol" pitchFamily="2" charset="2"/>
              </a:rPr>
              <a:t>e</a:t>
            </a:r>
            <a:r>
              <a:rPr lang="en-US" altLang="en-US" sz="2400" dirty="0">
                <a:sym typeface="Symbol" pitchFamily="2" charset="2"/>
              </a:rPr>
              <a:t>)</a:t>
            </a:r>
            <a:r>
              <a:rPr lang="en-US" altLang="en-US" sz="2400" baseline="30000" dirty="0">
                <a:sym typeface="Symbol" pitchFamily="2" charset="2"/>
              </a:rPr>
              <a:t>d</a:t>
            </a:r>
            <a:r>
              <a:rPr lang="en-US" altLang="en-US" sz="2400" dirty="0">
                <a:sym typeface="Symbol" pitchFamily="2" charset="2"/>
              </a:rPr>
              <a:t> mod n = m</a:t>
            </a:r>
          </a:p>
        </p:txBody>
      </p:sp>
      <p:pic>
        <p:nvPicPr>
          <p:cNvPr id="9222" name="Picture 7" descr="http://casacaseycourtney.files.wordpress.com/2008/08/rsa1.jpg">
            <a:extLst>
              <a:ext uri="{FF2B5EF4-FFF2-40B4-BE49-F238E27FC236}">
                <a16:creationId xmlns:a16="http://schemas.microsoft.com/office/drawing/2014/main" id="{ED4AE4B1-399F-8E4F-8940-6D2B7AFF2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507" y="481013"/>
            <a:ext cx="25415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E1DA2F-C7DC-AA49-AE5F-7732DC86244B}"/>
              </a:ext>
            </a:extLst>
          </p:cNvPr>
          <p:cNvSpPr txBox="1"/>
          <p:nvPr/>
        </p:nvSpPr>
        <p:spPr>
          <a:xfrm>
            <a:off x="9130507" y="2280960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Rivest, Shamir, Adleman</a:t>
            </a:r>
          </a:p>
        </p:txBody>
      </p:sp>
    </p:spTree>
    <p:extLst>
      <p:ext uri="{BB962C8B-B14F-4D97-AF65-F5344CB8AC3E}">
        <p14:creationId xmlns:p14="http://schemas.microsoft.com/office/powerpoint/2010/main" val="79022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1C566608-F9ED-CD4B-8000-0EB82F860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RSA Decryption Works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C28F639-072F-4043-BC68-04825C069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 err="1">
                <a:sym typeface="Symbol" pitchFamily="2" charset="2"/>
              </a:rPr>
              <a:t>ed</a:t>
            </a:r>
            <a:r>
              <a:rPr lang="en-US" altLang="en-US" sz="2000" dirty="0">
                <a:sym typeface="Symbol" pitchFamily="2" charset="2"/>
              </a:rPr>
              <a:t>  1 mod (n)</a:t>
            </a:r>
          </a:p>
          <a:p>
            <a:r>
              <a:rPr lang="en-US" altLang="en-US" sz="2000" dirty="0">
                <a:sym typeface="Symbol" pitchFamily="2" charset="2"/>
              </a:rPr>
              <a:t>Thus </a:t>
            </a:r>
            <a:r>
              <a:rPr lang="en-US" altLang="en-US" sz="2000" dirty="0" err="1">
                <a:sym typeface="Symbol" pitchFamily="2" charset="2"/>
              </a:rPr>
              <a:t>ed</a:t>
            </a:r>
            <a:r>
              <a:rPr lang="en-US" altLang="en-US" sz="2000" dirty="0">
                <a:sym typeface="Symbol" pitchFamily="2" charset="2"/>
              </a:rPr>
              <a:t> = 1+k(n) = 1+k(p-1)(q-1) for some k</a:t>
            </a:r>
          </a:p>
          <a:p>
            <a:r>
              <a:rPr lang="en-US" altLang="en-US" sz="2000" dirty="0">
                <a:sym typeface="Symbol" pitchFamily="2" charset="2"/>
              </a:rPr>
              <a:t>If </a:t>
            </a:r>
            <a:r>
              <a:rPr lang="en-US" altLang="en-US" sz="2000" dirty="0" err="1">
                <a:sym typeface="Symbol" pitchFamily="2" charset="2"/>
              </a:rPr>
              <a:t>gcd</a:t>
            </a:r>
            <a:r>
              <a:rPr lang="en-US" altLang="en-US" sz="2000" dirty="0">
                <a:sym typeface="Symbol" pitchFamily="2" charset="2"/>
              </a:rPr>
              <a:t>(</a:t>
            </a:r>
            <a:r>
              <a:rPr lang="en-US" altLang="en-US" sz="2000" dirty="0" err="1">
                <a:sym typeface="Symbol" pitchFamily="2" charset="2"/>
              </a:rPr>
              <a:t>m,p</a:t>
            </a:r>
            <a:r>
              <a:rPr lang="en-US" altLang="en-US" sz="2000" dirty="0">
                <a:sym typeface="Symbol" pitchFamily="2" charset="2"/>
              </a:rPr>
              <a:t>)=1, then by Fermat’s Little Theorem, m</a:t>
            </a:r>
            <a:r>
              <a:rPr lang="en-US" altLang="en-US" sz="2000" baseline="30000" dirty="0">
                <a:sym typeface="Symbol" pitchFamily="2" charset="2"/>
              </a:rPr>
              <a:t>p-1</a:t>
            </a:r>
            <a:r>
              <a:rPr lang="en-US" altLang="en-US" sz="2000" dirty="0">
                <a:sym typeface="Symbol" pitchFamily="2" charset="2"/>
              </a:rPr>
              <a:t>  1 mod p</a:t>
            </a:r>
          </a:p>
          <a:p>
            <a:r>
              <a:rPr lang="en-US" altLang="en-US" sz="2000" dirty="0">
                <a:sym typeface="Symbol" pitchFamily="2" charset="2"/>
              </a:rPr>
              <a:t>Raise both sides to the power k(q-1) and multiply by m, obtaining m</a:t>
            </a:r>
            <a:r>
              <a:rPr lang="en-US" altLang="en-US" sz="2000" baseline="30000" dirty="0">
                <a:sym typeface="Symbol" pitchFamily="2" charset="2"/>
              </a:rPr>
              <a:t>1+k(p-1)(q-1)</a:t>
            </a:r>
            <a:r>
              <a:rPr lang="en-US" altLang="en-US" sz="2000" dirty="0">
                <a:sym typeface="Symbol" pitchFamily="2" charset="2"/>
              </a:rPr>
              <a:t>  m mod p</a:t>
            </a:r>
          </a:p>
          <a:p>
            <a:r>
              <a:rPr lang="en-US" altLang="en-US" sz="2000" dirty="0">
                <a:sym typeface="Symbol" pitchFamily="2" charset="2"/>
              </a:rPr>
              <a:t>Thus </a:t>
            </a:r>
            <a:r>
              <a:rPr lang="en-US" altLang="en-US" sz="2000" b="1" dirty="0">
                <a:sym typeface="Symbol" pitchFamily="2" charset="2"/>
              </a:rPr>
              <a:t>m</a:t>
            </a:r>
            <a:r>
              <a:rPr lang="en-US" altLang="en-US" sz="2000" b="1" baseline="30000" dirty="0">
                <a:sym typeface="Symbol" pitchFamily="2" charset="2"/>
              </a:rPr>
              <a:t>ed</a:t>
            </a:r>
            <a:r>
              <a:rPr lang="en-US" altLang="en-US" sz="2000" b="1" dirty="0">
                <a:sym typeface="Symbol" pitchFamily="2" charset="2"/>
              </a:rPr>
              <a:t>  m mod p</a:t>
            </a:r>
          </a:p>
          <a:p>
            <a:r>
              <a:rPr lang="en-US" altLang="en-US" sz="2000" dirty="0">
                <a:sym typeface="Symbol" pitchFamily="2" charset="2"/>
              </a:rPr>
              <a:t>By the same argument, </a:t>
            </a:r>
            <a:r>
              <a:rPr lang="en-US" altLang="en-US" sz="2000" b="1" dirty="0">
                <a:sym typeface="Symbol" pitchFamily="2" charset="2"/>
              </a:rPr>
              <a:t>m</a:t>
            </a:r>
            <a:r>
              <a:rPr lang="en-US" altLang="en-US" sz="2000" b="1" baseline="30000" dirty="0">
                <a:sym typeface="Symbol" pitchFamily="2" charset="2"/>
              </a:rPr>
              <a:t>ed</a:t>
            </a:r>
            <a:r>
              <a:rPr lang="en-US" altLang="en-US" sz="2000" b="1" dirty="0">
                <a:sym typeface="Symbol" pitchFamily="2" charset="2"/>
              </a:rPr>
              <a:t>  m mod q</a:t>
            </a:r>
          </a:p>
          <a:p>
            <a:r>
              <a:rPr lang="en-US" altLang="en-US" sz="2000" dirty="0">
                <a:sym typeface="Symbol" pitchFamily="2" charset="2"/>
              </a:rPr>
              <a:t>Since p and q are distinct primes and </a:t>
            </a:r>
            <a:r>
              <a:rPr lang="en-US" altLang="en-US" sz="2000" dirty="0" err="1">
                <a:sym typeface="Symbol" pitchFamily="2" charset="2"/>
              </a:rPr>
              <a:t>pq</a:t>
            </a:r>
            <a:r>
              <a:rPr lang="en-US" altLang="en-US" sz="2000" dirty="0">
                <a:sym typeface="Symbol" pitchFamily="2" charset="2"/>
              </a:rPr>
              <a:t>=n,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sym typeface="Symbol" pitchFamily="2" charset="2"/>
              </a:rPr>
              <a:t>   </a:t>
            </a:r>
            <a:r>
              <a:rPr lang="en-US" altLang="en-US" sz="2000" dirty="0">
                <a:solidFill>
                  <a:schemeClr val="hlink"/>
                </a:solidFill>
                <a:sym typeface="Symbol" pitchFamily="2" charset="2"/>
              </a:rPr>
              <a:t>m</a:t>
            </a:r>
            <a:r>
              <a:rPr lang="en-US" altLang="en-US" sz="2000" baseline="30000" dirty="0">
                <a:solidFill>
                  <a:schemeClr val="hlink"/>
                </a:solidFill>
                <a:sym typeface="Symbol" pitchFamily="2" charset="2"/>
              </a:rPr>
              <a:t>ed</a:t>
            </a:r>
            <a:r>
              <a:rPr lang="en-US" altLang="en-US" sz="2000" dirty="0">
                <a:solidFill>
                  <a:schemeClr val="hlink"/>
                </a:solidFill>
                <a:sym typeface="Symbol" pitchFamily="2" charset="2"/>
              </a:rPr>
              <a:t>  m mod n</a:t>
            </a:r>
          </a:p>
        </p:txBody>
      </p:sp>
    </p:spTree>
    <p:extLst>
      <p:ext uri="{BB962C8B-B14F-4D97-AF65-F5344CB8AC3E}">
        <p14:creationId xmlns:p14="http://schemas.microsoft.com/office/powerpoint/2010/main" val="64083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1BA3A625-240D-1548-9D40-6599656B15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RSA Secure?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CA5A440A-BF2C-FC4A-BD54-1981B85CF1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66800" y="2103120"/>
            <a:ext cx="8628345" cy="3849624"/>
          </a:xfrm>
        </p:spPr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600"/>
              </a:spcBef>
            </a:pPr>
            <a:r>
              <a:rPr lang="en-US" altLang="en-US" sz="2400" dirty="0">
                <a:solidFill>
                  <a:srgbClr val="C00000"/>
                </a:solidFill>
              </a:rPr>
              <a:t>RSA problem:</a:t>
            </a:r>
            <a:r>
              <a:rPr lang="en-US" altLang="en-US" sz="2400" dirty="0"/>
              <a:t> given c, n=</a:t>
            </a:r>
            <a:r>
              <a:rPr lang="en-US" altLang="en-US" sz="2400" dirty="0" err="1"/>
              <a:t>pq</a:t>
            </a:r>
            <a:r>
              <a:rPr lang="en-US" altLang="en-US" sz="2400" dirty="0"/>
              <a:t>, and e such that </a:t>
            </a:r>
            <a:r>
              <a:rPr lang="en-US" altLang="en-US" sz="2400" dirty="0" err="1"/>
              <a:t>gcd</a:t>
            </a:r>
            <a:r>
              <a:rPr lang="en-US" altLang="en-US" sz="2400" dirty="0"/>
              <a:t>(e,(p-1)(q-1))=1, </a:t>
            </a:r>
          </a:p>
          <a:p>
            <a:pPr marL="0">
              <a:lnSpc>
                <a:spcPct val="100000"/>
              </a:lnSpc>
              <a:spcBef>
                <a:spcPts val="600"/>
              </a:spcBef>
              <a:buFont typeface="Monotype Sorts" pitchFamily="2" charset="2"/>
              <a:buNone/>
            </a:pPr>
            <a:r>
              <a:rPr lang="en-US" altLang="en-US" sz="2400" dirty="0"/>
              <a:t>   find m such that m</a:t>
            </a:r>
            <a:r>
              <a:rPr lang="en-US" altLang="en-US" sz="2400" baseline="30000" dirty="0"/>
              <a:t>e</a:t>
            </a:r>
            <a:r>
              <a:rPr lang="en-US" altLang="en-US" sz="2400" dirty="0"/>
              <a:t>=c mod n</a:t>
            </a:r>
          </a:p>
          <a:p>
            <a:pPr lvl="1"/>
            <a:r>
              <a:rPr lang="en-US" altLang="en-US" sz="2000" dirty="0"/>
              <a:t>That is, recover m from ciphertext c and public key (</a:t>
            </a:r>
            <a:r>
              <a:rPr lang="en-US" altLang="en-US" sz="2000" dirty="0" err="1"/>
              <a:t>n,e</a:t>
            </a:r>
            <a:r>
              <a:rPr lang="en-US" altLang="en-US" sz="2000" dirty="0"/>
              <a:t>) by </a:t>
            </a:r>
            <a:r>
              <a:rPr lang="en-US" altLang="en-US" sz="2000" dirty="0">
                <a:solidFill>
                  <a:srgbClr val="C00000"/>
                </a:solidFill>
              </a:rPr>
              <a:t>taking e</a:t>
            </a:r>
            <a:r>
              <a:rPr lang="en-US" altLang="en-US" sz="2000" baseline="30000" dirty="0">
                <a:solidFill>
                  <a:srgbClr val="C00000"/>
                </a:solidFill>
              </a:rPr>
              <a:t>th</a:t>
            </a:r>
            <a:r>
              <a:rPr lang="en-US" altLang="en-US" sz="2000" dirty="0">
                <a:solidFill>
                  <a:srgbClr val="C00000"/>
                </a:solidFill>
              </a:rPr>
              <a:t> root </a:t>
            </a:r>
            <a:r>
              <a:rPr lang="en-US" altLang="en-US" sz="2000" dirty="0"/>
              <a:t>of c modulo n</a:t>
            </a:r>
          </a:p>
          <a:p>
            <a:pPr lvl="1"/>
            <a:r>
              <a:rPr lang="en-US" altLang="en-US" sz="2000" dirty="0"/>
              <a:t>There is no known efficient algorithm for doing this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Factoring problem: </a:t>
            </a:r>
            <a:r>
              <a:rPr lang="en-US" altLang="en-US" sz="2400" dirty="0"/>
              <a:t>given positive integer n, find primes 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p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such that n=p</a:t>
            </a:r>
            <a:r>
              <a:rPr lang="en-US" altLang="en-US" sz="2400" baseline="-25000" dirty="0"/>
              <a:t>1</a:t>
            </a:r>
            <a:r>
              <a:rPr lang="en-US" altLang="en-US" sz="2400" baseline="30000" dirty="0"/>
              <a:t>e</a:t>
            </a:r>
            <a:r>
              <a:rPr lang="en-US" altLang="en-US" sz="2400" baseline="15000" dirty="0"/>
              <a:t>1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baseline="30000" dirty="0"/>
              <a:t>e</a:t>
            </a:r>
            <a:r>
              <a:rPr lang="en-US" altLang="en-US" sz="2400" baseline="15000" dirty="0"/>
              <a:t>2</a:t>
            </a:r>
            <a:r>
              <a:rPr lang="en-US" altLang="en-US" sz="2400" dirty="0"/>
              <a:t>…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k</a:t>
            </a:r>
            <a:r>
              <a:rPr lang="en-US" altLang="en-US" sz="2400" baseline="30000" dirty="0" err="1"/>
              <a:t>e</a:t>
            </a:r>
            <a:r>
              <a:rPr lang="en-US" altLang="en-US" sz="2400" baseline="15000" dirty="0" err="1"/>
              <a:t>k</a:t>
            </a:r>
            <a:endParaRPr lang="en-US" altLang="en-US" sz="2400" dirty="0"/>
          </a:p>
          <a:p>
            <a:r>
              <a:rPr lang="en-US" altLang="en-US" sz="2400" dirty="0"/>
              <a:t>If factoring is easy, then RSA problem is easy, but may be possible (believed unlikely) to break RSA without factoring n</a:t>
            </a:r>
          </a:p>
        </p:txBody>
      </p:sp>
    </p:spTree>
    <p:extLst>
      <p:ext uri="{BB962C8B-B14F-4D97-AF65-F5344CB8AC3E}">
        <p14:creationId xmlns:p14="http://schemas.microsoft.com/office/powerpoint/2010/main" val="31713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30682"/>
              </p:ext>
            </p:extLst>
          </p:nvPr>
        </p:nvGraphicFramePr>
        <p:xfrm>
          <a:off x="3867150" y="2022170"/>
          <a:ext cx="5543552" cy="30274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303">
                <a:tc>
                  <a:txBody>
                    <a:bodyPr/>
                    <a:lstStyle/>
                    <a:p>
                      <a:r>
                        <a:rPr lang="en-US" sz="1800" b="1" dirty="0"/>
                        <a:t>Algorithm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Year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Algorithm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Time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/>
                        <a:t>RSA-400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1993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Quadratic sieve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830 MIPS</a:t>
                      </a:r>
                      <a:r>
                        <a:rPr lang="en-US" sz="1800" baseline="0" dirty="0"/>
                        <a:t> years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441">
                <a:tc>
                  <a:txBody>
                    <a:bodyPr/>
                    <a:lstStyle/>
                    <a:p>
                      <a:r>
                        <a:rPr lang="en-US" sz="1800" dirty="0"/>
                        <a:t>RSA-478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1994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Quadratic sieve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5000 MIPS</a:t>
                      </a:r>
                      <a:r>
                        <a:rPr lang="en-US" sz="1800" baseline="0" dirty="0"/>
                        <a:t> years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800" dirty="0"/>
                        <a:t>RSA-515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1999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Number-field sieve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8000 MIPS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years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303">
                <a:tc>
                  <a:txBody>
                    <a:bodyPr/>
                    <a:lstStyle/>
                    <a:p>
                      <a:r>
                        <a:rPr lang="en-US" sz="1800" dirty="0"/>
                        <a:t>RSA-768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2009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Number-field sieve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~2.5 years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26926" y="2854292"/>
            <a:ext cx="2883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RSA-x is an RSA challenge modulus of size x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E9C1E-A736-CF47-95B6-ACE6D7500D9F}"/>
              </a:ext>
            </a:extLst>
          </p:cNvPr>
          <p:cNvSpPr txBox="1"/>
          <p:nvPr/>
        </p:nvSpPr>
        <p:spPr>
          <a:xfrm>
            <a:off x="2133600" y="5357336"/>
            <a:ext cx="70166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Nowadays, </a:t>
            </a:r>
            <a:r>
              <a:rPr lang="en-US" sz="2100" dirty="0">
                <a:solidFill>
                  <a:srgbClr val="C00000"/>
                </a:solidFill>
              </a:rPr>
              <a:t>minimal recommended size is 2048-bit modulus</a:t>
            </a:r>
          </a:p>
          <a:p>
            <a:r>
              <a:rPr lang="en-US" sz="2100" dirty="0"/>
              <a:t>Exponentiation in </a:t>
            </a:r>
            <a:r>
              <a:rPr lang="en-US" sz="2100" i="1" dirty="0"/>
              <a:t>O</a:t>
            </a:r>
            <a:r>
              <a:rPr lang="en-US" sz="2100" dirty="0"/>
              <a:t>(log N), and so size impacts performance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F4FA905-7C9B-BE45-A2AE-E1141F07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Factoring Records</a:t>
            </a:r>
          </a:p>
        </p:txBody>
      </p:sp>
    </p:spTree>
    <p:extLst>
      <p:ext uri="{BB962C8B-B14F-4D97-AF65-F5344CB8AC3E}">
        <p14:creationId xmlns:p14="http://schemas.microsoft.com/office/powerpoint/2010/main" val="111052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A6A05B40-AD8E-D747-858B-71B742E4C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>
                <a:solidFill>
                  <a:schemeClr val="tx1"/>
                </a:solidFill>
              </a:rPr>
              <a:t>“Textbook” RSA Is Bad Encryption</a:t>
            </a:r>
          </a:p>
        </p:txBody>
      </p:sp>
      <p:sp>
        <p:nvSpPr>
          <p:cNvPr id="522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B909189-6967-0443-9A5F-04ABD754B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altLang="en-US" sz="2400" dirty="0"/>
              <a:t>Deterministic</a:t>
            </a:r>
          </a:p>
          <a:p>
            <a:pPr lvl="1"/>
            <a:r>
              <a:rPr lang="en-US" altLang="en-US" sz="2000" dirty="0"/>
              <a:t>Attacker can guess plaintext, compute ciphertext, and compare for equality</a:t>
            </a:r>
          </a:p>
          <a:p>
            <a:pPr lvl="1"/>
            <a:r>
              <a:rPr lang="en-US" altLang="en-US" sz="2000" dirty="0"/>
              <a:t>If messages are from a small set (for example, yes/no), can build a table of corresponding ciphertexts</a:t>
            </a:r>
          </a:p>
          <a:p>
            <a:r>
              <a:rPr lang="en-US" altLang="en-US" sz="2400" dirty="0"/>
              <a:t>Can tamper with encrypted messages, no integrity protection</a:t>
            </a:r>
          </a:p>
          <a:p>
            <a:pPr lvl="1"/>
            <a:r>
              <a:rPr lang="en-US" altLang="en-US" sz="2000" dirty="0"/>
              <a:t>Take an encrypted auction bid c and submit c(101/100)</a:t>
            </a:r>
            <a:r>
              <a:rPr lang="en-US" altLang="en-US" sz="2000" baseline="30000" dirty="0"/>
              <a:t>e</a:t>
            </a:r>
            <a:r>
              <a:rPr lang="en-US" altLang="en-US" sz="2000" dirty="0"/>
              <a:t> mod n  instead</a:t>
            </a:r>
          </a:p>
          <a:p>
            <a:r>
              <a:rPr lang="en-US" altLang="en-US" sz="2400" dirty="0"/>
              <a:t>Does not provide security against chosen-plaintext attacks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477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2037</Words>
  <Application>Microsoft Macintosh PowerPoint</Application>
  <PresentationFormat>Widescreen</PresentationFormat>
  <Paragraphs>223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Garamond</vt:lpstr>
      <vt:lpstr>Monotype Sorts</vt:lpstr>
      <vt:lpstr>Segoe Print</vt:lpstr>
      <vt:lpstr>Selawik Light</vt:lpstr>
      <vt:lpstr>Speak Pro</vt:lpstr>
      <vt:lpstr>Symbol</vt:lpstr>
      <vt:lpstr>Times New Roman</vt:lpstr>
      <vt:lpstr>SavonVTI</vt:lpstr>
      <vt:lpstr>BASICS OF  PUBLIC-KEY CRYPTOGRAPHY  Vitaly Shmatikov</vt:lpstr>
      <vt:lpstr>Public-Key Cryptography</vt:lpstr>
      <vt:lpstr>Public-Key Encryption</vt:lpstr>
      <vt:lpstr>Some Number Theory Facts</vt:lpstr>
      <vt:lpstr>RSA Cryptosystem</vt:lpstr>
      <vt:lpstr>Why RSA Decryption Works</vt:lpstr>
      <vt:lpstr>Why Is RSA Secure?</vt:lpstr>
      <vt:lpstr>Factoring Records</vt:lpstr>
      <vt:lpstr>“Textbook” RSA Is Bad Encryption</vt:lpstr>
      <vt:lpstr>Integrity in RSA Encryption</vt:lpstr>
      <vt:lpstr>Session Key Establishment</vt:lpstr>
      <vt:lpstr>Forward Secrecy?</vt:lpstr>
      <vt:lpstr>Diffie-Hellman Protocol</vt:lpstr>
      <vt:lpstr>Why Is Diffie-Hellman Secure?</vt:lpstr>
      <vt:lpstr>Properties of Diffie-Hellman</vt:lpstr>
      <vt:lpstr>Digital Signatures: Basic Idea</vt:lpstr>
      <vt:lpstr>RSA Signatures</vt:lpstr>
      <vt:lpstr>Digital Signature Algorithm (DSA)</vt:lpstr>
      <vt:lpstr>DSA: Signing a Message</vt:lpstr>
      <vt:lpstr>DSA: Verifying a Signature</vt:lpstr>
      <vt:lpstr>Why DSA Verification Works</vt:lpstr>
      <vt:lpstr>Security of DSA</vt:lpstr>
      <vt:lpstr>PS3 Epic Fail</vt:lpstr>
      <vt:lpstr>Using Cryptography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public-key cryptography</dc:title>
  <dc:subject/>
  <dc:creator>Vitaly Shmatikov</dc:creator>
  <cp:keywords/>
  <dc:description/>
  <cp:lastModifiedBy>Vitaly Shmatikov</cp:lastModifiedBy>
  <cp:revision>412</cp:revision>
  <dcterms:created xsi:type="dcterms:W3CDTF">2020-11-13T21:02:23Z</dcterms:created>
  <dcterms:modified xsi:type="dcterms:W3CDTF">2021-10-28T01:17:27Z</dcterms:modified>
  <cp:category/>
</cp:coreProperties>
</file>