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2.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3.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39"/>
  </p:notesMasterIdLst>
  <p:sldIdLst>
    <p:sldId id="256" r:id="rId2"/>
    <p:sldId id="257" r:id="rId3"/>
    <p:sldId id="1261" r:id="rId4"/>
    <p:sldId id="1263" r:id="rId5"/>
    <p:sldId id="1264" r:id="rId6"/>
    <p:sldId id="1262" r:id="rId7"/>
    <p:sldId id="1951" r:id="rId8"/>
    <p:sldId id="1275" r:id="rId9"/>
    <p:sldId id="1952" r:id="rId10"/>
    <p:sldId id="622" r:id="rId11"/>
    <p:sldId id="1265" r:id="rId12"/>
    <p:sldId id="1057" r:id="rId13"/>
    <p:sldId id="1058" r:id="rId14"/>
    <p:sldId id="1059" r:id="rId15"/>
    <p:sldId id="295" r:id="rId16"/>
    <p:sldId id="1063" r:id="rId17"/>
    <p:sldId id="293" r:id="rId18"/>
    <p:sldId id="1266" r:id="rId19"/>
    <p:sldId id="1048" r:id="rId20"/>
    <p:sldId id="999" r:id="rId21"/>
    <p:sldId id="301" r:id="rId22"/>
    <p:sldId id="1270" r:id="rId23"/>
    <p:sldId id="1276" r:id="rId24"/>
    <p:sldId id="1278" r:id="rId25"/>
    <p:sldId id="1279" r:id="rId26"/>
    <p:sldId id="1280" r:id="rId27"/>
    <p:sldId id="1581" r:id="rId28"/>
    <p:sldId id="1885" r:id="rId29"/>
    <p:sldId id="1886" r:id="rId30"/>
    <p:sldId id="1887" r:id="rId31"/>
    <p:sldId id="649" r:id="rId32"/>
    <p:sldId id="650" r:id="rId33"/>
    <p:sldId id="1953" r:id="rId34"/>
    <p:sldId id="1950" r:id="rId35"/>
    <p:sldId id="322" r:id="rId36"/>
    <p:sldId id="693" r:id="rId37"/>
    <p:sldId id="6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FF40FF"/>
    <a:srgbClr val="95E9EA"/>
    <a:srgbClr val="008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177"/>
    <p:restoredTop sz="93873"/>
  </p:normalViewPr>
  <p:slideViewPr>
    <p:cSldViewPr snapToGrid="0" snapToObjects="1">
      <p:cViewPr varScale="1">
        <p:scale>
          <a:sx n="45" d="100"/>
          <a:sy n="45" d="100"/>
        </p:scale>
        <p:origin x="200" y="170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49:53.314"/>
    </inkml:context>
    <inkml:brush xml:id="br0">
      <inkml:brushProperty name="width" value="0.05" units="cm"/>
      <inkml:brushProperty name="height" value="0.05" units="cm"/>
    </inkml:brush>
  </inkml:definitions>
  <inkml:trace contextRef="#ctx0" brushRef="#br0">1214 1963 24575,'0'-10'0,"0"-1"0,0 0 0,-4-5 0,-3 4 0,1-8 0,-3 8 0,8-4 0,-9 0 0,4-1 0,-12-13 0,1-18 0,-14-13 0,13 9-653,-7-5 1,-3-4 652,5 14 0,0-2 0,-12-22 0,-3-5-986,-7-7 1,1 2 985,8 21 0,0 0 0,-15-17 0,2 1-434,17 18 1,3 3 433,-5 3 0,2 3 0,-4-28 0,6 29 0,-2-7 0,18 27 0,-23-58 0,26 46 0,-10-24 0,10 33 0,5 14 1112,-5 2-1112,5 4 1998,-4 0-1998,9 0 1033,-8 0-1033,-2-4 0,-1-2 0,1 0 0,1 1 0,4 1 0,-5 3 0,5-4 0,-3 10 0,3 11 0,-5 2 0,0 13 0,-1 6 0,-4-3 0,-2 12 0,-4-12 0,10-2 0,-7-1 0,11-8 0,-2 9 0,0-10 0,4 0 0,0-1 0,-4-9 0,9 8 0,-9-3 0,9 5 0,-8-5 0,7 3 0,-2-3 0,4 5 0,0 0 0,-5-6 0,4-5 0,-4-1 0,5-4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21:25:49.913"/>
    </inkml:context>
    <inkml:brush xml:id="br0">
      <inkml:brushProperty name="width" value="0.05" units="cm"/>
      <inkml:brushProperty name="height" value="0.05" units="cm"/>
    </inkml:brush>
  </inkml:definitions>
  <inkml:trace contextRef="#ctx0" brushRef="#br0">932 1 24575,'-5'17'0,"3"-4"0,-9 11 0,10-11 0,-5 10 0,6-4 0,0 6 0,0 0 0,-6 7 0,5-5 0,-6 4 0,1 1 0,-1-5 0,0 12 0,-4-13 0,-4 21 0,0-12 0,-11 13 0,17-14 0,-24 21 0,17-25 0,-20 33 0,8-20 0,-11 18 0,9-17 0,4-7 0,4-13 0,8-5 0,-5 0 0,-5 4 0,5-4 0,0 0 0,-12-1 0,10-6 0,-11 7 0,-4 0 0,8 1 0,-8-2 0,17-11 0,1-2 0,12 0 0,-5-3 0,5 3 0,-6 0 0,1 1 0,-14 6 0,4 0 0,-11 1 0,7 0 0,6-6 0,-5 4 0,11-10 0,-4 5 0,10-1 0,-3-4 0,9 9 0,-10-8 0,15 3 0,-8-11 0,9 0 0,-5-18 0,0-4 0,6-13 0,-4 1 0,4-1 0,-6 0 0,6 1 0,2-26 0,0 19 0,5-13 0,-12 34 0,10 3 0,-9 10 0,3-5 0,0 12 0,-3 0 0,3 6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3T21:25:51.151"/>
    </inkml:context>
    <inkml:brush xml:id="br0">
      <inkml:brushProperty name="width" value="0.05" units="cm"/>
      <inkml:brushProperty name="height" value="0.05" units="cm"/>
    </inkml:brush>
  </inkml:definitions>
  <inkml:trace contextRef="#ctx0" brushRef="#br0">12 12 24575,'-12'-7'0,"17"2"0,10 5 0,19 6 0,19 9 0,-9 0 0,9 5 0,-20-13 0,-7 4 0,-8-4 0,-1 5 0,-4-6 0,4 5 0,-5-10 0,-6 9 0,4-9 0,-3 4 0,-1 1 0,4-5 0,-9 9 0,9-9 0,-3 4 0,-1 0 0,10 8 0,-8 0 0,10-1 0,-7-2 0,0-4 0,1 6 0,-6-1 0,10 1 0,-8 0 0,15-6 0,-10 5 0,11-10 0,-11 9 0,4-9 0,-10-1 0,-2-6 0,-5-19 0,0 16 0,0-10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23:09:57.584"/>
    </inkml:context>
    <inkml:brush xml:id="br0">
      <inkml:brushProperty name="width" value="0.1" units="cm"/>
      <inkml:brushProperty name="height" value="0.1" units="cm"/>
    </inkml:brush>
  </inkml:definitions>
  <inkml:trace contextRef="#ctx0" brushRef="#br0">4808 12 13373,'-32'-6'0,"-19"1"2125,-14 4 0,-4 2-2125,-30-1 0,33 0 0,-19 0 0,-7 0 0,4 0 0,14 0-664,-7 0 0,0 0 664,-9 2 0,-16 0 0,0 2 0,18 0 0,13 3 0,7 1 0,-17 4 0,-3 2 278,13 0 1,-3 0 0,7 0-279,10-2 0,-1 1 0,-22 7 0,-11 4 0,12 1 783,22 0 1,3 1-784,-27 2 0,-3 1 0,13 2 0,2-2 0,4-9 0,-1 0 0,-9 5 0,-3 2 0,-5-1 0,1 1 0,15-1 0,3-2 0,8-6 0,1 1-339,2 9 0,0-1 339,6-8 0,0 0 0,-16 16 0,-1 2 0,5-11 0,3-2 0,8 0 0,2-2 1383,3-2 0,0 1-1383,-11 15 0,3 2 0,-15 15 0,20-17 0,3 1 0,4 11 1088,16-27-1088,-22 15 1567,14-11-1567,1-10 1134,-7 5-1134,15-3 0,-6 2 0,9-1 0,6-2 0,0-5 0,5-4 0,1-2 0,-1 0 0,1 6 0,0 7 0,-1-1 0,1 5 0,-1-5 0,1 1 0,4-12 0,2-12 0,-1-21 0,4-24 0,-4-14 0,6 1 0,-7-16 0,5 41 0,-4-13 0,6 30 0,0-1 0,0 0 0,5 5 0,-4 1 0,4 16 0,-5-3 0,0 9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23:09:58.929"/>
    </inkml:context>
    <inkml:brush xml:id="br0">
      <inkml:brushProperty name="width" value="0.1" units="cm"/>
      <inkml:brushProperty name="height" value="0.1" units="cm"/>
    </inkml:brush>
  </inkml:definitions>
  <inkml:trace contextRef="#ctx0" brushRef="#br0">1 0 24575,'23'0'0,"25"18"0,-19-13 0,46 22 0,-20-7 0,26 3 0,0 6 0,0-9 0,-17-2 0,-4-8 0,-26-3 0,-7-7 0,-16 0 0,-6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23:10:00.503"/>
    </inkml:context>
    <inkml:brush xml:id="br0">
      <inkml:brushProperty name="width" value="0.1" units="cm"/>
      <inkml:brushProperty name="height" value="0.1" units="cm"/>
    </inkml:brush>
  </inkml:definitions>
  <inkml:trace contextRef="#ctx0" brushRef="#br0">1 2 24575,'16'0'0,"55"-1"0,20 2 0,-18 5 0,5 1-2112,6-3 0,8 0 0,-2 3 2112,-11 6 0,-3 3 0,-3-3 0,7-3 0,4-1-1197,-9 1 1,9 1-1,1 0 1,-8-3 1196,20-5 0,-4-2 0,-13 4 0,4 1 0,-12-3 2024,27-8-2024,-81-1 0,-7-6 0,-1 6 2314,-4 1-2314,6 5 6784,-1 0-6784,-10-5 0,3 3 0,-9-3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23:10:01.650"/>
    </inkml:context>
    <inkml:brush xml:id="br0">
      <inkml:brushProperty name="width" value="0.1" units="cm"/>
      <inkml:brushProperty name="height" value="0.1" units="cm"/>
    </inkml:brush>
  </inkml:definitions>
  <inkml:trace contextRef="#ctx0" brushRef="#br0">35 1 24575,'-12'5'0,"6"1"0,-4 0 0,8 4 0,-3 2 0,5 0 0,5 10 0,-4-5 0,9 6 0,-3 0 0,4 0 0,2 8 0,-2-5 0,2 0 0,-7-9 0,-1-6 0,-5 0 0,0 1 0,0-1 0,5 0 0,-3 6 0,3-5 0,-5 4 0,0-4 0,0-1 0,5 0 0,-4 1 0,4-1 0,0 0 0,-4 0 0,4 1 0,-5-1 0,0 0 0,5 1 0,-4-11 0,-6-8 0,3-5 0,-14-10 0,15 14 0,-4-2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23:10:02.977"/>
    </inkml:context>
    <inkml:brush xml:id="br0">
      <inkml:brushProperty name="width" value="0.1" units="cm"/>
      <inkml:brushProperty name="height" value="0.1" units="cm"/>
    </inkml:brush>
  </inkml:definitions>
  <inkml:trace contextRef="#ctx0" brushRef="#br0">1 296 24575,'5'-6'0,"-4"-5"0,14 10 0,-2-9 0,10 3 0,19-10 0,-15 3 0,24-5 0,6-19 0,-17 18 0,15-18 0,-37 32 0,-2-4 0,-5 3 0,-4-4 0,3 4 0,-4-3 0,5 9 0,1-9 0,-1 8 0,0-3 0,0 0 0,1 4 0,-1-4 0,0 0 0,-4-2 0,3 1 0,-9-4 0,4 9 0,-5-5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23:10:06.062"/>
    </inkml:context>
    <inkml:brush xml:id="br0">
      <inkml:brushProperty name="width" value="0.1" units="cm"/>
      <inkml:brushProperty name="height" value="0.1" units="cm"/>
    </inkml:brush>
  </inkml:definitions>
  <inkml:trace contextRef="#ctx0" brushRef="#br0">0 19 24575,'11'-7'0,"1"2"0,-1 5 0,0-5 0,6 4 0,5 1 0,12 1 0,5 10 0,-5-4 0,-2 1 0,0 3 0,2-9 0,9 10 0,-8-10 0,-3 4 0,-15-6 0,0 0 0,-6 0 0,0 0 0,6 0 0,-5 0 0,10 0 0,-5 0 0,15 7 0,-7-6 0,33 6 0,-20-1 0,13-4 0,-19 4 0,-14-6 0,-2-5 0,-4 4 0,-1-4 0,0 5 0,0 0 0,1 0 0,-1 0 0,0 5 0,1-4 0,4 4 0,-3-5 0,3 0 0,0 0 0,2 0 0,81 0 0,-49 0 0,1 0 0,4 0 0,-2 0 0,23 0 0,-65 0 0,0 0 0,1 0 0,4 0 0,-3 0 0,8 0 0,-8 0 0,3 0 0,-5 0 0,-4 0 0,-2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23:10:07.384"/>
    </inkml:context>
    <inkml:brush xml:id="br0">
      <inkml:brushProperty name="width" value="0.1" units="cm"/>
      <inkml:brushProperty name="height" value="0.1" units="cm"/>
    </inkml:brush>
  </inkml:definitions>
  <inkml:trace contextRef="#ctx0" brushRef="#br0">1 242 24575,'6'-12'0,"4"6"0,-4 1 0,5 0 0,1 3 0,-1-3 0,0 0 0,1-1 0,-6-6 0,4 1 0,-4-1 0,10-4 0,-3 8 0,3-7 0,-4 8 0,-1 1 0,0-4 0,-5 4 0,4-1 0,-8-3 0,8 4 0,-9-6 0,9 6 0,-9-4 0,9 3 0,-3-4 0,4 4 0,-5-3 0,-1 9 0,-5-4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23:10:08.459"/>
    </inkml:context>
    <inkml:brush xml:id="br0">
      <inkml:brushProperty name="width" value="0.1" units="cm"/>
      <inkml:brushProperty name="height" value="0.1" units="cm"/>
    </inkml:brush>
  </inkml:definitions>
  <inkml:trace contextRef="#ctx0" brushRef="#br0">1 0 24575,'5'6'0,"-4"4"0,9-3 0,-3 4 0,-1 0 0,4 0 0,-9 1 0,9-1 0,-4 0 0,1 1 0,3 4 0,-4 2 0,0-1 0,4 5 0,-3-10 0,-1 5 0,4-6 0,-9 0 0,9 6 0,-9-5 0,9 0 0,-8-2 0,3-4 0,-5 5 0,5 0 0,-4 1 0,9-1 0,-9 0 0,4 1 0,0-1 0,-4-5 0,5-1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49:54.280"/>
    </inkml:context>
    <inkml:brush xml:id="br0">
      <inkml:brushProperty name="width" value="0.05" units="cm"/>
      <inkml:brushProperty name="height" value="0.05" units="cm"/>
    </inkml:brush>
  </inkml:definitions>
  <inkml:trace contextRef="#ctx0" brushRef="#br0">0 11 24575,'5'-6'0,"1"1"0,9 5 0,2 0 0,18 0 0,14 9 0,32 3 0,-26 4 0,2 1-624,-7-10 0,0 1 624,13 8 0,-2 0 0,19-5-322,12 9 322,-15-9 0,-30-3 0,-2-8 0,-33 0 0,-2 0 0,-5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23:10:11.410"/>
    </inkml:context>
    <inkml:brush xml:id="br0">
      <inkml:brushProperty name="width" value="0.1" units="cm"/>
      <inkml:brushProperty name="height" value="0.1" units="cm"/>
    </inkml:brush>
  </inkml:definitions>
  <inkml:trace contextRef="#ctx0" brushRef="#br0">1359 746 24575,'-6'-11'0,"-5"-1"0,-7 6 0,-67-23 0,21 14-733,-1-7 0,-4-2 733,19 6 0,-2 0 0,-24-7 0,0-1 0,-18-8 0,29 12 0,3 0 0,-2-7 356,8-4-356,8 2 0,25 8 0,5 0 0,6 0 0,-3 0 1110,12 6-1110,-17 0 0,12 0 0,-8 5 0,4-5 0,1 6 0,4-1 0,2 1 0,5-1 0,0 1 0,0-1 0,0 1 0,-5-6 0,-1-1 0,-6 1 0,6 0 0,1 5 0,0 1 0,3-1 0,-3 1 0,5 10 0,0 7 0,-5 6 0,4 5 0,-4-1 0,5 2 0,0-1 0,0 0 0,0-1 0,-5-3 0,-2 3 0,-4-5 0,-1 0 0,6 1 0,-4 4 0,4-3 0,-1 3 0,-3-5 0,9 1 0,-10-1 0,5-5 0,0 4 0,-5-4 0,5 6 0,-5 4 0,-1-3 0,1 8 0,-1-3 0,6 0 0,-4-7 0,8-1 0,-3-4 0,0 0 0,4-6 0,1-11 0,6-2 0,0 2 0,-1 6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23:10:12.776"/>
    </inkml:context>
    <inkml:brush xml:id="br0">
      <inkml:brushProperty name="width" value="0.1" units="cm"/>
      <inkml:brushProperty name="height" value="0.1" units="cm"/>
    </inkml:brush>
  </inkml:definitions>
  <inkml:trace contextRef="#ctx0" brushRef="#br0">1 1 24575,'11'0'0,"0"0"0,0 0 0,1 0 0,-1 0 0,-5 5 0,4-4 0,2 4 0,5 0 0,6 1 0,9 7 0,19 2 0,-13-1 0,20-4 0,-38-5 0,6-5 0,-15 0 0,0 0 0,6 0 0,-5 0 0,5 0 0,-6 0 0,0 0 0,0 0 0,1 0 0,-1 0 0,0 0 0,1 5 0,4-3 0,-4 8 0,5-4 0,-6 0 0,0 4 0,1-9 0,-1 5 0,0-1 0,-4-9 0,-2 7 0,-5-8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23:31:10.842"/>
    </inkml:context>
    <inkml:brush xml:id="br0">
      <inkml:brushProperty name="width" value="0.2" units="cm"/>
      <inkml:brushProperty name="height" value="0.2" units="cm"/>
      <inkml:brushProperty name="color" value="#E71224"/>
    </inkml:brush>
  </inkml:definitions>
  <inkml:trace contextRef="#ctx0" brushRef="#br0">885 1 24575,'-23'4'0,"-2"-2"0,13 7 0,-4-8 0,-24 21 0,22-13 0,-36 21 0,27-16 0,-15 12 0,1-11 0,0 11 0,0-5 0,0 7 0,-8 12 0,-1 4 0,-7 14 0,-1-1 0,1 0 0,20-15 0,5-5 0,14-7 0,4 3 0,-8 23 0,13-19 0,-8 33 0,15-2 0,-7 12 0,9 12 0,0 0 0,0-27 0,0 8 0,-8-17 0,6-11 0,-7 12 0,3-16 0,5 0 0,-6 0 0,7 16 0,0 3 0,0 17 0,6-17 0,4 13 0,16-12 0,-9-9 0,7 2 0,-5-22 0,7 25 0,2-12 0,5 12 0,-1 0 0,-11-26 0,3 22 0,-13-34 0,13 36 0,-9-19 0,4 12 0,-1-9 0,-6 9 0,11-12 0,0 19 0,-1-7 0,4-3 0,-5 3 0,11 6 0,-6-17 0,3 11 0,16 22 0,-16-30 0,29 40 0,-27-37 0,7-4 0,-19-8 0,-3-15 0,-6 0 0,1-6 0,0 1 0,-1-5 0,-4 3 0,4-7 0,-9 7 0,8-3 0,-8 10 0,34 40 0,-21-15 0,22 22 0,-24-37 0,-2-6 0,1-3 0,-5-1 0,-6-5 0,-6-6 0,-5-5 0,-5 0 0,-9-12 0,-29-21 0,-9-4 0,21 6 0,-4-2-912,-8 4 1,-1 1 911,10 0 0,-1 0 0,-24-7 0,1 1-131,-16-9 131,31 20 0,0 1 0,-22-6 0,15 17 0,17 3 0,25 3 0,19 4 1809,1-9-1809,8 9 0,-7-4 0,2 5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23:31:12.024"/>
    </inkml:context>
    <inkml:brush xml:id="br0">
      <inkml:brushProperty name="width" value="0.2" units="cm"/>
      <inkml:brushProperty name="height" value="0.2" units="cm"/>
      <inkml:brushProperty name="color" value="#E71224"/>
    </inkml:brush>
  </inkml:definitions>
  <inkml:trace contextRef="#ctx0" brushRef="#br0">0 744 24575,'12'-30'0,"-2"-3"0,-10-24 0,0-3 0,0-17 0,0 0 0,0 1 0,0 15 0,0 4 0,0 0 0,0 21 0,0-10 0,0 29 0,0 1 0,0 5 0,0 0 0,0 0 0,0 5 0,0 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23:32:21.421"/>
    </inkml:context>
    <inkml:brush xml:id="br0">
      <inkml:brushProperty name="width" value="0.2" units="cm"/>
      <inkml:brushProperty name="height" value="0.2" units="cm"/>
      <inkml:brushProperty name="color" value="#E71224"/>
    </inkml:brush>
  </inkml:definitions>
  <inkml:trace contextRef="#ctx0" brushRef="#br0">36 0 24575,'0'17'0,"-5"3"0,4-8 0,-4 8 0,0 7 0,4 21 0,-10-2 0,9 26 0,-4-36 0,6 35 0,0-35 0,0 21 0,0-25 0,0-7 0,0-4 0,0-5 0,0 6 0,0 8 0,6 2 0,2 9 0,8 16 0,0 4 0,3 15 0,12 16 0,-9-11 0,5-12 0,3 1 0,4 19 0,-15-40 0,1-4 0,9 9 0,-26-35 0,19 11 0,-20 0 0,17-6 0,-16 6 0,19 0 0,-15-7 0,7 16 0,-5-20 0,-3 10 0,0-17 0,7 33 0,-6-23 0,3 33 0,-1-31 0,1 30 0,3-17 0,2 11 0,-2-10 0,-7-14 0,17 31 0,-14-28 0,14 19 0,-12-24 0,-5-1 0,8 1 0,-7-1 0,8 1 0,-4-1 0,5-4 0,-5-2 0,10 1 0,-9 0 0,3 1 0,1 3 0,0-8 0,6 9 0,-1-5 0,1 1 0,-1 3 0,17 13 0,-4-5 0,21 26 0,-21-31 0,13 16 0,-24-22 0,7 3 0,-13-5 0,3 1 0,-8 0 0,8 6 0,-3-1 0,0-4 0,-2-2 0,1 6 0,-4-8 0,3 7 0,-4-9 0,-1 4 0,1-3 0,0 3 0,4 1 0,-3-4 0,3 8 0,1-8 0,-4 3 0,3-4 0,1 0 0,3 13 0,12-3 0,-5 10 0,4-7 0,10 5 0,-14-6 0,14 1 0,-24-13 0,-5-1 0,-1-9 0,0 13 0,7-2 0,13 12 0,2 1 0,1-5 0,6 5 0,9 0 0,-3-2 0,-2 0 0,-6-10 0,-9 5 0,-1-4 0,2 4 0,-12-12 0,0 4 0,3-4 0,-3 0 0,4 3 0,25-8 0,6 12 0,25-10 0,-1 5 0,-24-8 0,34 0 0,-46 0 0,33 0 0,-41 0 0,-7 0 0,-9 0 0,-5 0 0,-1 0 0,1 0 0,0 0 0,-1 0 0,6 0 0,-4-5 0,8-1 0,21-17 0,2-11 0,16-2 0,1-33-452,-25 42 452,2-19 0,2-3 0,7 5 0,-14 4 0,-2 0 0,3 1 0,10-22 0,-26 32 0,31-48 0,-19 9 0,2-12 0,-14 19 0,-2-2-452,-4 13 0,-1 0 452,3-14 0,-2 0 0,-5 7 0,0 2 0,4-41-174,-2 3 174,-6 32 428,7 5-428,-9 28 0,0-10 0,0 19 915,0-20-915,0 7 187,0-25-187,0 11 0,0-26 0,0 27 0,0-12 0,0-18 0,0 25 0,0-25 0,0 34 0,0 13 0,0-10 0,0-21 0,0 10 0,0-40 0,-9 29 0,-1-17 0,5 24 0,-1-2 0,-4-3 0,0 0 0,5-1 0,-1 2 0,-7-35 0,4 43 0,9 19 0,0 13 0,0 2 0,0 4 0,0-5 0,0 4 0,0-4 0,0-8 0,0 10 0,0-15 0,0 17 0,7-17 0,-6 1 0,10-5 0,-10 3 0,4 13 0,-5 2 0,4 4 0,-7 9 0,-12 5 0,-13 15 0,1-4 0,-43 29 0,35-25 0,-11 12 0,-2 2 0,-15-2-413,15-4 1,-2 2 412,6-2 0,2 0 0,-36 13 0,15 6 0,22-24 0,13-2 0,9-7 0,9-6 0,9 3 0,-9-8 0,4 9 825,-10-9-825,4 9 0,-3-9 0,4 13 0,-5-7 0,4 9 0,-3-6 0,9 1 0,5-10 0,7-12 0,0-2 0,-1-3 0,-5 11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23:32:23.006"/>
    </inkml:context>
    <inkml:brush xml:id="br0">
      <inkml:brushProperty name="width" value="0.2" units="cm"/>
      <inkml:brushProperty name="height" value="0.2" units="cm"/>
      <inkml:brushProperty name="color" value="#E71224"/>
    </inkml:brush>
  </inkml:definitions>
  <inkml:trace contextRef="#ctx0" brushRef="#br0">1 6 24575,'16'-6'0,"13"14"0,6 20 0,8 3 0,5 3 0,-7-8 0,-9-12 0,-1 9 0,-10-11 0,-4 3 0,-2-4 0,-4 4 0,0-7 0,-1 6 0,-4-8 0,4 0 0,-9 3 0,8-8 0,-3 9 0,5-4 0,-1 4 0,1 1 0,0 0 0,4 4 0,2 2 0,13 7 0,-6-2 0,6-3 0,-13-3 0,-2-5 0,-4-1 0,-1-4 0,-4 4 0,4-9 0,-9 8 0,4-3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23:32:53.683"/>
    </inkml:context>
    <inkml:brush xml:id="br0">
      <inkml:brushProperty name="width" value="0.5" units="cm"/>
      <inkml:brushProperty name="height" value="1" units="cm"/>
      <inkml:brushProperty name="color" value="#FFFD78"/>
      <inkml:brushProperty name="tip" value="rectangle"/>
      <inkml:brushProperty name="rasterOp" value="maskPen"/>
    </inkml:brush>
  </inkml:definitions>
  <inkml:trace contextRef="#ctx0" brushRef="#br0">1 0 16383,'78'6'0,"9"-4"0,-42 4 0,12-6 0,-1 0 0,5 0 0,-9 0 0,6 5 0,2 1 0,4-3 0,-2 4 0,0-2 0,-10-5 0,18 0 0,-18 0 0,0-1 0,4 2 0,-7 4 0,2 0 0,19-4 0,3 0 0,-1 9 0,4 2 0,21-4 0,5-1 0,-6 1 0,-1-1 0,-11 0 0,-1-1 0,15-6 0,-8 0 0,-14 0 0,10 0 0,-5 0 0,-28 0 0,6 0 0,2 0 0,19 0 0,16 0 0,-3 0 0,-17 0 0,-15 0 0,11-9 0,-27 7 0,12-7 0,-16 9 0,0 0 0,0 0 0,-9 0 0,23 9 0,-19-1 0,36 10 0,-27-3 0,3-5 0,-17 0 0,-1-8 0,-7 2 0,7-4 0,-3 5 0,-5 1 0,14 0 0,-17-1 0,51-5 0,-43 0 0,30 0 0,-37-5 0,-8-1 0,22-5 0,-14 5 0,16 1 0,-6 5 0,-6 0 0,15 0 0,-16 0 0,16 0 0,-15 5 0,15-4 0,-16-1 0,16-1 0,-20-14 0,10 13 0,-8-8 0,6 15 0,41 6 0,-32-4 0,26 8 0,-45-14 0,-2 4 0,-4-5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23:32:56.157"/>
    </inkml:context>
    <inkml:brush xml:id="br0">
      <inkml:brushProperty name="width" value="0.5" units="cm"/>
      <inkml:brushProperty name="height" value="1" units="cm"/>
      <inkml:brushProperty name="color" value="#FFFD78"/>
      <inkml:brushProperty name="tip" value="rectangle"/>
      <inkml:brushProperty name="rasterOp" value="maskPen"/>
    </inkml:brush>
  </inkml:definitions>
  <inkml:trace contextRef="#ctx0" brushRef="#br0">0 6 16383,'65'-3'0,"0"0"0,30 3 0,-9 1 0,-14 4 0,-11-4 0,5-2 0,-1 1 0,2 0 0,12-1 0,5 2 0,-19 6 0,2 3 0,0-2 0,27 1 0,3 0 0,-11 3 0,4 3 0,-3-1 0,-16 0 0,-2 0 0,2-3 0,14-3 0,2-4 0,-8 3 0,-8 9 0,-2-1 0,34-13 0,-7-3 0,-19 7 0,-6-6 0,-2 0 0,-9 6 0,-3-4 0,0 4 0,-21-6 0,19 0 0,-32 0 0,16 0 0,-15 0 0,14 0 0,11 0 0,27 0 0,4 0 0,13 0 0,-17 0 0,16 0 0,-37 0 0,2 0 0,8 0 0,1 0 0,9 0 0,-2 0 0,27 0 0,-46-1 0,-4 2 0,-6 5 0,13-5 0,31 16 0,-19-5 0,23 1 0,-49-5 0,-5-8 0,-19 0 0,11 0 0,1 0 0,2 0 0,0 0 0,6-6 0,-7 4 0,9-4 0,-9 6 0,23 0 0,12 0 0,14 0 0,-20 0 0,2 0 0,-14 0 0,2 0 0,12 0 0,1 0 0,-7 0 0,-2 0 0,2 5 0,-2 0 0,25-2 0,9 6 0,-45-9 0,13 0 0,-16 0 0,-9 0 0,-6 0 0,-1 0 0,1 0 0,3 0 0,10 0 0,-7 0 0,9-6 0,16 5 0,3-5 0,32 6 0,-27 0 0,-6 0 0,2 0 0,23 0 0,-6 0 0,3 0 0,-20 0 0,-2 0 0,6 0 0,-2 0 0,29-9 0,-15-10 0,-1-3 0,0-5 0,17 16 0,-13 2 0,12 9 0,-15 9 0,15-7 0,-35 2 0,0 1 0,-7-5 0,1 0 0,29 0 0,-2 0 0,-6-7 0,-3 7 0,-2-1 0,-2-5 0,27 6 0,0 0 0,-12 0 0,13 0 0,-32 0 0,1 0 0,-10 0 0,1 0 0,11 0 0,-1 0 0,30 0 0,-1-10 0,-28 1 0,25-19 0,-44 5 0,29-9 0,-28 16 0,29-5 0,-30 19 0,27-6 0,-27 8 0,12 0 0,0 0 0,-12 0 0,3 0 0,22 0 0,-30 0 0,33 0 0,-32 0 0,15 0 0,-11 0 0,12 6 0,-16-5 0,0 11 0,-13-10 0,9 10 0,6-11 0,18 14 0,-2-3 0,6 1 0,-5 0 0,0-1 0,4 2 0,3-2 0,11 1 0,0-3 0,-9-8 0,-2-1 0,-8 5 0,1-1 0,18-4 0,-4-2 0,10 1 0,-20 0 0,0 0 0,16 0 0,8 0 0,-27 0 0,0 0 0,-13 5 0,-9-4 0,-7 4 0,0-5 0,-6 0 0,-1 0 0,-3-5 0,10-1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23:33:14.492"/>
    </inkml:context>
    <inkml:brush xml:id="br0">
      <inkml:brushProperty name="width" value="0.1" units="cm"/>
      <inkml:brushProperty name="height" value="0.1" units="cm"/>
    </inkml:brush>
  </inkml:definitions>
  <inkml:trace contextRef="#ctx0" brushRef="#br0">1823 1590 24575,'-78'-49'0,"32"25"0,-1-1 0,-10-9 0,-3-1 0,-6 3 0,-1 0 0,9-2 0,-4-4-2091,-9-4 0,-8-5 0,5 4 2091,3 0 0,1-2 0,4-1 0,-3-5 0,7 1 525,-2-3 0,7-5-525,10-6 0,1-8 0,2 5 0,-5 0 0,1 2 40,6 0 1,0-4 0,6 9-41,-15-23 0,17 22 0,14 4 0,3 30 3086,16-2-3086,-9 21 714,9-6-714,-4 22 1301,5-1-1301,0 15 0,0-5 0,0-2 0,0 1 0,0-5 0,5 0 0,-4-1 0,4-4 0,-5 4 0,0 1 0,0-1 0,0 1 0,0 0 0,4-5 0,-2 3 0,2-3 0,-4 5 0,0-1 0,0 1 0,0 0 0,-4-1 0,-2 6 0,-7 9 0,2-1 0,4 1 0,-3-5 0,9-8 0,-9 9 0,4-9 0,0 3 0,2-4 0,-1-1 0,4 1 0,-9 0 0,9 4 0,-9-3 0,9 3 0,-4-4 0,0-5 0,4 3 0,-4-3 0,0 0 0,14-15 0,-2-5 0,5-3 0,-3 8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23:33:15.817"/>
    </inkml:context>
    <inkml:brush xml:id="br0">
      <inkml:brushProperty name="width" value="0.1" units="cm"/>
      <inkml:brushProperty name="height" value="0.1" units="cm"/>
    </inkml:brush>
  </inkml:definitions>
  <inkml:trace contextRef="#ctx0" brushRef="#br0">0 1 24575,'11'0'0,"5"4"0,0 2 0,6 5 0,-1 0 0,1-1 0,24 13 0,-10-2 0,21 5 0,-16-6 0,-9-8 0,-2-4 0,-8 1 0,-6-8 0,0 4 0,-10 0 0,-2 1 0,1 0 0,1 3 0,5-3 0,-1 5 0,6-1 0,-4-4 0,3-1 0,-4 0 0,4 1 0,2 4 0,4 1 0,-4 4 0,3-3 0,-3 9 0,5-10 0,-6 5 0,0-10 0,-6 3 0,-4-12 0,-1 1 0,-5-8 0,0-1 0,0 0 0,0 5 0,0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8:05:31.455"/>
    </inkml:context>
    <inkml:brush xml:id="br0">
      <inkml:brushProperty name="width" value="0.2" units="cm"/>
      <inkml:brushProperty name="height" value="0.2" units="cm"/>
    </inkml:brush>
  </inkml:definitions>
  <inkml:trace contextRef="#ctx0" brushRef="#br0">0 44 24575,'6'-17'0,"4"6"0,-9 1 0,8 9 0,-3-4 0,5 5 0,-5 5 0,3 1 0,-7 5 0,7-1 0,-3-4 0,0 4 0,3-5 0,-8 6 0,9-5 0,-9 4 0,9-5 0,-4 6 0,-1 0 0,5-1 0,-4 1 0,5 5 0,4 0 0,-3 6 0,8-1 0,-3 1 0,-1-1 0,0-9 0,-5 7 0,-5-12 0,3 4 0,-3 3 0,0-6 0,8 12 0,-7-3 0,9 4 0,-6 1 0,2 8 0,-1-7 0,9 16 0,-8-15 0,8 15 0,-8-7 0,0 0 0,0-6 0,-1-6 0,-5-8 0,3 3 0,-8-4 0,4 4 0,0 2 0,-4 5 0,10 8 0,-10-7 0,11 16 0,-10-7 0,9 1 0,-2 21 0,-2-26 0,8 27 0,-14-32 0,5 7 0,-1-8 0,-4-1 0,4 10 0,0-8 0,-4 16 0,4-15 0,-5 14 0,0-5 0,0-1 0,0-2 0,0-13 0,0 3 0,0-8 0,0 8 0,0 6 0,0-3 0,0 16 0,0-20 0,0 19 0,0-11 0,0 24 0,-5-21 0,4 8 0,-4-26 0,5 8 0,-5-3 0,4 4 0,-9 1 0,9-1 0,-9 1 0,9-5 0,-4-2 0,1-4 0,2-1 0,-7 1 0,7 0 0,-7-1 0,8 1 0,-14 4 0,8-3 0,-4 4 0,1-6 0,4 1 0,0 0 0,2-1 0,4 1 0,-5-5 0,4 3 0,-4-3 0,0 5 0,4 0 0,-4-1 0,5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8:05:33.410"/>
    </inkml:context>
    <inkml:brush xml:id="br0">
      <inkml:brushProperty name="width" value="0.2" units="cm"/>
      <inkml:brushProperty name="height" value="0.2" units="cm"/>
    </inkml:brush>
  </inkml:definitions>
  <inkml:trace contextRef="#ctx0" brushRef="#br0">0 835 24575,'11'-12'0,"-5"-2"0,3 13 0,-3-4 0,0 0 0,8 4 0,-2-9 0,19 9 0,1-10 0,25 9 0,35-15-474,-44 15 1,4 2 473,25-6 0,5 1-709,-8 4 1,4 2 708,-9-1 0,4 0 0,0 0 0,21 0 0,3 0 0,-12 0 0,6 0 0,-4 0-883,-16 0 0,-2 0 0,2 0 883,8 0 0,1 0 0,-4 0 0,7 0 0,1 0 0,-6 0 0,4 0 0,-3 0 0,21 0 0,0 0 0,-27-1 0,3 1 0,-2 1 0,-4 2 0,-1 2 0,-1-2 0,24-1 0,-1-1-773,5 5 1,-1 0 772,-9-6 0,-4 0-163,-10 0 1,-4 0 162,-12 0 0,-1 0 0,3 0 0,0 0 0,6 0 0,0 0 0,-8-5 0,0 0 0,8 4 0,-1-1 181,-13-3 1,0 0-182,19 5 0,2 0 0,-6-5 0,1-1 508,17 4 0,2 1-508,-10-5 0,1 0 0,11 0 0,1 0 0,4-1 0,0-1 0,2 1 0,3-1-240,-21-1 1,2 0-1,-1 2 240,-9 5 0,-1 2 0,1-1 0,9-3 0,2-1 0,0 2 0,1 2 0,1 1 0,-3 1 0,17-2 0,1 2 0,-12 2 0,5 3 0,-7-2 0,1-3 0,-3 1 0,19 6 0,2-3 0,-3-15 0,-5-5-57,-22 2 1,-2-2 56,3-3 0,3-2 0,20-6 0,-3 3-381,-28 9 1,0 2 380,33-8 0,1 1 0,-24 6 0,-1 1 0,8-1 0,1 1 0,2 4 0,0 2 0,-1-1 0,1 2-450,4 5 1,3 0 449,8 0 0,1 0 0,-5 0 0,1 0 0,-24 0 0,2-1 0,-5 2 0,8 4 0,-2 0 368,13 2 1,-1 0-369,-18-1 0,-3 1 0,-8 2 0,0 0 0,19-2 0,-2-1 0,13 3 409,-23-3 0,-2-1-409,5-5 1543,-9-4-1543,-53-2 2656,-4-7-2656,-35 1 1859,-8-2-1859,-31-23 0,-9 3-445,26 8 0,-2-3 445,0 1 0,2 1 0,-26-12 0,35 14 0,4 0 0,-3-4 0,-12 3 0,16 6 0,-16-5 0,12 9 0,-12-9 1273,16 17-1273,8 2 0,3 6 0,13 0 0,1 0 0,10 5 0,1 1 0,5 0 0,0-2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8:05:34.491"/>
    </inkml:context>
    <inkml:brush xml:id="br0">
      <inkml:brushProperty name="width" value="0.2" units="cm"/>
      <inkml:brushProperty name="height" value="0.2" units="cm"/>
    </inkml:brush>
  </inkml:definitions>
  <inkml:trace contextRef="#ctx0" brushRef="#br0">1351 22 24575,'-21'-11'0,"-1"5"0,5 1 0,-3 5 0,3 10 0,-14 4 0,-1 11 0,-25 7 0,-20 4-706,30-10 1,-2 0 705,-6 3 0,-2-1 0,1 0 0,0 1 0,-9 12 0,-2 0 0,1-9 0,-1 0 0,-2 11 0,2-2 0,10-15 0,2-3 0,7 3 0,4-3 0,-8-6 0,5 6 0,31-17 0,5 3 0,6-7 0,5 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53:31.541"/>
    </inkml:context>
    <inkml:brush xml:id="br0">
      <inkml:brushProperty name="width" value="0.05" units="cm"/>
      <inkml:brushProperty name="height" value="0.05" units="cm"/>
    </inkml:brush>
  </inkml:definitions>
  <inkml:trace contextRef="#ctx0" brushRef="#br0">3145 0 24575,'-80'34'0,"-1"0"0,1 0 0,0 0 0,0 0 0,0 1 0,0-1 0,-1 1 0,1 0 0,1 0 0,2-1 0,5 1 0,4 0-966,-5 7 1,6 1-1,4-1 1,1 1 965,-9 6 0,3 0 0,0 4 0,10-6 0,0 4 0,-1 0 0,1-1 0,-19 14 0,1-2 0,3-1-683,15-9 0,3 0 1,0-3 682,-2-2 0,0-2 0,0-2 0,-20 16 0,2-6 0,16-17 0,1 0 0,-18 14 0,0 0 0,17-14 0,1-1 357,-10 8 0,4-2-357,-8 1 0,1-5 0,52-31 1683,0 5-1683,14-15 2763,14-2-2763,-2-6 750,9-3-750,-10 4 0,3 0 0,-3 0 0,5 0 0,0 0 0,-1 1 0,-4-1 0,4 0 0,-9 0 0,13-5 0,-12 4 0,8-3 0,-10 4 0,5 5 0,-4-4 0,4-1 0,-5-14 0,0-39 0,8-1 0,-7 12 0,0-2-666,16-26 666,-6-11 0,4 21 0,-5 26 0,-5 20 0,-10 26 0,-1 5 0,0 4 666,-4-9-666,4 8 0,-5-8 0,5 4 0,1-5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7:53:32.736"/>
    </inkml:context>
    <inkml:brush xml:id="br0">
      <inkml:brushProperty name="width" value="0.05" units="cm"/>
      <inkml:brushProperty name="height" value="0.05" units="cm"/>
    </inkml:brush>
  </inkml:definitions>
  <inkml:trace contextRef="#ctx0" brushRef="#br0">1 0 24575,'10'0'0,"1"0"0,0 0 0,14 0 0,-6 0 0,20 0 0,10 9 0,27 3-862,20-2 862,-40 1 0,0-2 0,2-8 0,-4 1 0,18 12 0,14-12 0,-64 2 0,14 1 0,-27 1 0,2 9 0,1-3 215,3 4 1,-9-10-1,-1-2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8:38:21.504"/>
    </inkml:context>
    <inkml:brush xml:id="br0">
      <inkml:brushProperty name="width" value="0.05" units="cm"/>
      <inkml:brushProperty name="height" value="0.05" units="cm"/>
    </inkml:brush>
  </inkml:definitions>
  <inkml:trace contextRef="#ctx0" brushRef="#br0">2156 1228 24575,'-22'-16'0,"-40"-15"0,6 4 0,10 6 0,0 1 0,-15-8 0,18 4 0,-2 0 0,-36-10 0,0-13 0,23 20 0,-3-2-1075,0-5 1,2-1 1074,7 10 0,-2-1-1390,-26-22 0,1-1 1390,27 24 0,3 0 0,-11-10 0,-1-2 313,-2 2 1,3 3-314,-21-10 0,32 11 0,0-2 0,-35-21 0,29 12 0,5 1 0,30 16 922,3 1-922,-2-20 2788,9 19-2788,3-10 592,-2 18-592,8-4 0,-4 9 0,0 2 0,4 0 0,-4 4 0,5-5 0,-5 5 0,-1 1 0,-5 15 0,0 2 0,1 9 0,-6-4 0,-1 13 0,0-11 0,0 20 0,6-15 0,-1 6 0,-6 0 0,10-6 0,-17 15 0,17-15 0,-5 1 0,-1-5 0,11-3 0,-11 0 0,12-2 0,-7-4 0,8-1 0,-9-4 0,4 9 0,0-4 0,-4 6 0,9-1 0,-9-6 0,9 1 0,-4 0 0,5-10 0,5 2 0,-4-12 0,9 3 0,-9 0 0,4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5T18:38:23.301"/>
    </inkml:context>
    <inkml:brush xml:id="br0">
      <inkml:brushProperty name="width" value="0.05" units="cm"/>
      <inkml:brushProperty name="height" value="0.05" units="cm"/>
    </inkml:brush>
  </inkml:definitions>
  <inkml:trace contextRef="#ctx0" brushRef="#br0">0 33 24575,'5'-6'0,"-4"-4"0,9 9 0,0-4 0,17 1 0,-3 2 0,15-2 0,-5 4 0,-2 0 0,-1 0 0,-9 0 0,8 6 0,2-5 0,-4 5 0,1-6 0,-18 0 0,5 0 0,-5 0 0,-1 0 0,-4-5 0,4 4 0,0 1 0,7 6 0,0 5 0,-2-5 0,1 3 0,-5-8 0,5 4 0,-10-5 0,-2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7250E-0EEC-3342-BAA1-2161A6B2A476}" type="datetimeFigureOut">
              <a:rPr lang="en-US" smtClean="0"/>
              <a:t>11/3/21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9F8A5-8FD6-EA4C-8C10-4D7FB5642262}" type="slidenum">
              <a:rPr lang="en-US" smtClean="0"/>
              <a:t>‹#›</a:t>
            </a:fld>
            <a:endParaRPr lang="en-US"/>
          </a:p>
        </p:txBody>
      </p:sp>
    </p:spTree>
    <p:extLst>
      <p:ext uri="{BB962C8B-B14F-4D97-AF65-F5344CB8AC3E}">
        <p14:creationId xmlns:p14="http://schemas.microsoft.com/office/powerpoint/2010/main" val="235246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179F8A5-8FD6-EA4C-8C10-4D7FB5642262}" type="slidenum">
              <a:rPr lang="en-US" smtClean="0"/>
              <a:t>1</a:t>
            </a:fld>
            <a:endParaRPr lang="en-US"/>
          </a:p>
        </p:txBody>
      </p:sp>
    </p:spTree>
    <p:extLst>
      <p:ext uri="{BB962C8B-B14F-4D97-AF65-F5344CB8AC3E}">
        <p14:creationId xmlns:p14="http://schemas.microsoft.com/office/powerpoint/2010/main" val="525524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79F8A5-8FD6-EA4C-8C10-4D7FB5642262}" type="slidenum">
              <a:rPr lang="en-US" smtClean="0"/>
              <a:t>21</a:t>
            </a:fld>
            <a:endParaRPr lang="en-US"/>
          </a:p>
        </p:txBody>
      </p:sp>
    </p:spTree>
    <p:extLst>
      <p:ext uri="{BB962C8B-B14F-4D97-AF65-F5344CB8AC3E}">
        <p14:creationId xmlns:p14="http://schemas.microsoft.com/office/powerpoint/2010/main" val="1110916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1638" y="696913"/>
            <a:ext cx="6184900" cy="34798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34</a:t>
            </a:fld>
            <a:endParaRPr lang="en-US" dirty="0"/>
          </a:p>
        </p:txBody>
      </p:sp>
    </p:spTree>
    <p:extLst>
      <p:ext uri="{BB962C8B-B14F-4D97-AF65-F5344CB8AC3E}">
        <p14:creationId xmlns:p14="http://schemas.microsoft.com/office/powerpoint/2010/main" val="2909844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11/3/21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8770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5644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00609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04800"/>
            <a:ext cx="10363200" cy="838200"/>
          </a:xfrm>
        </p:spPr>
        <p:txBody>
          <a:bodyPr/>
          <a:lstStyle/>
          <a:p>
            <a:r>
              <a:rPr lang="en-US"/>
              <a:t>Click to edit Master title style</a:t>
            </a:r>
          </a:p>
        </p:txBody>
      </p:sp>
      <p:sp>
        <p:nvSpPr>
          <p:cNvPr id="3" name="Text Placeholder 2"/>
          <p:cNvSpPr>
            <a:spLocks noGrp="1"/>
          </p:cNvSpPr>
          <p:nvPr>
            <p:ph type="body" sz="half" idx="1"/>
          </p:nvPr>
        </p:nvSpPr>
        <p:spPr>
          <a:xfrm>
            <a:off x="1117600" y="1524000"/>
            <a:ext cx="52324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1524000"/>
            <a:ext cx="52324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8">
            <a:extLst>
              <a:ext uri="{FF2B5EF4-FFF2-40B4-BE49-F238E27FC236}">
                <a16:creationId xmlns:a16="http://schemas.microsoft.com/office/drawing/2014/main" id="{C22AB2A3-46B5-DE4E-8836-12687DADED50}"/>
              </a:ext>
            </a:extLst>
          </p:cNvPr>
          <p:cNvSpPr>
            <a:spLocks noGrp="1" noChangeArrowheads="1"/>
          </p:cNvSpPr>
          <p:nvPr>
            <p:ph type="sldNum" sz="quarter" idx="10"/>
          </p:nvPr>
        </p:nvSpPr>
        <p:spPr/>
        <p:txBody>
          <a:bodyPr/>
          <a:lstStyle>
            <a:lvl1pPr>
              <a:defRPr/>
            </a:lvl1pPr>
          </a:lstStyle>
          <a:p>
            <a:fld id="{BC7DDDEE-CAE0-A24B-A15C-825B383A33DC}" type="slidenum">
              <a:rPr lang="en-GB" altLang="en-US"/>
              <a:pPr/>
              <a:t>‹#›</a:t>
            </a:fld>
            <a:endParaRPr lang="en-GB" altLang="en-US"/>
          </a:p>
        </p:txBody>
      </p:sp>
    </p:spTree>
    <p:extLst>
      <p:ext uri="{BB962C8B-B14F-4D97-AF65-F5344CB8AC3E}">
        <p14:creationId xmlns:p14="http://schemas.microsoft.com/office/powerpoint/2010/main" val="3657526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926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11/3/21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75607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18381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16312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812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9696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11/3/21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0957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11/3/21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30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11/3/21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53553542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customXml" Target="../ink/ink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customXml" Target="../ink/ink1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customXml" Target="../ink/ink17.xml"/><Relationship Id="rId18" Type="http://schemas.openxmlformats.org/officeDocument/2006/relationships/image" Target="../media/image29.png"/><Relationship Id="rId3" Type="http://schemas.openxmlformats.org/officeDocument/2006/relationships/customXml" Target="../ink/ink12.xml"/><Relationship Id="rId21" Type="http://schemas.openxmlformats.org/officeDocument/2006/relationships/customXml" Target="../ink/ink21.xml"/><Relationship Id="rId7" Type="http://schemas.openxmlformats.org/officeDocument/2006/relationships/customXml" Target="../ink/ink14.xml"/><Relationship Id="rId12" Type="http://schemas.openxmlformats.org/officeDocument/2006/relationships/image" Target="../media/image26.png"/><Relationship Id="rId17" Type="http://schemas.openxmlformats.org/officeDocument/2006/relationships/customXml" Target="../ink/ink19.xml"/><Relationship Id="rId2" Type="http://schemas.openxmlformats.org/officeDocument/2006/relationships/image" Target="../media/image22.png"/><Relationship Id="rId16" Type="http://schemas.openxmlformats.org/officeDocument/2006/relationships/image" Target="../media/image28.png"/><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16.xml"/><Relationship Id="rId5" Type="http://schemas.openxmlformats.org/officeDocument/2006/relationships/customXml" Target="../ink/ink13.xml"/><Relationship Id="rId15" Type="http://schemas.openxmlformats.org/officeDocument/2006/relationships/customXml" Target="../ink/ink18.xml"/><Relationship Id="rId10" Type="http://schemas.openxmlformats.org/officeDocument/2006/relationships/image" Target="../media/image25.png"/><Relationship Id="rId19" Type="http://schemas.openxmlformats.org/officeDocument/2006/relationships/customXml" Target="../ink/ink20.xml"/><Relationship Id="rId4" Type="http://schemas.openxmlformats.org/officeDocument/2006/relationships/image" Target="../media/image220.png"/><Relationship Id="rId9" Type="http://schemas.openxmlformats.org/officeDocument/2006/relationships/customXml" Target="../ink/ink15.xml"/><Relationship Id="rId14" Type="http://schemas.openxmlformats.org/officeDocument/2006/relationships/image" Target="../media/image27.png"/><Relationship Id="rId22"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0.tiff"/><Relationship Id="rId3" Type="http://schemas.openxmlformats.org/officeDocument/2006/relationships/image" Target="../media/image35.jpeg"/><Relationship Id="rId7" Type="http://schemas.openxmlformats.org/officeDocument/2006/relationships/image" Target="../media/image39.tiff"/><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tiff"/><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44.tiff"/><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customXml" Target="../ink/ink23.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20.png"/><Relationship Id="rId12" Type="http://schemas.openxmlformats.org/officeDocument/2006/relationships/customXml" Target="../ink/ink29.xml"/><Relationship Id="rId2" Type="http://schemas.openxmlformats.org/officeDocument/2006/relationships/customXml" Target="../ink/ink24.xml"/><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image" Target="../media/image44.png"/><Relationship Id="rId5" Type="http://schemas.openxmlformats.org/officeDocument/2006/relationships/image" Target="../media/image410.png"/><Relationship Id="rId10" Type="http://schemas.openxmlformats.org/officeDocument/2006/relationships/customXml" Target="../ink/ink28.xml"/><Relationship Id="rId4" Type="http://schemas.openxmlformats.org/officeDocument/2006/relationships/customXml" Target="../ink/ink25.xml"/><Relationship Id="rId9" Type="http://schemas.openxmlformats.org/officeDocument/2006/relationships/image" Target="../media/image43.png"/><Relationship Id="rId14"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9.png"/><Relationship Id="rId4" Type="http://schemas.openxmlformats.org/officeDocument/2006/relationships/customXml" Target="../ink/ink3.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14.png"/><Relationship Id="rId4" Type="http://schemas.openxmlformats.org/officeDocument/2006/relationships/customXml" Target="../ink/ink6.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agram&#10;&#10;Description automatically generated">
            <a:extLst>
              <a:ext uri="{FF2B5EF4-FFF2-40B4-BE49-F238E27FC236}">
                <a16:creationId xmlns:a16="http://schemas.microsoft.com/office/drawing/2014/main" id="{D77C8691-B8AC-F248-A70C-4841C834A002}"/>
              </a:ext>
            </a:extLst>
          </p:cNvPr>
          <p:cNvPicPr>
            <a:picLocks noChangeAspect="1" noChangeArrowheads="1"/>
          </p:cNvPicPr>
          <p:nvPr/>
        </p:nvPicPr>
        <p:blipFill rotWithShape="1">
          <a:blip r:embed="rId3"/>
          <a:srcRect l="2575" r="8980" b="-1"/>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028" name="Rectangle 74">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029" name="Rectangle 76">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1C81EC1-E2C4-BE41-B86A-1C257788F68F}"/>
              </a:ext>
            </a:extLst>
          </p:cNvPr>
          <p:cNvSpPr>
            <a:spLocks noGrp="1"/>
          </p:cNvSpPr>
          <p:nvPr>
            <p:ph type="ctrTitle"/>
          </p:nvPr>
        </p:nvSpPr>
        <p:spPr>
          <a:xfrm>
            <a:off x="1771132" y="2091262"/>
            <a:ext cx="8649738" cy="2964831"/>
          </a:xfrm>
        </p:spPr>
        <p:txBody>
          <a:bodyPr>
            <a:normAutofit/>
          </a:bodyPr>
          <a:lstStyle/>
          <a:p>
            <a:r>
              <a:rPr lang="en-US" sz="4800" dirty="0"/>
              <a:t>ACCESS CONTROL</a:t>
            </a:r>
            <a:br>
              <a:rPr lang="en-US" sz="4800" dirty="0"/>
            </a:br>
            <a:r>
              <a:rPr lang="en-US" sz="4800" dirty="0"/>
              <a:t>ISOLATION and CONFINEMENT</a:t>
            </a:r>
            <a:br>
              <a:rPr lang="en-US" sz="4800" dirty="0"/>
            </a:br>
            <a:r>
              <a:rPr lang="en-US" sz="4800" dirty="0"/>
              <a:t>VIRTUALIZATION</a:t>
            </a:r>
            <a:br>
              <a:rPr lang="en-US" sz="4800" dirty="0"/>
            </a:br>
            <a:br>
              <a:rPr lang="en-US" sz="4800" dirty="0"/>
            </a:br>
            <a:r>
              <a:rPr lang="en-US" sz="3100" dirty="0"/>
              <a:t>Vitaly Shmatikov</a:t>
            </a:r>
            <a:endParaRPr lang="en-US" sz="4800" dirty="0"/>
          </a:p>
        </p:txBody>
      </p:sp>
      <p:sp>
        <p:nvSpPr>
          <p:cNvPr id="1030" name="Rectangle 78">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1" name="Straight Connector 80">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32" name="Straight Connector 82">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089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DFBD65E-406E-F34D-BEB2-BADCE3C8F6CA}"/>
              </a:ext>
            </a:extLst>
          </p:cNvPr>
          <p:cNvSpPr>
            <a:spLocks noGrp="1"/>
          </p:cNvSpPr>
          <p:nvPr>
            <p:ph type="sldNum" sz="quarter" idx="12"/>
          </p:nvPr>
        </p:nvSpPr>
        <p:spPr>
          <a:xfrm>
            <a:off x="10261600" y="6356352"/>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7E18B0-8BB8-2D4F-A7C9-E4F9ACDE474E}" type="slidenum">
              <a:rPr lang="en-US" smtClean="0"/>
              <a:pPr/>
              <a:t>10</a:t>
            </a:fld>
            <a:endParaRPr lang="en-US"/>
          </a:p>
        </p:txBody>
      </p:sp>
      <p:graphicFrame>
        <p:nvGraphicFramePr>
          <p:cNvPr id="5" name="Table 4">
            <a:extLst>
              <a:ext uri="{FF2B5EF4-FFF2-40B4-BE49-F238E27FC236}">
                <a16:creationId xmlns:a16="http://schemas.microsoft.com/office/drawing/2014/main" id="{61C8F655-AA98-804C-9F9F-EFD442EC3C5B}"/>
              </a:ext>
            </a:extLst>
          </p:cNvPr>
          <p:cNvGraphicFramePr>
            <a:graphicFrameLocks noGrp="1"/>
          </p:cNvGraphicFramePr>
          <p:nvPr>
            <p:extLst>
              <p:ext uri="{D42A27DB-BD31-4B8C-83A1-F6EECF244321}">
                <p14:modId xmlns:p14="http://schemas.microsoft.com/office/powerpoint/2010/main" val="1435273487"/>
              </p:ext>
            </p:extLst>
          </p:nvPr>
        </p:nvGraphicFramePr>
        <p:xfrm>
          <a:off x="1066800" y="2228480"/>
          <a:ext cx="8178800" cy="2517370"/>
        </p:xfrm>
        <a:graphic>
          <a:graphicData uri="http://schemas.openxmlformats.org/drawingml/2006/table">
            <a:tbl>
              <a:tblPr firstRow="1" bandRow="1">
                <a:tableStyleId>{5C22544A-7EE6-4342-B048-85BDC9FD1C3A}</a:tableStyleId>
              </a:tblPr>
              <a:tblGrid>
                <a:gridCol w="2641600">
                  <a:extLst>
                    <a:ext uri="{9D8B030D-6E8A-4147-A177-3AD203B41FA5}">
                      <a16:colId xmlns:a16="http://schemas.microsoft.com/office/drawing/2014/main" val="1042459564"/>
                    </a:ext>
                  </a:extLst>
                </a:gridCol>
                <a:gridCol w="5537200">
                  <a:extLst>
                    <a:ext uri="{9D8B030D-6E8A-4147-A177-3AD203B41FA5}">
                      <a16:colId xmlns:a16="http://schemas.microsoft.com/office/drawing/2014/main" val="2616897697"/>
                    </a:ext>
                  </a:extLst>
                </a:gridCol>
              </a:tblGrid>
              <a:tr h="526718">
                <a:tc>
                  <a:txBody>
                    <a:bodyPr/>
                    <a:lstStyle/>
                    <a:p>
                      <a:endParaRPr lang="en-US" sz="2800" dirty="0"/>
                    </a:p>
                  </a:txBody>
                  <a:tcPr marL="68580" marR="68580" marT="34290" marB="34290"/>
                </a:tc>
                <a:tc>
                  <a:txBody>
                    <a:bodyPr/>
                    <a:lstStyle/>
                    <a:p>
                      <a:r>
                        <a:rPr lang="en-US" sz="2800" dirty="0"/>
                        <a:t>Unix</a:t>
                      </a:r>
                    </a:p>
                  </a:txBody>
                  <a:tcPr marL="68580" marR="68580" marT="34290" marB="34290"/>
                </a:tc>
                <a:extLst>
                  <a:ext uri="{0D108BD9-81ED-4DB2-BD59-A6C34878D82A}">
                    <a16:rowId xmlns:a16="http://schemas.microsoft.com/office/drawing/2014/main" val="3731123774"/>
                  </a:ext>
                </a:extLst>
              </a:tr>
              <a:tr h="614535">
                <a:tc>
                  <a:txBody>
                    <a:bodyPr/>
                    <a:lstStyle/>
                    <a:p>
                      <a:r>
                        <a:rPr lang="en-US" sz="2800" dirty="0"/>
                        <a:t>Subjects (Who)</a:t>
                      </a:r>
                    </a:p>
                  </a:txBody>
                  <a:tcPr marL="68580" marR="68580" marT="34290" marB="34290" anchor="ctr"/>
                </a:tc>
                <a:tc>
                  <a:txBody>
                    <a:bodyPr/>
                    <a:lstStyle/>
                    <a:p>
                      <a:r>
                        <a:rPr lang="en-US" sz="2800" dirty="0"/>
                        <a:t>Users, Processes</a:t>
                      </a:r>
                    </a:p>
                  </a:txBody>
                  <a:tcPr marL="68580" marR="68580" marT="34290" marB="34290" anchor="ctr"/>
                </a:tc>
                <a:extLst>
                  <a:ext uri="{0D108BD9-81ED-4DB2-BD59-A6C34878D82A}">
                    <a16:rowId xmlns:a16="http://schemas.microsoft.com/office/drawing/2014/main" val="770073392"/>
                  </a:ext>
                </a:extLst>
              </a:tr>
              <a:tr h="629684">
                <a:tc>
                  <a:txBody>
                    <a:bodyPr/>
                    <a:lstStyle/>
                    <a:p>
                      <a:r>
                        <a:rPr lang="en-US" sz="2800" dirty="0"/>
                        <a:t>Objects (What)</a:t>
                      </a:r>
                    </a:p>
                  </a:txBody>
                  <a:tcPr marL="68580" marR="68580" marT="34290" marB="34290" anchor="ctr"/>
                </a:tc>
                <a:tc>
                  <a:txBody>
                    <a:bodyPr/>
                    <a:lstStyle/>
                    <a:p>
                      <a:r>
                        <a:rPr lang="en-US" sz="2800" dirty="0"/>
                        <a:t>Memory, Files, Hardware devices … </a:t>
                      </a:r>
                    </a:p>
                  </a:txBody>
                  <a:tcPr marL="68580" marR="68580" marT="34290" marB="34290" anchor="ctr"/>
                </a:tc>
                <a:extLst>
                  <a:ext uri="{0D108BD9-81ED-4DB2-BD59-A6C34878D82A}">
                    <a16:rowId xmlns:a16="http://schemas.microsoft.com/office/drawing/2014/main" val="1645645046"/>
                  </a:ext>
                </a:extLst>
              </a:tr>
              <a:tr h="746433">
                <a:tc>
                  <a:txBody>
                    <a:bodyPr/>
                    <a:lstStyle/>
                    <a:p>
                      <a:r>
                        <a:rPr lang="en-US" sz="2800" dirty="0"/>
                        <a:t>Operations</a:t>
                      </a:r>
                    </a:p>
                  </a:txBody>
                  <a:tcPr marL="68580" marR="68580" marT="34290" marB="34290" anchor="ctr"/>
                </a:tc>
                <a:tc>
                  <a:txBody>
                    <a:bodyPr/>
                    <a:lstStyle/>
                    <a:p>
                      <a:r>
                        <a:rPr lang="en-US" sz="2800" dirty="0"/>
                        <a:t>Read, write, execute</a:t>
                      </a:r>
                    </a:p>
                  </a:txBody>
                  <a:tcPr marL="68580" marR="68580" marT="34290" marB="34290" anchor="ctr"/>
                </a:tc>
                <a:extLst>
                  <a:ext uri="{0D108BD9-81ED-4DB2-BD59-A6C34878D82A}">
                    <a16:rowId xmlns:a16="http://schemas.microsoft.com/office/drawing/2014/main" val="3080368220"/>
                  </a:ext>
                </a:extLst>
              </a:tr>
            </a:tbl>
          </a:graphicData>
        </a:graphic>
      </p:graphicFrame>
      <p:sp>
        <p:nvSpPr>
          <p:cNvPr id="6" name="Title 5">
            <a:extLst>
              <a:ext uri="{FF2B5EF4-FFF2-40B4-BE49-F238E27FC236}">
                <a16:creationId xmlns:a16="http://schemas.microsoft.com/office/drawing/2014/main" id="{F66E0493-73E6-E647-AA76-FB13FA645EAD}"/>
              </a:ext>
            </a:extLst>
          </p:cNvPr>
          <p:cNvSpPr>
            <a:spLocks noGrp="1"/>
          </p:cNvSpPr>
          <p:nvPr>
            <p:ph type="title"/>
          </p:nvPr>
        </p:nvSpPr>
        <p:spPr/>
        <p:txBody>
          <a:bodyPr/>
          <a:lstStyle/>
          <a:p>
            <a:r>
              <a:rPr lang="en-US" dirty="0"/>
              <a:t>UNIX Security Model</a:t>
            </a:r>
          </a:p>
        </p:txBody>
      </p:sp>
    </p:spTree>
    <p:extLst>
      <p:ext uri="{BB962C8B-B14F-4D97-AF65-F5344CB8AC3E}">
        <p14:creationId xmlns:p14="http://schemas.microsoft.com/office/powerpoint/2010/main" val="1746155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982" y="48854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1B26337-5AA4-470D-9687-5907CB53B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685800"/>
            <a:ext cx="10853928" cy="5486400"/>
          </a:xfrm>
          <a:prstGeom prst="rect">
            <a:avLst/>
          </a:prstGeom>
          <a:noFill/>
          <a:ln w="6350" cap="sq" cmpd="sng" algn="ctr">
            <a:solidFill>
              <a:srgbClr val="FFFFFF"/>
            </a:solidFill>
            <a:prstDash val="solid"/>
            <a:miter lim="800000"/>
          </a:ln>
          <a:effectLst/>
        </p:spPr>
      </p:sp>
      <p:sp>
        <p:nvSpPr>
          <p:cNvPr id="6" name="Title 5">
            <a:extLst>
              <a:ext uri="{FF2B5EF4-FFF2-40B4-BE49-F238E27FC236}">
                <a16:creationId xmlns:a16="http://schemas.microsoft.com/office/drawing/2014/main" id="{F66E0493-73E6-E647-AA76-FB13FA645EAD}"/>
              </a:ext>
            </a:extLst>
          </p:cNvPr>
          <p:cNvSpPr>
            <a:spLocks noGrp="1"/>
          </p:cNvSpPr>
          <p:nvPr>
            <p:ph type="title"/>
          </p:nvPr>
        </p:nvSpPr>
        <p:spPr>
          <a:xfrm>
            <a:off x="866440" y="1000370"/>
            <a:ext cx="3462079" cy="4857262"/>
          </a:xfrm>
        </p:spPr>
        <p:txBody>
          <a:bodyPr>
            <a:normAutofit/>
          </a:bodyPr>
          <a:lstStyle/>
          <a:p>
            <a:pPr algn="r"/>
            <a:r>
              <a:rPr lang="en-US" sz="4400">
                <a:solidFill>
                  <a:srgbClr val="FFFFFF"/>
                </a:solidFill>
              </a:rPr>
              <a:t>UNIX Users</a:t>
            </a:r>
          </a:p>
        </p:txBody>
      </p:sp>
      <p:sp>
        <p:nvSpPr>
          <p:cNvPr id="2" name="Content Placeholder 1">
            <a:extLst>
              <a:ext uri="{FF2B5EF4-FFF2-40B4-BE49-F238E27FC236}">
                <a16:creationId xmlns:a16="http://schemas.microsoft.com/office/drawing/2014/main" id="{46DB61B8-301B-0B46-BD53-6E61681FEA57}"/>
              </a:ext>
            </a:extLst>
          </p:cNvPr>
          <p:cNvSpPr>
            <a:spLocks noGrp="1"/>
          </p:cNvSpPr>
          <p:nvPr>
            <p:ph idx="1"/>
          </p:nvPr>
        </p:nvSpPr>
        <p:spPr>
          <a:xfrm>
            <a:off x="4963691" y="1000370"/>
            <a:ext cx="6212310" cy="4857262"/>
          </a:xfrm>
        </p:spPr>
        <p:txBody>
          <a:bodyPr anchor="ctr">
            <a:normAutofit/>
          </a:bodyPr>
          <a:lstStyle/>
          <a:p>
            <a:r>
              <a:rPr lang="en-US" sz="2400" dirty="0">
                <a:solidFill>
                  <a:srgbClr val="FFFFFF"/>
                </a:solidFill>
              </a:rPr>
              <a:t>Service accounts used to run background processes (e.g., web server)</a:t>
            </a:r>
          </a:p>
          <a:p>
            <a:r>
              <a:rPr lang="en-US" sz="2400" dirty="0">
                <a:solidFill>
                  <a:srgbClr val="FFFFFF"/>
                </a:solidFill>
              </a:rPr>
              <a:t>User accounts</a:t>
            </a:r>
          </a:p>
          <a:p>
            <a:pPr lvl="1"/>
            <a:r>
              <a:rPr lang="en-US" sz="2000" dirty="0">
                <a:solidFill>
                  <a:srgbClr val="FFFFFF"/>
                </a:solidFill>
              </a:rPr>
              <a:t>Typically tied to a specific human</a:t>
            </a:r>
          </a:p>
          <a:p>
            <a:pPr lvl="1"/>
            <a:r>
              <a:rPr lang="en-US" sz="2000" dirty="0">
                <a:solidFill>
                  <a:srgbClr val="FFFFFF"/>
                </a:solidFill>
              </a:rPr>
              <a:t>Every user has a unique integer ID (UID)</a:t>
            </a:r>
          </a:p>
          <a:p>
            <a:r>
              <a:rPr lang="en-US" sz="2400" dirty="0">
                <a:solidFill>
                  <a:srgbClr val="FFFFFF"/>
                </a:solidFill>
              </a:rPr>
              <a:t>Many system operations can only run as root</a:t>
            </a:r>
          </a:p>
        </p:txBody>
      </p:sp>
      <p:sp>
        <p:nvSpPr>
          <p:cNvPr id="4" name="Slide Number Placeholder 3">
            <a:extLst>
              <a:ext uri="{FF2B5EF4-FFF2-40B4-BE49-F238E27FC236}">
                <a16:creationId xmlns:a16="http://schemas.microsoft.com/office/drawing/2014/main" id="{2DFBD65E-406E-F34D-BEB2-BADCE3C8F6CA}"/>
              </a:ext>
            </a:extLst>
          </p:cNvPr>
          <p:cNvSpPr>
            <a:spLocks noGrp="1"/>
          </p:cNvSpPr>
          <p:nvPr>
            <p:ph type="sldNum" sz="quarter" idx="12"/>
          </p:nvPr>
        </p:nvSpPr>
        <p:spPr>
          <a:xfrm>
            <a:off x="10287000" y="6400800"/>
            <a:ext cx="838200" cy="365760"/>
          </a:xfrm>
          <a:prstGeom prst="rect">
            <a:avLst/>
          </a:prstGeom>
        </p:spPr>
        <p:txBody>
          <a:bodyPr vert="horz" lIns="91440" tIns="45720" rIns="91440" bIns="45720" rtlCol="0">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4A7E18B0-8BB8-2D4F-A7C9-E4F9ACDE474E}" type="slidenum">
              <a:rPr lang="en-US" smtClean="0"/>
              <a:pPr>
                <a:spcAft>
                  <a:spcPts val="600"/>
                </a:spcAft>
              </a:pPr>
              <a:t>11</a:t>
            </a:fld>
            <a:endParaRPr lang="en-US"/>
          </a:p>
        </p:txBody>
      </p:sp>
    </p:spTree>
    <p:extLst>
      <p:ext uri="{BB962C8B-B14F-4D97-AF65-F5344CB8AC3E}">
        <p14:creationId xmlns:p14="http://schemas.microsoft.com/office/powerpoint/2010/main" val="583607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31C891BF-475F-5C44-B1EE-D20E7671AC44}"/>
              </a:ext>
            </a:extLst>
          </p:cNvPr>
          <p:cNvSpPr>
            <a:spLocks noGrp="1" noChangeArrowheads="1"/>
          </p:cNvSpPr>
          <p:nvPr>
            <p:ph type="title"/>
          </p:nvPr>
        </p:nvSpPr>
        <p:spPr/>
        <p:txBody>
          <a:bodyPr/>
          <a:lstStyle/>
          <a:p>
            <a:r>
              <a:rPr lang="en-US" altLang="en-US" dirty="0"/>
              <a:t>Users and Superusers</a:t>
            </a:r>
          </a:p>
        </p:txBody>
      </p:sp>
      <p:sp>
        <p:nvSpPr>
          <p:cNvPr id="5124" name="Rectangle 3">
            <a:extLst>
              <a:ext uri="{FF2B5EF4-FFF2-40B4-BE49-F238E27FC236}">
                <a16:creationId xmlns:a16="http://schemas.microsoft.com/office/drawing/2014/main" id="{6D734CE9-F0FD-BE42-B7BB-8464F237729F}"/>
              </a:ext>
            </a:extLst>
          </p:cNvPr>
          <p:cNvSpPr>
            <a:spLocks noGrp="1" noChangeArrowheads="1"/>
          </p:cNvSpPr>
          <p:nvPr>
            <p:ph idx="1"/>
          </p:nvPr>
        </p:nvSpPr>
        <p:spPr>
          <a:xfrm>
            <a:off x="1066800" y="2103120"/>
            <a:ext cx="10058400" cy="4112286"/>
          </a:xfrm>
        </p:spPr>
        <p:txBody>
          <a:bodyPr>
            <a:noAutofit/>
          </a:bodyPr>
          <a:lstStyle/>
          <a:p>
            <a:pPr marL="0" indent="0">
              <a:buNone/>
            </a:pPr>
            <a:r>
              <a:rPr lang="en-US" altLang="en-US" sz="2400" dirty="0"/>
              <a:t>A user has username, group name, password</a:t>
            </a:r>
          </a:p>
          <a:p>
            <a:pPr>
              <a:buFont typeface="Monotype Sorts" pitchFamily="2" charset="2"/>
              <a:buNone/>
            </a:pPr>
            <a:endParaRPr lang="en-US" altLang="en-US" sz="2400" dirty="0"/>
          </a:p>
          <a:p>
            <a:endParaRPr lang="en-US" altLang="en-US" sz="2400" dirty="0"/>
          </a:p>
          <a:p>
            <a:pPr marL="0" indent="0">
              <a:buNone/>
            </a:pPr>
            <a:r>
              <a:rPr lang="en-US" altLang="en-US" sz="2400" dirty="0"/>
              <a:t>Root is an administrator / superuser (</a:t>
            </a:r>
            <a:r>
              <a:rPr lang="en-US" altLang="en-US" sz="2400" dirty="0">
                <a:solidFill>
                  <a:schemeClr val="hlink"/>
                </a:solidFill>
              </a:rPr>
              <a:t>UID 0</a:t>
            </a:r>
            <a:r>
              <a:rPr lang="en-US" altLang="en-US" sz="2400" dirty="0"/>
              <a:t>)</a:t>
            </a:r>
          </a:p>
          <a:p>
            <a:pPr lvl="1"/>
            <a:r>
              <a:rPr lang="en-US" altLang="en-US" sz="2000" dirty="0"/>
              <a:t>Can read and write any file or system resource (network, etc.)</a:t>
            </a:r>
          </a:p>
          <a:p>
            <a:pPr lvl="1"/>
            <a:r>
              <a:rPr lang="en-US" altLang="en-US" sz="2000" dirty="0"/>
              <a:t>Can modify the operating system</a:t>
            </a:r>
          </a:p>
          <a:p>
            <a:pPr lvl="1"/>
            <a:r>
              <a:rPr lang="en-US" altLang="en-US" sz="2000" dirty="0"/>
              <a:t>Can become any other user</a:t>
            </a:r>
          </a:p>
          <a:p>
            <a:pPr lvl="2"/>
            <a:r>
              <a:rPr lang="en-US" altLang="en-US" sz="1800" dirty="0"/>
              <a:t>Execute commands under any other user’s ID</a:t>
            </a:r>
          </a:p>
          <a:p>
            <a:pPr lvl="1"/>
            <a:r>
              <a:rPr lang="en-US" altLang="en-US" sz="2000" dirty="0"/>
              <a:t>Can the superuser read passwords?</a:t>
            </a:r>
          </a:p>
          <a:p>
            <a:pPr>
              <a:buFont typeface="Monotype Sorts" pitchFamily="2" charset="2"/>
              <a:buNone/>
            </a:pPr>
            <a:endParaRPr lang="en-US" altLang="en-US" sz="2400" dirty="0">
              <a:solidFill>
                <a:schemeClr val="accent2"/>
              </a:solidFill>
            </a:endParaRPr>
          </a:p>
        </p:txBody>
      </p:sp>
      <p:sp>
        <p:nvSpPr>
          <p:cNvPr id="5125" name="Text Box 4">
            <a:extLst>
              <a:ext uri="{FF2B5EF4-FFF2-40B4-BE49-F238E27FC236}">
                <a16:creationId xmlns:a16="http://schemas.microsoft.com/office/drawing/2014/main" id="{F4601756-CC2F-CC48-A9D7-E6CC1BF895AD}"/>
              </a:ext>
            </a:extLst>
          </p:cNvPr>
          <p:cNvSpPr txBox="1">
            <a:spLocks noChangeArrowheads="1"/>
          </p:cNvSpPr>
          <p:nvPr/>
        </p:nvSpPr>
        <p:spPr bwMode="auto">
          <a:xfrm>
            <a:off x="1634069" y="3047999"/>
            <a:ext cx="1859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1800" dirty="0" err="1">
                <a:solidFill>
                  <a:schemeClr val="tx1"/>
                </a:solidFill>
                <a:latin typeface="+mn-lt"/>
              </a:rPr>
              <a:t>shmat</a:t>
            </a:r>
            <a:r>
              <a:rPr lang="en-US" altLang="en-US" sz="1800" dirty="0">
                <a:solidFill>
                  <a:schemeClr val="tx1"/>
                </a:solidFill>
                <a:latin typeface="+mn-lt"/>
              </a:rPr>
              <a:t>, UID 13630</a:t>
            </a:r>
          </a:p>
        </p:txBody>
      </p:sp>
      <p:sp>
        <p:nvSpPr>
          <p:cNvPr id="5126" name="Text Box 5">
            <a:extLst>
              <a:ext uri="{FF2B5EF4-FFF2-40B4-BE49-F238E27FC236}">
                <a16:creationId xmlns:a16="http://schemas.microsoft.com/office/drawing/2014/main" id="{F4E03C4F-55F9-434A-974A-78621C00C195}"/>
              </a:ext>
            </a:extLst>
          </p:cNvPr>
          <p:cNvSpPr txBox="1">
            <a:spLocks noChangeArrowheads="1"/>
          </p:cNvSpPr>
          <p:nvPr/>
        </p:nvSpPr>
        <p:spPr bwMode="auto">
          <a:xfrm>
            <a:off x="4131736" y="3047999"/>
            <a:ext cx="1361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1800">
                <a:solidFill>
                  <a:schemeClr val="tx1"/>
                </a:solidFill>
                <a:latin typeface="+mn-lt"/>
              </a:rPr>
              <a:t>prof, GID 30</a:t>
            </a:r>
          </a:p>
        </p:txBody>
      </p:sp>
      <p:sp>
        <p:nvSpPr>
          <p:cNvPr id="5127" name="Text Box 6">
            <a:extLst>
              <a:ext uri="{FF2B5EF4-FFF2-40B4-BE49-F238E27FC236}">
                <a16:creationId xmlns:a16="http://schemas.microsoft.com/office/drawing/2014/main" id="{01165C82-3E88-2147-B0A7-F157B3F12663}"/>
              </a:ext>
            </a:extLst>
          </p:cNvPr>
          <p:cNvSpPr txBox="1">
            <a:spLocks noChangeArrowheads="1"/>
          </p:cNvSpPr>
          <p:nvPr/>
        </p:nvSpPr>
        <p:spPr bwMode="auto">
          <a:xfrm>
            <a:off x="5715003" y="3047999"/>
            <a:ext cx="26613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1800">
                <a:solidFill>
                  <a:schemeClr val="tx1"/>
                </a:solidFill>
                <a:latin typeface="+mn-lt"/>
              </a:rPr>
              <a:t>“WouldntchaLikeToKnow”</a:t>
            </a:r>
          </a:p>
        </p:txBody>
      </p:sp>
      <p:sp>
        <p:nvSpPr>
          <p:cNvPr id="5128" name="Line 7">
            <a:extLst>
              <a:ext uri="{FF2B5EF4-FFF2-40B4-BE49-F238E27FC236}">
                <a16:creationId xmlns:a16="http://schemas.microsoft.com/office/drawing/2014/main" id="{7D28479D-064D-364B-A97D-2F9A4D09FC14}"/>
              </a:ext>
            </a:extLst>
          </p:cNvPr>
          <p:cNvSpPr>
            <a:spLocks noChangeShapeType="1"/>
          </p:cNvSpPr>
          <p:nvPr/>
        </p:nvSpPr>
        <p:spPr bwMode="auto">
          <a:xfrm flipV="1">
            <a:off x="2243669" y="2590798"/>
            <a:ext cx="685800" cy="45720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5129" name="Line 8">
            <a:extLst>
              <a:ext uri="{FF2B5EF4-FFF2-40B4-BE49-F238E27FC236}">
                <a16:creationId xmlns:a16="http://schemas.microsoft.com/office/drawing/2014/main" id="{30AC373F-5AA2-9D45-88EC-26EF8ECD08BB}"/>
              </a:ext>
            </a:extLst>
          </p:cNvPr>
          <p:cNvSpPr>
            <a:spLocks noChangeShapeType="1"/>
          </p:cNvSpPr>
          <p:nvPr/>
        </p:nvSpPr>
        <p:spPr bwMode="auto">
          <a:xfrm flipV="1">
            <a:off x="4512736" y="2590798"/>
            <a:ext cx="0" cy="45720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5130" name="Line 9">
            <a:extLst>
              <a:ext uri="{FF2B5EF4-FFF2-40B4-BE49-F238E27FC236}">
                <a16:creationId xmlns:a16="http://schemas.microsoft.com/office/drawing/2014/main" id="{1260D878-D5CD-D64C-85BF-0A8B6CECC68A}"/>
              </a:ext>
            </a:extLst>
          </p:cNvPr>
          <p:cNvSpPr>
            <a:spLocks noChangeShapeType="1"/>
          </p:cNvSpPr>
          <p:nvPr/>
        </p:nvSpPr>
        <p:spPr bwMode="auto">
          <a:xfrm flipH="1" flipV="1">
            <a:off x="6781803" y="2590798"/>
            <a:ext cx="228600" cy="45720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586876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0" name="Rectangle 72">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1" name="Rectangle 74">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2" name="Rectangle 76">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6147" name="Rectangle 2">
            <a:extLst>
              <a:ext uri="{FF2B5EF4-FFF2-40B4-BE49-F238E27FC236}">
                <a16:creationId xmlns:a16="http://schemas.microsoft.com/office/drawing/2014/main" id="{4C16B18E-BBED-E64E-804A-18CA773D75F1}"/>
              </a:ext>
            </a:extLst>
          </p:cNvPr>
          <p:cNvSpPr>
            <a:spLocks noGrp="1" noChangeArrowheads="1"/>
          </p:cNvSpPr>
          <p:nvPr>
            <p:ph type="title"/>
          </p:nvPr>
        </p:nvSpPr>
        <p:spPr>
          <a:xfrm>
            <a:off x="676240" y="875324"/>
            <a:ext cx="3536510" cy="5093520"/>
          </a:xfrm>
        </p:spPr>
        <p:txBody>
          <a:bodyPr>
            <a:normAutofit/>
          </a:bodyPr>
          <a:lstStyle/>
          <a:p>
            <a:pPr algn="ctr"/>
            <a:r>
              <a:rPr lang="en-US" altLang="en-US" sz="4400">
                <a:solidFill>
                  <a:schemeClr val="tx1"/>
                </a:solidFill>
              </a:rPr>
              <a:t>Access Control in UNIX</a:t>
            </a:r>
          </a:p>
        </p:txBody>
      </p:sp>
      <p:sp>
        <p:nvSpPr>
          <p:cNvPr id="6148" name="Rectangle 3">
            <a:extLst>
              <a:ext uri="{FF2B5EF4-FFF2-40B4-BE49-F238E27FC236}">
                <a16:creationId xmlns:a16="http://schemas.microsoft.com/office/drawing/2014/main" id="{F3E23F55-170D-D04A-88D0-E907C8F81068}"/>
              </a:ext>
            </a:extLst>
          </p:cNvPr>
          <p:cNvSpPr>
            <a:spLocks noGrp="1" noChangeArrowheads="1"/>
          </p:cNvSpPr>
          <p:nvPr>
            <p:ph idx="1"/>
          </p:nvPr>
        </p:nvSpPr>
        <p:spPr>
          <a:xfrm>
            <a:off x="5478123" y="559477"/>
            <a:ext cx="5833343" cy="5475563"/>
          </a:xfrm>
        </p:spPr>
        <p:txBody>
          <a:bodyPr anchor="ctr">
            <a:noAutofit/>
          </a:bodyPr>
          <a:lstStyle/>
          <a:p>
            <a:r>
              <a:rPr lang="en-US" altLang="en-US" sz="2400" dirty="0">
                <a:solidFill>
                  <a:srgbClr val="C00000"/>
                </a:solidFill>
              </a:rPr>
              <a:t>Everything is a file</a:t>
            </a:r>
          </a:p>
          <a:p>
            <a:pPr lvl="1"/>
            <a:r>
              <a:rPr lang="en-US" altLang="en-US" sz="2000" dirty="0"/>
              <a:t>Files and also sockets, pipes, hardware devices….</a:t>
            </a:r>
          </a:p>
          <a:p>
            <a:pPr lvl="1"/>
            <a:r>
              <a:rPr lang="en-US" altLang="en-US" sz="2000" dirty="0"/>
              <a:t>Files are laid out in a tree</a:t>
            </a:r>
          </a:p>
          <a:p>
            <a:r>
              <a:rPr lang="en-US" altLang="en-US" sz="2400" dirty="0" err="1"/>
              <a:t>inode</a:t>
            </a:r>
            <a:r>
              <a:rPr lang="en-US" altLang="en-US" sz="2400" dirty="0"/>
              <a:t> data structure records OS management information about the file</a:t>
            </a:r>
          </a:p>
          <a:p>
            <a:pPr lvl="1"/>
            <a:r>
              <a:rPr lang="en-US" altLang="en-US" sz="2000" dirty="0"/>
              <a:t>UID and GID of the file owner</a:t>
            </a:r>
          </a:p>
          <a:p>
            <a:pPr lvl="1"/>
            <a:r>
              <a:rPr lang="en-US" altLang="en-US" sz="2000" dirty="0"/>
              <a:t>Type, size, location on disk</a:t>
            </a:r>
          </a:p>
          <a:p>
            <a:pPr lvl="1"/>
            <a:r>
              <a:rPr lang="en-US" altLang="en-US" sz="2000" dirty="0"/>
              <a:t>Time of last access (</a:t>
            </a:r>
            <a:r>
              <a:rPr lang="en-US" altLang="en-US" sz="2000" dirty="0" err="1"/>
              <a:t>atime</a:t>
            </a:r>
            <a:r>
              <a:rPr lang="en-US" altLang="en-US" sz="2000" dirty="0"/>
              <a:t>), last </a:t>
            </a:r>
            <a:r>
              <a:rPr lang="en-US" altLang="en-US" sz="2000" dirty="0" err="1"/>
              <a:t>inode</a:t>
            </a:r>
            <a:r>
              <a:rPr lang="en-US" altLang="en-US" sz="2000" dirty="0"/>
              <a:t> modification (</a:t>
            </a:r>
            <a:r>
              <a:rPr lang="en-US" altLang="en-US" sz="2000" dirty="0" err="1"/>
              <a:t>ctime</a:t>
            </a:r>
            <a:r>
              <a:rPr lang="en-US" altLang="en-US" sz="2000" dirty="0"/>
              <a:t>), last file contents modification (</a:t>
            </a:r>
            <a:r>
              <a:rPr lang="en-US" altLang="en-US" sz="2000" dirty="0" err="1"/>
              <a:t>mtime</a:t>
            </a:r>
            <a:r>
              <a:rPr lang="en-US" altLang="en-US" sz="2000" dirty="0"/>
              <a:t>)</a:t>
            </a:r>
          </a:p>
          <a:p>
            <a:pPr lvl="1"/>
            <a:r>
              <a:rPr lang="en-US" altLang="en-US" sz="2000" dirty="0">
                <a:solidFill>
                  <a:srgbClr val="C00000"/>
                </a:solidFill>
              </a:rPr>
              <a:t>Discretionary ACL </a:t>
            </a:r>
            <a:r>
              <a:rPr lang="en-US" altLang="en-US" sz="2000" dirty="0"/>
              <a:t>via permission bits</a:t>
            </a:r>
          </a:p>
        </p:txBody>
      </p:sp>
      <p:sp>
        <p:nvSpPr>
          <p:cNvPr id="2" name="TextBox 1">
            <a:extLst>
              <a:ext uri="{FF2B5EF4-FFF2-40B4-BE49-F238E27FC236}">
                <a16:creationId xmlns:a16="http://schemas.microsoft.com/office/drawing/2014/main" id="{C4439B53-980B-2E4C-9FA3-4F692055CF79}"/>
              </a:ext>
            </a:extLst>
          </p:cNvPr>
          <p:cNvSpPr txBox="1"/>
          <p:nvPr/>
        </p:nvSpPr>
        <p:spPr>
          <a:xfrm>
            <a:off x="8094134" y="5671187"/>
            <a:ext cx="3217332" cy="923330"/>
          </a:xfrm>
          <a:prstGeom prst="rect">
            <a:avLst/>
          </a:prstGeom>
          <a:noFill/>
        </p:spPr>
        <p:txBody>
          <a:bodyPr wrap="square" rtlCol="0">
            <a:spAutoFit/>
          </a:bodyPr>
          <a:lstStyle/>
          <a:p>
            <a:r>
              <a:rPr lang="en-US" dirty="0"/>
              <a:t>Users can set some controls (as opposed to mandatory access control, set in a central place)</a:t>
            </a:r>
          </a:p>
        </p:txBody>
      </p:sp>
      <p:grpSp>
        <p:nvGrpSpPr>
          <p:cNvPr id="5" name="Group 4">
            <a:extLst>
              <a:ext uri="{FF2B5EF4-FFF2-40B4-BE49-F238E27FC236}">
                <a16:creationId xmlns:a16="http://schemas.microsoft.com/office/drawing/2014/main" id="{90BB58F4-6A0F-4E4D-A249-5D8B25A81152}"/>
              </a:ext>
            </a:extLst>
          </p:cNvPr>
          <p:cNvGrpSpPr/>
          <p:nvPr/>
        </p:nvGrpSpPr>
        <p:grpSpPr>
          <a:xfrm>
            <a:off x="7234547" y="5622600"/>
            <a:ext cx="776160" cy="442440"/>
            <a:chOff x="7234547" y="5622600"/>
            <a:chExt cx="776160" cy="44244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1D117F93-3C72-A848-99A1-C30D2C998A29}"/>
                    </a:ext>
                  </a:extLst>
                </p14:cNvPr>
                <p14:cNvContentPartPr/>
                <p14:nvPr/>
              </p14:nvContentPartPr>
              <p14:xfrm>
                <a:off x="7234547" y="5622600"/>
                <a:ext cx="776160" cy="442440"/>
              </p14:xfrm>
            </p:contentPart>
          </mc:Choice>
          <mc:Fallback xmlns="">
            <p:pic>
              <p:nvPicPr>
                <p:cNvPr id="3" name="Ink 2">
                  <a:extLst>
                    <a:ext uri="{FF2B5EF4-FFF2-40B4-BE49-F238E27FC236}">
                      <a16:creationId xmlns:a16="http://schemas.microsoft.com/office/drawing/2014/main" id="{1D117F93-3C72-A848-99A1-C30D2C998A29}"/>
                    </a:ext>
                  </a:extLst>
                </p:cNvPr>
                <p:cNvPicPr/>
                <p:nvPr/>
              </p:nvPicPr>
              <p:blipFill>
                <a:blip r:embed="rId3"/>
                <a:stretch>
                  <a:fillRect/>
                </a:stretch>
              </p:blipFill>
              <p:spPr>
                <a:xfrm>
                  <a:off x="7225547" y="5613600"/>
                  <a:ext cx="793800" cy="460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346388-7CC4-FE40-8D76-BE0BDEF536A4}"/>
                    </a:ext>
                  </a:extLst>
                </p14:cNvPr>
                <p14:cNvContentPartPr/>
                <p14:nvPr/>
              </p14:nvContentPartPr>
              <p14:xfrm>
                <a:off x="7353707" y="5625840"/>
                <a:ext cx="191160" cy="16560"/>
              </p14:xfrm>
            </p:contentPart>
          </mc:Choice>
          <mc:Fallback xmlns="">
            <p:pic>
              <p:nvPicPr>
                <p:cNvPr id="4" name="Ink 3">
                  <a:extLst>
                    <a:ext uri="{FF2B5EF4-FFF2-40B4-BE49-F238E27FC236}">
                      <a16:creationId xmlns:a16="http://schemas.microsoft.com/office/drawing/2014/main" id="{48346388-7CC4-FE40-8D76-BE0BDEF536A4}"/>
                    </a:ext>
                  </a:extLst>
                </p:cNvPr>
                <p:cNvPicPr/>
                <p:nvPr/>
              </p:nvPicPr>
              <p:blipFill>
                <a:blip r:embed="rId5"/>
                <a:stretch>
                  <a:fillRect/>
                </a:stretch>
              </p:blipFill>
              <p:spPr>
                <a:xfrm>
                  <a:off x="7344707" y="5617200"/>
                  <a:ext cx="208800" cy="34200"/>
                </a:xfrm>
                <a:prstGeom prst="rect">
                  <a:avLst/>
                </a:prstGeom>
              </p:spPr>
            </p:pic>
          </mc:Fallback>
        </mc:AlternateContent>
      </p:grpSp>
    </p:spTree>
    <p:extLst>
      <p:ext uri="{BB962C8B-B14F-4D97-AF65-F5344CB8AC3E}">
        <p14:creationId xmlns:p14="http://schemas.microsoft.com/office/powerpoint/2010/main" val="3518938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8C5E3E1D-0E24-3548-B67A-2B8535A3790C}"/>
              </a:ext>
            </a:extLst>
          </p:cNvPr>
          <p:cNvGrpSpPr>
            <a:grpSpLocks/>
          </p:cNvGrpSpPr>
          <p:nvPr/>
        </p:nvGrpSpPr>
        <p:grpSpPr bwMode="auto">
          <a:xfrm>
            <a:off x="3318936" y="2286000"/>
            <a:ext cx="6319838" cy="765175"/>
            <a:chOff x="1344" y="1440"/>
            <a:chExt cx="3981" cy="482"/>
          </a:xfrm>
        </p:grpSpPr>
        <p:sp>
          <p:nvSpPr>
            <p:cNvPr id="7188" name="Line 19">
              <a:extLst>
                <a:ext uri="{FF2B5EF4-FFF2-40B4-BE49-F238E27FC236}">
                  <a16:creationId xmlns:a16="http://schemas.microsoft.com/office/drawing/2014/main" id="{7F3AB7E1-F0E0-C844-AE29-0B9812EB5C9A}"/>
                </a:ext>
              </a:extLst>
            </p:cNvPr>
            <p:cNvSpPr>
              <a:spLocks noChangeShapeType="1"/>
            </p:cNvSpPr>
            <p:nvPr/>
          </p:nvSpPr>
          <p:spPr bwMode="auto">
            <a:xfrm flipH="1" flipV="1">
              <a:off x="1344" y="1440"/>
              <a:ext cx="1968" cy="288"/>
            </a:xfrm>
            <a:prstGeom prst="line">
              <a:avLst/>
            </a:prstGeom>
            <a:noFill/>
            <a:ln w="12700">
              <a:solidFill>
                <a:schemeClr val="hlink"/>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7189" name="Text Box 15">
              <a:extLst>
                <a:ext uri="{FF2B5EF4-FFF2-40B4-BE49-F238E27FC236}">
                  <a16:creationId xmlns:a16="http://schemas.microsoft.com/office/drawing/2014/main" id="{FAF90BAA-7A4C-B546-80E0-15553F108E3B}"/>
                </a:ext>
              </a:extLst>
            </p:cNvPr>
            <p:cNvSpPr txBox="1">
              <a:spLocks noChangeArrowheads="1"/>
            </p:cNvSpPr>
            <p:nvPr/>
          </p:nvSpPr>
          <p:spPr bwMode="auto">
            <a:xfrm>
              <a:off x="3310" y="1689"/>
              <a:ext cx="2015" cy="233"/>
            </a:xfrm>
            <a:prstGeom prst="rect">
              <a:avLst/>
            </a:prstGeom>
            <a:solidFill>
              <a:schemeClr val="bg1"/>
            </a:solidFill>
            <a:ln w="12700">
              <a:solidFill>
                <a:schemeClr val="hlink"/>
              </a:solidFill>
              <a:miter lim="800000"/>
              <a:headEnd/>
              <a:tailEnd/>
            </a:ln>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1800">
                  <a:solidFill>
                    <a:schemeClr val="hlink"/>
                  </a:solidFill>
                  <a:latin typeface="+mn-lt"/>
                </a:rPr>
                <a:t>Access rights of everybody else</a:t>
              </a:r>
            </a:p>
          </p:txBody>
        </p:sp>
      </p:grpSp>
      <p:grpSp>
        <p:nvGrpSpPr>
          <p:cNvPr id="3" name="Group 22">
            <a:extLst>
              <a:ext uri="{FF2B5EF4-FFF2-40B4-BE49-F238E27FC236}">
                <a16:creationId xmlns:a16="http://schemas.microsoft.com/office/drawing/2014/main" id="{2B800B3B-A47A-0A4C-A127-3D05B1A3675B}"/>
              </a:ext>
            </a:extLst>
          </p:cNvPr>
          <p:cNvGrpSpPr>
            <a:grpSpLocks/>
          </p:cNvGrpSpPr>
          <p:nvPr/>
        </p:nvGrpSpPr>
        <p:grpSpPr bwMode="auto">
          <a:xfrm>
            <a:off x="2641603" y="2209800"/>
            <a:ext cx="4271963" cy="1308100"/>
            <a:chOff x="1056" y="1392"/>
            <a:chExt cx="2691" cy="824"/>
          </a:xfrm>
        </p:grpSpPr>
        <p:sp>
          <p:nvSpPr>
            <p:cNvPr id="7186" name="Line 18">
              <a:extLst>
                <a:ext uri="{FF2B5EF4-FFF2-40B4-BE49-F238E27FC236}">
                  <a16:creationId xmlns:a16="http://schemas.microsoft.com/office/drawing/2014/main" id="{C9142B98-ECDC-374E-A7CE-9DAAD8A56D0C}"/>
                </a:ext>
              </a:extLst>
            </p:cNvPr>
            <p:cNvSpPr>
              <a:spLocks noChangeShapeType="1"/>
            </p:cNvSpPr>
            <p:nvPr/>
          </p:nvSpPr>
          <p:spPr bwMode="auto">
            <a:xfrm flipH="1" flipV="1">
              <a:off x="1056" y="1392"/>
              <a:ext cx="572" cy="672"/>
            </a:xfrm>
            <a:prstGeom prst="line">
              <a:avLst/>
            </a:prstGeom>
            <a:noFill/>
            <a:ln w="12700">
              <a:solidFill>
                <a:schemeClr val="hlink"/>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7187" name="Text Box 14">
              <a:extLst>
                <a:ext uri="{FF2B5EF4-FFF2-40B4-BE49-F238E27FC236}">
                  <a16:creationId xmlns:a16="http://schemas.microsoft.com/office/drawing/2014/main" id="{1F07C4AE-F085-5A48-8481-7144C35A807C}"/>
                </a:ext>
              </a:extLst>
            </p:cNvPr>
            <p:cNvSpPr txBox="1">
              <a:spLocks noChangeArrowheads="1"/>
            </p:cNvSpPr>
            <p:nvPr/>
          </p:nvSpPr>
          <p:spPr bwMode="auto">
            <a:xfrm>
              <a:off x="1580" y="1977"/>
              <a:ext cx="2167" cy="239"/>
            </a:xfrm>
            <a:prstGeom prst="rect">
              <a:avLst/>
            </a:prstGeom>
            <a:solidFill>
              <a:schemeClr val="bg1"/>
            </a:solidFill>
            <a:ln w="12700">
              <a:solidFill>
                <a:schemeClr val="hlink"/>
              </a:solidFill>
              <a:miter lim="800000"/>
              <a:headEnd/>
              <a:tailEnd/>
            </a:ln>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1800">
                  <a:solidFill>
                    <a:schemeClr val="hlink"/>
                  </a:solidFill>
                  <a:latin typeface="+mn-lt"/>
                </a:rPr>
                <a:t>Access rights of group members</a:t>
              </a:r>
            </a:p>
          </p:txBody>
        </p:sp>
      </p:grpSp>
      <p:sp>
        <p:nvSpPr>
          <p:cNvPr id="7173" name="Rectangle 2">
            <a:extLst>
              <a:ext uri="{FF2B5EF4-FFF2-40B4-BE49-F238E27FC236}">
                <a16:creationId xmlns:a16="http://schemas.microsoft.com/office/drawing/2014/main" id="{29205DF0-B4EB-6940-A538-68E80E95F09E}"/>
              </a:ext>
            </a:extLst>
          </p:cNvPr>
          <p:cNvSpPr>
            <a:spLocks noGrp="1" noChangeArrowheads="1"/>
          </p:cNvSpPr>
          <p:nvPr>
            <p:ph type="title"/>
          </p:nvPr>
        </p:nvSpPr>
        <p:spPr/>
        <p:txBody>
          <a:bodyPr/>
          <a:lstStyle/>
          <a:p>
            <a:r>
              <a:rPr lang="en-US" altLang="en-US"/>
              <a:t>UNIX Permission Bits</a:t>
            </a:r>
          </a:p>
        </p:txBody>
      </p:sp>
      <p:sp>
        <p:nvSpPr>
          <p:cNvPr id="7174" name="Text Box 5">
            <a:extLst>
              <a:ext uri="{FF2B5EF4-FFF2-40B4-BE49-F238E27FC236}">
                <a16:creationId xmlns:a16="http://schemas.microsoft.com/office/drawing/2014/main" id="{6748AC35-9C96-4349-85A1-A7D8FEE97274}"/>
              </a:ext>
            </a:extLst>
          </p:cNvPr>
          <p:cNvSpPr txBox="1">
            <a:spLocks noChangeArrowheads="1"/>
          </p:cNvSpPr>
          <p:nvPr/>
        </p:nvSpPr>
        <p:spPr bwMode="auto">
          <a:xfrm>
            <a:off x="1066800" y="1676399"/>
            <a:ext cx="105160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3600" dirty="0">
                <a:solidFill>
                  <a:schemeClr val="tx1"/>
                </a:solidFill>
                <a:latin typeface="Courier" pitchFamily="2" charset="0"/>
              </a:rPr>
              <a:t>-</a:t>
            </a:r>
            <a:r>
              <a:rPr lang="en-US" altLang="en-US" sz="3600" dirty="0" err="1">
                <a:solidFill>
                  <a:schemeClr val="tx1"/>
                </a:solidFill>
                <a:latin typeface="Courier" pitchFamily="2" charset="0"/>
              </a:rPr>
              <a:t>rw</a:t>
            </a:r>
            <a:r>
              <a:rPr lang="en-US" altLang="en-US" sz="3600" dirty="0">
                <a:solidFill>
                  <a:schemeClr val="tx1"/>
                </a:solidFill>
                <a:latin typeface="Courier" pitchFamily="2" charset="0"/>
              </a:rPr>
              <a:t>-r--r--</a:t>
            </a:r>
            <a:r>
              <a:rPr lang="en-US" altLang="en-US" dirty="0">
                <a:solidFill>
                  <a:schemeClr val="tx1"/>
                </a:solidFill>
                <a:latin typeface="Courier" pitchFamily="2" charset="0"/>
              </a:rPr>
              <a:t> 1 </a:t>
            </a:r>
            <a:r>
              <a:rPr lang="en-US" altLang="en-US" dirty="0" err="1">
                <a:solidFill>
                  <a:schemeClr val="tx1"/>
                </a:solidFill>
                <a:latin typeface="Courier" pitchFamily="2" charset="0"/>
              </a:rPr>
              <a:t>shmat</a:t>
            </a:r>
            <a:r>
              <a:rPr lang="en-US" altLang="en-US" dirty="0">
                <a:solidFill>
                  <a:schemeClr val="tx1"/>
                </a:solidFill>
                <a:latin typeface="Courier" pitchFamily="2" charset="0"/>
              </a:rPr>
              <a:t> prof 116 Sep 5 11:05 </a:t>
            </a:r>
            <a:r>
              <a:rPr lang="en-US" altLang="en-US" dirty="0" err="1">
                <a:solidFill>
                  <a:schemeClr val="tx1"/>
                </a:solidFill>
                <a:latin typeface="Courier" pitchFamily="2" charset="0"/>
              </a:rPr>
              <a:t>midterm.tex</a:t>
            </a:r>
            <a:endParaRPr lang="en-US" altLang="en-US" dirty="0">
              <a:solidFill>
                <a:schemeClr val="tx1"/>
              </a:solidFill>
              <a:latin typeface="Courier" pitchFamily="2" charset="0"/>
            </a:endParaRPr>
          </a:p>
        </p:txBody>
      </p:sp>
      <p:sp>
        <p:nvSpPr>
          <p:cNvPr id="1081350" name="Oval 6">
            <a:extLst>
              <a:ext uri="{FF2B5EF4-FFF2-40B4-BE49-F238E27FC236}">
                <a16:creationId xmlns:a16="http://schemas.microsoft.com/office/drawing/2014/main" id="{4BA7890D-C51E-D143-BD99-95C2F91C25C2}"/>
              </a:ext>
            </a:extLst>
          </p:cNvPr>
          <p:cNvSpPr>
            <a:spLocks noChangeArrowheads="1"/>
          </p:cNvSpPr>
          <p:nvPr/>
        </p:nvSpPr>
        <p:spPr bwMode="auto">
          <a:xfrm>
            <a:off x="1151467" y="1676400"/>
            <a:ext cx="304800" cy="685800"/>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en-US" altLang="en-US"/>
          </a:p>
        </p:txBody>
      </p:sp>
      <p:grpSp>
        <p:nvGrpSpPr>
          <p:cNvPr id="4" name="Group 20">
            <a:extLst>
              <a:ext uri="{FF2B5EF4-FFF2-40B4-BE49-F238E27FC236}">
                <a16:creationId xmlns:a16="http://schemas.microsoft.com/office/drawing/2014/main" id="{73A971EC-A16A-884B-8EC0-564E7A92D986}"/>
              </a:ext>
            </a:extLst>
          </p:cNvPr>
          <p:cNvGrpSpPr>
            <a:grpSpLocks/>
          </p:cNvGrpSpPr>
          <p:nvPr/>
        </p:nvGrpSpPr>
        <p:grpSpPr bwMode="auto">
          <a:xfrm>
            <a:off x="1109138" y="2362201"/>
            <a:ext cx="1647825" cy="2536825"/>
            <a:chOff x="144" y="1488"/>
            <a:chExt cx="1038" cy="1598"/>
          </a:xfrm>
        </p:grpSpPr>
        <p:sp>
          <p:nvSpPr>
            <p:cNvPr id="7184" name="Text Box 7">
              <a:extLst>
                <a:ext uri="{FF2B5EF4-FFF2-40B4-BE49-F238E27FC236}">
                  <a16:creationId xmlns:a16="http://schemas.microsoft.com/office/drawing/2014/main" id="{3C81FB88-99CD-D145-AEC3-D8735D6A3C2C}"/>
                </a:ext>
              </a:extLst>
            </p:cNvPr>
            <p:cNvSpPr txBox="1">
              <a:spLocks noChangeArrowheads="1"/>
            </p:cNvSpPr>
            <p:nvPr/>
          </p:nvSpPr>
          <p:spPr bwMode="auto">
            <a:xfrm>
              <a:off x="144" y="1632"/>
              <a:ext cx="1038" cy="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1800" u="sng" dirty="0">
                  <a:solidFill>
                    <a:schemeClr val="hlink"/>
                  </a:solidFill>
                  <a:latin typeface="+mn-lt"/>
                </a:rPr>
                <a:t>File type</a:t>
              </a:r>
            </a:p>
            <a:p>
              <a:pPr>
                <a:buFontTx/>
                <a:buNone/>
              </a:pPr>
              <a:r>
                <a:rPr lang="en-US" altLang="en-US" sz="1800" dirty="0">
                  <a:solidFill>
                    <a:schemeClr val="tx1"/>
                  </a:solidFill>
                  <a:latin typeface="+mn-lt"/>
                </a:rPr>
                <a:t>-   regular file</a:t>
              </a:r>
            </a:p>
            <a:p>
              <a:pPr>
                <a:buFontTx/>
                <a:buNone/>
              </a:pPr>
              <a:r>
                <a:rPr lang="en-US" altLang="en-US" sz="1800" dirty="0">
                  <a:solidFill>
                    <a:schemeClr val="tx1"/>
                  </a:solidFill>
                  <a:latin typeface="+mn-lt"/>
                </a:rPr>
                <a:t>d  directory</a:t>
              </a:r>
            </a:p>
            <a:p>
              <a:pPr>
                <a:buFontTx/>
                <a:buNone/>
              </a:pPr>
              <a:r>
                <a:rPr lang="en-US" altLang="en-US" sz="1800" dirty="0">
                  <a:solidFill>
                    <a:schemeClr val="tx1"/>
                  </a:solidFill>
                  <a:latin typeface="+mn-lt"/>
                </a:rPr>
                <a:t>b  block file</a:t>
              </a:r>
            </a:p>
            <a:p>
              <a:pPr>
                <a:buFontTx/>
                <a:buNone/>
              </a:pPr>
              <a:r>
                <a:rPr lang="en-US" altLang="en-US" sz="1800" dirty="0">
                  <a:solidFill>
                    <a:schemeClr val="tx1"/>
                  </a:solidFill>
                  <a:latin typeface="+mn-lt"/>
                </a:rPr>
                <a:t>c  character file</a:t>
              </a:r>
            </a:p>
            <a:p>
              <a:pPr>
                <a:buFontTx/>
                <a:buNone/>
              </a:pPr>
              <a:r>
                <a:rPr lang="en-US" altLang="en-US" sz="1800" dirty="0">
                  <a:solidFill>
                    <a:schemeClr val="tx1"/>
                  </a:solidFill>
                  <a:latin typeface="+mn-lt"/>
                </a:rPr>
                <a:t>l   symbolic link</a:t>
              </a:r>
            </a:p>
            <a:p>
              <a:pPr>
                <a:buFontTx/>
                <a:buNone/>
              </a:pPr>
              <a:r>
                <a:rPr lang="en-US" altLang="en-US" sz="1800" dirty="0">
                  <a:solidFill>
                    <a:schemeClr val="tx1"/>
                  </a:solidFill>
                  <a:latin typeface="+mn-lt"/>
                </a:rPr>
                <a:t>p  pipe</a:t>
              </a:r>
            </a:p>
            <a:p>
              <a:pPr>
                <a:buFontTx/>
                <a:buNone/>
              </a:pPr>
              <a:r>
                <a:rPr lang="en-US" altLang="en-US" sz="1800" dirty="0">
                  <a:solidFill>
                    <a:schemeClr val="tx1"/>
                  </a:solidFill>
                  <a:latin typeface="+mn-lt"/>
                </a:rPr>
                <a:t>s   socket</a:t>
              </a:r>
            </a:p>
          </p:txBody>
        </p:sp>
        <p:sp>
          <p:nvSpPr>
            <p:cNvPr id="7185" name="Line 8">
              <a:extLst>
                <a:ext uri="{FF2B5EF4-FFF2-40B4-BE49-F238E27FC236}">
                  <a16:creationId xmlns:a16="http://schemas.microsoft.com/office/drawing/2014/main" id="{06C37725-14E5-B345-ABDE-4F8E30874FCA}"/>
                </a:ext>
              </a:extLst>
            </p:cNvPr>
            <p:cNvSpPr>
              <a:spLocks noChangeShapeType="1"/>
            </p:cNvSpPr>
            <p:nvPr/>
          </p:nvSpPr>
          <p:spPr bwMode="auto">
            <a:xfrm flipH="1" flipV="1">
              <a:off x="256" y="1488"/>
              <a:ext cx="0" cy="144"/>
            </a:xfrm>
            <a:prstGeom prst="line">
              <a:avLst/>
            </a:prstGeom>
            <a:noFill/>
            <a:ln w="12700">
              <a:solidFill>
                <a:schemeClr val="hlink"/>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1081353" name="Oval 9">
            <a:extLst>
              <a:ext uri="{FF2B5EF4-FFF2-40B4-BE49-F238E27FC236}">
                <a16:creationId xmlns:a16="http://schemas.microsoft.com/office/drawing/2014/main" id="{C0839999-13F1-9A4D-A3B1-87AB0037965D}"/>
              </a:ext>
            </a:extLst>
          </p:cNvPr>
          <p:cNvSpPr>
            <a:spLocks noChangeArrowheads="1"/>
          </p:cNvSpPr>
          <p:nvPr/>
        </p:nvSpPr>
        <p:spPr bwMode="auto">
          <a:xfrm>
            <a:off x="1430870" y="1752600"/>
            <a:ext cx="685800" cy="533400"/>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en-US" altLang="en-US"/>
          </a:p>
        </p:txBody>
      </p:sp>
      <p:sp>
        <p:nvSpPr>
          <p:cNvPr id="1081354" name="Oval 10">
            <a:extLst>
              <a:ext uri="{FF2B5EF4-FFF2-40B4-BE49-F238E27FC236}">
                <a16:creationId xmlns:a16="http://schemas.microsoft.com/office/drawing/2014/main" id="{AACB2439-B15D-9B4F-BEC1-322D4186A44A}"/>
              </a:ext>
            </a:extLst>
          </p:cNvPr>
          <p:cNvSpPr>
            <a:spLocks noChangeArrowheads="1"/>
          </p:cNvSpPr>
          <p:nvPr/>
        </p:nvSpPr>
        <p:spPr bwMode="auto">
          <a:xfrm>
            <a:off x="2150534" y="1752600"/>
            <a:ext cx="533400" cy="533400"/>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en-US" altLang="en-US"/>
          </a:p>
        </p:txBody>
      </p:sp>
      <p:sp>
        <p:nvSpPr>
          <p:cNvPr id="1081355" name="Oval 11">
            <a:extLst>
              <a:ext uri="{FF2B5EF4-FFF2-40B4-BE49-F238E27FC236}">
                <a16:creationId xmlns:a16="http://schemas.microsoft.com/office/drawing/2014/main" id="{D33374AD-FC78-0D42-9565-67BB04AE2A18}"/>
              </a:ext>
            </a:extLst>
          </p:cNvPr>
          <p:cNvSpPr>
            <a:spLocks noChangeArrowheads="1"/>
          </p:cNvSpPr>
          <p:nvPr/>
        </p:nvSpPr>
        <p:spPr bwMode="auto">
          <a:xfrm>
            <a:off x="2954867" y="1752600"/>
            <a:ext cx="533400" cy="533400"/>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endParaRPr lang="en-US" altLang="en-US"/>
          </a:p>
        </p:txBody>
      </p:sp>
      <p:grpSp>
        <p:nvGrpSpPr>
          <p:cNvPr id="5" name="Group 21">
            <a:extLst>
              <a:ext uri="{FF2B5EF4-FFF2-40B4-BE49-F238E27FC236}">
                <a16:creationId xmlns:a16="http://schemas.microsoft.com/office/drawing/2014/main" id="{84B25234-CB4E-844F-8593-E14D7D5AD9BB}"/>
              </a:ext>
            </a:extLst>
          </p:cNvPr>
          <p:cNvGrpSpPr>
            <a:grpSpLocks/>
          </p:cNvGrpSpPr>
          <p:nvPr/>
        </p:nvGrpSpPr>
        <p:grpSpPr bwMode="auto">
          <a:xfrm>
            <a:off x="1905003" y="2286001"/>
            <a:ext cx="3608388" cy="674688"/>
            <a:chOff x="624" y="1440"/>
            <a:chExt cx="2273" cy="425"/>
          </a:xfrm>
        </p:grpSpPr>
        <p:sp>
          <p:nvSpPr>
            <p:cNvPr id="7182" name="Line 17">
              <a:extLst>
                <a:ext uri="{FF2B5EF4-FFF2-40B4-BE49-F238E27FC236}">
                  <a16:creationId xmlns:a16="http://schemas.microsoft.com/office/drawing/2014/main" id="{04234339-1211-0243-9CC5-F64BC9C4E59E}"/>
                </a:ext>
              </a:extLst>
            </p:cNvPr>
            <p:cNvSpPr>
              <a:spLocks noChangeShapeType="1"/>
            </p:cNvSpPr>
            <p:nvPr/>
          </p:nvSpPr>
          <p:spPr bwMode="auto">
            <a:xfrm flipH="1" flipV="1">
              <a:off x="624" y="1440"/>
              <a:ext cx="668" cy="288"/>
            </a:xfrm>
            <a:prstGeom prst="line">
              <a:avLst/>
            </a:prstGeom>
            <a:noFill/>
            <a:ln w="12700">
              <a:solidFill>
                <a:schemeClr val="hlink"/>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7183" name="Text Box 13">
              <a:extLst>
                <a:ext uri="{FF2B5EF4-FFF2-40B4-BE49-F238E27FC236}">
                  <a16:creationId xmlns:a16="http://schemas.microsoft.com/office/drawing/2014/main" id="{B46369DF-A943-2648-8706-F7BBB5639C8A}"/>
                </a:ext>
              </a:extLst>
            </p:cNvPr>
            <p:cNvSpPr txBox="1">
              <a:spLocks noChangeArrowheads="1"/>
            </p:cNvSpPr>
            <p:nvPr/>
          </p:nvSpPr>
          <p:spPr bwMode="auto">
            <a:xfrm>
              <a:off x="1200" y="1632"/>
              <a:ext cx="1697" cy="233"/>
            </a:xfrm>
            <a:prstGeom prst="rect">
              <a:avLst/>
            </a:prstGeom>
            <a:solidFill>
              <a:schemeClr val="bg1"/>
            </a:solidFill>
            <a:ln w="12700">
              <a:solidFill>
                <a:schemeClr val="hlink"/>
              </a:solidFill>
              <a:miter lim="800000"/>
              <a:headEnd/>
              <a:tailEnd/>
            </a:ln>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1800">
                  <a:solidFill>
                    <a:schemeClr val="hlink"/>
                  </a:solidFill>
                  <a:latin typeface="+mn-lt"/>
                </a:rPr>
                <a:t>Access rights of file owner</a:t>
              </a:r>
            </a:p>
          </p:txBody>
        </p:sp>
      </p:grpSp>
      <p:sp>
        <p:nvSpPr>
          <p:cNvPr id="1081360" name="Text Box 16">
            <a:extLst>
              <a:ext uri="{FF2B5EF4-FFF2-40B4-BE49-F238E27FC236}">
                <a16:creationId xmlns:a16="http://schemas.microsoft.com/office/drawing/2014/main" id="{A2C98259-E5B9-934A-B499-7C6E5D36C30F}"/>
              </a:ext>
            </a:extLst>
          </p:cNvPr>
          <p:cNvSpPr txBox="1">
            <a:spLocks noChangeArrowheads="1"/>
          </p:cNvSpPr>
          <p:nvPr/>
        </p:nvSpPr>
        <p:spPr bwMode="auto">
          <a:xfrm>
            <a:off x="3473453" y="3552825"/>
            <a:ext cx="557075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buFontTx/>
              <a:buNone/>
            </a:pPr>
            <a:r>
              <a:rPr lang="en-US" altLang="en-US" sz="1800" u="sng" dirty="0">
                <a:solidFill>
                  <a:schemeClr val="hlink"/>
                </a:solidFill>
                <a:latin typeface="+mn-lt"/>
              </a:rPr>
              <a:t>Permission bits</a:t>
            </a:r>
          </a:p>
          <a:p>
            <a:pPr>
              <a:buFontTx/>
              <a:buNone/>
            </a:pPr>
            <a:r>
              <a:rPr lang="en-US" altLang="en-US" sz="1800" dirty="0">
                <a:solidFill>
                  <a:schemeClr val="tx1"/>
                </a:solidFill>
                <a:latin typeface="+mn-lt"/>
              </a:rPr>
              <a:t>r   read</a:t>
            </a:r>
          </a:p>
          <a:p>
            <a:pPr>
              <a:buFontTx/>
              <a:buNone/>
            </a:pPr>
            <a:r>
              <a:rPr lang="en-US" altLang="en-US" sz="1800" dirty="0">
                <a:solidFill>
                  <a:schemeClr val="tx1"/>
                </a:solidFill>
                <a:latin typeface="+mn-lt"/>
              </a:rPr>
              <a:t>w  write</a:t>
            </a:r>
          </a:p>
          <a:p>
            <a:pPr>
              <a:buFontTx/>
              <a:buNone/>
            </a:pPr>
            <a:r>
              <a:rPr lang="en-US" altLang="en-US" sz="1800" dirty="0">
                <a:solidFill>
                  <a:schemeClr val="tx1"/>
                </a:solidFill>
                <a:latin typeface="+mn-lt"/>
              </a:rPr>
              <a:t>x   execute (if directory, traverse it)</a:t>
            </a:r>
          </a:p>
          <a:p>
            <a:pPr>
              <a:buFontTx/>
              <a:buNone/>
            </a:pPr>
            <a:r>
              <a:rPr lang="en-US" altLang="en-US" sz="1800" dirty="0">
                <a:solidFill>
                  <a:schemeClr val="tx1"/>
                </a:solidFill>
                <a:latin typeface="+mn-lt"/>
              </a:rPr>
              <a:t>s   </a:t>
            </a:r>
            <a:r>
              <a:rPr lang="en-US" altLang="en-US" sz="1800" dirty="0" err="1">
                <a:solidFill>
                  <a:schemeClr val="tx1"/>
                </a:solidFill>
                <a:latin typeface="+mn-lt"/>
              </a:rPr>
              <a:t>setuid</a:t>
            </a:r>
            <a:r>
              <a:rPr lang="en-US" altLang="en-US" sz="1800" dirty="0">
                <a:solidFill>
                  <a:schemeClr val="tx1"/>
                </a:solidFill>
                <a:latin typeface="+mn-lt"/>
              </a:rPr>
              <a:t>, </a:t>
            </a:r>
            <a:r>
              <a:rPr lang="en-US" altLang="en-US" sz="1800" dirty="0" err="1">
                <a:solidFill>
                  <a:schemeClr val="tx1"/>
                </a:solidFill>
                <a:latin typeface="+mn-lt"/>
              </a:rPr>
              <a:t>setgid</a:t>
            </a:r>
            <a:r>
              <a:rPr lang="en-US" altLang="en-US" sz="1800" dirty="0">
                <a:solidFill>
                  <a:schemeClr val="tx1"/>
                </a:solidFill>
                <a:latin typeface="+mn-lt"/>
              </a:rPr>
              <a:t> (if directory, files have gid of </a:t>
            </a:r>
            <a:r>
              <a:rPr lang="en-US" altLang="en-US" sz="1800" dirty="0" err="1">
                <a:solidFill>
                  <a:schemeClr val="tx1"/>
                </a:solidFill>
                <a:latin typeface="+mn-lt"/>
              </a:rPr>
              <a:t>dir</a:t>
            </a:r>
            <a:r>
              <a:rPr lang="en-US" altLang="en-US" sz="1800" dirty="0">
                <a:solidFill>
                  <a:schemeClr val="tx1"/>
                </a:solidFill>
                <a:latin typeface="+mn-lt"/>
              </a:rPr>
              <a:t> owner)</a:t>
            </a:r>
          </a:p>
          <a:p>
            <a:pPr>
              <a:buFontTx/>
              <a:buNone/>
            </a:pPr>
            <a:r>
              <a:rPr lang="en-US" altLang="en-US" sz="1800" dirty="0">
                <a:solidFill>
                  <a:schemeClr val="tx1"/>
                </a:solidFill>
                <a:latin typeface="+mn-lt"/>
              </a:rPr>
              <a:t>t   sticky bit (if directory, append-only)</a:t>
            </a:r>
          </a:p>
        </p:txBody>
      </p:sp>
      <p:sp>
        <p:nvSpPr>
          <p:cNvPr id="6" name="TextBox 5">
            <a:extLst>
              <a:ext uri="{FF2B5EF4-FFF2-40B4-BE49-F238E27FC236}">
                <a16:creationId xmlns:a16="http://schemas.microsoft.com/office/drawing/2014/main" id="{3820411E-FD61-AF40-A498-951532803BEF}"/>
              </a:ext>
            </a:extLst>
          </p:cNvPr>
          <p:cNvSpPr txBox="1"/>
          <p:nvPr/>
        </p:nvSpPr>
        <p:spPr>
          <a:xfrm>
            <a:off x="1286934" y="5583376"/>
            <a:ext cx="7507183" cy="707886"/>
          </a:xfrm>
          <a:prstGeom prst="rect">
            <a:avLst/>
          </a:prstGeom>
          <a:noFill/>
        </p:spPr>
        <p:txBody>
          <a:bodyPr wrap="none" rtlCol="0">
            <a:spAutoFit/>
          </a:bodyPr>
          <a:lstStyle/>
          <a:p>
            <a:r>
              <a:rPr lang="en-US" sz="2000" dirty="0"/>
              <a:t>Each file has 12 ACL bits:</a:t>
            </a:r>
          </a:p>
          <a:p>
            <a:r>
              <a:rPr lang="en-US" sz="2000" dirty="0" err="1"/>
              <a:t>rwx</a:t>
            </a:r>
            <a:r>
              <a:rPr lang="en-US" sz="2000" dirty="0"/>
              <a:t> for each of owner, group, all; set user ID; set group ID; sticky bit </a:t>
            </a:r>
          </a:p>
        </p:txBody>
      </p:sp>
    </p:spTree>
    <p:extLst>
      <p:ext uri="{BB962C8B-B14F-4D97-AF65-F5344CB8AC3E}">
        <p14:creationId xmlns:p14="http://schemas.microsoft.com/office/powerpoint/2010/main" val="2730900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13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813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13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813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81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1350" grpId="0" animBg="1"/>
      <p:bldP spid="1081353" grpId="0" animBg="1"/>
      <p:bldP spid="1081354" grpId="0" animBg="1"/>
      <p:bldP spid="1081355" grpId="0" animBg="1"/>
      <p:bldP spid="10813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Process Permissions</a:t>
            </a:r>
          </a:p>
        </p:txBody>
      </p:sp>
      <p:sp>
        <p:nvSpPr>
          <p:cNvPr id="3" name="Content Placeholder 2"/>
          <p:cNvSpPr>
            <a:spLocks noGrp="1"/>
          </p:cNvSpPr>
          <p:nvPr>
            <p:ph idx="1"/>
          </p:nvPr>
        </p:nvSpPr>
        <p:spPr>
          <a:xfrm>
            <a:off x="1066801" y="2103120"/>
            <a:ext cx="8077200" cy="3849624"/>
          </a:xfrm>
        </p:spPr>
        <p:txBody>
          <a:bodyPr>
            <a:normAutofit/>
          </a:bodyPr>
          <a:lstStyle/>
          <a:p>
            <a:pPr marL="0" indent="0">
              <a:buNone/>
            </a:pPr>
            <a:r>
              <a:rPr lang="en-US" sz="3200" dirty="0"/>
              <a:t>Process (normally) runs with the permissions of the user who invoked process</a:t>
            </a:r>
          </a:p>
        </p:txBody>
      </p:sp>
      <p:sp>
        <p:nvSpPr>
          <p:cNvPr id="4" name="TextBox 3">
            <a:extLst>
              <a:ext uri="{FF2B5EF4-FFF2-40B4-BE49-F238E27FC236}">
                <a16:creationId xmlns:a16="http://schemas.microsoft.com/office/drawing/2014/main" id="{E702FFA0-7016-A744-84F0-6A0D7EFE39E9}"/>
              </a:ext>
            </a:extLst>
          </p:cNvPr>
          <p:cNvSpPr txBox="1"/>
          <p:nvPr/>
        </p:nvSpPr>
        <p:spPr>
          <a:xfrm>
            <a:off x="1066800" y="3878286"/>
            <a:ext cx="7772401" cy="1938992"/>
          </a:xfrm>
          <a:prstGeom prst="rect">
            <a:avLst/>
          </a:prstGeom>
          <a:solidFill>
            <a:schemeClr val="bg1">
              <a:lumMod val="85000"/>
            </a:schemeClr>
          </a:solidFill>
          <a:ln w="38100">
            <a:solidFill>
              <a:schemeClr val="tx1"/>
            </a:solidFill>
          </a:ln>
          <a:effectLst>
            <a:outerShdw blurRad="50800" dist="38100" dir="2700000" sx="101000" sy="101000" algn="tl" rotWithShape="0">
              <a:prstClr val="black">
                <a:alpha val="40000"/>
              </a:prstClr>
            </a:outerShdw>
          </a:effectLst>
        </p:spPr>
        <p:txBody>
          <a:bodyPr wrap="square">
            <a:spAutoFit/>
          </a:bodyPr>
          <a:lstStyle/>
          <a:p>
            <a:r>
              <a:rPr lang="en-US" sz="2400" b="1" dirty="0"/>
              <a:t>Suppose user wants to change password…</a:t>
            </a:r>
          </a:p>
          <a:p>
            <a:pPr marL="742950" lvl="1" indent="-285750">
              <a:buFont typeface="Arial" panose="020B0604020202020204" pitchFamily="34" charset="0"/>
              <a:buChar char="•"/>
            </a:pPr>
            <a:r>
              <a:rPr lang="en-US" altLang="en-US" sz="2400" dirty="0">
                <a:ea typeface="ＭＳ Ｐゴシック" panose="020B0600070205080204" pitchFamily="34" charset="-128"/>
              </a:rPr>
              <a:t>Need to modify /</a:t>
            </a:r>
            <a:r>
              <a:rPr lang="en-US" altLang="en-US" sz="2400" dirty="0" err="1">
                <a:ea typeface="ＭＳ Ｐゴシック" panose="020B0600070205080204" pitchFamily="34" charset="-128"/>
              </a:rPr>
              <a:t>etc</a:t>
            </a:r>
            <a:r>
              <a:rPr lang="en-US" altLang="en-US" sz="2400" dirty="0">
                <a:ea typeface="ＭＳ Ｐゴシック" panose="020B0600070205080204" pitchFamily="34" charset="-128"/>
              </a:rPr>
              <a:t>/shadow password file</a:t>
            </a:r>
          </a:p>
          <a:p>
            <a:pPr marL="742950" lvl="1" indent="-285750">
              <a:buFont typeface="Arial" panose="020B0604020202020204" pitchFamily="34" charset="0"/>
              <a:buChar char="•"/>
            </a:pPr>
            <a:r>
              <a:rPr lang="en-US" altLang="en-US" sz="2400" dirty="0">
                <a:ea typeface="ＭＳ Ｐゴシック" panose="020B0600070205080204" pitchFamily="34" charset="-128"/>
              </a:rPr>
              <a:t>/</a:t>
            </a:r>
            <a:r>
              <a:rPr lang="en-US" altLang="en-US" sz="2400" dirty="0" err="1">
                <a:ea typeface="ＭＳ Ｐゴシック" panose="020B0600070205080204" pitchFamily="34" charset="-128"/>
              </a:rPr>
              <a:t>etc</a:t>
            </a:r>
            <a:r>
              <a:rPr lang="en-US" altLang="en-US" sz="2400" dirty="0">
                <a:ea typeface="ＭＳ Ｐゴシック" panose="020B0600070205080204" pitchFamily="34" charset="-128"/>
              </a:rPr>
              <a:t>/shadow is owned by root</a:t>
            </a:r>
          </a:p>
          <a:p>
            <a:pPr marL="742950" lvl="1" indent="-285750">
              <a:buFont typeface="Arial" panose="020B0604020202020204" pitchFamily="34" charset="0"/>
              <a:buChar char="•"/>
            </a:pPr>
            <a:r>
              <a:rPr lang="en-US" altLang="en-US" sz="2400" dirty="0">
                <a:ea typeface="ＭＳ Ｐゴシック" panose="020B0600070205080204" pitchFamily="34" charset="-128"/>
              </a:rPr>
              <a:t>Can user’s process modify /</a:t>
            </a:r>
            <a:r>
              <a:rPr lang="en-US" altLang="en-US" sz="2400" dirty="0" err="1">
                <a:ea typeface="ＭＳ Ｐゴシック" panose="020B0600070205080204" pitchFamily="34" charset="-128"/>
              </a:rPr>
              <a:t>etc</a:t>
            </a:r>
            <a:r>
              <a:rPr lang="en-US" altLang="en-US" sz="2400" dirty="0">
                <a:ea typeface="ＭＳ Ｐゴシック" panose="020B0600070205080204" pitchFamily="34" charset="-128"/>
              </a:rPr>
              <a:t>/shadow?</a:t>
            </a:r>
          </a:p>
          <a:p>
            <a:pPr marL="742950" lvl="1" indent="-285750">
              <a:buFont typeface="Arial" panose="020B0604020202020204" pitchFamily="34" charset="0"/>
              <a:buChar char="•"/>
            </a:pPr>
            <a:r>
              <a:rPr lang="en-US" altLang="en-US" sz="2400" dirty="0">
                <a:ea typeface="ＭＳ Ｐゴシック" panose="020B0600070205080204" pitchFamily="34" charset="-128"/>
              </a:rPr>
              <a:t>How does passwd program change user’s password?</a:t>
            </a:r>
          </a:p>
        </p:txBody>
      </p:sp>
    </p:spTree>
    <p:extLst>
      <p:ext uri="{BB962C8B-B14F-4D97-AF65-F5344CB8AC3E}">
        <p14:creationId xmlns:p14="http://schemas.microsoft.com/office/powerpoint/2010/main" val="67681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D70A56B1-F9F5-2B49-9532-83933578FCF1}"/>
              </a:ext>
            </a:extLst>
          </p:cNvPr>
          <p:cNvSpPr>
            <a:spLocks noGrp="1" noChangeArrowheads="1"/>
          </p:cNvSpPr>
          <p:nvPr>
            <p:ph type="title"/>
          </p:nvPr>
        </p:nvSpPr>
        <p:spPr/>
        <p:txBody>
          <a:bodyPr/>
          <a:lstStyle/>
          <a:p>
            <a:r>
              <a:rPr lang="en-US" altLang="en-US"/>
              <a:t>Process IDs in UNIX</a:t>
            </a:r>
          </a:p>
        </p:txBody>
      </p:sp>
      <p:sp>
        <p:nvSpPr>
          <p:cNvPr id="13316" name="Rectangle 3">
            <a:extLst>
              <a:ext uri="{FF2B5EF4-FFF2-40B4-BE49-F238E27FC236}">
                <a16:creationId xmlns:a16="http://schemas.microsoft.com/office/drawing/2014/main" id="{C2FC80DE-2E96-2541-A56B-A4DB28ADEE16}"/>
              </a:ext>
            </a:extLst>
          </p:cNvPr>
          <p:cNvSpPr>
            <a:spLocks noGrp="1" noChangeArrowheads="1"/>
          </p:cNvSpPr>
          <p:nvPr>
            <p:ph idx="1"/>
          </p:nvPr>
        </p:nvSpPr>
        <p:spPr>
          <a:xfrm>
            <a:off x="1066800" y="2103120"/>
            <a:ext cx="9058907" cy="4112286"/>
          </a:xfrm>
        </p:spPr>
        <p:txBody>
          <a:bodyPr>
            <a:noAutofit/>
          </a:bodyPr>
          <a:lstStyle/>
          <a:p>
            <a:r>
              <a:rPr lang="en-US" altLang="en-US" sz="2800" dirty="0"/>
              <a:t>Each process has three UIDs (similar for GIDs)</a:t>
            </a:r>
          </a:p>
          <a:p>
            <a:pPr lvl="1"/>
            <a:r>
              <a:rPr lang="en-US" altLang="en-US" sz="2400" b="1" dirty="0"/>
              <a:t>Real ID: </a:t>
            </a:r>
            <a:r>
              <a:rPr lang="en-US" altLang="en-US" sz="2400" dirty="0"/>
              <a:t>user who started the process</a:t>
            </a:r>
          </a:p>
          <a:p>
            <a:pPr lvl="1"/>
            <a:r>
              <a:rPr lang="en-US" altLang="en-US" sz="2400" b="1" dirty="0"/>
              <a:t>Effective ID: </a:t>
            </a:r>
            <a:r>
              <a:rPr lang="en-US" altLang="en-US" sz="2400" dirty="0"/>
              <a:t>determines effective access rights of the process</a:t>
            </a:r>
          </a:p>
          <a:p>
            <a:pPr lvl="1"/>
            <a:r>
              <a:rPr lang="en-US" altLang="en-US" sz="2400" b="1" dirty="0"/>
              <a:t>Saved ID: </a:t>
            </a:r>
            <a:r>
              <a:rPr lang="en-US" altLang="en-US" sz="2400" dirty="0"/>
              <a:t>used to swap IDs, gaining or losing privileges</a:t>
            </a:r>
          </a:p>
          <a:p>
            <a:r>
              <a:rPr lang="en-US" altLang="en-US" sz="2800" dirty="0">
                <a:solidFill>
                  <a:srgbClr val="C00000"/>
                </a:solidFill>
              </a:rPr>
              <a:t>If an executable’s </a:t>
            </a:r>
            <a:r>
              <a:rPr lang="en-US" altLang="en-US" sz="2800" dirty="0" err="1">
                <a:solidFill>
                  <a:srgbClr val="C00000"/>
                </a:solidFill>
              </a:rPr>
              <a:t>setuid</a:t>
            </a:r>
            <a:r>
              <a:rPr lang="en-US" altLang="en-US" sz="2800" dirty="0">
                <a:solidFill>
                  <a:srgbClr val="C00000"/>
                </a:solidFill>
              </a:rPr>
              <a:t> bit is set, it will run with the effective privileges of its owner, not the user who started it</a:t>
            </a:r>
          </a:p>
          <a:p>
            <a:pPr lvl="1"/>
            <a:r>
              <a:rPr lang="en-US" altLang="en-US" sz="2400" dirty="0"/>
              <a:t>Example: when I run </a:t>
            </a:r>
            <a:r>
              <a:rPr lang="en-US" altLang="en-US" sz="2400" dirty="0" err="1"/>
              <a:t>lpr</a:t>
            </a:r>
            <a:r>
              <a:rPr lang="en-US" altLang="en-US" sz="2400" dirty="0"/>
              <a:t> to access a printer, real UID is </a:t>
            </a:r>
            <a:r>
              <a:rPr lang="en-US" altLang="en-US" sz="2400" dirty="0" err="1"/>
              <a:t>shmat</a:t>
            </a:r>
            <a:r>
              <a:rPr lang="en-US" altLang="en-US" sz="2400" dirty="0"/>
              <a:t> (13630), effective UID is root (0), saved UID is </a:t>
            </a:r>
            <a:r>
              <a:rPr lang="en-US" altLang="en-US" sz="2400" dirty="0" err="1"/>
              <a:t>shmat</a:t>
            </a:r>
            <a:r>
              <a:rPr lang="en-US" altLang="en-US" sz="2400" dirty="0"/>
              <a:t> (13630)</a:t>
            </a:r>
          </a:p>
          <a:p>
            <a:pPr lvl="1"/>
            <a:endParaRPr lang="en-US" altLang="en-US" sz="2400" dirty="0"/>
          </a:p>
        </p:txBody>
      </p:sp>
      <p:sp>
        <p:nvSpPr>
          <p:cNvPr id="2" name="TextBox 1">
            <a:extLst>
              <a:ext uri="{FF2B5EF4-FFF2-40B4-BE49-F238E27FC236}">
                <a16:creationId xmlns:a16="http://schemas.microsoft.com/office/drawing/2014/main" id="{4C21E1CE-618C-1347-941D-9FDF42B0ADFF}"/>
              </a:ext>
            </a:extLst>
          </p:cNvPr>
          <p:cNvSpPr txBox="1"/>
          <p:nvPr/>
        </p:nvSpPr>
        <p:spPr>
          <a:xfrm>
            <a:off x="9889067" y="3429000"/>
            <a:ext cx="1761067" cy="646331"/>
          </a:xfrm>
          <a:prstGeom prst="rect">
            <a:avLst/>
          </a:prstGeom>
          <a:noFill/>
        </p:spPr>
        <p:txBody>
          <a:bodyPr wrap="square" rtlCol="0">
            <a:spAutoFit/>
          </a:bodyPr>
          <a:lstStyle/>
          <a:p>
            <a:r>
              <a:rPr lang="en-US" dirty="0"/>
              <a:t>Known as </a:t>
            </a:r>
            <a:r>
              <a:rPr lang="en-US" dirty="0" err="1"/>
              <a:t>setuid</a:t>
            </a:r>
            <a:r>
              <a:rPr lang="en-US" dirty="0"/>
              <a:t> programs</a:t>
            </a:r>
          </a:p>
        </p:txBody>
      </p:sp>
      <p:grpSp>
        <p:nvGrpSpPr>
          <p:cNvPr id="9" name="Group 8">
            <a:extLst>
              <a:ext uri="{FF2B5EF4-FFF2-40B4-BE49-F238E27FC236}">
                <a16:creationId xmlns:a16="http://schemas.microsoft.com/office/drawing/2014/main" id="{8085C447-595E-3047-857C-B205A3F58822}"/>
              </a:ext>
            </a:extLst>
          </p:cNvPr>
          <p:cNvGrpSpPr/>
          <p:nvPr/>
        </p:nvGrpSpPr>
        <p:grpSpPr>
          <a:xfrm>
            <a:off x="10310733" y="4158413"/>
            <a:ext cx="345240" cy="547920"/>
            <a:chOff x="10310733" y="4158413"/>
            <a:chExt cx="345240" cy="547920"/>
          </a:xfrm>
        </p:grpSpPr>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F27F1BD6-E645-8440-AD05-8855ABD70D25}"/>
                    </a:ext>
                  </a:extLst>
                </p14:cNvPr>
                <p14:cNvContentPartPr/>
                <p14:nvPr/>
              </p14:nvContentPartPr>
              <p14:xfrm>
                <a:off x="10320093" y="4158413"/>
                <a:ext cx="335880" cy="443880"/>
              </p14:xfrm>
            </p:contentPart>
          </mc:Choice>
          <mc:Fallback>
            <p:pic>
              <p:nvPicPr>
                <p:cNvPr id="7" name="Ink 6">
                  <a:extLst>
                    <a:ext uri="{FF2B5EF4-FFF2-40B4-BE49-F238E27FC236}">
                      <a16:creationId xmlns:a16="http://schemas.microsoft.com/office/drawing/2014/main" id="{F27F1BD6-E645-8440-AD05-8855ABD70D25}"/>
                    </a:ext>
                  </a:extLst>
                </p:cNvPr>
                <p:cNvPicPr/>
                <p:nvPr/>
              </p:nvPicPr>
              <p:blipFill>
                <a:blip r:embed="rId3"/>
                <a:stretch>
                  <a:fillRect/>
                </a:stretch>
              </p:blipFill>
              <p:spPr>
                <a:xfrm>
                  <a:off x="10311093" y="4149773"/>
                  <a:ext cx="353520" cy="461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5EFA16AA-3116-834E-A8CF-5A3DFD866245}"/>
                    </a:ext>
                  </a:extLst>
                </p14:cNvPr>
                <p14:cNvContentPartPr/>
                <p14:nvPr/>
              </p14:nvContentPartPr>
              <p14:xfrm>
                <a:off x="10310733" y="4603373"/>
                <a:ext cx="220320" cy="102960"/>
              </p14:xfrm>
            </p:contentPart>
          </mc:Choice>
          <mc:Fallback>
            <p:pic>
              <p:nvPicPr>
                <p:cNvPr id="8" name="Ink 7">
                  <a:extLst>
                    <a:ext uri="{FF2B5EF4-FFF2-40B4-BE49-F238E27FC236}">
                      <a16:creationId xmlns:a16="http://schemas.microsoft.com/office/drawing/2014/main" id="{5EFA16AA-3116-834E-A8CF-5A3DFD866245}"/>
                    </a:ext>
                  </a:extLst>
                </p:cNvPr>
                <p:cNvPicPr/>
                <p:nvPr/>
              </p:nvPicPr>
              <p:blipFill>
                <a:blip r:embed="rId5"/>
                <a:stretch>
                  <a:fillRect/>
                </a:stretch>
              </p:blipFill>
              <p:spPr>
                <a:xfrm>
                  <a:off x="10301733" y="4594373"/>
                  <a:ext cx="237960" cy="120600"/>
                </a:xfrm>
                <a:prstGeom prst="rect">
                  <a:avLst/>
                </a:prstGeom>
              </p:spPr>
            </p:pic>
          </mc:Fallback>
        </mc:AlternateContent>
      </p:grpSp>
    </p:spTree>
    <p:extLst>
      <p:ext uri="{BB962C8B-B14F-4D97-AF65-F5344CB8AC3E}">
        <p14:creationId xmlns:p14="http://schemas.microsoft.com/office/powerpoint/2010/main" val="3235946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Setuid</a:t>
            </a:r>
            <a:r>
              <a:rPr lang="en-US" dirty="0"/>
              <a:t> Programs</a:t>
            </a:r>
          </a:p>
        </p:txBody>
      </p:sp>
      <p:pic>
        <p:nvPicPr>
          <p:cNvPr id="4" name="Picture 3">
            <a:extLst>
              <a:ext uri="{FF2B5EF4-FFF2-40B4-BE49-F238E27FC236}">
                <a16:creationId xmlns:a16="http://schemas.microsoft.com/office/drawing/2014/main" id="{80BE4801-99AD-D446-BC8C-AB10819EC855}"/>
              </a:ext>
            </a:extLst>
          </p:cNvPr>
          <p:cNvPicPr>
            <a:picLocks noChangeAspect="1"/>
          </p:cNvPicPr>
          <p:nvPr/>
        </p:nvPicPr>
        <p:blipFill rotWithShape="1">
          <a:blip r:embed="rId2"/>
          <a:srcRect t="79472"/>
          <a:stretch/>
        </p:blipFill>
        <p:spPr>
          <a:xfrm>
            <a:off x="1524000" y="2014194"/>
            <a:ext cx="6981825" cy="885744"/>
          </a:xfrm>
          <a:prstGeom prst="rect">
            <a:avLst/>
          </a:prstGeom>
          <a:ln>
            <a:solidFill>
              <a:schemeClr val="tx1"/>
            </a:solidFill>
          </a:ln>
        </p:spPr>
      </p:pic>
      <p:sp>
        <p:nvSpPr>
          <p:cNvPr id="9" name="Rectangle 8">
            <a:extLst>
              <a:ext uri="{FF2B5EF4-FFF2-40B4-BE49-F238E27FC236}">
                <a16:creationId xmlns:a16="http://schemas.microsoft.com/office/drawing/2014/main" id="{CBA490BE-3757-CF49-BE00-203CE57B80A6}"/>
              </a:ext>
            </a:extLst>
          </p:cNvPr>
          <p:cNvSpPr/>
          <p:nvPr/>
        </p:nvSpPr>
        <p:spPr>
          <a:xfrm>
            <a:off x="1085849" y="4233177"/>
            <a:ext cx="5200650" cy="415498"/>
          </a:xfrm>
          <a:prstGeom prst="rect">
            <a:avLst/>
          </a:prstGeom>
        </p:spPr>
        <p:txBody>
          <a:bodyPr wrap="square">
            <a:spAutoFit/>
          </a:bodyPr>
          <a:lstStyle/>
          <a:p>
            <a:pPr marL="342900" indent="-342900">
              <a:buFont typeface="Arial" panose="020B0604020202020204" pitchFamily="34" charset="0"/>
              <a:buChar char="•"/>
            </a:pPr>
            <a:r>
              <a:rPr lang="en-US" sz="2100" dirty="0"/>
              <a:t>So </a:t>
            </a:r>
            <a:r>
              <a:rPr lang="en-US" sz="2100" dirty="0" err="1"/>
              <a:t>passwd</a:t>
            </a:r>
            <a:r>
              <a:rPr lang="en-US" sz="2100" dirty="0"/>
              <a:t> is a </a:t>
            </a:r>
            <a:r>
              <a:rPr lang="en-US" sz="2100" b="1" dirty="0" err="1"/>
              <a:t>setuid</a:t>
            </a:r>
            <a:r>
              <a:rPr lang="en-US" sz="2100" b="1" dirty="0"/>
              <a:t> program</a:t>
            </a:r>
          </a:p>
        </p:txBody>
      </p:sp>
      <p:sp>
        <p:nvSpPr>
          <p:cNvPr id="10" name="Rectangle 9">
            <a:extLst>
              <a:ext uri="{FF2B5EF4-FFF2-40B4-BE49-F238E27FC236}">
                <a16:creationId xmlns:a16="http://schemas.microsoft.com/office/drawing/2014/main" id="{BFB3C608-1EDF-7241-BEBB-3DBF3201F948}"/>
              </a:ext>
            </a:extLst>
          </p:cNvPr>
          <p:cNvSpPr/>
          <p:nvPr/>
        </p:nvSpPr>
        <p:spPr>
          <a:xfrm>
            <a:off x="5524499" y="4071594"/>
            <a:ext cx="3962401" cy="738664"/>
          </a:xfrm>
          <a:prstGeom prst="rect">
            <a:avLst/>
          </a:prstGeom>
          <a:noFill/>
          <a:ln w="38100">
            <a:solidFill>
              <a:schemeClr val="tx1"/>
            </a:solidFill>
          </a:ln>
        </p:spPr>
        <p:txBody>
          <a:bodyPr wrap="square">
            <a:spAutoFit/>
          </a:bodyPr>
          <a:lstStyle/>
          <a:p>
            <a:r>
              <a:rPr lang="en-US" sz="2100" dirty="0"/>
              <a:t>runs at permission level of owner, not user who invoked it</a:t>
            </a:r>
          </a:p>
        </p:txBody>
      </p:sp>
      <p:sp>
        <p:nvSpPr>
          <p:cNvPr id="12" name="TextBox 11">
            <a:extLst>
              <a:ext uri="{FF2B5EF4-FFF2-40B4-BE49-F238E27FC236}">
                <a16:creationId xmlns:a16="http://schemas.microsoft.com/office/drawing/2014/main" id="{8D3FF8B6-6BC1-C746-8C6C-C9DB2C06C4D0}"/>
              </a:ext>
            </a:extLst>
          </p:cNvPr>
          <p:cNvSpPr txBox="1"/>
          <p:nvPr/>
        </p:nvSpPr>
        <p:spPr>
          <a:xfrm>
            <a:off x="1066800" y="3254756"/>
            <a:ext cx="6447789" cy="738664"/>
          </a:xfrm>
          <a:prstGeom prst="rect">
            <a:avLst/>
          </a:prstGeom>
          <a:noFill/>
        </p:spPr>
        <p:txBody>
          <a:bodyPr wrap="square" rtlCol="0">
            <a:spAutoFit/>
          </a:bodyPr>
          <a:lstStyle/>
          <a:p>
            <a:pPr marL="342900" indent="-342900">
              <a:buFont typeface="Arial" panose="020B0604020202020204" pitchFamily="34" charset="0"/>
              <a:buChar char="•"/>
            </a:pPr>
            <a:r>
              <a:rPr lang="en-US" sz="2100" dirty="0" err="1"/>
              <a:t>setuid</a:t>
            </a:r>
            <a:r>
              <a:rPr lang="en-US" sz="2100" dirty="0"/>
              <a:t>  bit – execute with privileges of file’s owner</a:t>
            </a:r>
          </a:p>
          <a:p>
            <a:pPr marL="342900" indent="-342900">
              <a:buFont typeface="Arial" panose="020B0604020202020204" pitchFamily="34" charset="0"/>
              <a:buChar char="•"/>
            </a:pPr>
            <a:r>
              <a:rPr lang="en-US" sz="2100" dirty="0" err="1"/>
              <a:t>setgid</a:t>
            </a:r>
            <a:r>
              <a:rPr lang="en-US" sz="2100" dirty="0"/>
              <a:t>  bit – execute with privileges of file’s group</a:t>
            </a:r>
          </a:p>
        </p:txBody>
      </p:sp>
      <p:sp>
        <p:nvSpPr>
          <p:cNvPr id="13" name="Oval 12">
            <a:extLst>
              <a:ext uri="{FF2B5EF4-FFF2-40B4-BE49-F238E27FC236}">
                <a16:creationId xmlns:a16="http://schemas.microsoft.com/office/drawing/2014/main" id="{6E49A7E1-53B7-864E-8FA4-6DD04CF44F17}"/>
              </a:ext>
            </a:extLst>
          </p:cNvPr>
          <p:cNvSpPr/>
          <p:nvPr/>
        </p:nvSpPr>
        <p:spPr>
          <a:xfrm>
            <a:off x="1295399" y="2357094"/>
            <a:ext cx="1828800" cy="400050"/>
          </a:xfrm>
          <a:prstGeom prst="ellipse">
            <a:avLst/>
          </a:prstGeom>
          <a:noFill/>
          <a:ln w="38100" cmpd="sng"/>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DA371258-F47B-5142-84DC-E033052AD3C4}"/>
              </a:ext>
            </a:extLst>
          </p:cNvPr>
          <p:cNvSpPr/>
          <p:nvPr/>
        </p:nvSpPr>
        <p:spPr>
          <a:xfrm>
            <a:off x="1981199" y="4985994"/>
            <a:ext cx="6400800" cy="122941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Least privilege at process granularity: </a:t>
            </a:r>
          </a:p>
          <a:p>
            <a:pPr algn="ctr"/>
            <a:r>
              <a:rPr lang="en-US" sz="2400" dirty="0" err="1"/>
              <a:t>passwd</a:t>
            </a:r>
            <a:r>
              <a:rPr lang="en-US" sz="2400" dirty="0"/>
              <a:t> runs as root to access /</a:t>
            </a:r>
            <a:r>
              <a:rPr lang="en-US" sz="2400" dirty="0" err="1"/>
              <a:t>etc</a:t>
            </a:r>
            <a:r>
              <a:rPr lang="en-US" sz="2400" dirty="0"/>
              <a:t>/shadow</a:t>
            </a:r>
          </a:p>
          <a:p>
            <a:pPr algn="ctr"/>
            <a:r>
              <a:rPr lang="en-US" sz="2400" dirty="0"/>
              <a:t>Can we do better?</a:t>
            </a:r>
          </a:p>
        </p:txBody>
      </p:sp>
    </p:spTree>
    <p:extLst>
      <p:ext uri="{BB962C8B-B14F-4D97-AF65-F5344CB8AC3E}">
        <p14:creationId xmlns:p14="http://schemas.microsoft.com/office/powerpoint/2010/main" val="353223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77" name="Rectangle 76">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16387" name="Rectangle 2">
            <a:extLst>
              <a:ext uri="{FF2B5EF4-FFF2-40B4-BE49-F238E27FC236}">
                <a16:creationId xmlns:a16="http://schemas.microsoft.com/office/drawing/2014/main" id="{A7E745B7-ED43-4B4B-A849-81195B34C2A8}"/>
              </a:ext>
            </a:extLst>
          </p:cNvPr>
          <p:cNvSpPr>
            <a:spLocks noGrp="1" noChangeArrowheads="1"/>
          </p:cNvSpPr>
          <p:nvPr>
            <p:ph type="title"/>
          </p:nvPr>
        </p:nvSpPr>
        <p:spPr>
          <a:xfrm>
            <a:off x="676240" y="875324"/>
            <a:ext cx="3536510" cy="5093520"/>
          </a:xfrm>
        </p:spPr>
        <p:txBody>
          <a:bodyPr>
            <a:normAutofit/>
          </a:bodyPr>
          <a:lstStyle/>
          <a:p>
            <a:pPr algn="ctr"/>
            <a:r>
              <a:rPr lang="en-US" altLang="en-US" sz="4400">
                <a:solidFill>
                  <a:schemeClr val="tx1"/>
                </a:solidFill>
              </a:rPr>
              <a:t>Privilege Escalation</a:t>
            </a:r>
          </a:p>
        </p:txBody>
      </p:sp>
      <p:sp>
        <p:nvSpPr>
          <p:cNvPr id="16388" name="Rectangle 3">
            <a:extLst>
              <a:ext uri="{FF2B5EF4-FFF2-40B4-BE49-F238E27FC236}">
                <a16:creationId xmlns:a16="http://schemas.microsoft.com/office/drawing/2014/main" id="{160A26C9-B793-EF43-93C1-6513923C8A4D}"/>
              </a:ext>
            </a:extLst>
          </p:cNvPr>
          <p:cNvSpPr>
            <a:spLocks noGrp="1" noChangeArrowheads="1"/>
          </p:cNvSpPr>
          <p:nvPr>
            <p:ph idx="1"/>
          </p:nvPr>
        </p:nvSpPr>
        <p:spPr>
          <a:xfrm>
            <a:off x="5478124" y="559477"/>
            <a:ext cx="5647076" cy="5475563"/>
          </a:xfrm>
        </p:spPr>
        <p:txBody>
          <a:bodyPr anchor="ctr">
            <a:normAutofit/>
          </a:bodyPr>
          <a:lstStyle/>
          <a:p>
            <a:r>
              <a:rPr lang="en-US" altLang="en-US" sz="2800" dirty="0">
                <a:solidFill>
                  <a:srgbClr val="FF7E79"/>
                </a:solidFill>
              </a:rPr>
              <a:t>Privilege escalation: </a:t>
            </a:r>
            <a:r>
              <a:rPr lang="en-US" altLang="en-US" sz="2800" dirty="0"/>
              <a:t>b</a:t>
            </a:r>
            <a:r>
              <a:rPr lang="en-US" sz="2800" dirty="0"/>
              <a:t>ug that allows lower-privilege user to perform actions as a higher-privilege user (typically, root)</a:t>
            </a:r>
          </a:p>
          <a:p>
            <a:r>
              <a:rPr lang="en-US" altLang="en-US" sz="2800" dirty="0"/>
              <a:t>99% of local vulnerabilities in UNIX systems exploit </a:t>
            </a:r>
            <a:r>
              <a:rPr lang="en-US" altLang="en-US" sz="2800" dirty="0" err="1"/>
              <a:t>setuid</a:t>
            </a:r>
            <a:r>
              <a:rPr lang="en-US" altLang="en-US" sz="2800" dirty="0"/>
              <a:t>-root programs to obtain root privileges</a:t>
            </a:r>
          </a:p>
          <a:p>
            <a:pPr lvl="1"/>
            <a:r>
              <a:rPr lang="en-US" altLang="en-US" sz="2400" dirty="0"/>
              <a:t>The other 1% target the OS itself</a:t>
            </a:r>
            <a:endParaRPr lang="en-US" sz="2400" dirty="0"/>
          </a:p>
          <a:p>
            <a:pPr marL="0" indent="0">
              <a:buNone/>
            </a:pPr>
            <a:endParaRPr lang="en-US" altLang="en-US" sz="2000" dirty="0"/>
          </a:p>
        </p:txBody>
      </p:sp>
    </p:spTree>
    <p:extLst>
      <p:ext uri="{BB962C8B-B14F-4D97-AF65-F5344CB8AC3E}">
        <p14:creationId xmlns:p14="http://schemas.microsoft.com/office/powerpoint/2010/main" val="376358782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7FD5AC4C-AEF0-374A-91C7-79E1E7AA7D23}"/>
              </a:ext>
            </a:extLst>
          </p:cNvPr>
          <p:cNvSpPr>
            <a:spLocks noGrp="1" noChangeArrowheads="1"/>
          </p:cNvSpPr>
          <p:nvPr>
            <p:ph type="title"/>
          </p:nvPr>
        </p:nvSpPr>
        <p:spPr/>
        <p:txBody>
          <a:bodyPr/>
          <a:lstStyle/>
          <a:p>
            <a:r>
              <a:rPr lang="en-US" altLang="en-US" dirty="0"/>
              <a:t>Acquiring and Dropping Privilege</a:t>
            </a:r>
          </a:p>
        </p:txBody>
      </p:sp>
      <p:sp>
        <p:nvSpPr>
          <p:cNvPr id="14340" name="Rectangle 3">
            <a:extLst>
              <a:ext uri="{FF2B5EF4-FFF2-40B4-BE49-F238E27FC236}">
                <a16:creationId xmlns:a16="http://schemas.microsoft.com/office/drawing/2014/main" id="{8F5BE9D8-6F5B-1E41-8EFB-C30B2E71A6E5}"/>
              </a:ext>
            </a:extLst>
          </p:cNvPr>
          <p:cNvSpPr>
            <a:spLocks noGrp="1" noChangeArrowheads="1"/>
          </p:cNvSpPr>
          <p:nvPr>
            <p:ph idx="1"/>
          </p:nvPr>
        </p:nvSpPr>
        <p:spPr>
          <a:xfrm>
            <a:off x="1066800" y="2052321"/>
            <a:ext cx="4842933" cy="4146152"/>
          </a:xfrm>
        </p:spPr>
        <p:txBody>
          <a:bodyPr>
            <a:noAutofit/>
          </a:bodyPr>
          <a:lstStyle/>
          <a:p>
            <a:r>
              <a:rPr lang="en-US" altLang="en-US" sz="2400" dirty="0"/>
              <a:t>To acquire privilege, assign privileged UID to effective ID</a:t>
            </a:r>
          </a:p>
          <a:p>
            <a:r>
              <a:rPr lang="en-US" altLang="en-US" sz="2400" dirty="0"/>
              <a:t>To drop privilege temporarily, remove privileged UID from effective ID and store it in saved ID</a:t>
            </a:r>
          </a:p>
          <a:p>
            <a:pPr lvl="1"/>
            <a:r>
              <a:rPr lang="en-US" altLang="en-US" sz="2000" dirty="0"/>
              <a:t>Can restore it later from saved ID</a:t>
            </a:r>
          </a:p>
          <a:p>
            <a:r>
              <a:rPr lang="en-US" altLang="en-US" sz="2400" dirty="0"/>
              <a:t>To drop privilege permanently, remove privileged UID from both effective and saved ID</a:t>
            </a:r>
          </a:p>
        </p:txBody>
      </p:sp>
      <p:sp>
        <p:nvSpPr>
          <p:cNvPr id="4" name="TextBox 3">
            <a:extLst>
              <a:ext uri="{FF2B5EF4-FFF2-40B4-BE49-F238E27FC236}">
                <a16:creationId xmlns:a16="http://schemas.microsoft.com/office/drawing/2014/main" id="{6749ECA1-FEA8-B643-B82F-6B761F394C29}"/>
              </a:ext>
            </a:extLst>
          </p:cNvPr>
          <p:cNvSpPr txBox="1"/>
          <p:nvPr/>
        </p:nvSpPr>
        <p:spPr>
          <a:xfrm>
            <a:off x="5977465" y="2068381"/>
            <a:ext cx="5604933" cy="3477875"/>
          </a:xfrm>
          <a:prstGeom prst="rect">
            <a:avLst/>
          </a:prstGeom>
          <a:solidFill>
            <a:schemeClr val="bg1">
              <a:lumMod val="85000"/>
            </a:schemeClr>
          </a:solidFill>
          <a:ln w="38100">
            <a:solidFill>
              <a:schemeClr val="tx1"/>
            </a:solidFill>
          </a:ln>
          <a:effectLst>
            <a:outerShdw blurRad="50800" dist="38100" dir="2700000" sx="101000" sy="101000" algn="tl" rotWithShape="0">
              <a:prstClr val="black">
                <a:alpha val="40000"/>
              </a:prstClr>
            </a:outerShdw>
          </a:effectLst>
        </p:spPr>
        <p:txBody>
          <a:bodyPr wrap="square">
            <a:spAutoFit/>
          </a:bodyPr>
          <a:lstStyle/>
          <a:p>
            <a:r>
              <a:rPr lang="en-US" sz="2000" b="1" dirty="0"/>
              <a:t>Example: </a:t>
            </a:r>
          </a:p>
          <a:p>
            <a:pPr marL="342900" indent="-342900">
              <a:buFont typeface="Arial" panose="020B0604020202020204" pitchFamily="34" charset="0"/>
              <a:buChar char="•"/>
            </a:pPr>
            <a:r>
              <a:rPr lang="en-US" sz="2000" dirty="0"/>
              <a:t>Apache Web Server must start as </a:t>
            </a:r>
            <a:r>
              <a:rPr lang="en-US" sz="2000" b="1" dirty="0"/>
              <a:t>root</a:t>
            </a:r>
            <a:r>
              <a:rPr lang="en-US" sz="2000" dirty="0"/>
              <a:t> because only root can create a socket that listens on port 80 (a privileged port)</a:t>
            </a:r>
          </a:p>
          <a:p>
            <a:pPr marL="342900" indent="-342900">
              <a:buFont typeface="Arial" panose="020B0604020202020204" pitchFamily="34" charset="0"/>
              <a:buChar char="•"/>
            </a:pPr>
            <a:r>
              <a:rPr lang="en-US" sz="2000" dirty="0"/>
              <a:t>Without privilege reduction, any Apache bug would give attacker root access to server</a:t>
            </a:r>
          </a:p>
          <a:p>
            <a:pPr marL="342900" indent="-342900">
              <a:buFont typeface="Arial" panose="020B0604020202020204" pitchFamily="34" charset="0"/>
              <a:buChar char="•"/>
            </a:pPr>
            <a:r>
              <a:rPr lang="en-US" sz="2000" dirty="0"/>
              <a:t>Instead, Apache creates children like this:</a:t>
            </a:r>
          </a:p>
          <a:p>
            <a:r>
              <a:rPr lang="en-US" dirty="0">
                <a:latin typeface="Courier" pitchFamily="2" charset="0"/>
              </a:rPr>
              <a:t>    if (fork() == 0) {</a:t>
            </a:r>
          </a:p>
          <a:p>
            <a:r>
              <a:rPr lang="en-US" dirty="0">
                <a:latin typeface="Courier" pitchFamily="2" charset="0"/>
              </a:rPr>
              <a:t>        int sock = socket(“:80”);</a:t>
            </a:r>
          </a:p>
          <a:p>
            <a:r>
              <a:rPr lang="en-US" dirty="0">
                <a:latin typeface="Courier" pitchFamily="2" charset="0"/>
              </a:rPr>
              <a:t>        </a:t>
            </a:r>
            <a:r>
              <a:rPr lang="en-US" dirty="0" err="1">
                <a:latin typeface="Courier" pitchFamily="2" charset="0"/>
              </a:rPr>
              <a:t>setuid</a:t>
            </a:r>
            <a:r>
              <a:rPr lang="en-US" dirty="0">
                <a:latin typeface="Courier" pitchFamily="2" charset="0"/>
              </a:rPr>
              <a:t>(</a:t>
            </a:r>
            <a:r>
              <a:rPr lang="en-US" dirty="0" err="1">
                <a:latin typeface="Courier" pitchFamily="2" charset="0"/>
              </a:rPr>
              <a:t>getuid</a:t>
            </a:r>
            <a:r>
              <a:rPr lang="en-US" dirty="0">
                <a:latin typeface="Courier" pitchFamily="2" charset="0"/>
              </a:rPr>
              <a:t>(“www-data”));</a:t>
            </a:r>
          </a:p>
          <a:p>
            <a:r>
              <a:rPr lang="en-US" dirty="0">
                <a:latin typeface="Courier" pitchFamily="2" charset="0"/>
              </a:rPr>
              <a:t>    }</a:t>
            </a:r>
          </a:p>
        </p:txBody>
      </p:sp>
      <p:sp>
        <p:nvSpPr>
          <p:cNvPr id="2" name="TextBox 1">
            <a:extLst>
              <a:ext uri="{FF2B5EF4-FFF2-40B4-BE49-F238E27FC236}">
                <a16:creationId xmlns:a16="http://schemas.microsoft.com/office/drawing/2014/main" id="{5572F69D-8D64-9B40-A01B-5E180EB3DE6E}"/>
              </a:ext>
            </a:extLst>
          </p:cNvPr>
          <p:cNvSpPr txBox="1"/>
          <p:nvPr/>
        </p:nvSpPr>
        <p:spPr>
          <a:xfrm>
            <a:off x="5909733" y="6013807"/>
            <a:ext cx="5671745" cy="369332"/>
          </a:xfrm>
          <a:prstGeom prst="rect">
            <a:avLst/>
          </a:prstGeom>
          <a:noFill/>
        </p:spPr>
        <p:txBody>
          <a:bodyPr wrap="none" rtlCol="0">
            <a:spAutoFit/>
          </a:bodyPr>
          <a:lstStyle/>
          <a:p>
            <a:r>
              <a:rPr lang="en-US" dirty="0" err="1">
                <a:solidFill>
                  <a:srgbClr val="C00000"/>
                </a:solidFill>
                <a:latin typeface="Segoe Print" panose="02000800000000000000" pitchFamily="2" charset="0"/>
              </a:rPr>
              <a:t>Setuid</a:t>
            </a:r>
            <a:r>
              <a:rPr lang="en-US" dirty="0">
                <a:solidFill>
                  <a:srgbClr val="C00000"/>
                </a:solidFill>
                <a:latin typeface="Segoe Print" panose="02000800000000000000" pitchFamily="2" charset="0"/>
              </a:rPr>
              <a:t> management is tricky and error-prone!</a:t>
            </a:r>
          </a:p>
        </p:txBody>
      </p:sp>
    </p:spTree>
    <p:extLst>
      <p:ext uri="{BB962C8B-B14F-4D97-AF65-F5344CB8AC3E}">
        <p14:creationId xmlns:p14="http://schemas.microsoft.com/office/powerpoint/2010/main" val="291403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A8F3930-4D63-EA40-8C25-0E6A8657FD2F}"/>
              </a:ext>
            </a:extLst>
          </p:cNvPr>
          <p:cNvSpPr>
            <a:spLocks noGrp="1" noChangeArrowheads="1"/>
          </p:cNvSpPr>
          <p:nvPr>
            <p:ph type="title"/>
          </p:nvPr>
        </p:nvSpPr>
        <p:spPr/>
        <p:txBody>
          <a:bodyPr/>
          <a:lstStyle/>
          <a:p>
            <a:r>
              <a:rPr lang="en-US" altLang="en-US" dirty="0">
                <a:ea typeface="ＭＳ Ｐゴシック" panose="020B0600070205080204" pitchFamily="34" charset="-128"/>
              </a:rPr>
              <a:t>Defense in Depth</a:t>
            </a:r>
          </a:p>
        </p:txBody>
      </p:sp>
      <p:sp>
        <p:nvSpPr>
          <p:cNvPr id="16387" name="Rectangle 3">
            <a:extLst>
              <a:ext uri="{FF2B5EF4-FFF2-40B4-BE49-F238E27FC236}">
                <a16:creationId xmlns:a16="http://schemas.microsoft.com/office/drawing/2014/main" id="{3C76CBAA-EDD6-194F-9D31-3E0E35935A06}"/>
              </a:ext>
            </a:extLst>
          </p:cNvPr>
          <p:cNvSpPr>
            <a:spLocks noGrp="1" noChangeArrowheads="1"/>
          </p:cNvSpPr>
          <p:nvPr>
            <p:ph idx="1"/>
          </p:nvPr>
        </p:nvSpPr>
        <p:spPr/>
        <p:txBody>
          <a:bodyPr>
            <a:normAutofit/>
          </a:bodyPr>
          <a:lstStyle/>
          <a:p>
            <a:r>
              <a:rPr lang="en-US" altLang="en-US" sz="3200" dirty="0">
                <a:ea typeface="ＭＳ Ｐゴシック" panose="020B0600070205080204" pitchFamily="34" charset="-128"/>
              </a:rPr>
              <a:t>Any piece of code can be buggy or compromised</a:t>
            </a:r>
          </a:p>
          <a:p>
            <a:r>
              <a:rPr lang="en-US" altLang="en-US" sz="3200" dirty="0">
                <a:ea typeface="ＭＳ Ｐゴシック" panose="020B0600070205080204" pitchFamily="34" charset="-128"/>
              </a:rPr>
              <a:t>Systems need </a:t>
            </a:r>
            <a:r>
              <a:rPr lang="en-US" altLang="en-US" sz="3200" dirty="0">
                <a:solidFill>
                  <a:srgbClr val="C00000"/>
                </a:solidFill>
                <a:ea typeface="ＭＳ Ｐゴシック" panose="020B0600070205080204" pitchFamily="34" charset="-128"/>
              </a:rPr>
              <a:t>multiple layers of protection</a:t>
            </a:r>
          </a:p>
          <a:p>
            <a:pPr lvl="1"/>
            <a:endParaRPr lang="en-US" altLang="en-US" sz="2800" dirty="0">
              <a:ea typeface="ＭＳ Ｐゴシック" panose="020B0600070205080204" pitchFamily="34" charset="-128"/>
            </a:endParaRPr>
          </a:p>
          <a:p>
            <a:pPr lvl="1"/>
            <a:endParaRPr lang="en-US" altLang="en-US" sz="2800" dirty="0">
              <a:ea typeface="ＭＳ Ｐゴシック" panose="020B0600070205080204" pitchFamily="34" charset="-128"/>
            </a:endParaRPr>
          </a:p>
        </p:txBody>
      </p:sp>
      <p:sp>
        <p:nvSpPr>
          <p:cNvPr id="5" name="TextBox 4">
            <a:extLst>
              <a:ext uri="{FF2B5EF4-FFF2-40B4-BE49-F238E27FC236}">
                <a16:creationId xmlns:a16="http://schemas.microsoft.com/office/drawing/2014/main" id="{6569B6E9-8077-1744-B68B-A9CA68D1F84E}"/>
              </a:ext>
            </a:extLst>
          </p:cNvPr>
          <p:cNvSpPr txBox="1"/>
          <p:nvPr/>
        </p:nvSpPr>
        <p:spPr>
          <a:xfrm>
            <a:off x="795866" y="3686937"/>
            <a:ext cx="10701868" cy="1938992"/>
          </a:xfrm>
          <a:prstGeom prst="rect">
            <a:avLst/>
          </a:prstGeom>
          <a:solidFill>
            <a:schemeClr val="bg1">
              <a:lumMod val="85000"/>
            </a:schemeClr>
          </a:solidFill>
          <a:ln w="38100">
            <a:solidFill>
              <a:schemeClr val="tx1"/>
            </a:solidFill>
          </a:ln>
          <a:effectLst>
            <a:outerShdw blurRad="50800" dist="38100" dir="2700000" sx="101000" sy="101000" algn="tl" rotWithShape="0">
              <a:prstClr val="black">
                <a:alpha val="40000"/>
              </a:prstClr>
            </a:outerShdw>
          </a:effectLst>
        </p:spPr>
        <p:txBody>
          <a:bodyPr wrap="square">
            <a:spAutoFit/>
          </a:bodyPr>
          <a:lstStyle/>
          <a:p>
            <a:r>
              <a:rPr lang="en-US" altLang="en-US" sz="2400" b="1" dirty="0">
                <a:ea typeface="ＭＳ Ｐゴシック" panose="020B0600070205080204" pitchFamily="34" charset="-128"/>
              </a:rPr>
              <a:t>Example: What if there’s a vulnerability in Chrome’s JavaScript interpreter? </a:t>
            </a:r>
          </a:p>
          <a:p>
            <a:pPr marL="742950" lvl="1" indent="-285750">
              <a:buFont typeface="Arial" panose="020B0604020202020204" pitchFamily="34" charset="0"/>
              <a:buChar char="•"/>
            </a:pPr>
            <a:r>
              <a:rPr lang="en-US" altLang="en-US" sz="2400" dirty="0">
                <a:ea typeface="ＭＳ Ｐゴシック" panose="020B0600070205080204" pitchFamily="34" charset="-128"/>
              </a:rPr>
              <a:t>Chrome should prevent malicious website from accessing other tabs</a:t>
            </a:r>
          </a:p>
          <a:p>
            <a:pPr marL="742950" lvl="1" indent="-285750">
              <a:buFont typeface="Arial" panose="020B0604020202020204" pitchFamily="34" charset="0"/>
              <a:buChar char="•"/>
            </a:pPr>
            <a:r>
              <a:rPr lang="en-US" altLang="en-US" sz="2400" dirty="0">
                <a:ea typeface="ＭＳ Ｐゴシック" panose="020B0600070205080204" pitchFamily="34" charset="-128"/>
              </a:rPr>
              <a:t>OS should prevent access to other processes (e.g., password manager)</a:t>
            </a:r>
          </a:p>
          <a:p>
            <a:pPr marL="742950" lvl="1" indent="-285750">
              <a:buFont typeface="Arial" panose="020B0604020202020204" pitchFamily="34" charset="0"/>
              <a:buChar char="•"/>
            </a:pPr>
            <a:r>
              <a:rPr lang="en-US" altLang="en-US" sz="2400" dirty="0">
                <a:ea typeface="ＭＳ Ｐゴシック" panose="020B0600070205080204" pitchFamily="34" charset="-128"/>
              </a:rPr>
              <a:t>Hardware should prevent permanent malware installation in device firmware</a:t>
            </a:r>
          </a:p>
          <a:p>
            <a:pPr marL="742950" lvl="1" indent="-285750">
              <a:buFont typeface="Arial" panose="020B0604020202020204" pitchFamily="34" charset="0"/>
              <a:buChar char="•"/>
            </a:pPr>
            <a:r>
              <a:rPr lang="en-US" altLang="en-US" sz="2400" dirty="0">
                <a:ea typeface="ＭＳ Ｐゴシック" panose="020B0600070205080204" pitchFamily="34" charset="-128"/>
              </a:rPr>
              <a:t>Network should prevent malware from infecting nearby computers</a:t>
            </a:r>
          </a:p>
        </p:txBody>
      </p:sp>
    </p:spTree>
    <p:extLst>
      <p:ext uri="{BB962C8B-B14F-4D97-AF65-F5344CB8AC3E}">
        <p14:creationId xmlns:p14="http://schemas.microsoft.com/office/powerpoint/2010/main" val="2826913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B689DAE3-A325-2441-B86C-F1F51FFE291F}"/>
              </a:ext>
            </a:extLst>
          </p:cNvPr>
          <p:cNvSpPr>
            <a:spLocks noGrp="1" noChangeArrowheads="1"/>
          </p:cNvSpPr>
          <p:nvPr>
            <p:ph type="title"/>
          </p:nvPr>
        </p:nvSpPr>
        <p:spPr/>
        <p:txBody>
          <a:bodyPr/>
          <a:lstStyle/>
          <a:p>
            <a:r>
              <a:rPr lang="en-US" altLang="en-US" dirty="0">
                <a:ea typeface="ＭＳ Ｐゴシック" panose="020B0600070205080204" pitchFamily="34" charset="-128"/>
              </a:rPr>
              <a:t>Checking Access Rights</a:t>
            </a:r>
          </a:p>
        </p:txBody>
      </p:sp>
      <p:sp>
        <p:nvSpPr>
          <p:cNvPr id="1377283" name="Rectangle 3">
            <a:extLst>
              <a:ext uri="{FF2B5EF4-FFF2-40B4-BE49-F238E27FC236}">
                <a16:creationId xmlns:a16="http://schemas.microsoft.com/office/drawing/2014/main" id="{67720EE7-3C8C-8D42-B534-D8FB7D261E72}"/>
              </a:ext>
            </a:extLst>
          </p:cNvPr>
          <p:cNvSpPr>
            <a:spLocks noGrp="1" noChangeArrowheads="1"/>
          </p:cNvSpPr>
          <p:nvPr>
            <p:ph idx="1"/>
          </p:nvPr>
        </p:nvSpPr>
        <p:spPr>
          <a:xfrm>
            <a:off x="1066800" y="2103120"/>
            <a:ext cx="9821333" cy="4112286"/>
          </a:xfrm>
        </p:spPr>
        <p:txBody>
          <a:bodyPr>
            <a:normAutofit/>
          </a:bodyPr>
          <a:lstStyle/>
          <a:p>
            <a:r>
              <a:rPr lang="en-US" altLang="en-US" sz="2800" dirty="0">
                <a:ea typeface="ＭＳ Ｐゴシック" panose="020B0600070205080204" pitchFamily="34" charset="-128"/>
              </a:rPr>
              <a:t>User should only be able to access a file if he has the permission to do so</a:t>
            </a:r>
          </a:p>
          <a:p>
            <a:r>
              <a:rPr lang="en-US" altLang="en-US" sz="2800" dirty="0">
                <a:ea typeface="ＭＳ Ｐゴシック" panose="020B0600070205080204" pitchFamily="34" charset="-128"/>
              </a:rPr>
              <a:t>But what if the user is running as </a:t>
            </a:r>
            <a:r>
              <a:rPr lang="en-US" altLang="en-US" sz="2800" dirty="0" err="1">
                <a:ea typeface="ＭＳ Ｐゴシック" panose="020B0600070205080204" pitchFamily="34" charset="-128"/>
              </a:rPr>
              <a:t>setuid</a:t>
            </a:r>
            <a:r>
              <a:rPr lang="en-US" altLang="en-US" sz="2800" dirty="0">
                <a:ea typeface="ＭＳ Ｐゴシック" panose="020B0600070205080204" pitchFamily="34" charset="-128"/>
              </a:rPr>
              <a:t>-root?</a:t>
            </a:r>
          </a:p>
          <a:p>
            <a:pPr lvl="1"/>
            <a:r>
              <a:rPr lang="en-US" altLang="en-US" sz="2400" dirty="0">
                <a:ea typeface="ＭＳ Ｐゴシック" panose="020B0600070205080204" pitchFamily="34" charset="-128"/>
              </a:rPr>
              <a:t>For example, the printing program usually runs with root privileges so it can access the printer… but root can read any file!  How does the printing program know that the user who invoked it has the right to read (and print) a given file?</a:t>
            </a:r>
          </a:p>
          <a:p>
            <a:r>
              <a:rPr lang="en-US" altLang="en-US" sz="2800" dirty="0">
                <a:ea typeface="ＭＳ Ｐゴシック" panose="020B0600070205080204" pitchFamily="34" charset="-128"/>
              </a:rPr>
              <a:t>UNIX has a special </a:t>
            </a:r>
            <a:r>
              <a:rPr lang="en-US" altLang="en-US" sz="2800" dirty="0">
                <a:solidFill>
                  <a:schemeClr val="hlink"/>
                </a:solidFill>
                <a:ea typeface="ＭＳ Ｐゴシック" panose="020B0600070205080204" pitchFamily="34" charset="-128"/>
              </a:rPr>
              <a:t>access()</a:t>
            </a:r>
            <a:r>
              <a:rPr lang="en-US" altLang="en-US" sz="2800" dirty="0">
                <a:ea typeface="ＭＳ Ｐゴシック" panose="020B0600070205080204" pitchFamily="34" charset="-128"/>
              </a:rPr>
              <a:t> system call</a:t>
            </a:r>
          </a:p>
        </p:txBody>
      </p:sp>
    </p:spTree>
    <p:extLst>
      <p:ext uri="{BB962C8B-B14F-4D97-AF65-F5344CB8AC3E}">
        <p14:creationId xmlns:p14="http://schemas.microsoft.com/office/powerpoint/2010/main" val="9598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72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7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E9F7FF7-2296-364A-A40B-B7768A8B8C59}"/>
              </a:ext>
            </a:extLst>
          </p:cNvPr>
          <p:cNvCxnSpPr/>
          <p:nvPr/>
        </p:nvCxnSpPr>
        <p:spPr>
          <a:xfrm>
            <a:off x="5865419" y="979293"/>
            <a:ext cx="0" cy="461938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193800" y="1799497"/>
            <a:ext cx="6172200" cy="3394472"/>
          </a:xfrm>
        </p:spPr>
        <p:txBody>
          <a:bodyPr>
            <a:normAutofit/>
          </a:bodyPr>
          <a:lstStyle/>
          <a:p>
            <a:pPr marL="0" indent="0">
              <a:buNone/>
            </a:pPr>
            <a:r>
              <a:rPr lang="en-US" sz="2000" dirty="0"/>
              <a:t>if( access(“/</a:t>
            </a:r>
            <a:r>
              <a:rPr lang="en-US" sz="2000" dirty="0" err="1"/>
              <a:t>tmp</a:t>
            </a:r>
            <a:r>
              <a:rPr lang="en-US" sz="2000" dirty="0"/>
              <a:t>/</a:t>
            </a:r>
            <a:r>
              <a:rPr lang="en-US" sz="2000" dirty="0" err="1"/>
              <a:t>myfile</a:t>
            </a:r>
            <a:r>
              <a:rPr lang="en-US" sz="2000" dirty="0"/>
              <a:t>”, R_OK) != 0 ) {</a:t>
            </a:r>
          </a:p>
          <a:p>
            <a:pPr marL="0" indent="0">
              <a:buNone/>
            </a:pPr>
            <a:r>
              <a:rPr lang="en-US" sz="2000" dirty="0"/>
              <a:t>	exit(-1);</a:t>
            </a:r>
          </a:p>
          <a:p>
            <a:pPr marL="0" indent="0">
              <a:buNone/>
            </a:pPr>
            <a:r>
              <a:rPr lang="en-US" sz="2000" dirty="0"/>
              <a:t>}</a:t>
            </a:r>
          </a:p>
          <a:p>
            <a:pPr marL="0" indent="0">
              <a:buNone/>
            </a:pPr>
            <a:r>
              <a:rPr lang="en-US" sz="2000" dirty="0"/>
              <a:t>file = open( “/</a:t>
            </a:r>
            <a:r>
              <a:rPr lang="en-US" sz="2000" dirty="0" err="1"/>
              <a:t>tmp</a:t>
            </a:r>
            <a:r>
              <a:rPr lang="en-US" sz="2000" dirty="0"/>
              <a:t>/</a:t>
            </a:r>
            <a:r>
              <a:rPr lang="en-US" sz="2000" dirty="0" err="1"/>
              <a:t>myfile</a:t>
            </a:r>
            <a:r>
              <a:rPr lang="en-US" sz="2000" dirty="0"/>
              <a:t>”, “r” );</a:t>
            </a:r>
          </a:p>
          <a:p>
            <a:pPr marL="0" indent="0">
              <a:buNone/>
            </a:pPr>
            <a:r>
              <a:rPr lang="en-US" sz="2000" dirty="0"/>
              <a:t>read( file, </a:t>
            </a:r>
            <a:r>
              <a:rPr lang="en-US" sz="2000" dirty="0" err="1"/>
              <a:t>buf</a:t>
            </a:r>
            <a:r>
              <a:rPr lang="en-US" sz="2000" dirty="0"/>
              <a:t>, 100 );</a:t>
            </a:r>
          </a:p>
          <a:p>
            <a:pPr marL="0" indent="0">
              <a:buNone/>
            </a:pPr>
            <a:r>
              <a:rPr lang="en-US" sz="2000" dirty="0"/>
              <a:t>close( file );</a:t>
            </a:r>
          </a:p>
          <a:p>
            <a:pPr marL="0" indent="0">
              <a:buNone/>
            </a:pPr>
            <a:r>
              <a:rPr lang="en-US" sz="2000" dirty="0"/>
              <a:t>print( “%s\n”, </a:t>
            </a:r>
            <a:r>
              <a:rPr lang="en-US" sz="2000" dirty="0" err="1"/>
              <a:t>buf</a:t>
            </a:r>
            <a:r>
              <a:rPr lang="en-US" sz="2000" dirty="0"/>
              <a:t> );</a:t>
            </a:r>
          </a:p>
        </p:txBody>
      </p:sp>
      <p:sp>
        <p:nvSpPr>
          <p:cNvPr id="4" name="Rectangle 3">
            <a:extLst>
              <a:ext uri="{FF2B5EF4-FFF2-40B4-BE49-F238E27FC236}">
                <a16:creationId xmlns:a16="http://schemas.microsoft.com/office/drawing/2014/main" id="{4152CCDD-FED3-A848-841F-9F2F64A0D1BC}"/>
              </a:ext>
            </a:extLst>
          </p:cNvPr>
          <p:cNvSpPr/>
          <p:nvPr/>
        </p:nvSpPr>
        <p:spPr>
          <a:xfrm>
            <a:off x="5240417" y="3228324"/>
            <a:ext cx="3212739" cy="707886"/>
          </a:xfrm>
          <a:prstGeom prst="rect">
            <a:avLst/>
          </a:prstGeom>
          <a:solidFill>
            <a:schemeClr val="bg1">
              <a:lumMod val="85000"/>
            </a:schemeClr>
          </a:solidFill>
          <a:ln w="12700">
            <a:solidFill>
              <a:schemeClr val="tx1"/>
            </a:solidFill>
          </a:ln>
          <a:effectLst/>
        </p:spPr>
        <p:style>
          <a:lnRef idx="1">
            <a:schemeClr val="dk1"/>
          </a:lnRef>
          <a:fillRef idx="2">
            <a:schemeClr val="dk1"/>
          </a:fillRef>
          <a:effectRef idx="1">
            <a:schemeClr val="dk1"/>
          </a:effectRef>
          <a:fontRef idx="minor">
            <a:schemeClr val="dk1"/>
          </a:fontRef>
        </p:style>
        <p:txBody>
          <a:bodyPr wrap="none">
            <a:spAutoFit/>
          </a:bodyPr>
          <a:lstStyle/>
          <a:p>
            <a:r>
              <a:rPr lang="en-US" sz="2000" dirty="0"/>
              <a:t>access() checks RUID, </a:t>
            </a:r>
          </a:p>
          <a:p>
            <a:r>
              <a:rPr lang="en-US" sz="2000" dirty="0"/>
              <a:t>but open() only checks EUID</a:t>
            </a:r>
          </a:p>
        </p:txBody>
      </p:sp>
      <p:cxnSp>
        <p:nvCxnSpPr>
          <p:cNvPr id="6" name="Straight Arrow Connector 5">
            <a:extLst>
              <a:ext uri="{FF2B5EF4-FFF2-40B4-BE49-F238E27FC236}">
                <a16:creationId xmlns:a16="http://schemas.microsoft.com/office/drawing/2014/main" id="{36228AB1-D6A5-F649-AB49-3D7CFAF0B15F}"/>
              </a:ext>
            </a:extLst>
          </p:cNvPr>
          <p:cNvCxnSpPr>
            <a:cxnSpLocks/>
          </p:cNvCxnSpPr>
          <p:nvPr/>
        </p:nvCxnSpPr>
        <p:spPr>
          <a:xfrm flipH="1">
            <a:off x="4613275" y="3383426"/>
            <a:ext cx="607652"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F471205F-E8AB-5444-B411-BA72E52A77AE}"/>
              </a:ext>
            </a:extLst>
          </p:cNvPr>
          <p:cNvCxnSpPr>
            <a:cxnSpLocks/>
          </p:cNvCxnSpPr>
          <p:nvPr/>
        </p:nvCxnSpPr>
        <p:spPr>
          <a:xfrm flipH="1" flipV="1">
            <a:off x="4477977" y="2319429"/>
            <a:ext cx="764547" cy="10273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 name="Title 4">
            <a:extLst>
              <a:ext uri="{FF2B5EF4-FFF2-40B4-BE49-F238E27FC236}">
                <a16:creationId xmlns:a16="http://schemas.microsoft.com/office/drawing/2014/main" id="{06D82A7C-C60E-5945-8694-C6EFC0CA9B11}"/>
              </a:ext>
            </a:extLst>
          </p:cNvPr>
          <p:cNvSpPr>
            <a:spLocks noGrp="1"/>
          </p:cNvSpPr>
          <p:nvPr>
            <p:ph type="title"/>
          </p:nvPr>
        </p:nvSpPr>
        <p:spPr/>
        <p:txBody>
          <a:bodyPr/>
          <a:lstStyle/>
          <a:p>
            <a:r>
              <a:rPr lang="en-US" dirty="0"/>
              <a:t>Race Condition</a:t>
            </a:r>
          </a:p>
        </p:txBody>
      </p:sp>
      <p:pic>
        <p:nvPicPr>
          <p:cNvPr id="13" name="Picture 5" descr="C:\Documents and Settings\rist\Local Settings\Temporary Internet Files\Content.IE5\RRKU6J6Q\MCj03491210000[1].wmf">
            <a:extLst>
              <a:ext uri="{FF2B5EF4-FFF2-40B4-BE49-F238E27FC236}">
                <a16:creationId xmlns:a16="http://schemas.microsoft.com/office/drawing/2014/main" id="{A1B81D0B-72C3-6443-9C5A-19BE1F74B0D2}"/>
              </a:ext>
            </a:extLst>
          </p:cNvPr>
          <p:cNvPicPr>
            <a:picLocks noChangeAspect="1" noChangeArrowheads="1"/>
          </p:cNvPicPr>
          <p:nvPr/>
        </p:nvPicPr>
        <p:blipFill>
          <a:blip r:embed="rId3"/>
          <a:srcRect/>
          <a:stretch>
            <a:fillRect/>
          </a:stretch>
        </p:blipFill>
        <p:spPr bwMode="auto">
          <a:xfrm>
            <a:off x="7568309" y="1874426"/>
            <a:ext cx="831056" cy="755136"/>
          </a:xfrm>
          <a:prstGeom prst="rect">
            <a:avLst/>
          </a:prstGeom>
          <a:noFill/>
        </p:spPr>
      </p:pic>
      <p:sp>
        <p:nvSpPr>
          <p:cNvPr id="14" name="Rectangle 13">
            <a:extLst>
              <a:ext uri="{FF2B5EF4-FFF2-40B4-BE49-F238E27FC236}">
                <a16:creationId xmlns:a16="http://schemas.microsoft.com/office/drawing/2014/main" id="{AF2E3378-113B-9F4D-BBB8-4D9F6BC00235}"/>
              </a:ext>
            </a:extLst>
          </p:cNvPr>
          <p:cNvSpPr/>
          <p:nvPr/>
        </p:nvSpPr>
        <p:spPr>
          <a:xfrm>
            <a:off x="6282089" y="2621523"/>
            <a:ext cx="3403496" cy="400110"/>
          </a:xfrm>
          <a:prstGeom prst="rect">
            <a:avLst/>
          </a:prstGeom>
        </p:spPr>
        <p:txBody>
          <a:bodyPr wrap="none">
            <a:spAutoFit/>
          </a:bodyPr>
          <a:lstStyle/>
          <a:p>
            <a:r>
              <a:rPr lang="en-US" sz="2000" dirty="0">
                <a:solidFill>
                  <a:srgbClr val="FF0000"/>
                </a:solidFill>
              </a:rPr>
              <a:t>ln –s /</a:t>
            </a:r>
            <a:r>
              <a:rPr lang="en-US" sz="2000" dirty="0" err="1">
                <a:solidFill>
                  <a:srgbClr val="FF0000"/>
                </a:solidFill>
              </a:rPr>
              <a:t>etc</a:t>
            </a:r>
            <a:r>
              <a:rPr lang="en-US" sz="2000" dirty="0">
                <a:solidFill>
                  <a:srgbClr val="FF0000"/>
                </a:solidFill>
              </a:rPr>
              <a:t>/shadow /</a:t>
            </a:r>
            <a:r>
              <a:rPr lang="en-US" sz="2000" dirty="0" err="1">
                <a:solidFill>
                  <a:srgbClr val="FF0000"/>
                </a:solidFill>
              </a:rPr>
              <a:t>tmp</a:t>
            </a:r>
            <a:r>
              <a:rPr lang="en-US" sz="2000" dirty="0">
                <a:solidFill>
                  <a:srgbClr val="FF0000"/>
                </a:solidFill>
              </a:rPr>
              <a:t>/</a:t>
            </a:r>
            <a:r>
              <a:rPr lang="en-US" sz="2000" dirty="0" err="1">
                <a:solidFill>
                  <a:srgbClr val="FF0000"/>
                </a:solidFill>
              </a:rPr>
              <a:t>myfile</a:t>
            </a:r>
            <a:endParaRPr lang="en-US" sz="2000" dirty="0">
              <a:solidFill>
                <a:srgbClr val="FF0000"/>
              </a:solidFill>
            </a:endParaRPr>
          </a:p>
        </p:txBody>
      </p:sp>
      <p:sp>
        <p:nvSpPr>
          <p:cNvPr id="16" name="TextBox 15">
            <a:extLst>
              <a:ext uri="{FF2B5EF4-FFF2-40B4-BE49-F238E27FC236}">
                <a16:creationId xmlns:a16="http://schemas.microsoft.com/office/drawing/2014/main" id="{5EAC9123-903F-3642-8E1C-2AC5BBCF8F91}"/>
              </a:ext>
            </a:extLst>
          </p:cNvPr>
          <p:cNvSpPr txBox="1"/>
          <p:nvPr/>
        </p:nvSpPr>
        <p:spPr>
          <a:xfrm>
            <a:off x="3714750" y="4426854"/>
            <a:ext cx="3289373" cy="707886"/>
          </a:xfrm>
          <a:prstGeom prst="rect">
            <a:avLst/>
          </a:prstGeom>
          <a:solidFill>
            <a:srgbClr val="FF0000"/>
          </a:solidFill>
          <a:ln w="12700">
            <a:solidFill>
              <a:srgbClr val="FF0000"/>
            </a:solid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a:solidFill>
                  <a:schemeClr val="bg1"/>
                </a:solidFill>
              </a:rPr>
              <a:t>Prints out shadow file  (including password hashes)</a:t>
            </a:r>
          </a:p>
        </p:txBody>
      </p:sp>
      <p:sp>
        <p:nvSpPr>
          <p:cNvPr id="2" name="TextBox 1">
            <a:extLst>
              <a:ext uri="{FF2B5EF4-FFF2-40B4-BE49-F238E27FC236}">
                <a16:creationId xmlns:a16="http://schemas.microsoft.com/office/drawing/2014/main" id="{D193FCF4-A2A8-9341-82A0-D4AA01512F91}"/>
              </a:ext>
            </a:extLst>
          </p:cNvPr>
          <p:cNvSpPr txBox="1"/>
          <p:nvPr/>
        </p:nvSpPr>
        <p:spPr>
          <a:xfrm>
            <a:off x="8773124" y="1893236"/>
            <a:ext cx="2879140" cy="707886"/>
          </a:xfrm>
          <a:prstGeom prst="rect">
            <a:avLst/>
          </a:prstGeom>
          <a:solidFill>
            <a:srgbClr val="FF0000"/>
          </a:solidFill>
          <a:ln w="12700">
            <a:solidFill>
              <a:srgbClr val="FF0000"/>
            </a:solidFill>
          </a:ln>
          <a:effectLst/>
        </p:spPr>
        <p:txBody>
          <a:bodyPr wrap="square" rtlCol="0">
            <a:spAutoFit/>
          </a:bodyPr>
          <a:lstStyle/>
          <a:p>
            <a:r>
              <a:rPr lang="en-US" sz="2000" dirty="0">
                <a:solidFill>
                  <a:schemeClr val="bg1"/>
                </a:solidFill>
              </a:rPr>
              <a:t>Changes the file to which the filename points</a:t>
            </a:r>
          </a:p>
        </p:txBody>
      </p:sp>
      <p:sp>
        <p:nvSpPr>
          <p:cNvPr id="18" name="Text Box 7">
            <a:extLst>
              <a:ext uri="{FF2B5EF4-FFF2-40B4-BE49-F238E27FC236}">
                <a16:creationId xmlns:a16="http://schemas.microsoft.com/office/drawing/2014/main" id="{F2F0F82C-0321-C94D-8A9F-2558A51DB3E1}"/>
              </a:ext>
            </a:extLst>
          </p:cNvPr>
          <p:cNvSpPr txBox="1">
            <a:spLocks noChangeArrowheads="1"/>
          </p:cNvSpPr>
          <p:nvPr/>
        </p:nvSpPr>
        <p:spPr bwMode="auto">
          <a:xfrm>
            <a:off x="6779055" y="563795"/>
            <a:ext cx="4743606" cy="830997"/>
          </a:xfrm>
          <a:prstGeom prst="rect">
            <a:avLst/>
          </a:prstGeom>
          <a:solidFill>
            <a:srgbClr val="FF40FF"/>
          </a:solidFill>
          <a:ln w="38100">
            <a:solidFill>
              <a:schemeClr val="tx1"/>
            </a:solidFill>
          </a:ln>
        </p:spPr>
        <p:txBody>
          <a:bodyPr wrap="none">
            <a:spAutoFit/>
          </a:bodyPr>
          <a:lstStyle>
            <a:lvl1pPr>
              <a:defRPr sz="2400">
                <a:solidFill>
                  <a:schemeClr val="bg2"/>
                </a:solidFill>
                <a:latin typeface="Tahoma" panose="020B0604030504040204" pitchFamily="34" charset="0"/>
                <a:ea typeface="ＭＳ Ｐゴシック" panose="020B0600070205080204" pitchFamily="34" charset="-128"/>
              </a:defRPr>
            </a:lvl1pPr>
            <a:lvl2pPr marL="37931725" indent="-37474525">
              <a:defRPr sz="2400">
                <a:solidFill>
                  <a:schemeClr val="bg2"/>
                </a:solidFill>
                <a:latin typeface="Tahoma" panose="020B0604030504040204" pitchFamily="34" charset="0"/>
                <a:ea typeface="ＭＳ Ｐゴシック" panose="020B0600070205080204" pitchFamily="34" charset="-128"/>
              </a:defRPr>
            </a:lvl2pPr>
            <a:lvl3pPr>
              <a:defRPr sz="2400">
                <a:solidFill>
                  <a:schemeClr val="bg2"/>
                </a:solidFill>
                <a:latin typeface="Tahoma" panose="020B0604030504040204" pitchFamily="34" charset="0"/>
                <a:ea typeface="ＭＳ Ｐゴシック" panose="020B0600070205080204" pitchFamily="34" charset="-128"/>
              </a:defRPr>
            </a:lvl3pPr>
            <a:lvl4pPr>
              <a:defRPr sz="2400">
                <a:solidFill>
                  <a:schemeClr val="bg2"/>
                </a:solidFill>
                <a:latin typeface="Tahoma" panose="020B0604030504040204" pitchFamily="34" charset="0"/>
                <a:ea typeface="ＭＳ Ｐゴシック" panose="020B0600070205080204" pitchFamily="34" charset="-128"/>
              </a:defRPr>
            </a:lvl4pPr>
            <a:lvl5pPr>
              <a:defRPr sz="2400">
                <a:solidFill>
                  <a:schemeClr val="bg2"/>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sz="2400">
                <a:solidFill>
                  <a:schemeClr val="bg2"/>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sz="2400">
                <a:solidFill>
                  <a:schemeClr val="bg2"/>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sz="2400">
                <a:solidFill>
                  <a:schemeClr val="bg2"/>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sz="2400">
                <a:solidFill>
                  <a:schemeClr val="bg2"/>
                </a:solidFill>
                <a:latin typeface="Tahoma" panose="020B0604030504040204" pitchFamily="34" charset="0"/>
                <a:ea typeface="ＭＳ Ｐゴシック" panose="020B0600070205080204" pitchFamily="34" charset="-128"/>
              </a:defRPr>
            </a:lvl9pPr>
          </a:lstStyle>
          <a:p>
            <a:pPr algn="ctr">
              <a:buFontTx/>
              <a:buNone/>
            </a:pPr>
            <a:r>
              <a:rPr lang="en-US" altLang="en-US" dirty="0">
                <a:solidFill>
                  <a:schemeClr val="bg1"/>
                </a:solidFill>
                <a:latin typeface="+mn-lt"/>
              </a:rPr>
              <a:t>This is known as a TOCTTOU attack</a:t>
            </a:r>
          </a:p>
          <a:p>
            <a:pPr algn="ctr">
              <a:buFontTx/>
              <a:buNone/>
            </a:pPr>
            <a:r>
              <a:rPr lang="en-US" altLang="en-US" dirty="0">
                <a:solidFill>
                  <a:schemeClr val="bg1"/>
                </a:solidFill>
                <a:latin typeface="+mn-lt"/>
              </a:rPr>
              <a:t>(“Time of Check To Time of Use”)</a:t>
            </a:r>
          </a:p>
        </p:txBody>
      </p:sp>
      <p:sp>
        <p:nvSpPr>
          <p:cNvPr id="20" name="TextBox 19">
            <a:extLst>
              <a:ext uri="{FF2B5EF4-FFF2-40B4-BE49-F238E27FC236}">
                <a16:creationId xmlns:a16="http://schemas.microsoft.com/office/drawing/2014/main" id="{ACA7C577-3AEF-014A-9A62-23E6167B5E5D}"/>
              </a:ext>
            </a:extLst>
          </p:cNvPr>
          <p:cNvSpPr txBox="1"/>
          <p:nvPr/>
        </p:nvSpPr>
        <p:spPr>
          <a:xfrm>
            <a:off x="5268007" y="5978112"/>
            <a:ext cx="6521337" cy="400110"/>
          </a:xfrm>
          <a:prstGeom prst="rect">
            <a:avLst/>
          </a:prstGeom>
          <a:noFill/>
        </p:spPr>
        <p:txBody>
          <a:bodyPr wrap="none" rtlCol="0">
            <a:spAutoFit/>
          </a:bodyPr>
          <a:lstStyle/>
          <a:p>
            <a:r>
              <a:rPr lang="en-US" sz="2000" dirty="0">
                <a:solidFill>
                  <a:srgbClr val="C00000"/>
                </a:solidFill>
                <a:latin typeface="Segoe Print" panose="02000800000000000000" pitchFamily="2" charset="0"/>
              </a:rPr>
              <a:t>This is an example of a concurrency vulnerability</a:t>
            </a:r>
          </a:p>
        </p:txBody>
      </p:sp>
      <p:sp>
        <p:nvSpPr>
          <p:cNvPr id="11" name="TextBox 10">
            <a:extLst>
              <a:ext uri="{FF2B5EF4-FFF2-40B4-BE49-F238E27FC236}">
                <a16:creationId xmlns:a16="http://schemas.microsoft.com/office/drawing/2014/main" id="{61308060-FF42-3043-AE4B-DBBD0F7FA85F}"/>
              </a:ext>
            </a:extLst>
          </p:cNvPr>
          <p:cNvSpPr txBox="1"/>
          <p:nvPr/>
        </p:nvSpPr>
        <p:spPr>
          <a:xfrm>
            <a:off x="6028268" y="5302925"/>
            <a:ext cx="2448106" cy="400110"/>
          </a:xfrm>
          <a:prstGeom prst="rect">
            <a:avLst/>
          </a:prstGeom>
          <a:noFill/>
        </p:spPr>
        <p:txBody>
          <a:bodyPr wrap="none" rtlCol="0">
            <a:spAutoFit/>
          </a:bodyPr>
          <a:lstStyle/>
          <a:p>
            <a:r>
              <a:rPr lang="en-US" sz="2000" dirty="0">
                <a:solidFill>
                  <a:srgbClr val="002060"/>
                </a:solidFill>
              </a:rPr>
              <a:t>concurrent execution</a:t>
            </a:r>
          </a:p>
        </p:txBody>
      </p:sp>
    </p:spTree>
    <p:extLst>
      <p:ext uri="{BB962C8B-B14F-4D97-AF65-F5344CB8AC3E}">
        <p14:creationId xmlns:p14="http://schemas.microsoft.com/office/powerpoint/2010/main" val="398335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P spid="16" grpId="0" animBg="1"/>
      <p:bldP spid="2" grpId="0" animBg="1"/>
      <p:bldP spid="18" grpId="0" animBg="1"/>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A518A063-B52B-6144-BD5A-2099CDD5AF31}"/>
              </a:ext>
            </a:extLst>
          </p:cNvPr>
          <p:cNvSpPr>
            <a:spLocks noGrp="1" noChangeArrowheads="1"/>
          </p:cNvSpPr>
          <p:nvPr>
            <p:ph type="title"/>
          </p:nvPr>
        </p:nvSpPr>
        <p:spPr/>
        <p:txBody>
          <a:bodyPr/>
          <a:lstStyle/>
          <a:p>
            <a:r>
              <a:rPr lang="en-US" altLang="en-US" dirty="0"/>
              <a:t>Summary of UNIX Access Control</a:t>
            </a:r>
          </a:p>
        </p:txBody>
      </p:sp>
      <p:sp>
        <p:nvSpPr>
          <p:cNvPr id="15364" name="Rectangle 3">
            <a:extLst>
              <a:ext uri="{FF2B5EF4-FFF2-40B4-BE49-F238E27FC236}">
                <a16:creationId xmlns:a16="http://schemas.microsoft.com/office/drawing/2014/main" id="{B660A4D7-649B-DD42-9733-9394088BCC66}"/>
              </a:ext>
            </a:extLst>
          </p:cNvPr>
          <p:cNvSpPr>
            <a:spLocks noGrp="1" noChangeArrowheads="1"/>
          </p:cNvSpPr>
          <p:nvPr>
            <p:ph sz="half" idx="1"/>
          </p:nvPr>
        </p:nvSpPr>
        <p:spPr/>
        <p:txBody>
          <a:bodyPr>
            <a:normAutofit/>
          </a:bodyPr>
          <a:lstStyle/>
          <a:p>
            <a:r>
              <a:rPr lang="en-US" sz="2400" dirty="0">
                <a:solidFill>
                  <a:srgbClr val="00B050"/>
                </a:solidFill>
              </a:rPr>
              <a:t>Simple model provides protection for most situations</a:t>
            </a:r>
          </a:p>
          <a:p>
            <a:r>
              <a:rPr lang="en-US" sz="2400" dirty="0">
                <a:solidFill>
                  <a:srgbClr val="00B050"/>
                </a:solidFill>
              </a:rPr>
              <a:t>Flexible enough to make most simple systems possible in practice</a:t>
            </a:r>
            <a:r>
              <a:rPr lang="en-US" sz="2400" b="1" dirty="0">
                <a:solidFill>
                  <a:srgbClr val="00B050"/>
                </a:solidFill>
              </a:rPr>
              <a:t> </a:t>
            </a:r>
            <a:endParaRPr lang="en-US" sz="2400" dirty="0">
              <a:solidFill>
                <a:srgbClr val="00B050"/>
              </a:solidFill>
            </a:endParaRPr>
          </a:p>
          <a:p>
            <a:pPr marL="0" indent="0">
              <a:buNone/>
            </a:pPr>
            <a:endParaRPr lang="en-US" sz="2400" dirty="0"/>
          </a:p>
        </p:txBody>
      </p:sp>
      <p:sp>
        <p:nvSpPr>
          <p:cNvPr id="2" name="Content Placeholder 1">
            <a:extLst>
              <a:ext uri="{FF2B5EF4-FFF2-40B4-BE49-F238E27FC236}">
                <a16:creationId xmlns:a16="http://schemas.microsoft.com/office/drawing/2014/main" id="{697E79E7-9367-4F4C-93D7-EB627F176CE5}"/>
              </a:ext>
            </a:extLst>
          </p:cNvPr>
          <p:cNvSpPr>
            <a:spLocks noGrp="1"/>
          </p:cNvSpPr>
          <p:nvPr>
            <p:ph sz="half" idx="2"/>
          </p:nvPr>
        </p:nvSpPr>
        <p:spPr/>
        <p:txBody>
          <a:bodyPr>
            <a:normAutofit/>
          </a:bodyPr>
          <a:lstStyle/>
          <a:p>
            <a:r>
              <a:rPr lang="en-US" sz="2400" dirty="0">
                <a:solidFill>
                  <a:srgbClr val="FF0000"/>
                </a:solidFill>
              </a:rPr>
              <a:t>Coarse-grained ACLs don’t account for enterprise complexity</a:t>
            </a:r>
          </a:p>
          <a:p>
            <a:r>
              <a:rPr lang="en-US" sz="2400" dirty="0">
                <a:solidFill>
                  <a:srgbClr val="FF0000"/>
                </a:solidFill>
              </a:rPr>
              <a:t>ACLs don’t handle different applications within a single user account</a:t>
            </a:r>
          </a:p>
          <a:p>
            <a:r>
              <a:rPr lang="en-US" sz="2400" dirty="0">
                <a:solidFill>
                  <a:srgbClr val="FF0000"/>
                </a:solidFill>
              </a:rPr>
              <a:t>Nearly all system operations require root access — bugs give attacker full access</a:t>
            </a:r>
          </a:p>
        </p:txBody>
      </p:sp>
    </p:spTree>
    <p:extLst>
      <p:ext uri="{BB962C8B-B14F-4D97-AF65-F5344CB8AC3E}">
        <p14:creationId xmlns:p14="http://schemas.microsoft.com/office/powerpoint/2010/main" val="961407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A518A063-B52B-6144-BD5A-2099CDD5AF31}"/>
              </a:ext>
            </a:extLst>
          </p:cNvPr>
          <p:cNvSpPr>
            <a:spLocks noGrp="1" noChangeArrowheads="1"/>
          </p:cNvSpPr>
          <p:nvPr>
            <p:ph type="title"/>
          </p:nvPr>
        </p:nvSpPr>
        <p:spPr/>
        <p:txBody>
          <a:bodyPr/>
          <a:lstStyle/>
          <a:p>
            <a:r>
              <a:rPr lang="en-US" altLang="en-US" dirty="0"/>
              <a:t>Chrome Architecture</a:t>
            </a:r>
          </a:p>
        </p:txBody>
      </p:sp>
      <p:pic>
        <p:nvPicPr>
          <p:cNvPr id="2" name="Picture 1">
            <a:extLst>
              <a:ext uri="{FF2B5EF4-FFF2-40B4-BE49-F238E27FC236}">
                <a16:creationId xmlns:a16="http://schemas.microsoft.com/office/drawing/2014/main" id="{135E6C3A-2FA4-AF49-9AA5-A5C9D3F4C2AF}"/>
              </a:ext>
            </a:extLst>
          </p:cNvPr>
          <p:cNvPicPr>
            <a:picLocks noChangeAspect="1"/>
          </p:cNvPicPr>
          <p:nvPr/>
        </p:nvPicPr>
        <p:blipFill>
          <a:blip r:embed="rId2"/>
          <a:srcRect t="49" b="49"/>
          <a:stretch/>
        </p:blipFill>
        <p:spPr>
          <a:xfrm>
            <a:off x="905436" y="2229348"/>
            <a:ext cx="6069106" cy="3404860"/>
          </a:xfrm>
          <a:prstGeom prst="rect">
            <a:avLst/>
          </a:prstGeom>
        </p:spPr>
      </p:pic>
      <p:sp>
        <p:nvSpPr>
          <p:cNvPr id="3" name="TextBox 2">
            <a:extLst>
              <a:ext uri="{FF2B5EF4-FFF2-40B4-BE49-F238E27FC236}">
                <a16:creationId xmlns:a16="http://schemas.microsoft.com/office/drawing/2014/main" id="{C507DCCE-BF96-D24A-BFE2-DE73A24DD91C}"/>
              </a:ext>
            </a:extLst>
          </p:cNvPr>
          <p:cNvSpPr txBox="1"/>
          <p:nvPr/>
        </p:nvSpPr>
        <p:spPr>
          <a:xfrm>
            <a:off x="6024283" y="942258"/>
            <a:ext cx="4177552" cy="1200329"/>
          </a:xfrm>
          <a:prstGeom prst="rect">
            <a:avLst/>
          </a:prstGeom>
          <a:noFill/>
        </p:spPr>
        <p:txBody>
          <a:bodyPr wrap="square" rtlCol="0">
            <a:spAutoFit/>
          </a:bodyPr>
          <a:lstStyle/>
          <a:p>
            <a:r>
              <a:rPr lang="en-US" dirty="0"/>
              <a:t>Controls “Chrome” part of the application (address bar, bookmarks, etc.), handles invisible, privileged parts of the browser (e.g., network requests)</a:t>
            </a:r>
          </a:p>
        </p:txBody>
      </p:sp>
      <p:sp>
        <p:nvSpPr>
          <p:cNvPr id="4" name="TextBox 3">
            <a:extLst>
              <a:ext uri="{FF2B5EF4-FFF2-40B4-BE49-F238E27FC236}">
                <a16:creationId xmlns:a16="http://schemas.microsoft.com/office/drawing/2014/main" id="{AB255A69-0896-8741-9D08-BFEAB0AA2C0F}"/>
              </a:ext>
            </a:extLst>
          </p:cNvPr>
          <p:cNvSpPr txBox="1"/>
          <p:nvPr/>
        </p:nvSpPr>
        <p:spPr>
          <a:xfrm>
            <a:off x="4625788" y="5720969"/>
            <a:ext cx="3487271" cy="646331"/>
          </a:xfrm>
          <a:prstGeom prst="rect">
            <a:avLst/>
          </a:prstGeom>
          <a:noFill/>
        </p:spPr>
        <p:txBody>
          <a:bodyPr wrap="square" rtlCol="0">
            <a:spAutoFit/>
          </a:bodyPr>
          <a:lstStyle/>
          <a:p>
            <a:r>
              <a:rPr lang="en-US" dirty="0"/>
              <a:t>Controls everything inside the tab where a webpage is displayed</a:t>
            </a:r>
          </a:p>
        </p:txBody>
      </p:sp>
      <p:sp>
        <p:nvSpPr>
          <p:cNvPr id="5" name="TextBox 4">
            <a:extLst>
              <a:ext uri="{FF2B5EF4-FFF2-40B4-BE49-F238E27FC236}">
                <a16:creationId xmlns:a16="http://schemas.microsoft.com/office/drawing/2014/main" id="{4B5631B1-574F-9A49-BA94-8CD1F018E94E}"/>
              </a:ext>
            </a:extLst>
          </p:cNvPr>
          <p:cNvSpPr txBox="1"/>
          <p:nvPr/>
        </p:nvSpPr>
        <p:spPr>
          <a:xfrm>
            <a:off x="7180728" y="4810574"/>
            <a:ext cx="3760966" cy="369332"/>
          </a:xfrm>
          <a:prstGeom prst="rect">
            <a:avLst/>
          </a:prstGeom>
          <a:noFill/>
        </p:spPr>
        <p:txBody>
          <a:bodyPr wrap="none" rtlCol="0">
            <a:spAutoFit/>
          </a:bodyPr>
          <a:lstStyle/>
          <a:p>
            <a:r>
              <a:rPr lang="en-US" dirty="0"/>
              <a:t>Controls any plugins used by website</a:t>
            </a:r>
          </a:p>
        </p:txBody>
      </p:sp>
      <p:sp>
        <p:nvSpPr>
          <p:cNvPr id="6" name="TextBox 5">
            <a:extLst>
              <a:ext uri="{FF2B5EF4-FFF2-40B4-BE49-F238E27FC236}">
                <a16:creationId xmlns:a16="http://schemas.microsoft.com/office/drawing/2014/main" id="{D6A6B5CA-3FA7-A24E-9A62-346398BCDDDC}"/>
              </a:ext>
            </a:extLst>
          </p:cNvPr>
          <p:cNvSpPr txBox="1"/>
          <p:nvPr/>
        </p:nvSpPr>
        <p:spPr>
          <a:xfrm>
            <a:off x="7180728" y="3155944"/>
            <a:ext cx="4177552" cy="1200329"/>
          </a:xfrm>
          <a:prstGeom prst="rect">
            <a:avLst/>
          </a:prstGeom>
          <a:noFill/>
        </p:spPr>
        <p:txBody>
          <a:bodyPr wrap="square" rtlCol="0">
            <a:spAutoFit/>
          </a:bodyPr>
          <a:lstStyle/>
          <a:p>
            <a:r>
              <a:rPr lang="en-US" dirty="0"/>
              <a:t>Handles GPU tasks in isolation from other processes.  It is isolated because GPU handles requests from multiple apps and draws them on the same surface.</a:t>
            </a:r>
          </a:p>
        </p:txBody>
      </p:sp>
      <p:grpSp>
        <p:nvGrpSpPr>
          <p:cNvPr id="9" name="Group 8">
            <a:extLst>
              <a:ext uri="{FF2B5EF4-FFF2-40B4-BE49-F238E27FC236}">
                <a16:creationId xmlns:a16="http://schemas.microsoft.com/office/drawing/2014/main" id="{6A3409AE-CE22-EF46-8DDE-56E1F583DC31}"/>
              </a:ext>
            </a:extLst>
          </p:cNvPr>
          <p:cNvGrpSpPr/>
          <p:nvPr/>
        </p:nvGrpSpPr>
        <p:grpSpPr>
          <a:xfrm>
            <a:off x="4262513" y="1609045"/>
            <a:ext cx="1730880" cy="591840"/>
            <a:chOff x="4262513" y="1609045"/>
            <a:chExt cx="1730880" cy="591840"/>
          </a:xfrm>
        </p:grpSpPr>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5311F09-1063-1C46-960D-F5C352315EA4}"/>
                    </a:ext>
                  </a:extLst>
                </p14:cNvPr>
                <p14:cNvContentPartPr/>
                <p14:nvPr/>
              </p14:nvContentPartPr>
              <p14:xfrm>
                <a:off x="4262513" y="1609045"/>
                <a:ext cx="1730880" cy="527400"/>
              </p14:xfrm>
            </p:contentPart>
          </mc:Choice>
          <mc:Fallback xmlns="">
            <p:pic>
              <p:nvPicPr>
                <p:cNvPr id="7" name="Ink 6">
                  <a:extLst>
                    <a:ext uri="{FF2B5EF4-FFF2-40B4-BE49-F238E27FC236}">
                      <a16:creationId xmlns:a16="http://schemas.microsoft.com/office/drawing/2014/main" id="{E5311F09-1063-1C46-960D-F5C352315EA4}"/>
                    </a:ext>
                  </a:extLst>
                </p:cNvPr>
                <p:cNvPicPr/>
                <p:nvPr/>
              </p:nvPicPr>
              <p:blipFill>
                <a:blip r:embed="rId4"/>
                <a:stretch>
                  <a:fillRect/>
                </a:stretch>
              </p:blipFill>
              <p:spPr>
                <a:xfrm>
                  <a:off x="4244873" y="1591045"/>
                  <a:ext cx="1766520" cy="563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05158ED9-4406-4943-9913-6B4DBBD049C0}"/>
                    </a:ext>
                  </a:extLst>
                </p14:cNvPr>
                <p14:cNvContentPartPr/>
                <p14:nvPr/>
              </p14:nvContentPartPr>
              <p14:xfrm>
                <a:off x="4290593" y="2137165"/>
                <a:ext cx="243360" cy="63720"/>
              </p14:xfrm>
            </p:contentPart>
          </mc:Choice>
          <mc:Fallback xmlns="">
            <p:pic>
              <p:nvPicPr>
                <p:cNvPr id="8" name="Ink 7">
                  <a:extLst>
                    <a:ext uri="{FF2B5EF4-FFF2-40B4-BE49-F238E27FC236}">
                      <a16:creationId xmlns:a16="http://schemas.microsoft.com/office/drawing/2014/main" id="{05158ED9-4406-4943-9913-6B4DBBD049C0}"/>
                    </a:ext>
                  </a:extLst>
                </p:cNvPr>
                <p:cNvPicPr/>
                <p:nvPr/>
              </p:nvPicPr>
              <p:blipFill>
                <a:blip r:embed="rId6"/>
                <a:stretch>
                  <a:fillRect/>
                </a:stretch>
              </p:blipFill>
              <p:spPr>
                <a:xfrm>
                  <a:off x="4272953" y="2119165"/>
                  <a:ext cx="279000" cy="99360"/>
                </a:xfrm>
                <a:prstGeom prst="rect">
                  <a:avLst/>
                </a:prstGeom>
              </p:spPr>
            </p:pic>
          </mc:Fallback>
        </mc:AlternateContent>
      </p:grpSp>
      <p:grpSp>
        <p:nvGrpSpPr>
          <p:cNvPr id="14" name="Group 13">
            <a:extLst>
              <a:ext uri="{FF2B5EF4-FFF2-40B4-BE49-F238E27FC236}">
                <a16:creationId xmlns:a16="http://schemas.microsoft.com/office/drawing/2014/main" id="{D127A636-D759-D348-8418-C8310E5A8116}"/>
              </a:ext>
            </a:extLst>
          </p:cNvPr>
          <p:cNvGrpSpPr/>
          <p:nvPr/>
        </p:nvGrpSpPr>
        <p:grpSpPr>
          <a:xfrm>
            <a:off x="6513593" y="3693805"/>
            <a:ext cx="686520" cy="298800"/>
            <a:chOff x="6513593" y="3693805"/>
            <a:chExt cx="686520" cy="298800"/>
          </a:xfrm>
        </p:grpSpPr>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DAF8033B-BAF6-A646-BF91-D97791233B93}"/>
                    </a:ext>
                  </a:extLst>
                </p14:cNvPr>
                <p14:cNvContentPartPr/>
                <p14:nvPr/>
              </p14:nvContentPartPr>
              <p14:xfrm>
                <a:off x="6513593" y="3813685"/>
                <a:ext cx="686520" cy="53640"/>
              </p14:xfrm>
            </p:contentPart>
          </mc:Choice>
          <mc:Fallback xmlns="">
            <p:pic>
              <p:nvPicPr>
                <p:cNvPr id="10" name="Ink 9">
                  <a:extLst>
                    <a:ext uri="{FF2B5EF4-FFF2-40B4-BE49-F238E27FC236}">
                      <a16:creationId xmlns:a16="http://schemas.microsoft.com/office/drawing/2014/main" id="{DAF8033B-BAF6-A646-BF91-D97791233B93}"/>
                    </a:ext>
                  </a:extLst>
                </p:cNvPr>
                <p:cNvPicPr/>
                <p:nvPr/>
              </p:nvPicPr>
              <p:blipFill>
                <a:blip r:embed="rId8"/>
                <a:stretch>
                  <a:fillRect/>
                </a:stretch>
              </p:blipFill>
              <p:spPr>
                <a:xfrm>
                  <a:off x="6495953" y="3796045"/>
                  <a:ext cx="72216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61F1F365-6D02-CF46-9DB6-319BF77212E9}"/>
                    </a:ext>
                  </a:extLst>
                </p14:cNvPr>
                <p14:cNvContentPartPr/>
                <p14:nvPr/>
              </p14:nvContentPartPr>
              <p14:xfrm>
                <a:off x="6525473" y="3817285"/>
                <a:ext cx="44280" cy="175320"/>
              </p14:xfrm>
            </p:contentPart>
          </mc:Choice>
          <mc:Fallback xmlns="">
            <p:pic>
              <p:nvPicPr>
                <p:cNvPr id="11" name="Ink 10">
                  <a:extLst>
                    <a:ext uri="{FF2B5EF4-FFF2-40B4-BE49-F238E27FC236}">
                      <a16:creationId xmlns:a16="http://schemas.microsoft.com/office/drawing/2014/main" id="{61F1F365-6D02-CF46-9DB6-319BF77212E9}"/>
                    </a:ext>
                  </a:extLst>
                </p:cNvPr>
                <p:cNvPicPr/>
                <p:nvPr/>
              </p:nvPicPr>
              <p:blipFill>
                <a:blip r:embed="rId10"/>
                <a:stretch>
                  <a:fillRect/>
                </a:stretch>
              </p:blipFill>
              <p:spPr>
                <a:xfrm>
                  <a:off x="6507473" y="3799645"/>
                  <a:ext cx="7992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AD5CF179-A00B-CB4B-9FB9-AF705B4D5363}"/>
                    </a:ext>
                  </a:extLst>
                </p14:cNvPr>
                <p14:cNvContentPartPr/>
                <p14:nvPr/>
              </p14:nvContentPartPr>
              <p14:xfrm>
                <a:off x="6525833" y="3693805"/>
                <a:ext cx="183960" cy="106920"/>
              </p14:xfrm>
            </p:contentPart>
          </mc:Choice>
          <mc:Fallback xmlns="">
            <p:pic>
              <p:nvPicPr>
                <p:cNvPr id="13" name="Ink 12">
                  <a:extLst>
                    <a:ext uri="{FF2B5EF4-FFF2-40B4-BE49-F238E27FC236}">
                      <a16:creationId xmlns:a16="http://schemas.microsoft.com/office/drawing/2014/main" id="{AD5CF179-A00B-CB4B-9FB9-AF705B4D5363}"/>
                    </a:ext>
                  </a:extLst>
                </p:cNvPr>
                <p:cNvPicPr/>
                <p:nvPr/>
              </p:nvPicPr>
              <p:blipFill>
                <a:blip r:embed="rId12"/>
                <a:stretch>
                  <a:fillRect/>
                </a:stretch>
              </p:blipFill>
              <p:spPr>
                <a:xfrm>
                  <a:off x="6508193" y="3675805"/>
                  <a:ext cx="219600" cy="142560"/>
                </a:xfrm>
                <a:prstGeom prst="rect">
                  <a:avLst/>
                </a:prstGeom>
              </p:spPr>
            </p:pic>
          </mc:Fallback>
        </mc:AlternateContent>
      </p:grpSp>
      <p:grpSp>
        <p:nvGrpSpPr>
          <p:cNvPr id="18" name="Group 17">
            <a:extLst>
              <a:ext uri="{FF2B5EF4-FFF2-40B4-BE49-F238E27FC236}">
                <a16:creationId xmlns:a16="http://schemas.microsoft.com/office/drawing/2014/main" id="{802E90C0-5AED-DF43-B780-65E591F50FD1}"/>
              </a:ext>
            </a:extLst>
          </p:cNvPr>
          <p:cNvGrpSpPr/>
          <p:nvPr/>
        </p:nvGrpSpPr>
        <p:grpSpPr>
          <a:xfrm>
            <a:off x="6512153" y="4881805"/>
            <a:ext cx="534600" cy="248760"/>
            <a:chOff x="6512153" y="4881805"/>
            <a:chExt cx="534600" cy="248760"/>
          </a:xfrm>
        </p:grpSpPr>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2C8EED6E-C02C-0B4B-98B1-75DF8BB9DF97}"/>
                    </a:ext>
                  </a:extLst>
                </p14:cNvPr>
                <p14:cNvContentPartPr/>
                <p14:nvPr/>
              </p14:nvContentPartPr>
              <p14:xfrm>
                <a:off x="6512873" y="4991965"/>
                <a:ext cx="533880" cy="32760"/>
              </p14:xfrm>
            </p:contentPart>
          </mc:Choice>
          <mc:Fallback xmlns="">
            <p:pic>
              <p:nvPicPr>
                <p:cNvPr id="15" name="Ink 14">
                  <a:extLst>
                    <a:ext uri="{FF2B5EF4-FFF2-40B4-BE49-F238E27FC236}">
                      <a16:creationId xmlns:a16="http://schemas.microsoft.com/office/drawing/2014/main" id="{2C8EED6E-C02C-0B4B-98B1-75DF8BB9DF97}"/>
                    </a:ext>
                  </a:extLst>
                </p:cNvPr>
                <p:cNvPicPr/>
                <p:nvPr/>
              </p:nvPicPr>
              <p:blipFill>
                <a:blip r:embed="rId14"/>
                <a:stretch>
                  <a:fillRect/>
                </a:stretch>
              </p:blipFill>
              <p:spPr>
                <a:xfrm>
                  <a:off x="6494873" y="4974325"/>
                  <a:ext cx="56952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EF315ADF-E28F-A24C-98F0-3E5CBA52EF40}"/>
                    </a:ext>
                  </a:extLst>
                </p14:cNvPr>
                <p14:cNvContentPartPr/>
                <p14:nvPr/>
              </p14:nvContentPartPr>
              <p14:xfrm>
                <a:off x="6512153" y="4881805"/>
                <a:ext cx="93960" cy="87120"/>
              </p14:xfrm>
            </p:contentPart>
          </mc:Choice>
          <mc:Fallback xmlns="">
            <p:pic>
              <p:nvPicPr>
                <p:cNvPr id="16" name="Ink 15">
                  <a:extLst>
                    <a:ext uri="{FF2B5EF4-FFF2-40B4-BE49-F238E27FC236}">
                      <a16:creationId xmlns:a16="http://schemas.microsoft.com/office/drawing/2014/main" id="{EF315ADF-E28F-A24C-98F0-3E5CBA52EF40}"/>
                    </a:ext>
                  </a:extLst>
                </p:cNvPr>
                <p:cNvPicPr/>
                <p:nvPr/>
              </p:nvPicPr>
              <p:blipFill>
                <a:blip r:embed="rId16"/>
                <a:stretch>
                  <a:fillRect/>
                </a:stretch>
              </p:blipFill>
              <p:spPr>
                <a:xfrm>
                  <a:off x="6494513" y="4864165"/>
                  <a:ext cx="12960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2570213A-A084-F24F-A00F-B55CB218A0DC}"/>
                    </a:ext>
                  </a:extLst>
                </p14:cNvPr>
                <p14:cNvContentPartPr/>
                <p14:nvPr/>
              </p14:nvContentPartPr>
              <p14:xfrm>
                <a:off x="6515033" y="4995925"/>
                <a:ext cx="65520" cy="134640"/>
              </p14:xfrm>
            </p:contentPart>
          </mc:Choice>
          <mc:Fallback xmlns="">
            <p:pic>
              <p:nvPicPr>
                <p:cNvPr id="17" name="Ink 16">
                  <a:extLst>
                    <a:ext uri="{FF2B5EF4-FFF2-40B4-BE49-F238E27FC236}">
                      <a16:creationId xmlns:a16="http://schemas.microsoft.com/office/drawing/2014/main" id="{2570213A-A084-F24F-A00F-B55CB218A0DC}"/>
                    </a:ext>
                  </a:extLst>
                </p:cNvPr>
                <p:cNvPicPr/>
                <p:nvPr/>
              </p:nvPicPr>
              <p:blipFill>
                <a:blip r:embed="rId18"/>
                <a:stretch>
                  <a:fillRect/>
                </a:stretch>
              </p:blipFill>
              <p:spPr>
                <a:xfrm>
                  <a:off x="6497393" y="4977925"/>
                  <a:ext cx="101160" cy="170280"/>
                </a:xfrm>
                <a:prstGeom prst="rect">
                  <a:avLst/>
                </a:prstGeom>
              </p:spPr>
            </p:pic>
          </mc:Fallback>
        </mc:AlternateContent>
      </p:grpSp>
      <p:grpSp>
        <p:nvGrpSpPr>
          <p:cNvPr id="21" name="Group 20">
            <a:extLst>
              <a:ext uri="{FF2B5EF4-FFF2-40B4-BE49-F238E27FC236}">
                <a16:creationId xmlns:a16="http://schemas.microsoft.com/office/drawing/2014/main" id="{92043E90-249E-C341-B4E7-E73A7448C1DA}"/>
              </a:ext>
            </a:extLst>
          </p:cNvPr>
          <p:cNvGrpSpPr/>
          <p:nvPr/>
        </p:nvGrpSpPr>
        <p:grpSpPr>
          <a:xfrm>
            <a:off x="4015193" y="5729965"/>
            <a:ext cx="489240" cy="268920"/>
            <a:chOff x="4015193" y="5729965"/>
            <a:chExt cx="489240" cy="268920"/>
          </a:xfrm>
        </p:grpSpPr>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3D0C2054-AB86-1543-95DB-A5F54622EB80}"/>
                    </a:ext>
                  </a:extLst>
                </p14:cNvPr>
                <p14:cNvContentPartPr/>
                <p14:nvPr/>
              </p14:nvContentPartPr>
              <p14:xfrm>
                <a:off x="4015193" y="5729965"/>
                <a:ext cx="489240" cy="268920"/>
              </p14:xfrm>
            </p:contentPart>
          </mc:Choice>
          <mc:Fallback xmlns="">
            <p:pic>
              <p:nvPicPr>
                <p:cNvPr id="19" name="Ink 18">
                  <a:extLst>
                    <a:ext uri="{FF2B5EF4-FFF2-40B4-BE49-F238E27FC236}">
                      <a16:creationId xmlns:a16="http://schemas.microsoft.com/office/drawing/2014/main" id="{3D0C2054-AB86-1543-95DB-A5F54622EB80}"/>
                    </a:ext>
                  </a:extLst>
                </p:cNvPr>
                <p:cNvPicPr/>
                <p:nvPr/>
              </p:nvPicPr>
              <p:blipFill>
                <a:blip r:embed="rId20"/>
                <a:stretch>
                  <a:fillRect/>
                </a:stretch>
              </p:blipFill>
              <p:spPr>
                <a:xfrm>
                  <a:off x="3997553" y="5712325"/>
                  <a:ext cx="52488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EFB1AAE2-5B95-C744-A497-34DD34331D77}"/>
                    </a:ext>
                  </a:extLst>
                </p14:cNvPr>
                <p14:cNvContentPartPr/>
                <p14:nvPr/>
              </p14:nvContentPartPr>
              <p14:xfrm>
                <a:off x="4066313" y="5761285"/>
                <a:ext cx="219600" cy="47160"/>
              </p14:xfrm>
            </p:contentPart>
          </mc:Choice>
          <mc:Fallback xmlns="">
            <p:pic>
              <p:nvPicPr>
                <p:cNvPr id="20" name="Ink 19">
                  <a:extLst>
                    <a:ext uri="{FF2B5EF4-FFF2-40B4-BE49-F238E27FC236}">
                      <a16:creationId xmlns:a16="http://schemas.microsoft.com/office/drawing/2014/main" id="{EFB1AAE2-5B95-C744-A497-34DD34331D77}"/>
                    </a:ext>
                  </a:extLst>
                </p:cNvPr>
                <p:cNvPicPr/>
                <p:nvPr/>
              </p:nvPicPr>
              <p:blipFill>
                <a:blip r:embed="rId22"/>
                <a:stretch>
                  <a:fillRect/>
                </a:stretch>
              </p:blipFill>
              <p:spPr>
                <a:xfrm>
                  <a:off x="4048673" y="5743645"/>
                  <a:ext cx="255240" cy="82800"/>
                </a:xfrm>
                <a:prstGeom prst="rect">
                  <a:avLst/>
                </a:prstGeom>
              </p:spPr>
            </p:pic>
          </mc:Fallback>
        </mc:AlternateContent>
      </p:grpSp>
    </p:spTree>
    <p:extLst>
      <p:ext uri="{BB962C8B-B14F-4D97-AF65-F5344CB8AC3E}">
        <p14:creationId xmlns:p14="http://schemas.microsoft.com/office/powerpoint/2010/main" val="2419681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A518A063-B52B-6144-BD5A-2099CDD5AF31}"/>
              </a:ext>
            </a:extLst>
          </p:cNvPr>
          <p:cNvSpPr>
            <a:spLocks noGrp="1" noChangeArrowheads="1"/>
          </p:cNvSpPr>
          <p:nvPr>
            <p:ph type="title"/>
          </p:nvPr>
        </p:nvSpPr>
        <p:spPr/>
        <p:txBody>
          <a:bodyPr/>
          <a:lstStyle/>
          <a:p>
            <a:r>
              <a:rPr lang="en-US" altLang="en-US" dirty="0"/>
              <a:t>Process-Based Website Isolation</a:t>
            </a:r>
          </a:p>
        </p:txBody>
      </p:sp>
      <p:pic>
        <p:nvPicPr>
          <p:cNvPr id="4" name="isolation.png">
            <a:extLst>
              <a:ext uri="{FF2B5EF4-FFF2-40B4-BE49-F238E27FC236}">
                <a16:creationId xmlns:a16="http://schemas.microsoft.com/office/drawing/2014/main" id="{8CCB17CF-AD96-F440-8DE4-659EAFB9BE5B}"/>
              </a:ext>
            </a:extLst>
          </p:cNvPr>
          <p:cNvPicPr>
            <a:picLocks noChangeAspect="1"/>
          </p:cNvPicPr>
          <p:nvPr/>
        </p:nvPicPr>
        <p:blipFill>
          <a:blip r:embed="rId2"/>
          <a:srcRect/>
          <a:stretch/>
        </p:blipFill>
        <p:spPr>
          <a:xfrm>
            <a:off x="1486281" y="2014194"/>
            <a:ext cx="7910600" cy="4063877"/>
          </a:xfrm>
          <a:prstGeom prst="rect">
            <a:avLst/>
          </a:prstGeom>
          <a:ln w="12700">
            <a:miter lim="400000"/>
          </a:ln>
        </p:spPr>
      </p:pic>
    </p:spTree>
    <p:extLst>
      <p:ext uri="{BB962C8B-B14F-4D97-AF65-F5344CB8AC3E}">
        <p14:creationId xmlns:p14="http://schemas.microsoft.com/office/powerpoint/2010/main" val="3648322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A518A063-B52B-6144-BD5A-2099CDD5AF31}"/>
              </a:ext>
            </a:extLst>
          </p:cNvPr>
          <p:cNvSpPr>
            <a:spLocks noGrp="1" noChangeArrowheads="1"/>
          </p:cNvSpPr>
          <p:nvPr>
            <p:ph type="title"/>
          </p:nvPr>
        </p:nvSpPr>
        <p:spPr/>
        <p:txBody>
          <a:bodyPr/>
          <a:lstStyle/>
          <a:p>
            <a:r>
              <a:rPr lang="en-US" altLang="en-US" dirty="0"/>
              <a:t>Chrome Sandboxing</a:t>
            </a:r>
          </a:p>
        </p:txBody>
      </p:sp>
      <p:pic>
        <p:nvPicPr>
          <p:cNvPr id="2" name="Picture 1">
            <a:extLst>
              <a:ext uri="{FF2B5EF4-FFF2-40B4-BE49-F238E27FC236}">
                <a16:creationId xmlns:a16="http://schemas.microsoft.com/office/drawing/2014/main" id="{F47507A5-48C2-7547-9282-0678EBD5C8A9}"/>
              </a:ext>
            </a:extLst>
          </p:cNvPr>
          <p:cNvPicPr>
            <a:picLocks noChangeAspect="1"/>
          </p:cNvPicPr>
          <p:nvPr/>
        </p:nvPicPr>
        <p:blipFill rotWithShape="1">
          <a:blip r:embed="rId2"/>
          <a:srcRect l="62757"/>
          <a:stretch/>
        </p:blipFill>
        <p:spPr>
          <a:xfrm>
            <a:off x="7512424" y="1165412"/>
            <a:ext cx="3464556" cy="4729514"/>
          </a:xfrm>
          <a:prstGeom prst="rect">
            <a:avLst/>
          </a:prstGeom>
        </p:spPr>
      </p:pic>
      <p:sp>
        <p:nvSpPr>
          <p:cNvPr id="5" name="TextBox 4">
            <a:extLst>
              <a:ext uri="{FF2B5EF4-FFF2-40B4-BE49-F238E27FC236}">
                <a16:creationId xmlns:a16="http://schemas.microsoft.com/office/drawing/2014/main" id="{3D7EAB70-38D8-6348-B6F1-9FA8E75E6552}"/>
              </a:ext>
            </a:extLst>
          </p:cNvPr>
          <p:cNvSpPr txBox="1"/>
          <p:nvPr/>
        </p:nvSpPr>
        <p:spPr>
          <a:xfrm>
            <a:off x="1290918" y="2420470"/>
            <a:ext cx="5791199" cy="830997"/>
          </a:xfrm>
          <a:prstGeom prst="rect">
            <a:avLst/>
          </a:prstGeom>
          <a:noFill/>
        </p:spPr>
        <p:txBody>
          <a:bodyPr wrap="square" rtlCol="0">
            <a:spAutoFit/>
          </a:bodyPr>
          <a:lstStyle/>
          <a:p>
            <a:r>
              <a:rPr lang="en-US" sz="2400" dirty="0"/>
              <a:t>Broker (main browser) controls/supervises activities of the sandboxed processes</a:t>
            </a:r>
          </a:p>
        </p:txBody>
      </p:sp>
      <p:sp>
        <p:nvSpPr>
          <p:cNvPr id="7" name="TextBox 6">
            <a:extLst>
              <a:ext uri="{FF2B5EF4-FFF2-40B4-BE49-F238E27FC236}">
                <a16:creationId xmlns:a16="http://schemas.microsoft.com/office/drawing/2014/main" id="{346723CD-58C7-9245-8A1D-451830D95021}"/>
              </a:ext>
            </a:extLst>
          </p:cNvPr>
          <p:cNvSpPr txBox="1"/>
          <p:nvPr/>
        </p:nvSpPr>
        <p:spPr>
          <a:xfrm>
            <a:off x="1290917" y="3603813"/>
            <a:ext cx="5791199" cy="1200329"/>
          </a:xfrm>
          <a:prstGeom prst="rect">
            <a:avLst/>
          </a:prstGeom>
          <a:noFill/>
        </p:spPr>
        <p:txBody>
          <a:bodyPr wrap="square" rtlCol="0">
            <a:spAutoFit/>
          </a:bodyPr>
          <a:lstStyle/>
          <a:p>
            <a:r>
              <a:rPr lang="en-US" sz="2400" dirty="0"/>
              <a:t>Renderer’s only access to the network is via its parent browser process; file system access is restricted</a:t>
            </a:r>
          </a:p>
        </p:txBody>
      </p:sp>
    </p:spTree>
    <p:extLst>
      <p:ext uri="{BB962C8B-B14F-4D97-AF65-F5344CB8AC3E}">
        <p14:creationId xmlns:p14="http://schemas.microsoft.com/office/powerpoint/2010/main" val="1209679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A518A063-B52B-6144-BD5A-2099CDD5AF31}"/>
              </a:ext>
            </a:extLst>
          </p:cNvPr>
          <p:cNvSpPr>
            <a:spLocks noGrp="1" noChangeArrowheads="1"/>
          </p:cNvSpPr>
          <p:nvPr>
            <p:ph type="title"/>
          </p:nvPr>
        </p:nvSpPr>
        <p:spPr/>
        <p:txBody>
          <a:bodyPr/>
          <a:lstStyle/>
          <a:p>
            <a:r>
              <a:rPr lang="en-US" altLang="en-US" dirty="0"/>
              <a:t>Restricted Security Context</a:t>
            </a:r>
          </a:p>
        </p:txBody>
      </p:sp>
      <p:sp>
        <p:nvSpPr>
          <p:cNvPr id="2" name="Content Placeholder 1">
            <a:extLst>
              <a:ext uri="{FF2B5EF4-FFF2-40B4-BE49-F238E27FC236}">
                <a16:creationId xmlns:a16="http://schemas.microsoft.com/office/drawing/2014/main" id="{84D5603F-06CA-3944-BA44-3CC5FD4036D7}"/>
              </a:ext>
            </a:extLst>
          </p:cNvPr>
          <p:cNvSpPr>
            <a:spLocks noGrp="1"/>
          </p:cNvSpPr>
          <p:nvPr>
            <p:ph idx="1"/>
          </p:nvPr>
        </p:nvSpPr>
        <p:spPr/>
        <p:txBody>
          <a:bodyPr>
            <a:normAutofit/>
          </a:bodyPr>
          <a:lstStyle/>
          <a:p>
            <a:r>
              <a:rPr lang="en-US" sz="2800" dirty="0"/>
              <a:t>Chrome calls </a:t>
            </a:r>
            <a:r>
              <a:rPr lang="en-US" sz="2800" b="1" dirty="0" err="1"/>
              <a:t>CreateRestrictedToken</a:t>
            </a:r>
            <a:r>
              <a:rPr lang="en-US" sz="2800" dirty="0"/>
              <a:t> to create a token that has a subset of the user’s privileges </a:t>
            </a:r>
          </a:p>
          <a:p>
            <a:r>
              <a:rPr lang="en-US" sz="2800" dirty="0"/>
              <a:t>Assigns the token the user and group </a:t>
            </a:r>
            <a:r>
              <a:rPr lang="en-US" sz="2800" b="1" dirty="0"/>
              <a:t>S-1-0-0 Nobody</a:t>
            </a:r>
            <a:r>
              <a:rPr lang="en-US" sz="2800" dirty="0"/>
              <a:t>, removes access to nearly every system resource</a:t>
            </a:r>
          </a:p>
          <a:p>
            <a:r>
              <a:rPr lang="en-US" sz="2800" dirty="0"/>
              <a:t>As long as the disk root directories have non-null security, no files (even with null ACLs) can be accessed</a:t>
            </a:r>
          </a:p>
          <a:p>
            <a:r>
              <a:rPr lang="en-US" sz="2800" dirty="0"/>
              <a:t>No network access</a:t>
            </a:r>
          </a:p>
          <a:p>
            <a:endParaRPr lang="en-US" sz="2800" dirty="0"/>
          </a:p>
        </p:txBody>
      </p:sp>
    </p:spTree>
    <p:extLst>
      <p:ext uri="{BB962C8B-B14F-4D97-AF65-F5344CB8AC3E}">
        <p14:creationId xmlns:p14="http://schemas.microsoft.com/office/powerpoint/2010/main" val="4083337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10;&#10;Description automatically generated">
            <a:extLst>
              <a:ext uri="{FF2B5EF4-FFF2-40B4-BE49-F238E27FC236}">
                <a16:creationId xmlns:a16="http://schemas.microsoft.com/office/drawing/2014/main" id="{30D6ABF9-BBD5-C342-BCD9-01306FAD6627}"/>
              </a:ext>
            </a:extLst>
          </p:cNvPr>
          <p:cNvPicPr>
            <a:picLocks noChangeAspect="1"/>
          </p:cNvPicPr>
          <p:nvPr/>
        </p:nvPicPr>
        <p:blipFill>
          <a:blip r:embed="rId2"/>
          <a:stretch>
            <a:fillRect/>
          </a:stretch>
        </p:blipFill>
        <p:spPr>
          <a:xfrm>
            <a:off x="593725" y="855683"/>
            <a:ext cx="4967702" cy="1413702"/>
          </a:xfrm>
          <a:prstGeom prst="rect">
            <a:avLst/>
          </a:prstGeom>
        </p:spPr>
      </p:pic>
      <p:sp>
        <p:nvSpPr>
          <p:cNvPr id="7" name="TextBox 6">
            <a:extLst>
              <a:ext uri="{FF2B5EF4-FFF2-40B4-BE49-F238E27FC236}">
                <a16:creationId xmlns:a16="http://schemas.microsoft.com/office/drawing/2014/main" id="{A0439F9E-F80D-B240-AA18-A29005DCB243}"/>
              </a:ext>
            </a:extLst>
          </p:cNvPr>
          <p:cNvSpPr txBox="1"/>
          <p:nvPr/>
        </p:nvSpPr>
        <p:spPr>
          <a:xfrm>
            <a:off x="536575" y="1867605"/>
            <a:ext cx="3105337" cy="461665"/>
          </a:xfrm>
          <a:prstGeom prst="rect">
            <a:avLst/>
          </a:prstGeom>
          <a:solidFill>
            <a:schemeClr val="bg1"/>
          </a:solidFill>
          <a:ln w="38100">
            <a:solidFill>
              <a:srgbClr val="C00000"/>
            </a:solidFill>
          </a:ln>
          <a:effectLst>
            <a:outerShdw blurRad="50800" dist="38100" dir="2700000" algn="tl" rotWithShape="0">
              <a:prstClr val="black">
                <a:alpha val="40000"/>
              </a:prstClr>
            </a:outerShdw>
          </a:effectLst>
        </p:spPr>
        <p:txBody>
          <a:bodyPr wrap="none" rtlCol="0">
            <a:spAutoFit/>
          </a:bodyPr>
          <a:lstStyle/>
          <a:p>
            <a:r>
              <a:rPr lang="en-US" sz="2400" b="1" dirty="0">
                <a:solidFill>
                  <a:srgbClr val="C00000"/>
                </a:solidFill>
              </a:rPr>
              <a:t>CS 5830 Cryptography</a:t>
            </a:r>
          </a:p>
        </p:txBody>
      </p:sp>
      <p:pic>
        <p:nvPicPr>
          <p:cNvPr id="44034" name="Picture 2" descr="Meet new members of the Cornell faculty, 2015-16 | Cornell Chronicle">
            <a:extLst>
              <a:ext uri="{FF2B5EF4-FFF2-40B4-BE49-F238E27FC236}">
                <a16:creationId xmlns:a16="http://schemas.microsoft.com/office/drawing/2014/main" id="{DB5CE375-5D78-2748-B1B5-323455430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5508" y="771335"/>
            <a:ext cx="1192625" cy="15162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2162703-130F-7C42-A6A0-9D8F06A2C459}"/>
              </a:ext>
            </a:extLst>
          </p:cNvPr>
          <p:cNvPicPr>
            <a:picLocks noChangeAspect="1"/>
          </p:cNvPicPr>
          <p:nvPr/>
        </p:nvPicPr>
        <p:blipFill>
          <a:blip r:embed="rId4"/>
          <a:srcRect/>
          <a:stretch/>
        </p:blipFill>
        <p:spPr>
          <a:xfrm>
            <a:off x="6860498" y="2802181"/>
            <a:ext cx="4774142" cy="1357503"/>
          </a:xfrm>
          <a:prstGeom prst="rect">
            <a:avLst/>
          </a:prstGeom>
        </p:spPr>
      </p:pic>
      <p:pic>
        <p:nvPicPr>
          <p:cNvPr id="10" name="Picture 9">
            <a:extLst>
              <a:ext uri="{FF2B5EF4-FFF2-40B4-BE49-F238E27FC236}">
                <a16:creationId xmlns:a16="http://schemas.microsoft.com/office/drawing/2014/main" id="{853EDA97-E028-8648-B53B-FCFC0B6C2202}"/>
              </a:ext>
            </a:extLst>
          </p:cNvPr>
          <p:cNvPicPr>
            <a:picLocks noChangeAspect="1"/>
          </p:cNvPicPr>
          <p:nvPr/>
        </p:nvPicPr>
        <p:blipFill>
          <a:blip r:embed="rId5"/>
          <a:srcRect/>
          <a:stretch/>
        </p:blipFill>
        <p:spPr>
          <a:xfrm>
            <a:off x="787285" y="4539366"/>
            <a:ext cx="4774142" cy="1307567"/>
          </a:xfrm>
          <a:prstGeom prst="rect">
            <a:avLst/>
          </a:prstGeom>
        </p:spPr>
      </p:pic>
      <p:pic>
        <p:nvPicPr>
          <p:cNvPr id="11" name="Picture 2">
            <a:extLst>
              <a:ext uri="{FF2B5EF4-FFF2-40B4-BE49-F238E27FC236}">
                <a16:creationId xmlns:a16="http://schemas.microsoft.com/office/drawing/2014/main" id="{7B59E947-EEDD-614A-BEA6-E4573768922E}"/>
              </a:ext>
            </a:extLst>
          </p:cNvPr>
          <p:cNvPicPr>
            <a:picLocks noChangeAspect="1" noChangeArrowheads="1"/>
          </p:cNvPicPr>
          <p:nvPr/>
        </p:nvPicPr>
        <p:blipFill>
          <a:blip r:embed="rId6"/>
          <a:srcRect/>
          <a:stretch/>
        </p:blipFill>
        <p:spPr bwMode="auto">
          <a:xfrm>
            <a:off x="3445284" y="2840989"/>
            <a:ext cx="1445449" cy="115635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1EE8CE2D-6439-2E42-9A76-1BEAC5BEB318}"/>
              </a:ext>
            </a:extLst>
          </p:cNvPr>
          <p:cNvPicPr>
            <a:picLocks noChangeAspect="1" noChangeArrowheads="1"/>
          </p:cNvPicPr>
          <p:nvPr/>
        </p:nvPicPr>
        <p:blipFill>
          <a:blip r:embed="rId7"/>
          <a:srcRect/>
          <a:stretch/>
        </p:blipFill>
        <p:spPr bwMode="auto">
          <a:xfrm>
            <a:off x="5088938" y="2850820"/>
            <a:ext cx="1445449" cy="11563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B4A308D3-2DA2-FC42-86BE-B49F18B0AC52}"/>
              </a:ext>
            </a:extLst>
          </p:cNvPr>
          <p:cNvPicPr>
            <a:picLocks noChangeAspect="1" noChangeArrowheads="1"/>
          </p:cNvPicPr>
          <p:nvPr/>
        </p:nvPicPr>
        <p:blipFill>
          <a:blip r:embed="rId8"/>
          <a:srcRect/>
          <a:stretch/>
        </p:blipFill>
        <p:spPr bwMode="auto">
          <a:xfrm>
            <a:off x="5727701" y="4579289"/>
            <a:ext cx="1192625" cy="11926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3EA2C55-17F7-CB4F-B3BD-9B6B6A8A419D}"/>
              </a:ext>
            </a:extLst>
          </p:cNvPr>
          <p:cNvSpPr txBox="1"/>
          <p:nvPr/>
        </p:nvSpPr>
        <p:spPr>
          <a:xfrm>
            <a:off x="6973549" y="3784813"/>
            <a:ext cx="4548040" cy="461665"/>
          </a:xfrm>
          <a:prstGeom prst="rect">
            <a:avLst/>
          </a:prstGeom>
          <a:solidFill>
            <a:schemeClr val="bg1"/>
          </a:solidFill>
          <a:ln w="38100">
            <a:solidFill>
              <a:srgbClr val="C00000"/>
            </a:solidFill>
          </a:ln>
          <a:effectLst>
            <a:outerShdw blurRad="50800" dist="38100" dir="2700000" algn="tl" rotWithShape="0">
              <a:prstClr val="black">
                <a:alpha val="40000"/>
              </a:prstClr>
            </a:outerShdw>
          </a:effectLst>
        </p:spPr>
        <p:txBody>
          <a:bodyPr wrap="none" rtlCol="0">
            <a:spAutoFit/>
          </a:bodyPr>
          <a:lstStyle/>
          <a:p>
            <a:r>
              <a:rPr lang="en-US" sz="2400" b="1" dirty="0">
                <a:solidFill>
                  <a:srgbClr val="C00000"/>
                </a:solidFill>
              </a:rPr>
              <a:t>CS 5436 Privacy in the Digital Age</a:t>
            </a:r>
          </a:p>
        </p:txBody>
      </p:sp>
      <p:sp>
        <p:nvSpPr>
          <p:cNvPr id="15" name="TextBox 14">
            <a:extLst>
              <a:ext uri="{FF2B5EF4-FFF2-40B4-BE49-F238E27FC236}">
                <a16:creationId xmlns:a16="http://schemas.microsoft.com/office/drawing/2014/main" id="{CECC876E-4FAA-0842-A4AE-B5053CAE34B8}"/>
              </a:ext>
            </a:extLst>
          </p:cNvPr>
          <p:cNvSpPr txBox="1"/>
          <p:nvPr/>
        </p:nvSpPr>
        <p:spPr>
          <a:xfrm>
            <a:off x="502947" y="5557954"/>
            <a:ext cx="5308715" cy="830997"/>
          </a:xfrm>
          <a:prstGeom prst="rect">
            <a:avLst/>
          </a:prstGeom>
          <a:solidFill>
            <a:schemeClr val="bg1"/>
          </a:solidFill>
          <a:ln w="38100">
            <a:solidFill>
              <a:srgbClr val="C00000"/>
            </a:solidFill>
          </a:ln>
          <a:effectLst>
            <a:outerShdw blurRad="50800" dist="38100" dir="2700000" algn="tl" rotWithShape="0">
              <a:prstClr val="black">
                <a:alpha val="40000"/>
              </a:prstClr>
            </a:outerShdw>
          </a:effectLst>
        </p:spPr>
        <p:txBody>
          <a:bodyPr wrap="square" rtlCol="0">
            <a:spAutoFit/>
          </a:bodyPr>
          <a:lstStyle/>
          <a:p>
            <a:r>
              <a:rPr lang="en-US" sz="2400" b="1" dirty="0">
                <a:solidFill>
                  <a:srgbClr val="C00000"/>
                </a:solidFill>
              </a:rPr>
              <a:t>CS 5433 Blockchains, Cryptocurrencies, and Smart Contracts </a:t>
            </a:r>
          </a:p>
        </p:txBody>
      </p:sp>
      <p:sp>
        <p:nvSpPr>
          <p:cNvPr id="2" name="TextBox 1">
            <a:extLst>
              <a:ext uri="{FF2B5EF4-FFF2-40B4-BE49-F238E27FC236}">
                <a16:creationId xmlns:a16="http://schemas.microsoft.com/office/drawing/2014/main" id="{54D33129-EA02-9944-81EE-161A00E92B48}"/>
              </a:ext>
            </a:extLst>
          </p:cNvPr>
          <p:cNvSpPr txBox="1"/>
          <p:nvPr/>
        </p:nvSpPr>
        <p:spPr>
          <a:xfrm>
            <a:off x="557360" y="2442071"/>
            <a:ext cx="1399742" cy="369332"/>
          </a:xfrm>
          <a:prstGeom prst="rect">
            <a:avLst/>
          </a:prstGeom>
          <a:noFill/>
        </p:spPr>
        <p:txBody>
          <a:bodyPr wrap="none" rtlCol="0">
            <a:spAutoFit/>
          </a:bodyPr>
          <a:lstStyle/>
          <a:p>
            <a:r>
              <a:rPr lang="en-US" dirty="0"/>
              <a:t>MW 2:45-4p</a:t>
            </a:r>
          </a:p>
        </p:txBody>
      </p:sp>
      <p:sp>
        <p:nvSpPr>
          <p:cNvPr id="16" name="TextBox 15">
            <a:extLst>
              <a:ext uri="{FF2B5EF4-FFF2-40B4-BE49-F238E27FC236}">
                <a16:creationId xmlns:a16="http://schemas.microsoft.com/office/drawing/2014/main" id="{A5480D6D-FBD6-434A-866F-02B3C06280C6}"/>
              </a:ext>
            </a:extLst>
          </p:cNvPr>
          <p:cNvSpPr txBox="1"/>
          <p:nvPr/>
        </p:nvSpPr>
        <p:spPr>
          <a:xfrm>
            <a:off x="5885508" y="6020896"/>
            <a:ext cx="1685077" cy="369332"/>
          </a:xfrm>
          <a:prstGeom prst="rect">
            <a:avLst/>
          </a:prstGeom>
          <a:noFill/>
        </p:spPr>
        <p:txBody>
          <a:bodyPr wrap="none" rtlCol="0">
            <a:spAutoFit/>
          </a:bodyPr>
          <a:lstStyle/>
          <a:p>
            <a:r>
              <a:rPr lang="en-US" dirty="0"/>
              <a:t>MW 4:20-5:35p</a:t>
            </a:r>
          </a:p>
        </p:txBody>
      </p:sp>
      <p:sp>
        <p:nvSpPr>
          <p:cNvPr id="17" name="TextBox 16">
            <a:extLst>
              <a:ext uri="{FF2B5EF4-FFF2-40B4-BE49-F238E27FC236}">
                <a16:creationId xmlns:a16="http://schemas.microsoft.com/office/drawing/2014/main" id="{E513485F-9BDD-144C-A895-6DFE7C8DF703}"/>
              </a:ext>
            </a:extLst>
          </p:cNvPr>
          <p:cNvSpPr txBox="1"/>
          <p:nvPr/>
        </p:nvSpPr>
        <p:spPr>
          <a:xfrm>
            <a:off x="9683407" y="4304947"/>
            <a:ext cx="1887055" cy="369332"/>
          </a:xfrm>
          <a:prstGeom prst="rect">
            <a:avLst/>
          </a:prstGeom>
          <a:noFill/>
        </p:spPr>
        <p:txBody>
          <a:bodyPr wrap="none" rtlCol="0">
            <a:spAutoFit/>
          </a:bodyPr>
          <a:lstStyle/>
          <a:p>
            <a:r>
              <a:rPr lang="en-US" dirty="0" err="1"/>
              <a:t>TTh</a:t>
            </a:r>
            <a:r>
              <a:rPr lang="en-US" dirty="0"/>
              <a:t> 11:25a-12:40p</a:t>
            </a:r>
          </a:p>
        </p:txBody>
      </p:sp>
      <p:sp>
        <p:nvSpPr>
          <p:cNvPr id="3" name="TextBox 2">
            <a:extLst>
              <a:ext uri="{FF2B5EF4-FFF2-40B4-BE49-F238E27FC236}">
                <a16:creationId xmlns:a16="http://schemas.microsoft.com/office/drawing/2014/main" id="{4340B0F4-51E0-5C43-B66D-EF9207A5BB3F}"/>
              </a:ext>
            </a:extLst>
          </p:cNvPr>
          <p:cNvSpPr txBox="1"/>
          <p:nvPr/>
        </p:nvSpPr>
        <p:spPr>
          <a:xfrm>
            <a:off x="8835980" y="501740"/>
            <a:ext cx="2762295" cy="707886"/>
          </a:xfrm>
          <a:prstGeom prst="rect">
            <a:avLst/>
          </a:prstGeom>
          <a:noFill/>
        </p:spPr>
        <p:txBody>
          <a:bodyPr wrap="none" rtlCol="0">
            <a:spAutoFit/>
          </a:bodyPr>
          <a:lstStyle/>
          <a:p>
            <a:r>
              <a:rPr lang="en-US" sz="4000" dirty="0"/>
              <a:t>Spring 2022</a:t>
            </a:r>
          </a:p>
        </p:txBody>
      </p:sp>
    </p:spTree>
    <p:extLst>
      <p:ext uri="{BB962C8B-B14F-4D97-AF65-F5344CB8AC3E}">
        <p14:creationId xmlns:p14="http://schemas.microsoft.com/office/powerpoint/2010/main" val="1630759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97D262AE-D7F1-AF42-BFD9-F555A138C9A9}"/>
              </a:ext>
            </a:extLst>
          </p:cNvPr>
          <p:cNvSpPr>
            <a:spLocks noGrp="1"/>
          </p:cNvSpPr>
          <p:nvPr>
            <p:ph type="title"/>
          </p:nvPr>
        </p:nvSpPr>
        <p:spPr/>
        <p:txBody>
          <a:bodyPr/>
          <a:lstStyle/>
          <a:p>
            <a:r>
              <a:rPr lang="en-US" altLang="en-US">
                <a:ea typeface="ＭＳ Ｐゴシック" panose="020B0600070205080204" pitchFamily="34" charset="-128"/>
              </a:rPr>
              <a:t>Physical Machine</a:t>
            </a:r>
          </a:p>
        </p:txBody>
      </p:sp>
      <p:sp>
        <p:nvSpPr>
          <p:cNvPr id="18434" name="Content Placeholder 5">
            <a:extLst>
              <a:ext uri="{FF2B5EF4-FFF2-40B4-BE49-F238E27FC236}">
                <a16:creationId xmlns:a16="http://schemas.microsoft.com/office/drawing/2014/main" id="{4AA846B0-1A14-1A4C-876A-FA1492F2FCE7}"/>
              </a:ext>
            </a:extLst>
          </p:cNvPr>
          <p:cNvSpPr>
            <a:spLocks noGrp="1"/>
          </p:cNvSpPr>
          <p:nvPr>
            <p:ph sz="half" idx="2"/>
          </p:nvPr>
        </p:nvSpPr>
        <p:spPr>
          <a:xfrm>
            <a:off x="6146799" y="1938862"/>
            <a:ext cx="5554133" cy="3142008"/>
          </a:xfrm>
        </p:spPr>
        <p:txBody>
          <a:bodyPr>
            <a:normAutofit/>
          </a:bodyPr>
          <a:lstStyle/>
          <a:p>
            <a:r>
              <a:rPr lang="en-US" altLang="en-US" sz="2400" dirty="0">
                <a:ea typeface="ＭＳ Ｐゴシック" panose="020B0600070205080204" pitchFamily="34" charset="-128"/>
              </a:rPr>
              <a:t>Physical hardware</a:t>
            </a:r>
          </a:p>
          <a:p>
            <a:pPr lvl="1"/>
            <a:r>
              <a:rPr lang="en-US" altLang="en-US" sz="2000" dirty="0">
                <a:ea typeface="ＭＳ Ｐゴシック" panose="020B0600070205080204" pitchFamily="34" charset="-128"/>
              </a:rPr>
              <a:t>Processors, memory, chipset, I/O devices, etc.</a:t>
            </a:r>
          </a:p>
          <a:p>
            <a:pPr lvl="1"/>
            <a:r>
              <a:rPr lang="en-US" altLang="en-US" sz="2000" dirty="0">
                <a:ea typeface="ＭＳ Ｐゴシック" panose="020B0600070205080204" pitchFamily="34" charset="-128"/>
              </a:rPr>
              <a:t>Resources often grossly underutilized</a:t>
            </a:r>
          </a:p>
          <a:p>
            <a:r>
              <a:rPr lang="en-US" altLang="en-US" sz="2400" dirty="0">
                <a:ea typeface="ＭＳ Ｐゴシック" panose="020B0600070205080204" pitchFamily="34" charset="-128"/>
              </a:rPr>
              <a:t>Software</a:t>
            </a:r>
          </a:p>
          <a:p>
            <a:pPr lvl="1"/>
            <a:r>
              <a:rPr lang="en-US" altLang="en-US" sz="2000" dirty="0">
                <a:ea typeface="ＭＳ Ｐゴシック" panose="020B0600070205080204" pitchFamily="34" charset="-128"/>
              </a:rPr>
              <a:t>Tightly coupled to physical hardware</a:t>
            </a:r>
          </a:p>
          <a:p>
            <a:pPr lvl="1"/>
            <a:r>
              <a:rPr lang="en-US" altLang="en-US" sz="2000" dirty="0">
                <a:ea typeface="ＭＳ Ｐゴシック" panose="020B0600070205080204" pitchFamily="34" charset="-128"/>
              </a:rPr>
              <a:t>Single active OS instance</a:t>
            </a:r>
          </a:p>
          <a:p>
            <a:pPr lvl="1"/>
            <a:r>
              <a:rPr lang="en-US" altLang="en-US" sz="2000" dirty="0">
                <a:ea typeface="ＭＳ Ｐゴシック" panose="020B0600070205080204" pitchFamily="34" charset="-128"/>
              </a:rPr>
              <a:t>OS controls hardware</a:t>
            </a:r>
          </a:p>
        </p:txBody>
      </p:sp>
      <p:pic>
        <p:nvPicPr>
          <p:cNvPr id="18436" name="Picture 4" descr="trad_arch">
            <a:extLst>
              <a:ext uri="{FF2B5EF4-FFF2-40B4-BE49-F238E27FC236}">
                <a16:creationId xmlns:a16="http://schemas.microsoft.com/office/drawing/2014/main" id="{28479DD9-7EC5-FB45-9619-8E6BFD156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2032000"/>
            <a:ext cx="3827463"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9550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597F0782-27DD-8D4C-8337-2DADECF088D7}"/>
              </a:ext>
            </a:extLst>
          </p:cNvPr>
          <p:cNvSpPr>
            <a:spLocks noGrp="1"/>
          </p:cNvSpPr>
          <p:nvPr>
            <p:ph type="title"/>
          </p:nvPr>
        </p:nvSpPr>
        <p:spPr/>
        <p:txBody>
          <a:bodyPr/>
          <a:lstStyle/>
          <a:p>
            <a:r>
              <a:rPr lang="en-US" altLang="en-US">
                <a:ea typeface="ＭＳ Ｐゴシック" panose="020B0600070205080204" pitchFamily="34" charset="-128"/>
              </a:rPr>
              <a:t>Virtual Machine</a:t>
            </a:r>
          </a:p>
        </p:txBody>
      </p:sp>
      <p:pic>
        <p:nvPicPr>
          <p:cNvPr id="20484" name="Picture 4">
            <a:extLst>
              <a:ext uri="{FF2B5EF4-FFF2-40B4-BE49-F238E27FC236}">
                <a16:creationId xmlns:a16="http://schemas.microsoft.com/office/drawing/2014/main" id="{2F6A3CE2-0773-8841-B9D2-A191BDAB7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6" y="1892300"/>
            <a:ext cx="3648075"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a:extLst>
              <a:ext uri="{FF2B5EF4-FFF2-40B4-BE49-F238E27FC236}">
                <a16:creationId xmlns:a16="http://schemas.microsoft.com/office/drawing/2014/main" id="{AAED50CD-682B-D84B-AEC4-85E4AB73BFBC}"/>
              </a:ext>
            </a:extLst>
          </p:cNvPr>
          <p:cNvSpPr txBox="1">
            <a:spLocks/>
          </p:cNvSpPr>
          <p:nvPr/>
        </p:nvSpPr>
        <p:spPr>
          <a:xfrm>
            <a:off x="6146799" y="1938861"/>
            <a:ext cx="5554133" cy="402167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altLang="en-US" sz="2400" dirty="0">
                <a:ea typeface="ＭＳ Ｐゴシック" panose="020B0600070205080204" pitchFamily="34" charset="-128"/>
              </a:rPr>
              <a:t>Software abstraction</a:t>
            </a:r>
          </a:p>
          <a:p>
            <a:pPr lvl="1"/>
            <a:r>
              <a:rPr lang="en-US" altLang="en-US" sz="2000" dirty="0">
                <a:ea typeface="ＭＳ Ｐゴシック" panose="020B0600070205080204" pitchFamily="34" charset="-128"/>
              </a:rPr>
              <a:t>Behaves like hardware</a:t>
            </a:r>
          </a:p>
          <a:p>
            <a:pPr lvl="1"/>
            <a:r>
              <a:rPr lang="en-US" altLang="en-US" sz="2000" dirty="0">
                <a:ea typeface="ＭＳ Ｐゴシック" panose="020B0600070205080204" pitchFamily="34" charset="-128"/>
              </a:rPr>
              <a:t>Encapsulates all OS and application state</a:t>
            </a:r>
          </a:p>
          <a:p>
            <a:r>
              <a:rPr lang="en-US" altLang="en-US" sz="2400" dirty="0">
                <a:ea typeface="ＭＳ Ｐゴシック" panose="020B0600070205080204" pitchFamily="34" charset="-128"/>
              </a:rPr>
              <a:t>Virtualization layer</a:t>
            </a:r>
          </a:p>
          <a:p>
            <a:pPr lvl="1"/>
            <a:r>
              <a:rPr lang="en-US" altLang="en-US" sz="2000" dirty="0">
                <a:ea typeface="ＭＳ Ｐゴシック" panose="020B0600070205080204" pitchFamily="34" charset="-128"/>
              </a:rPr>
              <a:t>Extra level of indirection</a:t>
            </a:r>
          </a:p>
          <a:p>
            <a:pPr lvl="1"/>
            <a:r>
              <a:rPr lang="en-US" altLang="en-US" sz="2000" dirty="0">
                <a:ea typeface="ＭＳ Ｐゴシック" panose="020B0600070205080204" pitchFamily="34" charset="-128"/>
              </a:rPr>
              <a:t>Decouples hardware, OS</a:t>
            </a:r>
          </a:p>
          <a:p>
            <a:pPr lvl="1"/>
            <a:r>
              <a:rPr lang="en-US" altLang="en-US" sz="2000" dirty="0">
                <a:ea typeface="ＭＳ Ｐゴシック" panose="020B0600070205080204" pitchFamily="34" charset="-128"/>
              </a:rPr>
              <a:t>Enforces isolation</a:t>
            </a:r>
          </a:p>
          <a:p>
            <a:pPr lvl="1"/>
            <a:r>
              <a:rPr lang="en-US" altLang="en-US" sz="2000" dirty="0">
                <a:ea typeface="ＭＳ Ｐゴシック" panose="020B0600070205080204" pitchFamily="34" charset="-128"/>
              </a:rPr>
              <a:t>Multiplexes physical hardware across VMs</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078881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A8F3930-4D63-EA40-8C25-0E6A8657FD2F}"/>
              </a:ext>
            </a:extLst>
          </p:cNvPr>
          <p:cNvSpPr>
            <a:spLocks noGrp="1" noChangeArrowheads="1"/>
          </p:cNvSpPr>
          <p:nvPr>
            <p:ph type="title"/>
          </p:nvPr>
        </p:nvSpPr>
        <p:spPr/>
        <p:txBody>
          <a:bodyPr/>
          <a:lstStyle/>
          <a:p>
            <a:r>
              <a:rPr lang="en-US" altLang="en-US" dirty="0">
                <a:ea typeface="ＭＳ Ｐゴシック" panose="020B0600070205080204" pitchFamily="34" charset="-128"/>
              </a:rPr>
              <a:t>Principle of </a:t>
            </a:r>
            <a:r>
              <a:rPr lang="en-US" altLang="en-US" dirty="0">
                <a:solidFill>
                  <a:srgbClr val="C00000"/>
                </a:solidFill>
                <a:ea typeface="ＭＳ Ｐゴシック" panose="020B0600070205080204" pitchFamily="34" charset="-128"/>
              </a:rPr>
              <a:t>Least Privilege</a:t>
            </a:r>
          </a:p>
        </p:txBody>
      </p:sp>
      <p:sp>
        <p:nvSpPr>
          <p:cNvPr id="16387" name="Rectangle 3">
            <a:extLst>
              <a:ext uri="{FF2B5EF4-FFF2-40B4-BE49-F238E27FC236}">
                <a16:creationId xmlns:a16="http://schemas.microsoft.com/office/drawing/2014/main" id="{3C76CBAA-EDD6-194F-9D31-3E0E35935A06}"/>
              </a:ext>
            </a:extLst>
          </p:cNvPr>
          <p:cNvSpPr>
            <a:spLocks noGrp="1" noChangeArrowheads="1"/>
          </p:cNvSpPr>
          <p:nvPr>
            <p:ph type="body" idx="1"/>
          </p:nvPr>
        </p:nvSpPr>
        <p:spPr>
          <a:xfrm>
            <a:off x="1100667" y="4221891"/>
            <a:ext cx="9431866" cy="1109134"/>
          </a:xfrm>
        </p:spPr>
        <p:txBody>
          <a:bodyPr>
            <a:normAutofit/>
          </a:bodyPr>
          <a:lstStyle/>
          <a:p>
            <a:pPr marL="0" indent="0">
              <a:buNone/>
            </a:pPr>
            <a:r>
              <a:rPr lang="en-US" altLang="en-US" sz="2800" dirty="0">
                <a:ea typeface="ＭＳ Ｐゴシック" panose="020B0600070205080204" pitchFamily="34" charset="-128"/>
              </a:rPr>
              <a:t>This requires </a:t>
            </a:r>
            <a:r>
              <a:rPr lang="en-US" altLang="en-US" sz="2800" dirty="0">
                <a:solidFill>
                  <a:srgbClr val="C00000"/>
                </a:solidFill>
                <a:ea typeface="ＭＳ Ｐゴシック" panose="020B0600070205080204" pitchFamily="34" charset="-128"/>
              </a:rPr>
              <a:t>privilege separation: </a:t>
            </a:r>
            <a:r>
              <a:rPr lang="en-US" altLang="en-US" sz="2800" dirty="0">
                <a:ea typeface="ＭＳ Ｐゴシック" panose="020B0600070205080204" pitchFamily="34" charset="-128"/>
              </a:rPr>
              <a:t>dividing system into components, each with limited access</a:t>
            </a:r>
          </a:p>
        </p:txBody>
      </p:sp>
      <p:sp>
        <p:nvSpPr>
          <p:cNvPr id="2" name="TextBox 1">
            <a:extLst>
              <a:ext uri="{FF2B5EF4-FFF2-40B4-BE49-F238E27FC236}">
                <a16:creationId xmlns:a16="http://schemas.microsoft.com/office/drawing/2014/main" id="{A9215329-D5C7-D541-AE9B-B5D9CA5B500D}"/>
              </a:ext>
            </a:extLst>
          </p:cNvPr>
          <p:cNvSpPr txBox="1"/>
          <p:nvPr/>
        </p:nvSpPr>
        <p:spPr>
          <a:xfrm>
            <a:off x="1100667" y="2228671"/>
            <a:ext cx="9245600" cy="954107"/>
          </a:xfrm>
          <a:prstGeom prst="rect">
            <a:avLst/>
          </a:prstGeom>
          <a:solidFill>
            <a:schemeClr val="bg1"/>
          </a:solidFill>
          <a:ln w="38100">
            <a:solidFill>
              <a:srgbClr val="C00000"/>
            </a:solidFill>
          </a:ln>
          <a:effectLst>
            <a:outerShdw blurRad="50800" dist="38100" dir="2700000" sx="101809" sy="101809" algn="tl" rotWithShape="0">
              <a:prstClr val="black">
                <a:alpha val="40000"/>
              </a:prstClr>
            </a:outerShdw>
          </a:effectLst>
        </p:spPr>
        <p:txBody>
          <a:bodyPr wrap="square" rtlCol="0">
            <a:spAutoFit/>
          </a:bodyPr>
          <a:lstStyle/>
          <a:p>
            <a:pPr algn="ctr"/>
            <a:r>
              <a:rPr lang="en-US" altLang="en-US" sz="2800" dirty="0">
                <a:ea typeface="ＭＳ Ｐゴシック" panose="020B0600070205080204" pitchFamily="34" charset="-128"/>
              </a:rPr>
              <a:t>Users and programs should only have access to the data and resources needed to perform routine, authorized tasks</a:t>
            </a:r>
          </a:p>
        </p:txBody>
      </p:sp>
      <p:sp>
        <p:nvSpPr>
          <p:cNvPr id="3" name="TextBox 2">
            <a:extLst>
              <a:ext uri="{FF2B5EF4-FFF2-40B4-BE49-F238E27FC236}">
                <a16:creationId xmlns:a16="http://schemas.microsoft.com/office/drawing/2014/main" id="{9A902F9C-B533-2644-A904-227956BE1A55}"/>
              </a:ext>
            </a:extLst>
          </p:cNvPr>
          <p:cNvSpPr txBox="1"/>
          <p:nvPr/>
        </p:nvSpPr>
        <p:spPr>
          <a:xfrm>
            <a:off x="3539067" y="3378201"/>
            <a:ext cx="8174033" cy="646331"/>
          </a:xfrm>
          <a:prstGeom prst="rect">
            <a:avLst/>
          </a:prstGeom>
          <a:noFill/>
        </p:spPr>
        <p:txBody>
          <a:bodyPr wrap="none" rtlCol="0">
            <a:spAutoFit/>
          </a:bodyPr>
          <a:lstStyle/>
          <a:p>
            <a:pPr lvl="1"/>
            <a:r>
              <a:rPr lang="en-US" altLang="en-US" dirty="0">
                <a:ea typeface="ＭＳ Ｐゴシック" panose="020B0600070205080204" pitchFamily="34" charset="-128"/>
              </a:rPr>
              <a:t>“Faculty can only change grades for classes they teach”</a:t>
            </a:r>
          </a:p>
          <a:p>
            <a:pPr lvl="1"/>
            <a:r>
              <a:rPr lang="en-US" altLang="en-US" dirty="0">
                <a:ea typeface="ＭＳ Ｐゴシック" panose="020B0600070205080204" pitchFamily="34" charset="-128"/>
              </a:rPr>
              <a:t>“Only employees with background checks have access to classified documents</a:t>
            </a:r>
            <a:endParaRPr lang="en-US" dirty="0"/>
          </a:p>
        </p:txBody>
      </p:sp>
      <p:sp>
        <p:nvSpPr>
          <p:cNvPr id="7" name="TextBox 6">
            <a:extLst>
              <a:ext uri="{FF2B5EF4-FFF2-40B4-BE49-F238E27FC236}">
                <a16:creationId xmlns:a16="http://schemas.microsoft.com/office/drawing/2014/main" id="{4869747D-DA97-7F44-AFAE-595A01332F54}"/>
              </a:ext>
            </a:extLst>
          </p:cNvPr>
          <p:cNvSpPr txBox="1"/>
          <p:nvPr/>
        </p:nvSpPr>
        <p:spPr>
          <a:xfrm>
            <a:off x="7056435" y="5477585"/>
            <a:ext cx="4187300" cy="461665"/>
          </a:xfrm>
          <a:prstGeom prst="rect">
            <a:avLst/>
          </a:prstGeom>
          <a:noFill/>
        </p:spPr>
        <p:txBody>
          <a:bodyPr wrap="square">
            <a:spAutoFit/>
          </a:bodyPr>
          <a:lstStyle/>
          <a:p>
            <a:pPr marL="0" lvl="1"/>
            <a:r>
              <a:rPr lang="en-US" altLang="en-US" sz="2400" dirty="0">
                <a:ea typeface="ＭＳ Ｐゴシック" panose="020B0600070205080204" pitchFamily="34" charset="-128"/>
              </a:rPr>
              <a:t>Compartmentalization is key!</a:t>
            </a:r>
          </a:p>
        </p:txBody>
      </p:sp>
      <p:grpSp>
        <p:nvGrpSpPr>
          <p:cNvPr id="8" name="Group 7">
            <a:extLst>
              <a:ext uri="{FF2B5EF4-FFF2-40B4-BE49-F238E27FC236}">
                <a16:creationId xmlns:a16="http://schemas.microsoft.com/office/drawing/2014/main" id="{BBE32981-1D43-094F-BCA8-D4F70098F9BD}"/>
              </a:ext>
            </a:extLst>
          </p:cNvPr>
          <p:cNvGrpSpPr/>
          <p:nvPr/>
        </p:nvGrpSpPr>
        <p:grpSpPr>
          <a:xfrm>
            <a:off x="8021507" y="4808280"/>
            <a:ext cx="437400" cy="707040"/>
            <a:chOff x="8021507" y="4808280"/>
            <a:chExt cx="437400" cy="70704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4DFBBC75-A92C-4F42-821F-6FD9457EE21D}"/>
                    </a:ext>
                  </a:extLst>
                </p14:cNvPr>
                <p14:cNvContentPartPr/>
                <p14:nvPr/>
              </p14:nvContentPartPr>
              <p14:xfrm>
                <a:off x="8021507" y="4808280"/>
                <a:ext cx="437400" cy="707040"/>
              </p14:xfrm>
            </p:contentPart>
          </mc:Choice>
          <mc:Fallback xmlns="">
            <p:pic>
              <p:nvPicPr>
                <p:cNvPr id="5" name="Ink 4">
                  <a:extLst>
                    <a:ext uri="{FF2B5EF4-FFF2-40B4-BE49-F238E27FC236}">
                      <a16:creationId xmlns:a16="http://schemas.microsoft.com/office/drawing/2014/main" id="{4DFBBC75-A92C-4F42-821F-6FD9457EE21D}"/>
                    </a:ext>
                  </a:extLst>
                </p:cNvPr>
                <p:cNvPicPr/>
                <p:nvPr/>
              </p:nvPicPr>
              <p:blipFill>
                <a:blip r:embed="rId3"/>
                <a:stretch>
                  <a:fillRect/>
                </a:stretch>
              </p:blipFill>
              <p:spPr>
                <a:xfrm>
                  <a:off x="8012867" y="4799280"/>
                  <a:ext cx="455040" cy="724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A6B66F06-EC2E-F44C-BA43-FF069C5A39CB}"/>
                    </a:ext>
                  </a:extLst>
                </p14:cNvPr>
                <p14:cNvContentPartPr/>
                <p14:nvPr/>
              </p14:nvContentPartPr>
              <p14:xfrm>
                <a:off x="8106467" y="4823760"/>
                <a:ext cx="328680" cy="54720"/>
              </p14:xfrm>
            </p:contentPart>
          </mc:Choice>
          <mc:Fallback xmlns="">
            <p:pic>
              <p:nvPicPr>
                <p:cNvPr id="6" name="Ink 5">
                  <a:extLst>
                    <a:ext uri="{FF2B5EF4-FFF2-40B4-BE49-F238E27FC236}">
                      <a16:creationId xmlns:a16="http://schemas.microsoft.com/office/drawing/2014/main" id="{A6B66F06-EC2E-F44C-BA43-FF069C5A39CB}"/>
                    </a:ext>
                  </a:extLst>
                </p:cNvPr>
                <p:cNvPicPr/>
                <p:nvPr/>
              </p:nvPicPr>
              <p:blipFill>
                <a:blip r:embed="rId5"/>
                <a:stretch>
                  <a:fillRect/>
                </a:stretch>
              </p:blipFill>
              <p:spPr>
                <a:xfrm>
                  <a:off x="8097467" y="4814760"/>
                  <a:ext cx="346320" cy="72360"/>
                </a:xfrm>
                <a:prstGeom prst="rect">
                  <a:avLst/>
                </a:prstGeom>
              </p:spPr>
            </p:pic>
          </mc:Fallback>
        </mc:AlternateContent>
      </p:grpSp>
    </p:spTree>
    <p:extLst>
      <p:ext uri="{BB962C8B-B14F-4D97-AF65-F5344CB8AC3E}">
        <p14:creationId xmlns:p14="http://schemas.microsoft.com/office/powerpoint/2010/main" val="3301468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982" y="48854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D1B26337-5AA4-470D-9687-5907CB53B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685800"/>
            <a:ext cx="10853928" cy="5486400"/>
          </a:xfrm>
          <a:prstGeom prst="rect">
            <a:avLst/>
          </a:prstGeom>
          <a:noFill/>
          <a:ln w="6350" cap="sq" cmpd="sng" algn="ctr">
            <a:solidFill>
              <a:srgbClr val="FFFFFF"/>
            </a:solidFill>
            <a:prstDash val="solid"/>
            <a:miter lim="800000"/>
          </a:ln>
          <a:effectLst/>
        </p:spPr>
      </p:sp>
      <p:sp>
        <p:nvSpPr>
          <p:cNvPr id="22529" name="Title 1">
            <a:extLst>
              <a:ext uri="{FF2B5EF4-FFF2-40B4-BE49-F238E27FC236}">
                <a16:creationId xmlns:a16="http://schemas.microsoft.com/office/drawing/2014/main" id="{66E07AD7-D321-F84B-99F3-A52EEB2F9F42}"/>
              </a:ext>
            </a:extLst>
          </p:cNvPr>
          <p:cNvSpPr>
            <a:spLocks noGrp="1"/>
          </p:cNvSpPr>
          <p:nvPr>
            <p:ph type="title"/>
          </p:nvPr>
        </p:nvSpPr>
        <p:spPr>
          <a:xfrm>
            <a:off x="866440" y="1000370"/>
            <a:ext cx="3462079" cy="4857262"/>
          </a:xfrm>
        </p:spPr>
        <p:txBody>
          <a:bodyPr>
            <a:normAutofit/>
          </a:bodyPr>
          <a:lstStyle/>
          <a:p>
            <a:pPr algn="r"/>
            <a:r>
              <a:rPr lang="en-US" altLang="en-US" sz="4400">
                <a:solidFill>
                  <a:srgbClr val="FFFFFF"/>
                </a:solidFill>
                <a:ea typeface="宋体" panose="02010600030101010101" pitchFamily="2" charset="-122"/>
              </a:rPr>
              <a:t>Virtualization Properties</a:t>
            </a:r>
            <a:endParaRPr lang="en-US" altLang="en-US" sz="4400">
              <a:solidFill>
                <a:srgbClr val="FFFFFF"/>
              </a:solidFill>
              <a:ea typeface="ＭＳ Ｐゴシック" panose="020B0600070205080204" pitchFamily="34" charset="-128"/>
            </a:endParaRPr>
          </a:p>
        </p:txBody>
      </p:sp>
      <p:sp>
        <p:nvSpPr>
          <p:cNvPr id="22530" name="Content Placeholder 2">
            <a:extLst>
              <a:ext uri="{FF2B5EF4-FFF2-40B4-BE49-F238E27FC236}">
                <a16:creationId xmlns:a16="http://schemas.microsoft.com/office/drawing/2014/main" id="{477A9D30-CBA4-4B44-9FEA-0ECD1B826DB9}"/>
              </a:ext>
            </a:extLst>
          </p:cNvPr>
          <p:cNvSpPr>
            <a:spLocks noGrp="1"/>
          </p:cNvSpPr>
          <p:nvPr>
            <p:ph idx="1"/>
          </p:nvPr>
        </p:nvSpPr>
        <p:spPr>
          <a:xfrm>
            <a:off x="4963691" y="1000370"/>
            <a:ext cx="6212310" cy="4857262"/>
          </a:xfrm>
        </p:spPr>
        <p:txBody>
          <a:bodyPr anchor="ctr">
            <a:noAutofit/>
          </a:bodyPr>
          <a:lstStyle/>
          <a:p>
            <a:r>
              <a:rPr lang="en-US" altLang="en-US" sz="2400" dirty="0">
                <a:solidFill>
                  <a:srgbClr val="FFFFFF"/>
                </a:solidFill>
                <a:ea typeface="ＭＳ Ｐゴシック" panose="020B0600070205080204" pitchFamily="34" charset="-128"/>
              </a:rPr>
              <a:t>Isolation of faults and performance</a:t>
            </a:r>
          </a:p>
          <a:p>
            <a:r>
              <a:rPr lang="en-US" altLang="en-US" sz="2400" dirty="0">
                <a:solidFill>
                  <a:srgbClr val="FFFFFF"/>
                </a:solidFill>
                <a:ea typeface="ＭＳ Ｐゴシック" panose="020B0600070205080204" pitchFamily="34" charset="-128"/>
              </a:rPr>
              <a:t>Encapsulation of entire VM state</a:t>
            </a:r>
          </a:p>
          <a:p>
            <a:pPr lvl="1"/>
            <a:r>
              <a:rPr lang="en-US" altLang="en-US" sz="2000" dirty="0">
                <a:solidFill>
                  <a:srgbClr val="FFFFFF"/>
                </a:solidFill>
                <a:ea typeface="ＭＳ Ｐゴシック" panose="020B0600070205080204" pitchFamily="34" charset="-128"/>
              </a:rPr>
              <a:t>Enables snapshots and cloning of VMs</a:t>
            </a:r>
          </a:p>
          <a:p>
            <a:r>
              <a:rPr lang="en-US" altLang="en-US" sz="2400" dirty="0">
                <a:solidFill>
                  <a:srgbClr val="FFFFFF"/>
                </a:solidFill>
                <a:ea typeface="ＭＳ Ｐゴシック" panose="020B0600070205080204" pitchFamily="34" charset="-128"/>
              </a:rPr>
              <a:t>Portability</a:t>
            </a:r>
          </a:p>
          <a:p>
            <a:pPr lvl="1"/>
            <a:r>
              <a:rPr lang="en-US" altLang="en-US" sz="2000" dirty="0">
                <a:solidFill>
                  <a:srgbClr val="FFFFFF"/>
                </a:solidFill>
                <a:ea typeface="ＭＳ Ｐゴシック" panose="020B0600070205080204" pitchFamily="34" charset="-128"/>
              </a:rPr>
              <a:t>Independent of physical hardware</a:t>
            </a:r>
          </a:p>
          <a:p>
            <a:pPr lvl="1"/>
            <a:r>
              <a:rPr lang="en-US" altLang="en-US" sz="2000" dirty="0">
                <a:solidFill>
                  <a:srgbClr val="FFFFFF"/>
                </a:solidFill>
                <a:ea typeface="ＭＳ Ｐゴシック" panose="020B0600070205080204" pitchFamily="34" charset="-128"/>
              </a:rPr>
              <a:t>Enables migration of live, running VMs</a:t>
            </a:r>
          </a:p>
          <a:p>
            <a:r>
              <a:rPr lang="en-US" altLang="en-US" sz="2400" dirty="0">
                <a:solidFill>
                  <a:srgbClr val="FFFFFF"/>
                </a:solidFill>
                <a:ea typeface="ＭＳ Ｐゴシック" panose="020B0600070205080204" pitchFamily="34" charset="-128"/>
              </a:rPr>
              <a:t>Interposition</a:t>
            </a:r>
          </a:p>
          <a:p>
            <a:pPr lvl="1"/>
            <a:r>
              <a:rPr lang="en-US" altLang="en-US" sz="2000" dirty="0">
                <a:solidFill>
                  <a:srgbClr val="FFFFFF"/>
                </a:solidFill>
                <a:ea typeface="ＭＳ Ｐゴシック" panose="020B0600070205080204" pitchFamily="34" charset="-128"/>
              </a:rPr>
              <a:t>Transformations on instructions, memory, I/O</a:t>
            </a:r>
          </a:p>
          <a:p>
            <a:pPr lvl="1"/>
            <a:r>
              <a:rPr lang="en-US" altLang="en-US" sz="2000" dirty="0">
                <a:solidFill>
                  <a:srgbClr val="FFFFFF"/>
                </a:solidFill>
                <a:ea typeface="ＭＳ Ｐゴシック" panose="020B0600070205080204" pitchFamily="34" charset="-128"/>
              </a:rPr>
              <a:t>Enables transparent resource overcommitment,</a:t>
            </a:r>
            <a:br>
              <a:rPr lang="en-US" altLang="en-US" sz="2000" dirty="0">
                <a:solidFill>
                  <a:srgbClr val="FFFFFF"/>
                </a:solidFill>
                <a:ea typeface="ＭＳ Ｐゴシック" panose="020B0600070205080204" pitchFamily="34" charset="-128"/>
              </a:rPr>
            </a:br>
            <a:r>
              <a:rPr lang="en-US" altLang="en-US" sz="2000" dirty="0">
                <a:solidFill>
                  <a:srgbClr val="FFFFFF"/>
                </a:solidFill>
                <a:ea typeface="ＭＳ Ｐゴシック" panose="020B0600070205080204" pitchFamily="34" charset="-128"/>
              </a:rPr>
              <a:t>encryption, compression, replication …</a:t>
            </a:r>
          </a:p>
        </p:txBody>
      </p:sp>
    </p:spTree>
    <p:extLst>
      <p:ext uri="{BB962C8B-B14F-4D97-AF65-F5344CB8AC3E}">
        <p14:creationId xmlns:p14="http://schemas.microsoft.com/office/powerpoint/2010/main" val="1389525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982" y="48854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1B26337-5AA4-470D-9687-5907CB53B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685800"/>
            <a:ext cx="10853928" cy="5486400"/>
          </a:xfrm>
          <a:prstGeom prst="rect">
            <a:avLst/>
          </a:prstGeom>
          <a:noFill/>
          <a:ln w="6350" cap="sq" cmpd="sng" algn="ctr">
            <a:solidFill>
              <a:srgbClr val="FFFFFF"/>
            </a:solidFill>
            <a:prstDash val="solid"/>
            <a:miter lim="800000"/>
          </a:ln>
          <a:effectLst/>
        </p:spPr>
      </p:sp>
      <p:sp>
        <p:nvSpPr>
          <p:cNvPr id="2" name="Title 1"/>
          <p:cNvSpPr>
            <a:spLocks noGrp="1"/>
          </p:cNvSpPr>
          <p:nvPr>
            <p:ph type="title"/>
          </p:nvPr>
        </p:nvSpPr>
        <p:spPr>
          <a:xfrm>
            <a:off x="866440" y="1000370"/>
            <a:ext cx="3462079" cy="4857262"/>
          </a:xfrm>
        </p:spPr>
        <p:txBody>
          <a:bodyPr>
            <a:normAutofit/>
          </a:bodyPr>
          <a:lstStyle/>
          <a:p>
            <a:pPr algn="r"/>
            <a:r>
              <a:rPr lang="en-US" sz="4400" dirty="0">
                <a:solidFill>
                  <a:srgbClr val="FFFFFF"/>
                </a:solidFill>
              </a:rPr>
              <a:t>Virtualization Use Cases</a:t>
            </a:r>
          </a:p>
        </p:txBody>
      </p:sp>
      <p:sp>
        <p:nvSpPr>
          <p:cNvPr id="3" name="Content Placeholder 2"/>
          <p:cNvSpPr>
            <a:spLocks noGrp="1"/>
          </p:cNvSpPr>
          <p:nvPr>
            <p:ph idx="1"/>
          </p:nvPr>
        </p:nvSpPr>
        <p:spPr>
          <a:xfrm>
            <a:off x="4963691" y="1000370"/>
            <a:ext cx="5094704" cy="4857262"/>
          </a:xfrm>
        </p:spPr>
        <p:txBody>
          <a:bodyPr anchor="ctr">
            <a:normAutofit/>
          </a:bodyPr>
          <a:lstStyle/>
          <a:p>
            <a:r>
              <a:rPr lang="en-US" sz="2800" dirty="0">
                <a:solidFill>
                  <a:srgbClr val="FFFFFF"/>
                </a:solidFill>
              </a:rPr>
              <a:t>Legacy support</a:t>
            </a:r>
          </a:p>
          <a:p>
            <a:r>
              <a:rPr lang="en-US" sz="2800" dirty="0">
                <a:solidFill>
                  <a:srgbClr val="FFFFFF"/>
                </a:solidFill>
              </a:rPr>
              <a:t>Development</a:t>
            </a:r>
          </a:p>
          <a:p>
            <a:r>
              <a:rPr lang="en-US" sz="2800" dirty="0">
                <a:solidFill>
                  <a:srgbClr val="FFFFFF"/>
                </a:solidFill>
              </a:rPr>
              <a:t>Server consolidation</a:t>
            </a:r>
          </a:p>
          <a:p>
            <a:r>
              <a:rPr lang="en-US" sz="2800" dirty="0">
                <a:solidFill>
                  <a:srgbClr val="FFFFFF"/>
                </a:solidFill>
              </a:rPr>
              <a:t>Sandboxing / containment</a:t>
            </a:r>
          </a:p>
          <a:p>
            <a:r>
              <a:rPr lang="en-US" sz="2800" dirty="0">
                <a:solidFill>
                  <a:srgbClr val="FFFFFF"/>
                </a:solidFill>
              </a:rPr>
              <a:t>Cloud computing infrastructure-as-a-Service</a:t>
            </a:r>
          </a:p>
        </p:txBody>
      </p:sp>
    </p:spTree>
    <p:extLst>
      <p:ext uri="{BB962C8B-B14F-4D97-AF65-F5344CB8AC3E}">
        <p14:creationId xmlns:p14="http://schemas.microsoft.com/office/powerpoint/2010/main" val="3146156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Studying Malware with VMs</a:t>
            </a:r>
          </a:p>
        </p:txBody>
      </p:sp>
      <p:sp>
        <p:nvSpPr>
          <p:cNvPr id="3" name="Content Placeholder 2"/>
          <p:cNvSpPr>
            <a:spLocks noGrp="1"/>
          </p:cNvSpPr>
          <p:nvPr>
            <p:ph idx="1"/>
          </p:nvPr>
        </p:nvSpPr>
        <p:spPr>
          <a:xfrm>
            <a:off x="1066800" y="2103120"/>
            <a:ext cx="7145867" cy="3849624"/>
          </a:xfrm>
        </p:spPr>
        <p:txBody>
          <a:bodyPr>
            <a:normAutofit/>
          </a:bodyPr>
          <a:lstStyle/>
          <a:p>
            <a:r>
              <a:rPr lang="en-US" sz="2400" dirty="0"/>
              <a:t>Researchers use VMs to study malware</a:t>
            </a:r>
          </a:p>
          <a:p>
            <a:pPr lvl="1"/>
            <a:r>
              <a:rPr lang="en-US" sz="2000" dirty="0"/>
              <a:t>Example: crawl Web, load pages in a browser running in a VM, look for pages that damage VM</a:t>
            </a:r>
          </a:p>
          <a:p>
            <a:r>
              <a:rPr lang="en-US" sz="2400" dirty="0"/>
              <a:t>Example of VM sandboxing</a:t>
            </a:r>
          </a:p>
          <a:p>
            <a:pPr lvl="1"/>
            <a:r>
              <a:rPr lang="en-US" sz="2000" dirty="0"/>
              <a:t>Hypervisor must confine malicious code</a:t>
            </a:r>
          </a:p>
          <a:p>
            <a:r>
              <a:rPr lang="en-US" sz="2400" dirty="0"/>
              <a:t>How would you evade analysis as a malware writer?</a:t>
            </a:r>
          </a:p>
          <a:p>
            <a:pPr lvl="1"/>
            <a:r>
              <a:rPr lang="en-US" sz="2000" dirty="0">
                <a:solidFill>
                  <a:srgbClr val="C00000"/>
                </a:solidFill>
              </a:rPr>
              <a:t>Split personalities: </a:t>
            </a:r>
            <a:r>
              <a:rPr lang="en-US" sz="2000" dirty="0"/>
              <a:t>web page can detect it is running in a VM by using timing variations in writing to screen…malware in web page becomes benign when in a VM, evades detection</a:t>
            </a:r>
          </a:p>
          <a:p>
            <a:endParaRPr lang="en-US" sz="2400" dirty="0"/>
          </a:p>
        </p:txBody>
      </p:sp>
      <p:sp>
        <p:nvSpPr>
          <p:cNvPr id="4" name="Rectangle 3"/>
          <p:cNvSpPr/>
          <p:nvPr/>
        </p:nvSpPr>
        <p:spPr>
          <a:xfrm>
            <a:off x="9298516" y="3722161"/>
            <a:ext cx="1771650" cy="5143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Hardware</a:t>
            </a:r>
          </a:p>
        </p:txBody>
      </p:sp>
      <p:sp>
        <p:nvSpPr>
          <p:cNvPr id="5" name="Rectangle 4"/>
          <p:cNvSpPr/>
          <p:nvPr/>
        </p:nvSpPr>
        <p:spPr>
          <a:xfrm>
            <a:off x="9298516" y="2722036"/>
            <a:ext cx="857250" cy="5143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OS1</a:t>
            </a:r>
          </a:p>
        </p:txBody>
      </p:sp>
      <p:sp>
        <p:nvSpPr>
          <p:cNvPr id="6" name="Rectangle 5"/>
          <p:cNvSpPr/>
          <p:nvPr/>
        </p:nvSpPr>
        <p:spPr>
          <a:xfrm>
            <a:off x="9298516" y="2207686"/>
            <a:ext cx="457200" cy="5143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P1</a:t>
            </a:r>
          </a:p>
        </p:txBody>
      </p:sp>
      <p:sp>
        <p:nvSpPr>
          <p:cNvPr id="7" name="Rectangle 6"/>
          <p:cNvSpPr/>
          <p:nvPr/>
        </p:nvSpPr>
        <p:spPr>
          <a:xfrm>
            <a:off x="9698566" y="2207686"/>
            <a:ext cx="457200" cy="5143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P2</a:t>
            </a:r>
          </a:p>
        </p:txBody>
      </p:sp>
      <p:sp>
        <p:nvSpPr>
          <p:cNvPr id="8" name="Rectangle 7"/>
          <p:cNvSpPr/>
          <p:nvPr/>
        </p:nvSpPr>
        <p:spPr>
          <a:xfrm>
            <a:off x="9298516" y="3236386"/>
            <a:ext cx="1771650" cy="5143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Hypervisor</a:t>
            </a:r>
          </a:p>
        </p:txBody>
      </p:sp>
      <p:sp>
        <p:nvSpPr>
          <p:cNvPr id="9" name="Rectangle 8"/>
          <p:cNvSpPr/>
          <p:nvPr/>
        </p:nvSpPr>
        <p:spPr>
          <a:xfrm>
            <a:off x="10212916" y="2722036"/>
            <a:ext cx="857250" cy="5143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OS2</a:t>
            </a:r>
          </a:p>
        </p:txBody>
      </p:sp>
      <p:sp>
        <p:nvSpPr>
          <p:cNvPr id="10" name="Rectangle 9"/>
          <p:cNvSpPr/>
          <p:nvPr/>
        </p:nvSpPr>
        <p:spPr>
          <a:xfrm>
            <a:off x="10212916" y="2207686"/>
            <a:ext cx="457200" cy="5143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P1</a:t>
            </a:r>
          </a:p>
        </p:txBody>
      </p:sp>
      <p:sp>
        <p:nvSpPr>
          <p:cNvPr id="11" name="Rectangle 10"/>
          <p:cNvSpPr/>
          <p:nvPr/>
        </p:nvSpPr>
        <p:spPr>
          <a:xfrm>
            <a:off x="10612966" y="2207686"/>
            <a:ext cx="457200" cy="5143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P2</a:t>
            </a:r>
          </a:p>
        </p:txBody>
      </p:sp>
    </p:spTree>
    <p:extLst>
      <p:ext uri="{BB962C8B-B14F-4D97-AF65-F5344CB8AC3E}">
        <p14:creationId xmlns:p14="http://schemas.microsoft.com/office/powerpoint/2010/main" val="115272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77" name="Rectangle 76">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9" name="Group 7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80" name="Straight Connector 79">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84" name="Rectangle 83">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86" name="Rectangle 85">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p:cNvSpPr>
            <a:spLocks noGrp="1"/>
          </p:cNvSpPr>
          <p:nvPr>
            <p:ph type="title"/>
          </p:nvPr>
        </p:nvSpPr>
        <p:spPr>
          <a:xfrm>
            <a:off x="5353249" y="1916670"/>
            <a:ext cx="5716338" cy="3042706"/>
          </a:xfrm>
        </p:spPr>
        <p:txBody>
          <a:bodyPr vert="horz" lIns="91440" tIns="45720" rIns="91440" bIns="45720" rtlCol="0" anchor="ctr">
            <a:normAutofit/>
          </a:bodyPr>
          <a:lstStyle/>
          <a:p>
            <a:pPr algn="ctr">
              <a:lnSpc>
                <a:spcPct val="83000"/>
              </a:lnSpc>
            </a:pPr>
            <a:r>
              <a:rPr lang="en-US" sz="5400" b="0" cap="all" spc="-100"/>
              <a:t>Hypervisor Detection</a:t>
            </a:r>
          </a:p>
        </p:txBody>
      </p:sp>
      <p:sp>
        <p:nvSpPr>
          <p:cNvPr id="88" name="Rectangle 87">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0" name="Straight Connector 89">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1026" name="Picture 2" descr="The red pill or the blue pill: Endless consumption or sustainable future?">
            <a:extLst>
              <a:ext uri="{FF2B5EF4-FFF2-40B4-BE49-F238E27FC236}">
                <a16:creationId xmlns:a16="http://schemas.microsoft.com/office/drawing/2014/main" id="{5D455213-AF5E-C541-AD97-F069C86D00C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41170" y="2032808"/>
            <a:ext cx="4517504" cy="338376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689845C-1907-F041-AD5B-D7B0E8F61166}"/>
              </a:ext>
            </a:extLst>
          </p:cNvPr>
          <p:cNvSpPr txBox="1"/>
          <p:nvPr/>
        </p:nvSpPr>
        <p:spPr>
          <a:xfrm>
            <a:off x="7363509" y="4349176"/>
            <a:ext cx="3265638" cy="461665"/>
          </a:xfrm>
          <a:prstGeom prst="rect">
            <a:avLst/>
          </a:prstGeom>
          <a:noFill/>
        </p:spPr>
        <p:txBody>
          <a:bodyPr wrap="none" rtlCol="0">
            <a:spAutoFit/>
          </a:bodyPr>
          <a:lstStyle/>
          <a:p>
            <a:r>
              <a:rPr lang="en-US" sz="2400" dirty="0">
                <a:solidFill>
                  <a:srgbClr val="FF7E79"/>
                </a:solidFill>
              </a:rPr>
              <a:t>aka “red pill” techniques</a:t>
            </a:r>
          </a:p>
        </p:txBody>
      </p:sp>
    </p:spTree>
    <p:extLst>
      <p:ext uri="{BB962C8B-B14F-4D97-AF65-F5344CB8AC3E}">
        <p14:creationId xmlns:p14="http://schemas.microsoft.com/office/powerpoint/2010/main" val="1833974885"/>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77" name="Rectangle 76">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B9B0D0C-7BA4-4548-B252-E61122FCB100}"/>
              </a:ext>
            </a:extLst>
          </p:cNvPr>
          <p:cNvSpPr>
            <a:spLocks noGrp="1"/>
          </p:cNvSpPr>
          <p:nvPr>
            <p:ph type="title"/>
          </p:nvPr>
        </p:nvSpPr>
        <p:spPr>
          <a:xfrm>
            <a:off x="676240" y="875324"/>
            <a:ext cx="3536510" cy="5093520"/>
          </a:xfrm>
        </p:spPr>
        <p:txBody>
          <a:bodyPr>
            <a:normAutofit/>
          </a:bodyPr>
          <a:lstStyle/>
          <a:p>
            <a:pPr algn="ctr"/>
            <a:r>
              <a:rPr lang="en-US" sz="4400">
                <a:solidFill>
                  <a:schemeClr val="tx1"/>
                </a:solidFill>
              </a:rPr>
              <a:t>Red Pill Techniques</a:t>
            </a:r>
          </a:p>
        </p:txBody>
      </p:sp>
      <p:sp>
        <p:nvSpPr>
          <p:cNvPr id="55300" name="Rectangle 4" descr="Rectangle: Click to edit Master text styles&#10;Second level&#10;Third level&#10;Fourth level&#10;Fifth level"/>
          <p:cNvSpPr>
            <a:spLocks noGrp="1" noChangeArrowheads="1"/>
          </p:cNvSpPr>
          <p:nvPr>
            <p:ph idx="1"/>
          </p:nvPr>
        </p:nvSpPr>
        <p:spPr>
          <a:xfrm>
            <a:off x="5113867" y="559477"/>
            <a:ext cx="6843437" cy="5475563"/>
          </a:xfrm>
        </p:spPr>
        <p:txBody>
          <a:bodyPr anchor="ctr">
            <a:noAutofit/>
          </a:bodyPr>
          <a:lstStyle/>
          <a:p>
            <a:pPr>
              <a:lnSpc>
                <a:spcPct val="100000"/>
              </a:lnSpc>
            </a:pPr>
            <a:r>
              <a:rPr lang="en-US" sz="2400" dirty="0"/>
              <a:t>VM platforms often emulate simple hardware</a:t>
            </a:r>
          </a:p>
          <a:p>
            <a:pPr lvl="1">
              <a:lnSpc>
                <a:spcPct val="100000"/>
              </a:lnSpc>
            </a:pPr>
            <a:r>
              <a:rPr lang="en-US" sz="2000" dirty="0"/>
              <a:t>VMWare emulates an ancient i440bx chipset… but report 8GB RAM, dual CPUs, etc.</a:t>
            </a:r>
          </a:p>
          <a:p>
            <a:pPr>
              <a:lnSpc>
                <a:spcPct val="100000"/>
              </a:lnSpc>
            </a:pPr>
            <a:r>
              <a:rPr lang="en-US" sz="2400" dirty="0"/>
              <a:t>Hypervisor introduces time latency variances</a:t>
            </a:r>
          </a:p>
          <a:p>
            <a:pPr lvl="1">
              <a:lnSpc>
                <a:spcPct val="100000"/>
              </a:lnSpc>
            </a:pPr>
            <a:r>
              <a:rPr lang="en-US" sz="2000" dirty="0"/>
              <a:t>Memory cache behavior differs in presence of hypervisor</a:t>
            </a:r>
          </a:p>
          <a:p>
            <a:pPr lvl="1">
              <a:lnSpc>
                <a:spcPct val="100000"/>
              </a:lnSpc>
            </a:pPr>
            <a:r>
              <a:rPr lang="en-US" sz="2000" dirty="0"/>
              <a:t>Results in relative time variations for any two operations</a:t>
            </a:r>
          </a:p>
          <a:p>
            <a:pPr>
              <a:lnSpc>
                <a:spcPct val="100000"/>
              </a:lnSpc>
            </a:pPr>
            <a:r>
              <a:rPr lang="en-US" sz="2400" dirty="0"/>
              <a:t>Hypervisor shares the TLB with Guest OS</a:t>
            </a:r>
          </a:p>
          <a:p>
            <a:pPr lvl="1">
              <a:lnSpc>
                <a:spcPct val="100000"/>
              </a:lnSpc>
            </a:pPr>
            <a:r>
              <a:rPr lang="en-US" sz="2000" dirty="0"/>
              <a:t>Guest OS can detect reduced TLB size</a:t>
            </a:r>
          </a:p>
          <a:p>
            <a:pPr>
              <a:lnSpc>
                <a:spcPct val="100000"/>
              </a:lnSpc>
            </a:pPr>
            <a:r>
              <a:rPr lang="en-US" sz="2400" dirty="0"/>
              <a:t>Many more methods</a:t>
            </a:r>
          </a:p>
          <a:p>
            <a:pPr>
              <a:lnSpc>
                <a:spcPct val="100000"/>
              </a:lnSpc>
            </a:pPr>
            <a:endParaRPr lang="en-US" sz="2400" dirty="0"/>
          </a:p>
        </p:txBody>
      </p:sp>
      <p:sp>
        <p:nvSpPr>
          <p:cNvPr id="3" name="TextBox 2">
            <a:extLst>
              <a:ext uri="{FF2B5EF4-FFF2-40B4-BE49-F238E27FC236}">
                <a16:creationId xmlns:a16="http://schemas.microsoft.com/office/drawing/2014/main" id="{4EEBA24F-5589-5B4A-AF83-754883BF0FE5}"/>
              </a:ext>
            </a:extLst>
          </p:cNvPr>
          <p:cNvSpPr txBox="1"/>
          <p:nvPr/>
        </p:nvSpPr>
        <p:spPr>
          <a:xfrm>
            <a:off x="7307582" y="6035040"/>
            <a:ext cx="4419599" cy="584775"/>
          </a:xfrm>
          <a:prstGeom prst="rect">
            <a:avLst/>
          </a:prstGeom>
          <a:noFill/>
        </p:spPr>
        <p:txBody>
          <a:bodyPr wrap="square" rtlCol="0">
            <a:spAutoFit/>
          </a:bodyPr>
          <a:lstStyle/>
          <a:p>
            <a:r>
              <a:rPr lang="en-US" sz="1600" i="1" dirty="0"/>
              <a:t>Garfinkel et al. “Compatibility is Not Transparency: VMM Detection Myths and Reality”</a:t>
            </a:r>
          </a:p>
        </p:txBody>
      </p:sp>
    </p:spTree>
    <p:extLst>
      <p:ext uri="{BB962C8B-B14F-4D97-AF65-F5344CB8AC3E}">
        <p14:creationId xmlns:p14="http://schemas.microsoft.com/office/powerpoint/2010/main" val="1119370270"/>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193800" y="1872007"/>
            <a:ext cx="8001000" cy="2530660"/>
          </a:xfrm>
          <a:prstGeom prst="round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0963" name="Rectangle 3" descr="Rectangle: Click to edit Master text styles&#10;Second level&#10;Third level&#10;Fourth level&#10;Fifth level"/>
          <p:cNvSpPr>
            <a:spLocks noGrp="1" noChangeArrowheads="1"/>
          </p:cNvSpPr>
          <p:nvPr>
            <p:ph type="body" idx="1"/>
          </p:nvPr>
        </p:nvSpPr>
        <p:spPr>
          <a:xfrm>
            <a:off x="1422400" y="2005357"/>
            <a:ext cx="8382000" cy="2397310"/>
          </a:xfrm>
        </p:spPr>
        <p:txBody>
          <a:bodyPr>
            <a:noAutofit/>
          </a:bodyPr>
          <a:lstStyle/>
          <a:p>
            <a:pPr lvl="1">
              <a:spcBef>
                <a:spcPct val="40000"/>
              </a:spcBef>
              <a:buClr>
                <a:schemeClr val="tx1"/>
              </a:buClr>
            </a:pPr>
            <a:r>
              <a:rPr lang="en-US" sz="2600" dirty="0"/>
              <a:t>Malware can infect </a:t>
            </a:r>
            <a:r>
              <a:rPr lang="en-US" sz="2600" u="sng" dirty="0"/>
              <a:t>guest</a:t>
            </a:r>
            <a:r>
              <a:rPr lang="en-US" sz="2600" dirty="0"/>
              <a:t> OS and guest apps</a:t>
            </a:r>
          </a:p>
          <a:p>
            <a:pPr lvl="1">
              <a:spcBef>
                <a:spcPts val="1752"/>
              </a:spcBef>
              <a:buClr>
                <a:schemeClr val="tx1"/>
              </a:buClr>
            </a:pPr>
            <a:r>
              <a:rPr lang="en-US" sz="2600" dirty="0"/>
              <a:t>But malware cannot escape from the infected VM</a:t>
            </a:r>
            <a:endParaRPr lang="en-US" dirty="0">
              <a:solidFill>
                <a:schemeClr val="tx1"/>
              </a:solidFill>
              <a:ea typeface="ＭＳ Ｐゴシック" charset="0"/>
            </a:endParaRPr>
          </a:p>
          <a:p>
            <a:pPr lvl="2">
              <a:spcBef>
                <a:spcPts val="456"/>
              </a:spcBef>
              <a:buClr>
                <a:schemeClr val="tx1"/>
              </a:buClr>
            </a:pPr>
            <a:r>
              <a:rPr lang="en-US" sz="2800" dirty="0"/>
              <a:t>  </a:t>
            </a:r>
            <a:r>
              <a:rPr lang="en-US" sz="2400" dirty="0"/>
              <a:t>Cannot infect </a:t>
            </a:r>
            <a:r>
              <a:rPr lang="en-US" sz="2400" u="sng" dirty="0"/>
              <a:t>host</a:t>
            </a:r>
            <a:r>
              <a:rPr lang="en-US" sz="2400" dirty="0"/>
              <a:t> OS</a:t>
            </a:r>
          </a:p>
          <a:p>
            <a:pPr lvl="2">
              <a:spcBef>
                <a:spcPct val="40000"/>
              </a:spcBef>
              <a:buClr>
                <a:schemeClr val="tx1"/>
              </a:buClr>
            </a:pPr>
            <a:r>
              <a:rPr lang="en-US" sz="2400" dirty="0"/>
              <a:t>  Cannot infect other VMs on the same hardware </a:t>
            </a:r>
          </a:p>
        </p:txBody>
      </p:sp>
      <p:sp>
        <p:nvSpPr>
          <p:cNvPr id="3" name="TextBox 2">
            <a:extLst>
              <a:ext uri="{FF2B5EF4-FFF2-40B4-BE49-F238E27FC236}">
                <a16:creationId xmlns:a16="http://schemas.microsoft.com/office/drawing/2014/main" id="{EBB9E98B-5308-CC43-BCAA-03C7C53338A7}"/>
              </a:ext>
            </a:extLst>
          </p:cNvPr>
          <p:cNvSpPr txBox="1"/>
          <p:nvPr/>
        </p:nvSpPr>
        <p:spPr>
          <a:xfrm>
            <a:off x="1193800" y="4849544"/>
            <a:ext cx="7797327" cy="1052596"/>
          </a:xfrm>
          <a:prstGeom prst="rect">
            <a:avLst/>
          </a:prstGeom>
          <a:noFill/>
        </p:spPr>
        <p:txBody>
          <a:bodyPr wrap="none" rtlCol="0">
            <a:spAutoFit/>
          </a:bodyPr>
          <a:lstStyle/>
          <a:p>
            <a:pPr>
              <a:spcBef>
                <a:spcPct val="40000"/>
              </a:spcBef>
            </a:pPr>
            <a:r>
              <a:rPr lang="en-US" sz="2600" dirty="0">
                <a:sym typeface="Symbol" charset="0"/>
              </a:rPr>
              <a:t>Requires that hypervisor protect itself and is not buggy</a:t>
            </a:r>
          </a:p>
          <a:p>
            <a:pPr>
              <a:spcBef>
                <a:spcPct val="40000"/>
              </a:spcBef>
            </a:pPr>
            <a:r>
              <a:rPr lang="en-US" sz="2600" dirty="0">
                <a:ea typeface="ＭＳ Ｐゴシック" charset="0"/>
                <a:sym typeface="Symbol" charset="0"/>
              </a:rPr>
              <a:t>… </a:t>
            </a:r>
            <a:r>
              <a:rPr lang="en-US" sz="2600" dirty="0">
                <a:ea typeface="ＭＳ Ｐゴシック" charset="0"/>
              </a:rPr>
              <a:t>(some) hypervisors are much simpler than a full OS </a:t>
            </a:r>
          </a:p>
        </p:txBody>
      </p:sp>
      <p:sp>
        <p:nvSpPr>
          <p:cNvPr id="4" name="Title 3">
            <a:extLst>
              <a:ext uri="{FF2B5EF4-FFF2-40B4-BE49-F238E27FC236}">
                <a16:creationId xmlns:a16="http://schemas.microsoft.com/office/drawing/2014/main" id="{F9813BD7-F14C-0942-8206-878652D2376A}"/>
              </a:ext>
            </a:extLst>
          </p:cNvPr>
          <p:cNvSpPr>
            <a:spLocks noGrp="1"/>
          </p:cNvSpPr>
          <p:nvPr>
            <p:ph type="title"/>
          </p:nvPr>
        </p:nvSpPr>
        <p:spPr/>
        <p:txBody>
          <a:bodyPr/>
          <a:lstStyle/>
          <a:p>
            <a:r>
              <a:rPr lang="en-US" dirty="0"/>
              <a:t>Hypervisor Security Assumption</a:t>
            </a:r>
          </a:p>
        </p:txBody>
      </p:sp>
    </p:spTree>
    <p:extLst>
      <p:ext uri="{BB962C8B-B14F-4D97-AF65-F5344CB8AC3E}">
        <p14:creationId xmlns:p14="http://schemas.microsoft.com/office/powerpoint/2010/main" val="219654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53807-0970-7140-ABEF-30C01CC307BB}"/>
              </a:ext>
            </a:extLst>
          </p:cNvPr>
          <p:cNvSpPr>
            <a:spLocks noGrp="1"/>
          </p:cNvSpPr>
          <p:nvPr>
            <p:ph type="title"/>
          </p:nvPr>
        </p:nvSpPr>
        <p:spPr/>
        <p:txBody>
          <a:bodyPr/>
          <a:lstStyle/>
          <a:p>
            <a:r>
              <a:rPr lang="en-US" dirty="0"/>
              <a:t>Violating Confinement</a:t>
            </a:r>
          </a:p>
        </p:txBody>
      </p:sp>
      <p:sp>
        <p:nvSpPr>
          <p:cNvPr id="3" name="Content Placeholder 2"/>
          <p:cNvSpPr>
            <a:spLocks noGrp="1"/>
          </p:cNvSpPr>
          <p:nvPr>
            <p:ph idx="1"/>
          </p:nvPr>
        </p:nvSpPr>
        <p:spPr/>
        <p:txBody>
          <a:bodyPr>
            <a:normAutofit/>
          </a:bodyPr>
          <a:lstStyle/>
          <a:p>
            <a:r>
              <a:rPr lang="en-US" sz="2400" dirty="0"/>
              <a:t>Escape-from-VM</a:t>
            </a:r>
          </a:p>
          <a:p>
            <a:pPr lvl="1"/>
            <a:r>
              <a:rPr lang="en-US" sz="2000" dirty="0"/>
              <a:t>Vulnerability in VMM or host OS (e.g., Dom0)</a:t>
            </a:r>
          </a:p>
          <a:p>
            <a:r>
              <a:rPr lang="en-US" sz="2400" dirty="0"/>
              <a:t>Memory management flaws in VMM</a:t>
            </a:r>
          </a:p>
          <a:p>
            <a:endParaRPr lang="en-US" sz="2400" dirty="0"/>
          </a:p>
        </p:txBody>
      </p:sp>
      <p:sp>
        <p:nvSpPr>
          <p:cNvPr id="41" name="Rectangle 40"/>
          <p:cNvSpPr/>
          <p:nvPr/>
        </p:nvSpPr>
        <p:spPr>
          <a:xfrm>
            <a:off x="9353550" y="2914650"/>
            <a:ext cx="1771650" cy="5143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Hardware</a:t>
            </a:r>
          </a:p>
        </p:txBody>
      </p:sp>
      <p:sp>
        <p:nvSpPr>
          <p:cNvPr id="42" name="Rectangle 41"/>
          <p:cNvSpPr/>
          <p:nvPr/>
        </p:nvSpPr>
        <p:spPr>
          <a:xfrm>
            <a:off x="9353550" y="1914525"/>
            <a:ext cx="857250" cy="5143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OS1</a:t>
            </a:r>
          </a:p>
        </p:txBody>
      </p:sp>
      <p:sp>
        <p:nvSpPr>
          <p:cNvPr id="43" name="Rectangle 42"/>
          <p:cNvSpPr/>
          <p:nvPr/>
        </p:nvSpPr>
        <p:spPr>
          <a:xfrm>
            <a:off x="9353550" y="1400175"/>
            <a:ext cx="457200" cy="5143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P1</a:t>
            </a:r>
          </a:p>
        </p:txBody>
      </p:sp>
      <p:sp>
        <p:nvSpPr>
          <p:cNvPr id="44" name="Rectangle 43"/>
          <p:cNvSpPr/>
          <p:nvPr/>
        </p:nvSpPr>
        <p:spPr>
          <a:xfrm>
            <a:off x="9753600" y="1400175"/>
            <a:ext cx="457200" cy="5143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P2</a:t>
            </a:r>
          </a:p>
        </p:txBody>
      </p:sp>
      <p:sp>
        <p:nvSpPr>
          <p:cNvPr id="45" name="Rectangle 44"/>
          <p:cNvSpPr/>
          <p:nvPr/>
        </p:nvSpPr>
        <p:spPr>
          <a:xfrm>
            <a:off x="9353550" y="2428875"/>
            <a:ext cx="1771650" cy="5143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Hypervisor</a:t>
            </a:r>
          </a:p>
        </p:txBody>
      </p:sp>
      <p:sp>
        <p:nvSpPr>
          <p:cNvPr id="46" name="Rectangle 45"/>
          <p:cNvSpPr/>
          <p:nvPr/>
        </p:nvSpPr>
        <p:spPr>
          <a:xfrm>
            <a:off x="10267950" y="1914525"/>
            <a:ext cx="857250" cy="5143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OS2</a:t>
            </a:r>
          </a:p>
        </p:txBody>
      </p:sp>
      <p:sp>
        <p:nvSpPr>
          <p:cNvPr id="47" name="Rectangle 46"/>
          <p:cNvSpPr/>
          <p:nvPr/>
        </p:nvSpPr>
        <p:spPr>
          <a:xfrm>
            <a:off x="10267950" y="1400175"/>
            <a:ext cx="457200" cy="5143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P1</a:t>
            </a:r>
          </a:p>
        </p:txBody>
      </p:sp>
      <p:sp>
        <p:nvSpPr>
          <p:cNvPr id="48" name="Rectangle 47"/>
          <p:cNvSpPr/>
          <p:nvPr/>
        </p:nvSpPr>
        <p:spPr>
          <a:xfrm>
            <a:off x="10668000" y="1400175"/>
            <a:ext cx="457200" cy="5143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P2</a:t>
            </a:r>
          </a:p>
        </p:txBody>
      </p:sp>
      <p:pic>
        <p:nvPicPr>
          <p:cNvPr id="5" name="Picture 4">
            <a:extLst>
              <a:ext uri="{FF2B5EF4-FFF2-40B4-BE49-F238E27FC236}">
                <a16:creationId xmlns:a16="http://schemas.microsoft.com/office/drawing/2014/main" id="{457406B8-85B6-C64F-A852-49FD10CBA05D}"/>
              </a:ext>
            </a:extLst>
          </p:cNvPr>
          <p:cNvPicPr>
            <a:picLocks noChangeAspect="1"/>
          </p:cNvPicPr>
          <p:nvPr/>
        </p:nvPicPr>
        <p:blipFill>
          <a:blip r:embed="rId2"/>
          <a:stretch>
            <a:fillRect/>
          </a:stretch>
        </p:blipFill>
        <p:spPr>
          <a:xfrm>
            <a:off x="1457325" y="4218012"/>
            <a:ext cx="8124825" cy="1447800"/>
          </a:xfrm>
          <a:prstGeom prst="rect">
            <a:avLst/>
          </a:prstGeom>
          <a:ln>
            <a:solidFill>
              <a:schemeClr val="tx1"/>
            </a:solidFill>
          </a:ln>
        </p:spPr>
      </p:pic>
      <p:grpSp>
        <p:nvGrpSpPr>
          <p:cNvPr id="7" name="Group 6">
            <a:extLst>
              <a:ext uri="{FF2B5EF4-FFF2-40B4-BE49-F238E27FC236}">
                <a16:creationId xmlns:a16="http://schemas.microsoft.com/office/drawing/2014/main" id="{7AABEAC1-1EA1-A64C-A4F2-84FE57A91BAE}"/>
              </a:ext>
            </a:extLst>
          </p:cNvPr>
          <p:cNvGrpSpPr/>
          <p:nvPr/>
        </p:nvGrpSpPr>
        <p:grpSpPr>
          <a:xfrm>
            <a:off x="9208413" y="1798133"/>
            <a:ext cx="360360" cy="1303560"/>
            <a:chOff x="9208413" y="1798133"/>
            <a:chExt cx="360360" cy="130356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112B1A1-CF08-1F4C-A00E-512E293AAA1F}"/>
                    </a:ext>
                  </a:extLst>
                </p14:cNvPr>
                <p14:cNvContentPartPr/>
                <p14:nvPr/>
              </p14:nvContentPartPr>
              <p14:xfrm>
                <a:off x="9208413" y="1798133"/>
                <a:ext cx="358560" cy="1303560"/>
              </p14:xfrm>
            </p:contentPart>
          </mc:Choice>
          <mc:Fallback xmlns="">
            <p:pic>
              <p:nvPicPr>
                <p:cNvPr id="2" name="Ink 1">
                  <a:extLst>
                    <a:ext uri="{FF2B5EF4-FFF2-40B4-BE49-F238E27FC236}">
                      <a16:creationId xmlns:a16="http://schemas.microsoft.com/office/drawing/2014/main" id="{3112B1A1-CF08-1F4C-A00E-512E293AAA1F}"/>
                    </a:ext>
                  </a:extLst>
                </p:cNvPr>
                <p:cNvPicPr/>
                <p:nvPr/>
              </p:nvPicPr>
              <p:blipFill>
                <a:blip r:embed="rId4"/>
                <a:stretch>
                  <a:fillRect/>
                </a:stretch>
              </p:blipFill>
              <p:spPr>
                <a:xfrm>
                  <a:off x="9172413" y="1762493"/>
                  <a:ext cx="430200" cy="1375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99AE4A5D-CD3D-5549-8817-DDA137A707AB}"/>
                    </a:ext>
                  </a:extLst>
                </p14:cNvPr>
                <p14:cNvContentPartPr/>
                <p14:nvPr/>
              </p14:nvContentPartPr>
              <p14:xfrm>
                <a:off x="9560853" y="2786693"/>
                <a:ext cx="7920" cy="268200"/>
              </p14:xfrm>
            </p:contentPart>
          </mc:Choice>
          <mc:Fallback xmlns="">
            <p:pic>
              <p:nvPicPr>
                <p:cNvPr id="6" name="Ink 5">
                  <a:extLst>
                    <a:ext uri="{FF2B5EF4-FFF2-40B4-BE49-F238E27FC236}">
                      <a16:creationId xmlns:a16="http://schemas.microsoft.com/office/drawing/2014/main" id="{99AE4A5D-CD3D-5549-8817-DDA137A707AB}"/>
                    </a:ext>
                  </a:extLst>
                </p:cNvPr>
                <p:cNvPicPr/>
                <p:nvPr/>
              </p:nvPicPr>
              <p:blipFill>
                <a:blip r:embed="rId6"/>
                <a:stretch>
                  <a:fillRect/>
                </a:stretch>
              </p:blipFill>
              <p:spPr>
                <a:xfrm>
                  <a:off x="9524853" y="2751053"/>
                  <a:ext cx="79560" cy="339840"/>
                </a:xfrm>
                <a:prstGeom prst="rect">
                  <a:avLst/>
                </a:prstGeom>
              </p:spPr>
            </p:pic>
          </mc:Fallback>
        </mc:AlternateContent>
      </p:grpSp>
    </p:spTree>
    <p:extLst>
      <p:ext uri="{BB962C8B-B14F-4D97-AF65-F5344CB8AC3E}">
        <p14:creationId xmlns:p14="http://schemas.microsoft.com/office/powerpoint/2010/main" val="1416505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8250" y="1795806"/>
            <a:ext cx="7715250" cy="3809127"/>
          </a:xfrm>
        </p:spPr>
        <p:txBody>
          <a:bodyPr>
            <a:noAutofit/>
          </a:bodyPr>
          <a:lstStyle/>
          <a:p>
            <a:r>
              <a:rPr lang="en-US" sz="2400" dirty="0"/>
              <a:t>Covert channels between VMs circumvent access controls</a:t>
            </a:r>
          </a:p>
          <a:p>
            <a:pPr lvl="1"/>
            <a:r>
              <a:rPr lang="en-US" sz="2000" dirty="0"/>
              <a:t>Bugs in VMM</a:t>
            </a:r>
          </a:p>
          <a:p>
            <a:pPr lvl="1"/>
            <a:r>
              <a:rPr lang="en-US" sz="2000" dirty="0"/>
              <a:t>Side-effects of resource usage</a:t>
            </a:r>
          </a:p>
          <a:p>
            <a:r>
              <a:rPr lang="en-US" sz="2400" dirty="0"/>
              <a:t>Degradation-of-service attacks</a:t>
            </a:r>
          </a:p>
          <a:p>
            <a:pPr lvl="1"/>
            <a:r>
              <a:rPr lang="en-US" sz="2000" dirty="0"/>
              <a:t>Guests might maliciously contend for resources</a:t>
            </a:r>
          </a:p>
          <a:p>
            <a:pPr lvl="1"/>
            <a:r>
              <a:rPr lang="en-US" sz="2000" dirty="0" err="1"/>
              <a:t>Xen</a:t>
            </a:r>
            <a:r>
              <a:rPr lang="en-US" sz="2000" dirty="0"/>
              <a:t> scheduler vulnerability</a:t>
            </a:r>
          </a:p>
          <a:p>
            <a:r>
              <a:rPr lang="en-US" sz="2400" dirty="0"/>
              <a:t>Side channels</a:t>
            </a:r>
          </a:p>
          <a:p>
            <a:pPr lvl="1"/>
            <a:r>
              <a:rPr lang="en-US" sz="2000" dirty="0"/>
              <a:t>Spy on other guest via shared resources</a:t>
            </a:r>
          </a:p>
          <a:p>
            <a:pPr lvl="1"/>
            <a:endParaRPr lang="en-US" sz="2000" dirty="0"/>
          </a:p>
        </p:txBody>
      </p:sp>
      <p:sp>
        <p:nvSpPr>
          <p:cNvPr id="4" name="Title 3">
            <a:extLst>
              <a:ext uri="{FF2B5EF4-FFF2-40B4-BE49-F238E27FC236}">
                <a16:creationId xmlns:a16="http://schemas.microsoft.com/office/drawing/2014/main" id="{D37B67E9-A997-1243-B732-939B69653616}"/>
              </a:ext>
            </a:extLst>
          </p:cNvPr>
          <p:cNvSpPr>
            <a:spLocks noGrp="1"/>
          </p:cNvSpPr>
          <p:nvPr>
            <p:ph type="title"/>
          </p:nvPr>
        </p:nvSpPr>
        <p:spPr/>
        <p:txBody>
          <a:bodyPr/>
          <a:lstStyle/>
          <a:p>
            <a:r>
              <a:rPr lang="en-US" dirty="0"/>
              <a:t>Violating Isolation</a:t>
            </a:r>
          </a:p>
        </p:txBody>
      </p:sp>
      <p:sp>
        <p:nvSpPr>
          <p:cNvPr id="26" name="Rectangle 25">
            <a:extLst>
              <a:ext uri="{FF2B5EF4-FFF2-40B4-BE49-F238E27FC236}">
                <a16:creationId xmlns:a16="http://schemas.microsoft.com/office/drawing/2014/main" id="{F33CE243-FF75-5B4E-8C9B-AEBF2E69DF15}"/>
              </a:ext>
            </a:extLst>
          </p:cNvPr>
          <p:cNvSpPr/>
          <p:nvPr/>
        </p:nvSpPr>
        <p:spPr>
          <a:xfrm>
            <a:off x="9353550" y="2914650"/>
            <a:ext cx="1771650" cy="5143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Hardware</a:t>
            </a:r>
          </a:p>
        </p:txBody>
      </p:sp>
      <p:sp>
        <p:nvSpPr>
          <p:cNvPr id="27" name="Rectangle 26">
            <a:extLst>
              <a:ext uri="{FF2B5EF4-FFF2-40B4-BE49-F238E27FC236}">
                <a16:creationId xmlns:a16="http://schemas.microsoft.com/office/drawing/2014/main" id="{8BE5E74A-EF58-2B41-A861-B5A9F0287E3F}"/>
              </a:ext>
            </a:extLst>
          </p:cNvPr>
          <p:cNvSpPr/>
          <p:nvPr/>
        </p:nvSpPr>
        <p:spPr>
          <a:xfrm>
            <a:off x="9353550" y="1914525"/>
            <a:ext cx="857250" cy="5143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OS1</a:t>
            </a:r>
          </a:p>
        </p:txBody>
      </p:sp>
      <p:sp>
        <p:nvSpPr>
          <p:cNvPr id="28" name="Rectangle 27">
            <a:extLst>
              <a:ext uri="{FF2B5EF4-FFF2-40B4-BE49-F238E27FC236}">
                <a16:creationId xmlns:a16="http://schemas.microsoft.com/office/drawing/2014/main" id="{425E978D-3519-F94C-9A28-799EEE8A305B}"/>
              </a:ext>
            </a:extLst>
          </p:cNvPr>
          <p:cNvSpPr/>
          <p:nvPr/>
        </p:nvSpPr>
        <p:spPr>
          <a:xfrm>
            <a:off x="9353550" y="1400175"/>
            <a:ext cx="457200" cy="5143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P1</a:t>
            </a:r>
          </a:p>
        </p:txBody>
      </p:sp>
      <p:sp>
        <p:nvSpPr>
          <p:cNvPr id="29" name="Rectangle 28">
            <a:extLst>
              <a:ext uri="{FF2B5EF4-FFF2-40B4-BE49-F238E27FC236}">
                <a16:creationId xmlns:a16="http://schemas.microsoft.com/office/drawing/2014/main" id="{C0E1AF74-8DA2-2E47-AA79-908FB9F32B9B}"/>
              </a:ext>
            </a:extLst>
          </p:cNvPr>
          <p:cNvSpPr/>
          <p:nvPr/>
        </p:nvSpPr>
        <p:spPr>
          <a:xfrm>
            <a:off x="9753600" y="1400175"/>
            <a:ext cx="457200" cy="5143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P2</a:t>
            </a:r>
          </a:p>
        </p:txBody>
      </p:sp>
      <p:sp>
        <p:nvSpPr>
          <p:cNvPr id="30" name="Rectangle 29">
            <a:extLst>
              <a:ext uri="{FF2B5EF4-FFF2-40B4-BE49-F238E27FC236}">
                <a16:creationId xmlns:a16="http://schemas.microsoft.com/office/drawing/2014/main" id="{859D7675-8550-3346-B49D-F2AA7F49A2C2}"/>
              </a:ext>
            </a:extLst>
          </p:cNvPr>
          <p:cNvSpPr/>
          <p:nvPr/>
        </p:nvSpPr>
        <p:spPr>
          <a:xfrm>
            <a:off x="9353550" y="2428875"/>
            <a:ext cx="1771650" cy="5143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Hypervisor</a:t>
            </a:r>
          </a:p>
        </p:txBody>
      </p:sp>
      <p:sp>
        <p:nvSpPr>
          <p:cNvPr id="31" name="Rectangle 30">
            <a:extLst>
              <a:ext uri="{FF2B5EF4-FFF2-40B4-BE49-F238E27FC236}">
                <a16:creationId xmlns:a16="http://schemas.microsoft.com/office/drawing/2014/main" id="{0940554C-A254-4D42-B2C9-689A3D222325}"/>
              </a:ext>
            </a:extLst>
          </p:cNvPr>
          <p:cNvSpPr/>
          <p:nvPr/>
        </p:nvSpPr>
        <p:spPr>
          <a:xfrm>
            <a:off x="10267950" y="1914525"/>
            <a:ext cx="857250" cy="5143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OS2</a:t>
            </a:r>
          </a:p>
        </p:txBody>
      </p:sp>
      <p:sp>
        <p:nvSpPr>
          <p:cNvPr id="32" name="Rectangle 31">
            <a:extLst>
              <a:ext uri="{FF2B5EF4-FFF2-40B4-BE49-F238E27FC236}">
                <a16:creationId xmlns:a16="http://schemas.microsoft.com/office/drawing/2014/main" id="{9D0BFE52-9E78-3047-8C3E-177C3444F7F7}"/>
              </a:ext>
            </a:extLst>
          </p:cNvPr>
          <p:cNvSpPr/>
          <p:nvPr/>
        </p:nvSpPr>
        <p:spPr>
          <a:xfrm>
            <a:off x="10267950" y="1400175"/>
            <a:ext cx="457200" cy="5143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P1</a:t>
            </a:r>
          </a:p>
        </p:txBody>
      </p:sp>
      <p:sp>
        <p:nvSpPr>
          <p:cNvPr id="33" name="Rectangle 32">
            <a:extLst>
              <a:ext uri="{FF2B5EF4-FFF2-40B4-BE49-F238E27FC236}">
                <a16:creationId xmlns:a16="http://schemas.microsoft.com/office/drawing/2014/main" id="{6BE4BB3A-47B9-0D4F-A100-38D8194BB081}"/>
              </a:ext>
            </a:extLst>
          </p:cNvPr>
          <p:cNvSpPr/>
          <p:nvPr/>
        </p:nvSpPr>
        <p:spPr>
          <a:xfrm>
            <a:off x="10668000" y="1400175"/>
            <a:ext cx="457200" cy="5143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P2</a:t>
            </a:r>
          </a:p>
        </p:txBody>
      </p:sp>
      <p:grpSp>
        <p:nvGrpSpPr>
          <p:cNvPr id="9" name="Group 8">
            <a:extLst>
              <a:ext uri="{FF2B5EF4-FFF2-40B4-BE49-F238E27FC236}">
                <a16:creationId xmlns:a16="http://schemas.microsoft.com/office/drawing/2014/main" id="{0F267F68-019A-D349-B090-7D54DE25793B}"/>
              </a:ext>
            </a:extLst>
          </p:cNvPr>
          <p:cNvGrpSpPr/>
          <p:nvPr/>
        </p:nvGrpSpPr>
        <p:grpSpPr>
          <a:xfrm>
            <a:off x="9566973" y="1823693"/>
            <a:ext cx="1448280" cy="1279800"/>
            <a:chOff x="9566973" y="1823693"/>
            <a:chExt cx="1448280" cy="1279800"/>
          </a:xfrm>
        </p:grpSpPr>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19EB4C0A-9CC3-414A-BE72-25282D332FF7}"/>
                    </a:ext>
                  </a:extLst>
                </p14:cNvPr>
                <p14:cNvContentPartPr/>
                <p14:nvPr/>
              </p14:nvContentPartPr>
              <p14:xfrm>
                <a:off x="9566973" y="1823693"/>
                <a:ext cx="1274760" cy="1279800"/>
              </p14:xfrm>
            </p:contentPart>
          </mc:Choice>
          <mc:Fallback xmlns="">
            <p:pic>
              <p:nvPicPr>
                <p:cNvPr id="7" name="Ink 6">
                  <a:extLst>
                    <a:ext uri="{FF2B5EF4-FFF2-40B4-BE49-F238E27FC236}">
                      <a16:creationId xmlns:a16="http://schemas.microsoft.com/office/drawing/2014/main" id="{19EB4C0A-9CC3-414A-BE72-25282D332FF7}"/>
                    </a:ext>
                  </a:extLst>
                </p:cNvPr>
                <p:cNvPicPr/>
                <p:nvPr/>
              </p:nvPicPr>
              <p:blipFill>
                <a:blip r:embed="rId3"/>
                <a:stretch>
                  <a:fillRect/>
                </a:stretch>
              </p:blipFill>
              <p:spPr>
                <a:xfrm>
                  <a:off x="9530973" y="1787693"/>
                  <a:ext cx="1346400" cy="1351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D2D18D40-27C9-5A40-81AA-4384C9246A93}"/>
                    </a:ext>
                  </a:extLst>
                </p14:cNvPr>
                <p14:cNvContentPartPr/>
                <p14:nvPr/>
              </p14:nvContentPartPr>
              <p14:xfrm>
                <a:off x="10789533" y="1884533"/>
                <a:ext cx="225720" cy="171360"/>
              </p14:xfrm>
            </p:contentPart>
          </mc:Choice>
          <mc:Fallback xmlns="">
            <p:pic>
              <p:nvPicPr>
                <p:cNvPr id="8" name="Ink 7">
                  <a:extLst>
                    <a:ext uri="{FF2B5EF4-FFF2-40B4-BE49-F238E27FC236}">
                      <a16:creationId xmlns:a16="http://schemas.microsoft.com/office/drawing/2014/main" id="{D2D18D40-27C9-5A40-81AA-4384C9246A93}"/>
                    </a:ext>
                  </a:extLst>
                </p:cNvPr>
                <p:cNvPicPr/>
                <p:nvPr/>
              </p:nvPicPr>
              <p:blipFill>
                <a:blip r:embed="rId5"/>
                <a:stretch>
                  <a:fillRect/>
                </a:stretch>
              </p:blipFill>
              <p:spPr>
                <a:xfrm>
                  <a:off x="10753893" y="1848533"/>
                  <a:ext cx="297360" cy="243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1669D2EA-107C-AB45-93C8-1AD8E0D2D92F}"/>
                  </a:ext>
                </a:extLst>
              </p14:cNvPr>
              <p14:cNvContentPartPr/>
              <p14:nvPr/>
            </p14:nvContentPartPr>
            <p14:xfrm>
              <a:off x="1530333" y="4669133"/>
              <a:ext cx="1672920" cy="70200"/>
            </p14:xfrm>
          </p:contentPart>
        </mc:Choice>
        <mc:Fallback xmlns="">
          <p:pic>
            <p:nvPicPr>
              <p:cNvPr id="10" name="Ink 9">
                <a:extLst>
                  <a:ext uri="{FF2B5EF4-FFF2-40B4-BE49-F238E27FC236}">
                    <a16:creationId xmlns:a16="http://schemas.microsoft.com/office/drawing/2014/main" id="{1669D2EA-107C-AB45-93C8-1AD8E0D2D92F}"/>
                  </a:ext>
                </a:extLst>
              </p:cNvPr>
              <p:cNvPicPr/>
              <p:nvPr/>
            </p:nvPicPr>
            <p:blipFill>
              <a:blip r:embed="rId7"/>
              <a:stretch>
                <a:fillRect/>
              </a:stretch>
            </p:blipFill>
            <p:spPr>
              <a:xfrm>
                <a:off x="1440693" y="4489133"/>
                <a:ext cx="1852560" cy="429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7F1EA0CF-B18C-0141-BB66-D9F13F05C094}"/>
                  </a:ext>
                </a:extLst>
              </p14:cNvPr>
              <p14:cNvContentPartPr/>
              <p14:nvPr/>
            </p14:nvContentPartPr>
            <p14:xfrm>
              <a:off x="1784133" y="5106533"/>
              <a:ext cx="4413960" cy="95760"/>
            </p14:xfrm>
          </p:contentPart>
        </mc:Choice>
        <mc:Fallback xmlns="">
          <p:pic>
            <p:nvPicPr>
              <p:cNvPr id="11" name="Ink 10">
                <a:extLst>
                  <a:ext uri="{FF2B5EF4-FFF2-40B4-BE49-F238E27FC236}">
                    <a16:creationId xmlns:a16="http://schemas.microsoft.com/office/drawing/2014/main" id="{7F1EA0CF-B18C-0141-BB66-D9F13F05C094}"/>
                  </a:ext>
                </a:extLst>
              </p:cNvPr>
              <p:cNvPicPr/>
              <p:nvPr/>
            </p:nvPicPr>
            <p:blipFill>
              <a:blip r:embed="rId9"/>
              <a:stretch>
                <a:fillRect/>
              </a:stretch>
            </p:blipFill>
            <p:spPr>
              <a:xfrm>
                <a:off x="1694133" y="4926533"/>
                <a:ext cx="4593600" cy="455400"/>
              </a:xfrm>
              <a:prstGeom prst="rect">
                <a:avLst/>
              </a:prstGeom>
            </p:spPr>
          </p:pic>
        </mc:Fallback>
      </mc:AlternateContent>
      <p:sp>
        <p:nvSpPr>
          <p:cNvPr id="37" name="TextBox 36">
            <a:extLst>
              <a:ext uri="{FF2B5EF4-FFF2-40B4-BE49-F238E27FC236}">
                <a16:creationId xmlns:a16="http://schemas.microsoft.com/office/drawing/2014/main" id="{504616B2-13FE-8847-8B79-AED376AAE9A9}"/>
              </a:ext>
            </a:extLst>
          </p:cNvPr>
          <p:cNvSpPr txBox="1"/>
          <p:nvPr/>
        </p:nvSpPr>
        <p:spPr>
          <a:xfrm>
            <a:off x="4937126" y="5766067"/>
            <a:ext cx="2810385" cy="369332"/>
          </a:xfrm>
          <a:prstGeom prst="rect">
            <a:avLst/>
          </a:prstGeom>
          <a:noFill/>
        </p:spPr>
        <p:txBody>
          <a:bodyPr wrap="none" rtlCol="0">
            <a:spAutoFit/>
          </a:bodyPr>
          <a:lstStyle/>
          <a:p>
            <a:r>
              <a:rPr lang="en-US" dirty="0"/>
              <a:t>Much more about this later</a:t>
            </a:r>
          </a:p>
        </p:txBody>
      </p:sp>
      <p:grpSp>
        <p:nvGrpSpPr>
          <p:cNvPr id="40" name="Group 39">
            <a:extLst>
              <a:ext uri="{FF2B5EF4-FFF2-40B4-BE49-F238E27FC236}">
                <a16:creationId xmlns:a16="http://schemas.microsoft.com/office/drawing/2014/main" id="{37C20222-CDFF-9348-966E-84D4C0F4390B}"/>
              </a:ext>
            </a:extLst>
          </p:cNvPr>
          <p:cNvGrpSpPr/>
          <p:nvPr/>
        </p:nvGrpSpPr>
        <p:grpSpPr>
          <a:xfrm>
            <a:off x="4129533" y="5377973"/>
            <a:ext cx="656640" cy="572760"/>
            <a:chOff x="4129533" y="5377973"/>
            <a:chExt cx="656640" cy="572760"/>
          </a:xfrm>
        </p:grpSpPr>
        <mc:AlternateContent xmlns:mc="http://schemas.openxmlformats.org/markup-compatibility/2006" xmlns:p14="http://schemas.microsoft.com/office/powerpoint/2010/main">
          <mc:Choice Requires="p14">
            <p:contentPart p14:bwMode="auto" r:id="rId10">
              <p14:nvContentPartPr>
                <p14:cNvPr id="38" name="Ink 37">
                  <a:extLst>
                    <a:ext uri="{FF2B5EF4-FFF2-40B4-BE49-F238E27FC236}">
                      <a16:creationId xmlns:a16="http://schemas.microsoft.com/office/drawing/2014/main" id="{803D05C1-302A-0247-99D9-6619DB2311D6}"/>
                    </a:ext>
                  </a:extLst>
                </p14:cNvPr>
                <p14:cNvContentPartPr/>
                <p14:nvPr/>
              </p14:nvContentPartPr>
              <p14:xfrm>
                <a:off x="4129533" y="5377973"/>
                <a:ext cx="656640" cy="572760"/>
              </p14:xfrm>
            </p:contentPart>
          </mc:Choice>
          <mc:Fallback xmlns="">
            <p:pic>
              <p:nvPicPr>
                <p:cNvPr id="38" name="Ink 37">
                  <a:extLst>
                    <a:ext uri="{FF2B5EF4-FFF2-40B4-BE49-F238E27FC236}">
                      <a16:creationId xmlns:a16="http://schemas.microsoft.com/office/drawing/2014/main" id="{803D05C1-302A-0247-99D9-6619DB2311D6}"/>
                    </a:ext>
                  </a:extLst>
                </p:cNvPr>
                <p:cNvPicPr/>
                <p:nvPr/>
              </p:nvPicPr>
              <p:blipFill>
                <a:blip r:embed="rId11"/>
                <a:stretch>
                  <a:fillRect/>
                </a:stretch>
              </p:blipFill>
              <p:spPr>
                <a:xfrm>
                  <a:off x="4111533" y="5360333"/>
                  <a:ext cx="692280" cy="608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9" name="Ink 38">
                  <a:extLst>
                    <a:ext uri="{FF2B5EF4-FFF2-40B4-BE49-F238E27FC236}">
                      <a16:creationId xmlns:a16="http://schemas.microsoft.com/office/drawing/2014/main" id="{9B85DC7F-29FB-3E4C-9B65-66548EC14DC2}"/>
                    </a:ext>
                  </a:extLst>
                </p14:cNvPr>
                <p14:cNvContentPartPr/>
                <p14:nvPr/>
              </p14:nvContentPartPr>
              <p14:xfrm>
                <a:off x="4201173" y="5406053"/>
                <a:ext cx="245880" cy="127800"/>
              </p14:xfrm>
            </p:contentPart>
          </mc:Choice>
          <mc:Fallback xmlns="">
            <p:pic>
              <p:nvPicPr>
                <p:cNvPr id="39" name="Ink 38">
                  <a:extLst>
                    <a:ext uri="{FF2B5EF4-FFF2-40B4-BE49-F238E27FC236}">
                      <a16:creationId xmlns:a16="http://schemas.microsoft.com/office/drawing/2014/main" id="{9B85DC7F-29FB-3E4C-9B65-66548EC14DC2}"/>
                    </a:ext>
                  </a:extLst>
                </p:cNvPr>
                <p:cNvPicPr/>
                <p:nvPr/>
              </p:nvPicPr>
              <p:blipFill>
                <a:blip r:embed="rId13"/>
                <a:stretch>
                  <a:fillRect/>
                </a:stretch>
              </p:blipFill>
              <p:spPr>
                <a:xfrm>
                  <a:off x="4183173" y="5388413"/>
                  <a:ext cx="281520" cy="163440"/>
                </a:xfrm>
                <a:prstGeom prst="rect">
                  <a:avLst/>
                </a:prstGeom>
              </p:spPr>
            </p:pic>
          </mc:Fallback>
        </mc:AlternateContent>
      </p:grpSp>
      <p:pic>
        <p:nvPicPr>
          <p:cNvPr id="49" name="Picture 6">
            <a:extLst>
              <a:ext uri="{FF2B5EF4-FFF2-40B4-BE49-F238E27FC236}">
                <a16:creationId xmlns:a16="http://schemas.microsoft.com/office/drawing/2014/main" id="{2133720E-C0E2-E64A-9940-176554392B4F}"/>
              </a:ext>
            </a:extLst>
          </p:cNvPr>
          <p:cNvPicPr>
            <a:picLocks noChangeAspect="1" noChangeArrowheads="1"/>
          </p:cNvPicPr>
          <p:nvPr/>
        </p:nvPicPr>
        <p:blipFill>
          <a:blip r:embed="rId14"/>
          <a:srcRect/>
          <a:stretch/>
        </p:blipFill>
        <p:spPr bwMode="auto">
          <a:xfrm>
            <a:off x="7747511" y="5086665"/>
            <a:ext cx="2274265" cy="1277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07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A8F3930-4D63-EA40-8C25-0E6A8657FD2F}"/>
              </a:ext>
            </a:extLst>
          </p:cNvPr>
          <p:cNvSpPr>
            <a:spLocks noGrp="1" noChangeArrowheads="1"/>
          </p:cNvSpPr>
          <p:nvPr>
            <p:ph type="title"/>
          </p:nvPr>
        </p:nvSpPr>
        <p:spPr>
          <a:xfrm>
            <a:off x="6271438" y="721224"/>
            <a:ext cx="5367164" cy="1645920"/>
          </a:xfrm>
        </p:spPr>
        <p:txBody>
          <a:bodyPr>
            <a:normAutofit/>
          </a:bodyPr>
          <a:lstStyle/>
          <a:p>
            <a:r>
              <a:rPr lang="en-US" altLang="en-US" dirty="0">
                <a:ea typeface="ＭＳ Ｐゴシック" panose="020B0600070205080204" pitchFamily="34" charset="-128"/>
              </a:rPr>
              <a:t>Operating System Basics</a:t>
            </a:r>
          </a:p>
        </p:txBody>
      </p:sp>
      <p:sp>
        <p:nvSpPr>
          <p:cNvPr id="71" name="Rectangle 70">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73" name="Rectangle 72">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6" name="Picture 2" descr="https://upload.wikimedia.org/wikipedia/commons/thumb/8/8f/Kernel_Layout.svg/1024px-Kernel_Layout.svg.png">
            <a:extLst>
              <a:ext uri="{FF2B5EF4-FFF2-40B4-BE49-F238E27FC236}">
                <a16:creationId xmlns:a16="http://schemas.microsoft.com/office/drawing/2014/main" id="{87D6F510-7DE7-6D48-861A-F261170427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5256" y="1694380"/>
            <a:ext cx="4414438" cy="348740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F08E00FE-815A-414E-B00F-8A8AC6AA110C}"/>
              </a:ext>
            </a:extLst>
          </p:cNvPr>
          <p:cNvSpPr>
            <a:spLocks noGrp="1"/>
          </p:cNvSpPr>
          <p:nvPr>
            <p:ph idx="1"/>
          </p:nvPr>
        </p:nvSpPr>
        <p:spPr>
          <a:xfrm>
            <a:off x="6197598" y="2538919"/>
            <a:ext cx="5441004" cy="3496120"/>
          </a:xfrm>
        </p:spPr>
        <p:txBody>
          <a:bodyPr>
            <a:normAutofit/>
          </a:bodyPr>
          <a:lstStyle/>
          <a:p>
            <a:r>
              <a:rPr lang="en-US" sz="2000" dirty="0"/>
              <a:t>Multi-tasking, multi-user OS are now the norm</a:t>
            </a:r>
          </a:p>
          <a:p>
            <a:r>
              <a:rPr lang="en-US" sz="2000" b="1" dirty="0"/>
              <a:t>Kernel</a:t>
            </a:r>
            <a:r>
              <a:rPr lang="en-US" sz="2000" dirty="0"/>
              <a:t> mediates between applications and resources</a:t>
            </a:r>
          </a:p>
          <a:p>
            <a:r>
              <a:rPr lang="en-US" sz="2000" b="1" dirty="0"/>
              <a:t>Applications</a:t>
            </a:r>
            <a:r>
              <a:rPr lang="en-US" sz="2000" b="1" i="1" dirty="0"/>
              <a:t> </a:t>
            </a:r>
            <a:r>
              <a:rPr lang="en-US" sz="2000" dirty="0"/>
              <a:t>consist of one or more processes</a:t>
            </a:r>
          </a:p>
          <a:p>
            <a:r>
              <a:rPr lang="en-US" sz="2000" b="1" dirty="0"/>
              <a:t>Processes</a:t>
            </a:r>
            <a:r>
              <a:rPr lang="en-US" sz="2000" dirty="0"/>
              <a:t> have executable program, allocated memory, resource descriptors (e.g., file descriptors), processor state</a:t>
            </a:r>
          </a:p>
        </p:txBody>
      </p:sp>
    </p:spTree>
    <p:extLst>
      <p:ext uri="{BB962C8B-B14F-4D97-AF65-F5344CB8AC3E}">
        <p14:creationId xmlns:p14="http://schemas.microsoft.com/office/powerpoint/2010/main" val="184192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A8F3930-4D63-EA40-8C25-0E6A8657FD2F}"/>
              </a:ext>
            </a:extLst>
          </p:cNvPr>
          <p:cNvSpPr>
            <a:spLocks noGrp="1" noChangeArrowheads="1"/>
          </p:cNvSpPr>
          <p:nvPr>
            <p:ph type="title"/>
          </p:nvPr>
        </p:nvSpPr>
        <p:spPr/>
        <p:txBody>
          <a:bodyPr/>
          <a:lstStyle/>
          <a:p>
            <a:r>
              <a:rPr lang="en-US" altLang="en-US" dirty="0">
                <a:ea typeface="ＭＳ Ｐゴシック" panose="020B0600070205080204" pitchFamily="34" charset="-128"/>
              </a:rPr>
              <a:t>Protection Rings</a:t>
            </a:r>
            <a:endParaRPr lang="en-US" altLang="en-US" dirty="0">
              <a:solidFill>
                <a:srgbClr val="C00000"/>
              </a:solidFill>
              <a:ea typeface="ＭＳ Ｐゴシック" panose="020B0600070205080204" pitchFamily="34" charset="-128"/>
            </a:endParaRPr>
          </a:p>
        </p:txBody>
      </p:sp>
      <p:sp>
        <p:nvSpPr>
          <p:cNvPr id="7" name="TextBox 6">
            <a:extLst>
              <a:ext uri="{FF2B5EF4-FFF2-40B4-BE49-F238E27FC236}">
                <a16:creationId xmlns:a16="http://schemas.microsoft.com/office/drawing/2014/main" id="{473BACA2-50E7-E844-BB06-F50E0272D922}"/>
              </a:ext>
            </a:extLst>
          </p:cNvPr>
          <p:cNvSpPr txBox="1"/>
          <p:nvPr/>
        </p:nvSpPr>
        <p:spPr>
          <a:xfrm>
            <a:off x="1043516" y="1731433"/>
            <a:ext cx="5511425" cy="830997"/>
          </a:xfrm>
          <a:prstGeom prst="rect">
            <a:avLst/>
          </a:prstGeom>
          <a:noFill/>
        </p:spPr>
        <p:txBody>
          <a:bodyPr wrap="square" rtlCol="0">
            <a:spAutoFit/>
          </a:bodyPr>
          <a:lstStyle/>
          <a:p>
            <a:r>
              <a:rPr lang="en-US" sz="2400" dirty="0"/>
              <a:t>Different parts of system must operate at different privilege levels</a:t>
            </a:r>
          </a:p>
        </p:txBody>
      </p:sp>
      <p:sp>
        <p:nvSpPr>
          <p:cNvPr id="8" name="TextBox 7">
            <a:extLst>
              <a:ext uri="{FF2B5EF4-FFF2-40B4-BE49-F238E27FC236}">
                <a16:creationId xmlns:a16="http://schemas.microsoft.com/office/drawing/2014/main" id="{B34BE1F6-0E55-6D43-B39D-EE00789439E1}"/>
              </a:ext>
            </a:extLst>
          </p:cNvPr>
          <p:cNvSpPr txBox="1"/>
          <p:nvPr/>
        </p:nvSpPr>
        <p:spPr>
          <a:xfrm>
            <a:off x="1043517" y="3527105"/>
            <a:ext cx="4844916" cy="1200329"/>
          </a:xfrm>
          <a:prstGeom prst="rect">
            <a:avLst/>
          </a:prstGeom>
          <a:noFill/>
        </p:spPr>
        <p:txBody>
          <a:bodyPr wrap="none" rtlCol="0">
            <a:spAutoFit/>
          </a:bodyPr>
          <a:lstStyle/>
          <a:p>
            <a:pPr marL="214313" indent="-214313">
              <a:buFont typeface="Arial"/>
              <a:buChar char="•"/>
            </a:pPr>
            <a:r>
              <a:rPr lang="en-US" sz="2400" dirty="0"/>
              <a:t>Lower number = higher privilege</a:t>
            </a:r>
          </a:p>
          <a:p>
            <a:pPr marL="214313" indent="-214313">
              <a:buFont typeface="Arial"/>
              <a:buChar char="•"/>
            </a:pPr>
            <a:r>
              <a:rPr lang="en-US" sz="2400" dirty="0"/>
              <a:t>Ring 0 is supervisor</a:t>
            </a:r>
          </a:p>
          <a:p>
            <a:pPr marL="214313" indent="-214313">
              <a:buFont typeface="Arial"/>
              <a:buChar char="•"/>
            </a:pPr>
            <a:r>
              <a:rPr lang="en-US" sz="2400" dirty="0"/>
              <a:t>Inherit privileges over higher levels</a:t>
            </a:r>
          </a:p>
        </p:txBody>
      </p:sp>
      <p:pic>
        <p:nvPicPr>
          <p:cNvPr id="9" name="Picture 2" descr="https://upload.wikimedia.org/wikipedia/commons/thumb/2/2f/Priv_rings.svg/1024px-Priv_rings.svg.png">
            <a:extLst>
              <a:ext uri="{FF2B5EF4-FFF2-40B4-BE49-F238E27FC236}">
                <a16:creationId xmlns:a16="http://schemas.microsoft.com/office/drawing/2014/main" id="{F51DA863-BEE5-F64B-B320-0EB6E69D5B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0601" y="1910542"/>
            <a:ext cx="3626714" cy="261036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2A71912-1A87-F048-BABA-6FC5A5B5C87A}"/>
              </a:ext>
            </a:extLst>
          </p:cNvPr>
          <p:cNvSpPr txBox="1"/>
          <p:nvPr/>
        </p:nvSpPr>
        <p:spPr>
          <a:xfrm>
            <a:off x="7969250" y="4520906"/>
            <a:ext cx="2581156" cy="369332"/>
          </a:xfrm>
          <a:prstGeom prst="rect">
            <a:avLst/>
          </a:prstGeom>
          <a:noFill/>
        </p:spPr>
        <p:txBody>
          <a:bodyPr wrap="none" rtlCol="0">
            <a:spAutoFit/>
          </a:bodyPr>
          <a:lstStyle/>
          <a:p>
            <a:r>
              <a:rPr lang="en-US" dirty="0"/>
              <a:t>Intel x86 protection rings</a:t>
            </a:r>
          </a:p>
        </p:txBody>
      </p:sp>
      <p:sp>
        <p:nvSpPr>
          <p:cNvPr id="11" name="TextBox 10">
            <a:extLst>
              <a:ext uri="{FF2B5EF4-FFF2-40B4-BE49-F238E27FC236}">
                <a16:creationId xmlns:a16="http://schemas.microsoft.com/office/drawing/2014/main" id="{1741BA62-D517-9040-ADFA-C93068827BD8}"/>
              </a:ext>
            </a:extLst>
          </p:cNvPr>
          <p:cNvSpPr txBox="1"/>
          <p:nvPr/>
        </p:nvSpPr>
        <p:spPr>
          <a:xfrm>
            <a:off x="1043516" y="4898705"/>
            <a:ext cx="7660075" cy="1200329"/>
          </a:xfrm>
          <a:prstGeom prst="rect">
            <a:avLst/>
          </a:prstGeom>
          <a:noFill/>
        </p:spPr>
        <p:txBody>
          <a:bodyPr wrap="square" rtlCol="0">
            <a:spAutoFit/>
          </a:bodyPr>
          <a:lstStyle/>
          <a:p>
            <a:r>
              <a:rPr lang="en-US" sz="2400" b="1" dirty="0"/>
              <a:t>Principle of least privilege:</a:t>
            </a:r>
            <a:r>
              <a:rPr lang="en-US" sz="2400" dirty="0"/>
              <a:t> </a:t>
            </a:r>
          </a:p>
          <a:p>
            <a:r>
              <a:rPr lang="en-US" sz="2400" dirty="0"/>
              <a:t>User account or process should have least privilege level required to perform their intended functions</a:t>
            </a:r>
            <a:endParaRPr lang="en-US" sz="2400" b="1" i="1" dirty="0"/>
          </a:p>
        </p:txBody>
      </p:sp>
      <p:sp>
        <p:nvSpPr>
          <p:cNvPr id="12" name="TextBox 11">
            <a:extLst>
              <a:ext uri="{FF2B5EF4-FFF2-40B4-BE49-F238E27FC236}">
                <a16:creationId xmlns:a16="http://schemas.microsoft.com/office/drawing/2014/main" id="{681AD13B-B83D-C941-8F05-44691713015C}"/>
              </a:ext>
            </a:extLst>
          </p:cNvPr>
          <p:cNvSpPr txBox="1"/>
          <p:nvPr/>
        </p:nvSpPr>
        <p:spPr>
          <a:xfrm>
            <a:off x="1043516" y="2531533"/>
            <a:ext cx="5729817" cy="830997"/>
          </a:xfrm>
          <a:prstGeom prst="rect">
            <a:avLst/>
          </a:prstGeom>
          <a:noFill/>
        </p:spPr>
        <p:txBody>
          <a:bodyPr wrap="square" rtlCol="0">
            <a:spAutoFit/>
          </a:bodyPr>
          <a:lstStyle/>
          <a:p>
            <a:r>
              <a:rPr lang="en-US" sz="2400" dirty="0"/>
              <a:t>Protection rings included in all typical CPUs today and used by most operating systems</a:t>
            </a:r>
          </a:p>
        </p:txBody>
      </p:sp>
    </p:spTree>
    <p:extLst>
      <p:ext uri="{BB962C8B-B14F-4D97-AF65-F5344CB8AC3E}">
        <p14:creationId xmlns:p14="http://schemas.microsoft.com/office/powerpoint/2010/main" val="205122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A8F3930-4D63-EA40-8C25-0E6A8657FD2F}"/>
              </a:ext>
            </a:extLst>
          </p:cNvPr>
          <p:cNvSpPr>
            <a:spLocks noGrp="1" noChangeArrowheads="1"/>
          </p:cNvSpPr>
          <p:nvPr>
            <p:ph type="title"/>
          </p:nvPr>
        </p:nvSpPr>
        <p:spPr/>
        <p:txBody>
          <a:bodyPr/>
          <a:lstStyle/>
          <a:p>
            <a:r>
              <a:rPr lang="en-US" altLang="en-US" dirty="0">
                <a:ea typeface="ＭＳ Ｐゴシック" panose="020B0600070205080204" pitchFamily="34" charset="-128"/>
              </a:rPr>
              <a:t>Security Policies</a:t>
            </a:r>
            <a:endParaRPr lang="en-US" altLang="en-US" dirty="0">
              <a:solidFill>
                <a:srgbClr val="C00000"/>
              </a:solidFill>
              <a:ea typeface="ＭＳ Ｐゴシック" panose="020B0600070205080204" pitchFamily="34" charset="-128"/>
            </a:endParaRPr>
          </a:p>
        </p:txBody>
      </p:sp>
      <p:sp>
        <p:nvSpPr>
          <p:cNvPr id="16387" name="Rectangle 3">
            <a:extLst>
              <a:ext uri="{FF2B5EF4-FFF2-40B4-BE49-F238E27FC236}">
                <a16:creationId xmlns:a16="http://schemas.microsoft.com/office/drawing/2014/main" id="{3C76CBAA-EDD6-194F-9D31-3E0E35935A06}"/>
              </a:ext>
            </a:extLst>
          </p:cNvPr>
          <p:cNvSpPr>
            <a:spLocks noGrp="1" noChangeArrowheads="1"/>
          </p:cNvSpPr>
          <p:nvPr>
            <p:ph idx="1"/>
          </p:nvPr>
        </p:nvSpPr>
        <p:spPr/>
        <p:txBody>
          <a:bodyPr>
            <a:normAutofit/>
          </a:bodyPr>
          <a:lstStyle/>
          <a:p>
            <a:r>
              <a:rPr lang="en-US" altLang="en-US" sz="2800" dirty="0">
                <a:ea typeface="ＭＳ Ｐゴシック" panose="020B0600070205080204" pitchFamily="34" charset="-128"/>
              </a:rPr>
              <a:t>Principle of least privilege and privilege separation apply to any </a:t>
            </a:r>
            <a:r>
              <a:rPr lang="en-US" altLang="en-US" sz="2800" dirty="0">
                <a:solidFill>
                  <a:srgbClr val="C00000"/>
                </a:solidFill>
                <a:ea typeface="ＭＳ Ｐゴシック" panose="020B0600070205080204" pitchFamily="34" charset="-128"/>
              </a:rPr>
              <a:t>subject</a:t>
            </a:r>
            <a:r>
              <a:rPr lang="en-US" altLang="en-US" sz="2800" dirty="0">
                <a:ea typeface="ＭＳ Ｐゴシック" panose="020B0600070205080204" pitchFamily="34" charset="-128"/>
              </a:rPr>
              <a:t> performing an </a:t>
            </a:r>
            <a:r>
              <a:rPr lang="en-US" altLang="en-US" sz="2800" dirty="0">
                <a:solidFill>
                  <a:srgbClr val="C00000"/>
                </a:solidFill>
                <a:ea typeface="ＭＳ Ｐゴシック" panose="020B0600070205080204" pitchFamily="34" charset="-128"/>
              </a:rPr>
              <a:t>operation</a:t>
            </a:r>
            <a:r>
              <a:rPr lang="en-US" altLang="en-US" sz="2800" dirty="0">
                <a:ea typeface="ＭＳ Ｐゴシック" panose="020B0600070205080204" pitchFamily="34" charset="-128"/>
              </a:rPr>
              <a:t> on a protected </a:t>
            </a:r>
            <a:r>
              <a:rPr lang="en-US" altLang="en-US" sz="2800" dirty="0">
                <a:solidFill>
                  <a:srgbClr val="C00000"/>
                </a:solidFill>
                <a:ea typeface="ＭＳ Ｐゴシック" panose="020B0600070205080204" pitchFamily="34" charset="-128"/>
              </a:rPr>
              <a:t>object</a:t>
            </a:r>
            <a:endParaRPr lang="en-US" altLang="en-US" sz="2800" dirty="0">
              <a:ea typeface="ＭＳ Ｐゴシック" panose="020B0600070205080204" pitchFamily="34" charset="-128"/>
            </a:endParaRPr>
          </a:p>
          <a:p>
            <a:r>
              <a:rPr lang="en-US" altLang="en-US" sz="2800" dirty="0">
                <a:ea typeface="ＭＳ Ｐゴシック" panose="020B0600070205080204" pitchFamily="34" charset="-128"/>
              </a:rPr>
              <a:t>Examples of </a:t>
            </a:r>
            <a:r>
              <a:rPr lang="en-US" altLang="en-US" sz="2800" dirty="0">
                <a:solidFill>
                  <a:srgbClr val="C00000"/>
                </a:solidFill>
                <a:ea typeface="ＭＳ Ｐゴシック" panose="020B0600070205080204" pitchFamily="34" charset="-128"/>
              </a:rPr>
              <a:t>security policies</a:t>
            </a:r>
          </a:p>
          <a:p>
            <a:pPr lvl="1"/>
            <a:r>
              <a:rPr lang="en-US" altLang="en-US" sz="2400" dirty="0">
                <a:ea typeface="ＭＳ Ｐゴシック" panose="020B0600070205080204" pitchFamily="34" charset="-128"/>
              </a:rPr>
              <a:t>UNIX: A </a:t>
            </a:r>
            <a:r>
              <a:rPr lang="en-US" altLang="en-US" sz="2400" u="sng" dirty="0">
                <a:ea typeface="ＭＳ Ｐゴシック" panose="020B0600070205080204" pitchFamily="34" charset="-128"/>
              </a:rPr>
              <a:t>user</a:t>
            </a:r>
            <a:r>
              <a:rPr lang="en-US" altLang="en-US" sz="2400" dirty="0">
                <a:ea typeface="ＭＳ Ｐゴシック" panose="020B0600070205080204" pitchFamily="34" charset="-128"/>
              </a:rPr>
              <a:t> should only be able to </a:t>
            </a:r>
            <a:r>
              <a:rPr lang="en-US" altLang="en-US" sz="2400" u="sng" dirty="0">
                <a:ea typeface="ＭＳ Ｐゴシック" panose="020B0600070205080204" pitchFamily="34" charset="-128"/>
              </a:rPr>
              <a:t>read</a:t>
            </a:r>
            <a:r>
              <a:rPr lang="en-US" altLang="en-US" sz="2400" dirty="0">
                <a:ea typeface="ＭＳ Ｐゴシック" panose="020B0600070205080204" pitchFamily="34" charset="-128"/>
              </a:rPr>
              <a:t> their own </a:t>
            </a:r>
            <a:r>
              <a:rPr lang="en-US" altLang="en-US" sz="2400" u="sng" dirty="0">
                <a:ea typeface="ＭＳ Ｐゴシック" panose="020B0600070205080204" pitchFamily="34" charset="-128"/>
              </a:rPr>
              <a:t>files</a:t>
            </a:r>
          </a:p>
          <a:p>
            <a:pPr lvl="1"/>
            <a:r>
              <a:rPr lang="en-US" altLang="en-US" sz="2400" dirty="0">
                <a:ea typeface="ＭＳ Ｐゴシック" panose="020B0600070205080204" pitchFamily="34" charset="-128"/>
              </a:rPr>
              <a:t>UNIX: A </a:t>
            </a:r>
            <a:r>
              <a:rPr lang="en-US" altLang="en-US" sz="2400" u="sng" dirty="0">
                <a:ea typeface="ＭＳ Ｐゴシック" panose="020B0600070205080204" pitchFamily="34" charset="-128"/>
              </a:rPr>
              <a:t>process</a:t>
            </a:r>
            <a:r>
              <a:rPr lang="en-US" altLang="en-US" sz="2400" dirty="0">
                <a:ea typeface="ＭＳ Ｐゴシック" panose="020B0600070205080204" pitchFamily="34" charset="-128"/>
              </a:rPr>
              <a:t> should not be able to </a:t>
            </a:r>
            <a:r>
              <a:rPr lang="en-US" altLang="en-US" sz="2400" u="sng" dirty="0">
                <a:ea typeface="ＭＳ Ｐゴシック" panose="020B0600070205080204" pitchFamily="34" charset="-128"/>
              </a:rPr>
              <a:t>read</a:t>
            </a:r>
            <a:r>
              <a:rPr lang="en-US" altLang="en-US" sz="2400" dirty="0">
                <a:ea typeface="ＭＳ Ｐゴシック" panose="020B0600070205080204" pitchFamily="34" charset="-128"/>
              </a:rPr>
              <a:t> another process’s </a:t>
            </a:r>
            <a:r>
              <a:rPr lang="en-US" altLang="en-US" sz="2400" u="sng" dirty="0">
                <a:ea typeface="ＭＳ Ｐゴシック" panose="020B0600070205080204" pitchFamily="34" charset="-128"/>
              </a:rPr>
              <a:t>memory</a:t>
            </a:r>
          </a:p>
          <a:p>
            <a:pPr lvl="1"/>
            <a:r>
              <a:rPr lang="en-US" altLang="en-US" sz="2400" dirty="0">
                <a:ea typeface="ＭＳ Ｐゴシック" panose="020B0600070205080204" pitchFamily="34" charset="-128"/>
              </a:rPr>
              <a:t>Mobile: An </a:t>
            </a:r>
            <a:r>
              <a:rPr lang="en-US" altLang="en-US" sz="2400" u="sng" dirty="0">
                <a:ea typeface="ＭＳ Ｐゴシック" panose="020B0600070205080204" pitchFamily="34" charset="-128"/>
              </a:rPr>
              <a:t>app</a:t>
            </a:r>
            <a:r>
              <a:rPr lang="en-US" altLang="en-US" sz="2400" dirty="0">
                <a:ea typeface="ＭＳ Ｐゴシック" panose="020B0600070205080204" pitchFamily="34" charset="-128"/>
              </a:rPr>
              <a:t> should not able to </a:t>
            </a:r>
            <a:r>
              <a:rPr lang="en-US" altLang="en-US" sz="2400" u="sng" dirty="0">
                <a:ea typeface="ＭＳ Ｐゴシック" panose="020B0600070205080204" pitchFamily="34" charset="-128"/>
              </a:rPr>
              <a:t>edit</a:t>
            </a:r>
            <a:r>
              <a:rPr lang="en-US" altLang="en-US" sz="2400" dirty="0">
                <a:ea typeface="ＭＳ Ｐゴシック" panose="020B0600070205080204" pitchFamily="34" charset="-128"/>
              </a:rPr>
              <a:t> other apps’ </a:t>
            </a:r>
            <a:r>
              <a:rPr lang="en-US" altLang="en-US" sz="2400" u="sng" dirty="0">
                <a:ea typeface="ＭＳ Ｐゴシック" panose="020B0600070205080204" pitchFamily="34" charset="-128"/>
              </a:rPr>
              <a:t>data</a:t>
            </a:r>
          </a:p>
          <a:p>
            <a:pPr lvl="1"/>
            <a:r>
              <a:rPr lang="en-US" altLang="en-US" sz="2400" dirty="0">
                <a:ea typeface="ＭＳ Ｐゴシック" panose="020B0600070205080204" pitchFamily="34" charset="-128"/>
              </a:rPr>
              <a:t>Web: A </a:t>
            </a:r>
            <a:r>
              <a:rPr lang="en-US" altLang="en-US" sz="2400" u="sng" dirty="0">
                <a:ea typeface="ＭＳ Ｐゴシック" panose="020B0600070205080204" pitchFamily="34" charset="-128"/>
              </a:rPr>
              <a:t>domain</a:t>
            </a:r>
            <a:r>
              <a:rPr lang="en-US" altLang="en-US" sz="2400" dirty="0">
                <a:ea typeface="ＭＳ Ｐゴシック" panose="020B0600070205080204" pitchFamily="34" charset="-128"/>
              </a:rPr>
              <a:t> should only be able to </a:t>
            </a:r>
            <a:r>
              <a:rPr lang="en-US" altLang="en-US" sz="2400" u="sng" dirty="0">
                <a:ea typeface="ＭＳ Ｐゴシック" panose="020B0600070205080204" pitchFamily="34" charset="-128"/>
              </a:rPr>
              <a:t>read</a:t>
            </a:r>
            <a:r>
              <a:rPr lang="en-US" altLang="en-US" sz="2400" dirty="0">
                <a:ea typeface="ＭＳ Ｐゴシック" panose="020B0600070205080204" pitchFamily="34" charset="-128"/>
              </a:rPr>
              <a:t> its own </a:t>
            </a:r>
            <a:r>
              <a:rPr lang="en-US" altLang="en-US" sz="2400" u="sng" dirty="0">
                <a:ea typeface="ＭＳ Ｐゴシック" panose="020B0600070205080204" pitchFamily="34" charset="-128"/>
              </a:rPr>
              <a:t>cookies</a:t>
            </a:r>
          </a:p>
          <a:p>
            <a:endParaRPr lang="en-US" altLang="en-US" sz="2800" dirty="0">
              <a:ea typeface="ＭＳ Ｐゴシック" panose="020B0600070205080204" pitchFamily="34" charset="-128"/>
            </a:endParaRPr>
          </a:p>
          <a:p>
            <a:endParaRPr lang="en-US" altLang="en-US" sz="2800" dirty="0">
              <a:ea typeface="ＭＳ Ｐゴシック" panose="020B0600070205080204" pitchFamily="34" charset="-128"/>
            </a:endParaRPr>
          </a:p>
        </p:txBody>
      </p:sp>
    </p:spTree>
    <p:extLst>
      <p:ext uri="{BB962C8B-B14F-4D97-AF65-F5344CB8AC3E}">
        <p14:creationId xmlns:p14="http://schemas.microsoft.com/office/powerpoint/2010/main" val="23291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A8F3930-4D63-EA40-8C25-0E6A8657FD2F}"/>
              </a:ext>
            </a:extLst>
          </p:cNvPr>
          <p:cNvSpPr>
            <a:spLocks noGrp="1" noChangeArrowheads="1"/>
          </p:cNvSpPr>
          <p:nvPr>
            <p:ph type="title"/>
          </p:nvPr>
        </p:nvSpPr>
        <p:spPr/>
        <p:txBody>
          <a:bodyPr/>
          <a:lstStyle/>
          <a:p>
            <a:r>
              <a:rPr lang="en-US" altLang="en-US" dirty="0">
                <a:ea typeface="ＭＳ Ｐゴシック" panose="020B0600070205080204" pitchFamily="34" charset="-128"/>
              </a:rPr>
              <a:t>Memory Management</a:t>
            </a:r>
            <a:endParaRPr lang="en-US" altLang="en-US" dirty="0">
              <a:solidFill>
                <a:srgbClr val="C00000"/>
              </a:solidFill>
              <a:ea typeface="ＭＳ Ｐゴシック" panose="020B0600070205080204" pitchFamily="34" charset="-128"/>
            </a:endParaRPr>
          </a:p>
        </p:txBody>
      </p:sp>
      <p:pic>
        <p:nvPicPr>
          <p:cNvPr id="10242" name="Picture 2" descr="Memory management unit - Wikipedia">
            <a:extLst>
              <a:ext uri="{FF2B5EF4-FFF2-40B4-BE49-F238E27FC236}">
                <a16:creationId xmlns:a16="http://schemas.microsoft.com/office/drawing/2014/main" id="{F9057B05-BBFB-7245-9FCE-3AD8B5A75A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383" y="1893173"/>
            <a:ext cx="4127500" cy="25781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a:extLst>
              <a:ext uri="{FF2B5EF4-FFF2-40B4-BE49-F238E27FC236}">
                <a16:creationId xmlns:a16="http://schemas.microsoft.com/office/drawing/2014/main" id="{33CC0B04-4658-3949-8038-4E5290C162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80524" y="1684866"/>
            <a:ext cx="5473706" cy="354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a:extLst>
              <a:ext uri="{FF2B5EF4-FFF2-40B4-BE49-F238E27FC236}">
                <a16:creationId xmlns:a16="http://schemas.microsoft.com/office/drawing/2014/main" id="{A3FD26D1-263B-4441-B6EF-47ED17927D4E}"/>
              </a:ext>
            </a:extLst>
          </p:cNvPr>
          <p:cNvGrpSpPr/>
          <p:nvPr/>
        </p:nvGrpSpPr>
        <p:grpSpPr>
          <a:xfrm>
            <a:off x="2876171" y="2655480"/>
            <a:ext cx="4033800" cy="772560"/>
            <a:chOff x="2689907" y="2655480"/>
            <a:chExt cx="4033800" cy="77256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DA930518-553C-174C-BA2D-776C7E44DACE}"/>
                    </a:ext>
                  </a:extLst>
                </p14:cNvPr>
                <p14:cNvContentPartPr/>
                <p14:nvPr/>
              </p14:nvContentPartPr>
              <p14:xfrm>
                <a:off x="2689907" y="2655480"/>
                <a:ext cx="207720" cy="772560"/>
              </p14:xfrm>
            </p:contentPart>
          </mc:Choice>
          <mc:Fallback xmlns="">
            <p:pic>
              <p:nvPicPr>
                <p:cNvPr id="4" name="Ink 3">
                  <a:extLst>
                    <a:ext uri="{FF2B5EF4-FFF2-40B4-BE49-F238E27FC236}">
                      <a16:creationId xmlns:a16="http://schemas.microsoft.com/office/drawing/2014/main" id="{DA930518-553C-174C-BA2D-776C7E44DACE}"/>
                    </a:ext>
                  </a:extLst>
                </p:cNvPr>
                <p:cNvPicPr/>
                <p:nvPr/>
              </p:nvPicPr>
              <p:blipFill>
                <a:blip r:embed="rId5"/>
                <a:stretch>
                  <a:fillRect/>
                </a:stretch>
              </p:blipFill>
              <p:spPr>
                <a:xfrm>
                  <a:off x="2653907" y="2619480"/>
                  <a:ext cx="279360" cy="844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64A0BB-D510-4D4C-AEC1-5C956C790B1F}"/>
                    </a:ext>
                  </a:extLst>
                </p14:cNvPr>
                <p14:cNvContentPartPr/>
                <p14:nvPr/>
              </p14:nvContentPartPr>
              <p14:xfrm>
                <a:off x="2918507" y="2856720"/>
                <a:ext cx="3805200" cy="300960"/>
              </p14:xfrm>
            </p:contentPart>
          </mc:Choice>
          <mc:Fallback xmlns="">
            <p:pic>
              <p:nvPicPr>
                <p:cNvPr id="5" name="Ink 4">
                  <a:extLst>
                    <a:ext uri="{FF2B5EF4-FFF2-40B4-BE49-F238E27FC236}">
                      <a16:creationId xmlns:a16="http://schemas.microsoft.com/office/drawing/2014/main" id="{D664A0BB-D510-4D4C-AEC1-5C956C790B1F}"/>
                    </a:ext>
                  </a:extLst>
                </p:cNvPr>
                <p:cNvPicPr/>
                <p:nvPr/>
              </p:nvPicPr>
              <p:blipFill>
                <a:blip r:embed="rId7"/>
                <a:stretch>
                  <a:fillRect/>
                </a:stretch>
              </p:blipFill>
              <p:spPr>
                <a:xfrm>
                  <a:off x="2882507" y="2820720"/>
                  <a:ext cx="387684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2BCD6D24-CA53-F24A-B6B1-006B99642E57}"/>
                    </a:ext>
                  </a:extLst>
                </p14:cNvPr>
                <p14:cNvContentPartPr/>
                <p14:nvPr/>
              </p14:nvContentPartPr>
              <p14:xfrm>
                <a:off x="6208187" y="3052920"/>
                <a:ext cx="486360" cy="242280"/>
              </p14:xfrm>
            </p:contentPart>
          </mc:Choice>
          <mc:Fallback xmlns="">
            <p:pic>
              <p:nvPicPr>
                <p:cNvPr id="8" name="Ink 7">
                  <a:extLst>
                    <a:ext uri="{FF2B5EF4-FFF2-40B4-BE49-F238E27FC236}">
                      <a16:creationId xmlns:a16="http://schemas.microsoft.com/office/drawing/2014/main" id="{2BCD6D24-CA53-F24A-B6B1-006B99642E57}"/>
                    </a:ext>
                  </a:extLst>
                </p:cNvPr>
                <p:cNvPicPr/>
                <p:nvPr/>
              </p:nvPicPr>
              <p:blipFill>
                <a:blip r:embed="rId9"/>
                <a:stretch>
                  <a:fillRect/>
                </a:stretch>
              </p:blipFill>
              <p:spPr>
                <a:xfrm>
                  <a:off x="6172547" y="3016920"/>
                  <a:ext cx="558000" cy="313920"/>
                </a:xfrm>
                <a:prstGeom prst="rect">
                  <a:avLst/>
                </a:prstGeom>
              </p:spPr>
            </p:pic>
          </mc:Fallback>
        </mc:AlternateContent>
      </p:grpSp>
      <p:sp>
        <p:nvSpPr>
          <p:cNvPr id="10" name="TextBox 9">
            <a:extLst>
              <a:ext uri="{FF2B5EF4-FFF2-40B4-BE49-F238E27FC236}">
                <a16:creationId xmlns:a16="http://schemas.microsoft.com/office/drawing/2014/main" id="{3922BC47-511C-8E43-81B5-D229ECC12C8B}"/>
              </a:ext>
            </a:extLst>
          </p:cNvPr>
          <p:cNvSpPr txBox="1"/>
          <p:nvPr/>
        </p:nvSpPr>
        <p:spPr>
          <a:xfrm>
            <a:off x="1163925" y="5243928"/>
            <a:ext cx="5473706" cy="830997"/>
          </a:xfrm>
          <a:prstGeom prst="rect">
            <a:avLst/>
          </a:prstGeom>
          <a:noFill/>
        </p:spPr>
        <p:txBody>
          <a:bodyPr wrap="square" rtlCol="0">
            <a:spAutoFit/>
          </a:bodyPr>
          <a:lstStyle/>
          <a:p>
            <a:r>
              <a:rPr lang="en-US" sz="2400" dirty="0"/>
              <a:t>What prevents a process from reading another process’s memory?</a:t>
            </a:r>
          </a:p>
        </p:txBody>
      </p:sp>
    </p:spTree>
    <p:extLst>
      <p:ext uri="{BB962C8B-B14F-4D97-AF65-F5344CB8AC3E}">
        <p14:creationId xmlns:p14="http://schemas.microsoft.com/office/powerpoint/2010/main" val="4151705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09E613-BB35-134F-89A7-1A3A0992BF5C}"/>
              </a:ext>
            </a:extLst>
          </p:cNvPr>
          <p:cNvSpPr>
            <a:spLocks noGrp="1"/>
          </p:cNvSpPr>
          <p:nvPr>
            <p:ph type="title"/>
          </p:nvPr>
        </p:nvSpPr>
        <p:spPr/>
        <p:txBody>
          <a:bodyPr/>
          <a:lstStyle/>
          <a:p>
            <a:r>
              <a:rPr lang="en-US" dirty="0"/>
              <a:t>ACLs vs. Capabilities</a:t>
            </a:r>
          </a:p>
        </p:txBody>
      </p:sp>
      <p:pic>
        <p:nvPicPr>
          <p:cNvPr id="12" name="images.jpg" descr="images.jpg">
            <a:extLst>
              <a:ext uri="{FF2B5EF4-FFF2-40B4-BE49-F238E27FC236}">
                <a16:creationId xmlns:a16="http://schemas.microsoft.com/office/drawing/2014/main" id="{5BEE1EDA-C098-E24B-B0F9-2FC1CD47A938}"/>
              </a:ext>
            </a:extLst>
          </p:cNvPr>
          <p:cNvPicPr>
            <a:picLocks noChangeAspect="1"/>
          </p:cNvPicPr>
          <p:nvPr/>
        </p:nvPicPr>
        <p:blipFill>
          <a:blip r:embed="rId2"/>
          <a:stretch>
            <a:fillRect/>
          </a:stretch>
        </p:blipFill>
        <p:spPr>
          <a:xfrm>
            <a:off x="7612347" y="2409207"/>
            <a:ext cx="2023258" cy="1105752"/>
          </a:xfrm>
          <a:prstGeom prst="rect">
            <a:avLst/>
          </a:prstGeom>
          <a:ln w="12700">
            <a:miter lim="400000"/>
          </a:ln>
        </p:spPr>
      </p:pic>
      <p:pic>
        <p:nvPicPr>
          <p:cNvPr id="13" name="wedding_26-512.png" descr="wedding_26-512.png">
            <a:extLst>
              <a:ext uri="{FF2B5EF4-FFF2-40B4-BE49-F238E27FC236}">
                <a16:creationId xmlns:a16="http://schemas.microsoft.com/office/drawing/2014/main" id="{DE7D5397-9D6A-0944-9085-BD940A60F9DE}"/>
              </a:ext>
            </a:extLst>
          </p:cNvPr>
          <p:cNvPicPr>
            <a:picLocks noChangeAspect="1"/>
          </p:cNvPicPr>
          <p:nvPr/>
        </p:nvPicPr>
        <p:blipFill>
          <a:blip r:embed="rId3"/>
          <a:stretch>
            <a:fillRect/>
          </a:stretch>
        </p:blipFill>
        <p:spPr>
          <a:xfrm>
            <a:off x="8060689" y="4468701"/>
            <a:ext cx="1126574" cy="1126574"/>
          </a:xfrm>
          <a:prstGeom prst="rect">
            <a:avLst/>
          </a:prstGeom>
          <a:ln w="12700">
            <a:miter lim="400000"/>
          </a:ln>
        </p:spPr>
      </p:pic>
      <p:sp>
        <p:nvSpPr>
          <p:cNvPr id="14" name="ACL: system checks where subject is on list of users with access to the object">
            <a:extLst>
              <a:ext uri="{FF2B5EF4-FFF2-40B4-BE49-F238E27FC236}">
                <a16:creationId xmlns:a16="http://schemas.microsoft.com/office/drawing/2014/main" id="{B05F4A4C-73FD-CE4E-85B6-9C6B335B9EC7}"/>
              </a:ext>
            </a:extLst>
          </p:cNvPr>
          <p:cNvSpPr txBox="1"/>
          <p:nvPr/>
        </p:nvSpPr>
        <p:spPr>
          <a:xfrm>
            <a:off x="1070791" y="4368799"/>
            <a:ext cx="6041209" cy="14105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noAutofit/>
          </a:bodyPr>
          <a:lstStyle/>
          <a:p>
            <a:pPr>
              <a:spcBef>
                <a:spcPts val="2213"/>
              </a:spcBef>
              <a:defRPr sz="4800"/>
            </a:pPr>
            <a:r>
              <a:rPr sz="2800" dirty="0">
                <a:solidFill>
                  <a:srgbClr val="C00000"/>
                </a:solidFill>
              </a:rPr>
              <a:t>ACL: </a:t>
            </a:r>
            <a:r>
              <a:rPr sz="2800" dirty="0"/>
              <a:t>system checks where subject is on list of users with access to the object</a:t>
            </a:r>
            <a:r>
              <a:rPr lang="en-US" sz="2800" dirty="0"/>
              <a:t>.</a:t>
            </a:r>
            <a:endParaRPr sz="2800" dirty="0"/>
          </a:p>
        </p:txBody>
      </p:sp>
      <p:sp>
        <p:nvSpPr>
          <p:cNvPr id="15" name="ACL: system checks where subject is on list of users with access to the object">
            <a:extLst>
              <a:ext uri="{FF2B5EF4-FFF2-40B4-BE49-F238E27FC236}">
                <a16:creationId xmlns:a16="http://schemas.microsoft.com/office/drawing/2014/main" id="{69BC7FC9-D825-024E-A22B-5FC23FC77AA8}"/>
              </a:ext>
            </a:extLst>
          </p:cNvPr>
          <p:cNvSpPr txBox="1"/>
          <p:nvPr/>
        </p:nvSpPr>
        <p:spPr>
          <a:xfrm>
            <a:off x="1133997" y="2409207"/>
            <a:ext cx="5774803" cy="18980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noAutofit/>
          </a:bodyPr>
          <a:lstStyle/>
          <a:p>
            <a:pPr>
              <a:spcBef>
                <a:spcPts val="2213"/>
              </a:spcBef>
              <a:defRPr sz="4800"/>
            </a:pPr>
            <a:r>
              <a:rPr lang="en-US" sz="2800" dirty="0">
                <a:solidFill>
                  <a:srgbClr val="C00000"/>
                </a:solidFill>
              </a:rPr>
              <a:t>Capabilities: </a:t>
            </a:r>
            <a:r>
              <a:rPr lang="en-US" sz="2800" dirty="0"/>
              <a:t>subject presents an unforgeable ticket that grants access to an object. System doesn’t care who subject is, just that they have access. </a:t>
            </a:r>
          </a:p>
          <a:p>
            <a:pPr>
              <a:spcBef>
                <a:spcPts val="2213"/>
              </a:spcBef>
              <a:defRPr sz="4800"/>
            </a:pPr>
            <a:endParaRPr lang="en-US" sz="2800" dirty="0"/>
          </a:p>
        </p:txBody>
      </p:sp>
      <p:sp>
        <p:nvSpPr>
          <p:cNvPr id="2" name="TextBox 1">
            <a:extLst>
              <a:ext uri="{FF2B5EF4-FFF2-40B4-BE49-F238E27FC236}">
                <a16:creationId xmlns:a16="http://schemas.microsoft.com/office/drawing/2014/main" id="{C5B5A588-A4F6-1C44-92DD-82DD0537B189}"/>
              </a:ext>
            </a:extLst>
          </p:cNvPr>
          <p:cNvSpPr txBox="1"/>
          <p:nvPr/>
        </p:nvSpPr>
        <p:spPr>
          <a:xfrm>
            <a:off x="7104463" y="807716"/>
            <a:ext cx="4165600" cy="707886"/>
          </a:xfrm>
          <a:prstGeom prst="rect">
            <a:avLst/>
          </a:prstGeom>
          <a:noFill/>
        </p:spPr>
        <p:txBody>
          <a:bodyPr wrap="square" rtlCol="0">
            <a:spAutoFit/>
          </a:bodyPr>
          <a:lstStyle/>
          <a:p>
            <a:r>
              <a:rPr lang="en-US" sz="2000" dirty="0"/>
              <a:t>Examples of capability-based systems we have seen in this course?</a:t>
            </a:r>
          </a:p>
        </p:txBody>
      </p:sp>
      <p:grpSp>
        <p:nvGrpSpPr>
          <p:cNvPr id="6" name="Group 5">
            <a:extLst>
              <a:ext uri="{FF2B5EF4-FFF2-40B4-BE49-F238E27FC236}">
                <a16:creationId xmlns:a16="http://schemas.microsoft.com/office/drawing/2014/main" id="{E110A7AB-8862-F44A-BEF2-B6D152107FF9}"/>
              </a:ext>
            </a:extLst>
          </p:cNvPr>
          <p:cNvGrpSpPr/>
          <p:nvPr/>
        </p:nvGrpSpPr>
        <p:grpSpPr>
          <a:xfrm>
            <a:off x="6342700" y="1628634"/>
            <a:ext cx="1132200" cy="771120"/>
            <a:chOff x="6140507" y="1809120"/>
            <a:chExt cx="1132200" cy="77112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2A70BFE4-A44A-074F-9BC7-0E4B6387E76B}"/>
                    </a:ext>
                  </a:extLst>
                </p14:cNvPr>
                <p14:cNvContentPartPr/>
                <p14:nvPr/>
              </p14:nvContentPartPr>
              <p14:xfrm>
                <a:off x="6140507" y="1809120"/>
                <a:ext cx="1132200" cy="712440"/>
              </p14:xfrm>
            </p:contentPart>
          </mc:Choice>
          <mc:Fallback xmlns="">
            <p:pic>
              <p:nvPicPr>
                <p:cNvPr id="3" name="Ink 2">
                  <a:extLst>
                    <a:ext uri="{FF2B5EF4-FFF2-40B4-BE49-F238E27FC236}">
                      <a16:creationId xmlns:a16="http://schemas.microsoft.com/office/drawing/2014/main" id="{2A70BFE4-A44A-074F-9BC7-0E4B6387E76B}"/>
                    </a:ext>
                  </a:extLst>
                </p:cNvPr>
                <p:cNvPicPr/>
                <p:nvPr/>
              </p:nvPicPr>
              <p:blipFill>
                <a:blip r:embed="rId5"/>
                <a:stretch>
                  <a:fillRect/>
                </a:stretch>
              </p:blipFill>
              <p:spPr>
                <a:xfrm>
                  <a:off x="6131867" y="1800120"/>
                  <a:ext cx="1149840" cy="73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A3910087-1630-B340-8122-01E80C511F84}"/>
                    </a:ext>
                  </a:extLst>
                </p14:cNvPr>
                <p14:cNvContentPartPr/>
                <p14:nvPr/>
              </p14:nvContentPartPr>
              <p14:xfrm>
                <a:off x="6147347" y="2530200"/>
                <a:ext cx="300600" cy="50040"/>
              </p14:xfrm>
            </p:contentPart>
          </mc:Choice>
          <mc:Fallback xmlns="">
            <p:pic>
              <p:nvPicPr>
                <p:cNvPr id="4" name="Ink 3">
                  <a:extLst>
                    <a:ext uri="{FF2B5EF4-FFF2-40B4-BE49-F238E27FC236}">
                      <a16:creationId xmlns:a16="http://schemas.microsoft.com/office/drawing/2014/main" id="{A3910087-1630-B340-8122-01E80C511F84}"/>
                    </a:ext>
                  </a:extLst>
                </p:cNvPr>
                <p:cNvPicPr/>
                <p:nvPr/>
              </p:nvPicPr>
              <p:blipFill>
                <a:blip r:embed="rId7"/>
                <a:stretch>
                  <a:fillRect/>
                </a:stretch>
              </p:blipFill>
              <p:spPr>
                <a:xfrm>
                  <a:off x="6138707" y="2521200"/>
                  <a:ext cx="318240" cy="67680"/>
                </a:xfrm>
                <a:prstGeom prst="rect">
                  <a:avLst/>
                </a:prstGeom>
              </p:spPr>
            </p:pic>
          </mc:Fallback>
        </mc:AlternateContent>
      </p:grpSp>
    </p:spTree>
    <p:extLst>
      <p:ext uri="{BB962C8B-B14F-4D97-AF65-F5344CB8AC3E}">
        <p14:creationId xmlns:p14="http://schemas.microsoft.com/office/powerpoint/2010/main" val="95376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45D1-77F7-234A-AB84-AD4DAC6A8A76}"/>
              </a:ext>
            </a:extLst>
          </p:cNvPr>
          <p:cNvSpPr>
            <a:spLocks noGrp="1"/>
          </p:cNvSpPr>
          <p:nvPr>
            <p:ph type="title"/>
          </p:nvPr>
        </p:nvSpPr>
        <p:spPr/>
        <p:txBody>
          <a:bodyPr/>
          <a:lstStyle/>
          <a:p>
            <a:r>
              <a:rPr lang="en-US" dirty="0"/>
              <a:t>UNIX</a:t>
            </a:r>
          </a:p>
        </p:txBody>
      </p:sp>
      <p:sp>
        <p:nvSpPr>
          <p:cNvPr id="4" name="Content Placeholder 3">
            <a:extLst>
              <a:ext uri="{FF2B5EF4-FFF2-40B4-BE49-F238E27FC236}">
                <a16:creationId xmlns:a16="http://schemas.microsoft.com/office/drawing/2014/main" id="{405732B8-96A9-B948-B664-41641FDF83A4}"/>
              </a:ext>
            </a:extLst>
          </p:cNvPr>
          <p:cNvSpPr>
            <a:spLocks noGrp="1"/>
          </p:cNvSpPr>
          <p:nvPr>
            <p:ph idx="1"/>
          </p:nvPr>
        </p:nvSpPr>
        <p:spPr>
          <a:xfrm>
            <a:off x="1066800" y="2103120"/>
            <a:ext cx="6485467" cy="3849624"/>
          </a:xfrm>
        </p:spPr>
        <p:txBody>
          <a:bodyPr>
            <a:normAutofit/>
          </a:bodyPr>
          <a:lstStyle/>
          <a:p>
            <a:r>
              <a:rPr lang="en-US" sz="2800" dirty="0"/>
              <a:t>Developed at Bell Labs in the early 1970s</a:t>
            </a:r>
          </a:p>
          <a:p>
            <a:r>
              <a:rPr lang="en-US" sz="2800" dirty="0"/>
              <a:t>Simple, elegant, very influential design</a:t>
            </a:r>
          </a:p>
          <a:p>
            <a:r>
              <a:rPr lang="en-US" sz="2800" dirty="0"/>
              <a:t>Modern descendants: MacOS and iOS, Linux, FreeBSD, Android…</a:t>
            </a:r>
          </a:p>
        </p:txBody>
      </p:sp>
      <p:pic>
        <p:nvPicPr>
          <p:cNvPr id="11266" name="Picture 2" descr="Ken Thompson and Dennis Ritchie - Home | Facebook">
            <a:extLst>
              <a:ext uri="{FF2B5EF4-FFF2-40B4-BE49-F238E27FC236}">
                <a16:creationId xmlns:a16="http://schemas.microsoft.com/office/drawing/2014/main" id="{F5D53403-A5E0-F94C-BC4E-A124D0D44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1566" y="2039594"/>
            <a:ext cx="3073400" cy="2641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7C4B6B-78F5-754B-89B7-B309DAC93613}"/>
              </a:ext>
            </a:extLst>
          </p:cNvPr>
          <p:cNvSpPr txBox="1"/>
          <p:nvPr/>
        </p:nvSpPr>
        <p:spPr>
          <a:xfrm>
            <a:off x="8301566" y="4860727"/>
            <a:ext cx="3491661" cy="369332"/>
          </a:xfrm>
          <a:prstGeom prst="rect">
            <a:avLst/>
          </a:prstGeom>
          <a:noFill/>
        </p:spPr>
        <p:txBody>
          <a:bodyPr wrap="none" rtlCol="0">
            <a:spAutoFit/>
          </a:bodyPr>
          <a:lstStyle/>
          <a:p>
            <a:r>
              <a:rPr lang="en-US" dirty="0"/>
              <a:t>Ken Thompson and Dennis Ritchie</a:t>
            </a:r>
          </a:p>
        </p:txBody>
      </p:sp>
      <p:sp>
        <p:nvSpPr>
          <p:cNvPr id="7" name="TextBox 6">
            <a:extLst>
              <a:ext uri="{FF2B5EF4-FFF2-40B4-BE49-F238E27FC236}">
                <a16:creationId xmlns:a16="http://schemas.microsoft.com/office/drawing/2014/main" id="{99B9D419-D97B-1D4B-B505-5976C40B3740}"/>
              </a:ext>
            </a:extLst>
          </p:cNvPr>
          <p:cNvSpPr txBox="1"/>
          <p:nvPr/>
        </p:nvSpPr>
        <p:spPr>
          <a:xfrm>
            <a:off x="8301566" y="5303408"/>
            <a:ext cx="3392275" cy="369332"/>
          </a:xfrm>
          <a:prstGeom prst="rect">
            <a:avLst/>
          </a:prstGeom>
          <a:noFill/>
        </p:spPr>
        <p:txBody>
          <a:bodyPr wrap="none" rtlCol="0">
            <a:spAutoFit/>
          </a:bodyPr>
          <a:lstStyle/>
          <a:p>
            <a:r>
              <a:rPr lang="en-US" dirty="0"/>
              <a:t>Recipients of 1983 Turing Award</a:t>
            </a:r>
          </a:p>
        </p:txBody>
      </p:sp>
    </p:spTree>
    <p:extLst>
      <p:ext uri="{BB962C8B-B14F-4D97-AF65-F5344CB8AC3E}">
        <p14:creationId xmlns:p14="http://schemas.microsoft.com/office/powerpoint/2010/main" val="13969692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3827</TotalTime>
  <Words>2105</Words>
  <Application>Microsoft Macintosh PowerPoint</Application>
  <PresentationFormat>Widescreen</PresentationFormat>
  <Paragraphs>298</Paragraphs>
  <Slides>37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Courier</vt:lpstr>
      <vt:lpstr>Garamond</vt:lpstr>
      <vt:lpstr>Monotype Sorts</vt:lpstr>
      <vt:lpstr>Segoe Print</vt:lpstr>
      <vt:lpstr>Selawik Light</vt:lpstr>
      <vt:lpstr>Speak Pro</vt:lpstr>
      <vt:lpstr>Tahoma</vt:lpstr>
      <vt:lpstr>SavonVTI</vt:lpstr>
      <vt:lpstr>ACCESS CONTROL ISOLATION and CONFINEMENT VIRTUALIZATION  Vitaly Shmatikov</vt:lpstr>
      <vt:lpstr>Defense in Depth</vt:lpstr>
      <vt:lpstr>Principle of Least Privilege</vt:lpstr>
      <vt:lpstr>Operating System Basics</vt:lpstr>
      <vt:lpstr>Protection Rings</vt:lpstr>
      <vt:lpstr>Security Policies</vt:lpstr>
      <vt:lpstr>Memory Management</vt:lpstr>
      <vt:lpstr>ACLs vs. Capabilities</vt:lpstr>
      <vt:lpstr>UNIX</vt:lpstr>
      <vt:lpstr>UNIX Security Model</vt:lpstr>
      <vt:lpstr>UNIX Users</vt:lpstr>
      <vt:lpstr>Users and Superusers</vt:lpstr>
      <vt:lpstr>Access Control in UNIX</vt:lpstr>
      <vt:lpstr>UNIX Permission Bits</vt:lpstr>
      <vt:lpstr>UNIX Process Permissions</vt:lpstr>
      <vt:lpstr>Process IDs in UNIX</vt:lpstr>
      <vt:lpstr>Setuid Programs</vt:lpstr>
      <vt:lpstr>Privilege Escalation</vt:lpstr>
      <vt:lpstr>Acquiring and Dropping Privilege</vt:lpstr>
      <vt:lpstr>Checking Access Rights</vt:lpstr>
      <vt:lpstr>Race Condition</vt:lpstr>
      <vt:lpstr>Summary of UNIX Access Control</vt:lpstr>
      <vt:lpstr>Chrome Architecture</vt:lpstr>
      <vt:lpstr>Process-Based Website Isolation</vt:lpstr>
      <vt:lpstr>Chrome Sandboxing</vt:lpstr>
      <vt:lpstr>Restricted Security Context</vt:lpstr>
      <vt:lpstr>PowerPoint Presentation</vt:lpstr>
      <vt:lpstr>Physical Machine</vt:lpstr>
      <vt:lpstr>Virtual Machine</vt:lpstr>
      <vt:lpstr>Virtualization Properties</vt:lpstr>
      <vt:lpstr>Virtualization Use Cases</vt:lpstr>
      <vt:lpstr>Studying Malware with VMs</vt:lpstr>
      <vt:lpstr>Hypervisor Detection</vt:lpstr>
      <vt:lpstr>Red Pill Techniques</vt:lpstr>
      <vt:lpstr>Hypervisor Security Assumption</vt:lpstr>
      <vt:lpstr>Violating Confinement</vt:lpstr>
      <vt:lpstr>Violating Isolation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 isolation, virtualization</dc:title>
  <dc:subject/>
  <dc:creator>Vitaly Shmatikov</dc:creator>
  <cp:keywords/>
  <dc:description/>
  <cp:lastModifiedBy>Vitaly Shmatikov</cp:lastModifiedBy>
  <cp:revision>476</cp:revision>
  <dcterms:created xsi:type="dcterms:W3CDTF">2020-11-13T21:02:23Z</dcterms:created>
  <dcterms:modified xsi:type="dcterms:W3CDTF">2021-11-03T21:33:47Z</dcterms:modified>
  <cp:category/>
</cp:coreProperties>
</file>