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6" r:id="rId6"/>
    <p:sldId id="258" r:id="rId7"/>
    <p:sldId id="269" r:id="rId8"/>
    <p:sldId id="272" r:id="rId9"/>
    <p:sldId id="273" r:id="rId10"/>
    <p:sldId id="262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30" autoAdjust="0"/>
  </p:normalViewPr>
  <p:slideViewPr>
    <p:cSldViewPr>
      <p:cViewPr varScale="1">
        <p:scale>
          <a:sx n="70" d="100"/>
          <a:sy n="70" d="100"/>
        </p:scale>
        <p:origin x="-5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3AA1-A026-4A24-80F7-FEC275776958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7F7C-8401-485A-BB32-D2822C8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1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ultancy.com/us/blog/7730-why-do-consumers-abandon-online-purchas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buysight.com/blog/2010/04/23/whos-shopping-online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details about</a:t>
            </a:r>
            <a:r>
              <a:rPr lang="en-US" baseline="0" dirty="0" smtClean="0"/>
              <a:t> checkout abandonment can be found here: </a:t>
            </a:r>
            <a:r>
              <a:rPr lang="en-US" dirty="0" smtClean="0">
                <a:hlinkClick r:id="rId3"/>
              </a:rPr>
              <a:t>http://econsultancy.com/us/blog/7730-why-do-consumers-abandon-online-purchases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information about online shoppers</a:t>
            </a:r>
            <a:r>
              <a:rPr lang="en-US" baseline="0" dirty="0" smtClean="0"/>
              <a:t> can be found here: </a:t>
            </a:r>
            <a:r>
              <a:rPr lang="en-US" dirty="0" smtClean="0">
                <a:hlinkClick r:id="rId4"/>
              </a:rPr>
              <a:t>http://www.buysight.com/blog/2010/04/23/whos-shopping-online/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7F7C-8401-485A-BB32-D2822C8B0F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Initially, each member of the group created a paper prototype. Then we each demoed them to each other in a Google+ Hangout. We then discussed and used pieces of all of our paper prototypes for the final design. We then spent a few weeks actually designing our initial prototype for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7F7C-8401-485A-BB32-D2822C8B0F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8EA2549-39A2-4357-A466-DBCADD5C6106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5XRy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1SNk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Checkout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Lance Burgo, </a:t>
            </a:r>
            <a:r>
              <a:rPr lang="en-US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</a:t>
            </a:r>
            <a:r>
              <a:rPr lang="en-US" dirty="0" err="1" smtClean="0"/>
              <a:t>Shobhit</a:t>
            </a:r>
            <a:r>
              <a:rPr lang="en-US" dirty="0" smtClean="0"/>
              <a:t> </a:t>
            </a:r>
            <a:r>
              <a:rPr lang="en-US" dirty="0" err="1" smtClean="0"/>
              <a:t>Jaiswal</a:t>
            </a:r>
            <a:endParaRPr lang="en-US" dirty="0" smtClean="0"/>
          </a:p>
          <a:p>
            <a:pPr algn="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545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 Human Computer Interaction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Final </a:t>
            </a:r>
            <a:r>
              <a:rPr lang="en-US" dirty="0" smtClean="0"/>
              <a:t>product </a:t>
            </a:r>
            <a:r>
              <a:rPr lang="en-US" dirty="0" smtClean="0"/>
              <a:t>can be found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goo.gl/5XRyy</a:t>
            </a:r>
            <a:endParaRPr lang="en-US" dirty="0" smtClean="0"/>
          </a:p>
          <a:p>
            <a:pPr lvl="0"/>
            <a:r>
              <a:rPr lang="en-US" dirty="0" smtClean="0"/>
              <a:t>User experience results:</a:t>
            </a:r>
          </a:p>
          <a:p>
            <a:pPr lvl="1"/>
            <a:r>
              <a:rPr lang="en-US" dirty="0" smtClean="0"/>
              <a:t>Largely positive feedback</a:t>
            </a:r>
          </a:p>
          <a:p>
            <a:pPr lvl="1"/>
            <a:r>
              <a:rPr lang="en-US" dirty="0" smtClean="0"/>
              <a:t>Users reported that errors were caught early and validated, resulting in better overall experience and fewer overall errors</a:t>
            </a:r>
          </a:p>
          <a:p>
            <a:pPr lvl="1"/>
            <a:r>
              <a:rPr lang="en-US" dirty="0" smtClean="0"/>
              <a:t>Usability and feedback were noted as high, interface was described as “smooth”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detailed error messages</a:t>
            </a:r>
          </a:p>
          <a:p>
            <a:pPr lvl="1"/>
            <a:r>
              <a:rPr lang="en-US" dirty="0" smtClean="0"/>
              <a:t>What characters are permitted</a:t>
            </a:r>
          </a:p>
          <a:p>
            <a:pPr lvl="1"/>
            <a:r>
              <a:rPr lang="en-US" dirty="0" smtClean="0"/>
              <a:t>Specific reasons why their entry was rejected</a:t>
            </a:r>
          </a:p>
          <a:p>
            <a:r>
              <a:rPr lang="en-US" dirty="0" smtClean="0"/>
              <a:t>Server-side scripting</a:t>
            </a:r>
          </a:p>
          <a:p>
            <a:pPr lvl="1"/>
            <a:r>
              <a:rPr lang="en-US" dirty="0" smtClean="0"/>
              <a:t>Current prototype is only client-side scripting</a:t>
            </a:r>
          </a:p>
          <a:p>
            <a:pPr lvl="1"/>
            <a:r>
              <a:rPr lang="en-US" dirty="0" smtClean="0"/>
              <a:t>To provide a legitimate checkout, it would be necessary to create a wealth of server-side code to communicate all information back to a central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 simple checkout process for the web (primarily for use by desktops &amp; laptops)</a:t>
            </a:r>
          </a:p>
          <a:p>
            <a:pPr lvl="1"/>
            <a:r>
              <a:rPr lang="en-US" dirty="0" smtClean="0"/>
              <a:t>Specific focus: purchasers of mobile phone hardware</a:t>
            </a:r>
          </a:p>
          <a:p>
            <a:r>
              <a:rPr lang="en-US" dirty="0" smtClean="0"/>
              <a:t>Allow users to interact with it simply and quickly</a:t>
            </a:r>
          </a:p>
          <a:p>
            <a:r>
              <a:rPr lang="en-US" dirty="0" smtClean="0"/>
              <a:t>Chosen focus of 5 E’s</a:t>
            </a:r>
          </a:p>
          <a:p>
            <a:pPr lvl="1"/>
            <a:r>
              <a:rPr lang="en-US" dirty="0" smtClean="0"/>
              <a:t>Primary: error-free</a:t>
            </a:r>
          </a:p>
          <a:p>
            <a:pPr lvl="1"/>
            <a:r>
              <a:rPr lang="en-US" dirty="0" smtClean="0"/>
              <a:t>Secondary: efficient</a:t>
            </a:r>
          </a:p>
          <a:p>
            <a:r>
              <a:rPr lang="en-US" dirty="0" smtClean="0"/>
              <a:t>Focus on simplicity, usability, lack of confusion</a:t>
            </a:r>
          </a:p>
          <a:p>
            <a:r>
              <a:rPr lang="en-US" dirty="0" smtClean="0"/>
              <a:t>Ensure information is passed to user in a concise and clear way</a:t>
            </a:r>
          </a:p>
          <a:p>
            <a:r>
              <a:rPr lang="en-US" dirty="0" smtClean="0"/>
              <a:t>Iterate design through user input and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Checkout abandonment is a key area directly affecting online business</a:t>
            </a:r>
          </a:p>
          <a:p>
            <a:r>
              <a:rPr lang="en-US" dirty="0" smtClean="0"/>
              <a:t>User concerns often sited:</a:t>
            </a:r>
          </a:p>
          <a:p>
            <a:pPr lvl="1"/>
            <a:r>
              <a:rPr lang="en-US" dirty="0" smtClean="0"/>
              <a:t>Hidden charges</a:t>
            </a:r>
          </a:p>
          <a:p>
            <a:pPr lvl="1"/>
            <a:r>
              <a:rPr lang="en-US" dirty="0" smtClean="0"/>
              <a:t>Needing to register before buying</a:t>
            </a:r>
          </a:p>
          <a:p>
            <a:pPr lvl="1"/>
            <a:r>
              <a:rPr lang="en-US" dirty="0" smtClean="0"/>
              <a:t>The process takes too long</a:t>
            </a:r>
          </a:p>
          <a:p>
            <a:pPr lvl="1"/>
            <a:r>
              <a:rPr lang="en-US" dirty="0" smtClean="0"/>
              <a:t>Difficulty in filling forms</a:t>
            </a:r>
          </a:p>
          <a:p>
            <a:r>
              <a:rPr lang="en-US" dirty="0" smtClean="0"/>
              <a:t>Online shoppers make up a large and diverse demographic; typically men and women between the ages of 18-63</a:t>
            </a:r>
          </a:p>
        </p:txBody>
      </p:sp>
    </p:spTree>
    <p:extLst>
      <p:ext uri="{BB962C8B-B14F-4D97-AF65-F5344CB8AC3E}">
        <p14:creationId xmlns:p14="http://schemas.microsoft.com/office/powerpoint/2010/main" val="219195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Scoured the web for information on users and website checkout</a:t>
            </a:r>
          </a:p>
          <a:p>
            <a:r>
              <a:rPr lang="en-US" dirty="0" smtClean="0"/>
              <a:t>Prototype with users</a:t>
            </a:r>
          </a:p>
          <a:p>
            <a:pPr lvl="1"/>
            <a:r>
              <a:rPr lang="en-US" dirty="0" smtClean="0"/>
              <a:t>Created working prototype</a:t>
            </a:r>
          </a:p>
          <a:p>
            <a:pPr lvl="1"/>
            <a:r>
              <a:rPr lang="en-US" dirty="0" smtClean="0"/>
              <a:t>Asked users to interact with it</a:t>
            </a:r>
          </a:p>
          <a:p>
            <a:pPr lvl="1"/>
            <a:r>
              <a:rPr lang="en-US" dirty="0" smtClean="0"/>
              <a:t>Users provided positive and negative feedback</a:t>
            </a:r>
          </a:p>
          <a:p>
            <a:pPr lvl="1"/>
            <a:r>
              <a:rPr lang="en-US" dirty="0"/>
              <a:t>Provided quiz for users to take </a:t>
            </a:r>
            <a:r>
              <a:rPr lang="en-US" dirty="0" smtClean="0"/>
              <a:t>which quantified some feedback</a:t>
            </a:r>
          </a:p>
          <a:p>
            <a:r>
              <a:rPr lang="en-US" dirty="0" smtClean="0"/>
              <a:t>Also utilized user personas for guidance while designing the website. See the next slide to view the personas that we utilized during the design process.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01" y="3276600"/>
            <a:ext cx="4038600" cy="185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Susan </a:t>
            </a:r>
            <a:r>
              <a:rPr lang="en-US" b="1" dirty="0" smtClean="0"/>
              <a:t>Whitaker</a:t>
            </a:r>
          </a:p>
          <a:p>
            <a:pPr marL="0" indent="0">
              <a:buNone/>
            </a:pPr>
            <a:r>
              <a:rPr lang="en-US" b="1" dirty="0" smtClean="0"/>
              <a:t>Marketing Manager, age </a:t>
            </a:r>
            <a:r>
              <a:rPr lang="en-US" b="1" dirty="0" smtClean="0"/>
              <a:t>48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Susan </a:t>
            </a:r>
            <a:r>
              <a:rPr lang="en-US" dirty="0"/>
              <a:t>has two children, a son (age 13) and daughter (age 16).</a:t>
            </a:r>
          </a:p>
          <a:p>
            <a:pPr lvl="0"/>
            <a:r>
              <a:rPr lang="en-US" dirty="0"/>
              <a:t>She has been married for 20 years.</a:t>
            </a:r>
          </a:p>
          <a:p>
            <a:pPr lvl="0"/>
            <a:r>
              <a:rPr lang="en-US" dirty="0"/>
              <a:t>Susan works full time, usually about 50 hours per week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2392363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Joel has shopping savvy and because he must both work and study, he prefers to shop online</a:t>
            </a:r>
          </a:p>
          <a:p>
            <a:pPr lvl="0"/>
            <a:r>
              <a:rPr lang="en-IN" dirty="0" smtClean="0"/>
              <a:t>He comfortably uses the web for shopping online and likes the convenience</a:t>
            </a:r>
          </a:p>
          <a:p>
            <a:pPr lvl="0"/>
            <a:r>
              <a:rPr lang="en-IN" dirty="0" smtClean="0"/>
              <a:t>He has a student loan to fund his studies and tries to spend wisely</a:t>
            </a:r>
          </a:p>
          <a:p>
            <a:pPr lvl="0"/>
            <a:r>
              <a:rPr lang="en-IN" dirty="0" smtClean="0"/>
              <a:t>He dislikes it when online retailers intersperse unnecessary information when he is trying to make a purchase</a:t>
            </a:r>
          </a:p>
        </p:txBody>
      </p:sp>
      <p:pic>
        <p:nvPicPr>
          <p:cNvPr id="5" name="Picture 4" descr="C:\Users\lance_000\Dropbox\School\CS 545\team project\Lyrica-wom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05481"/>
            <a:ext cx="385000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DELL\Desktop\621687_10151138477959828_2143298180_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19812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934200" y="60960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Joel Sera</a:t>
            </a:r>
          </a:p>
          <a:p>
            <a:r>
              <a:rPr lang="en-IN" sz="1400" b="1" dirty="0" smtClean="0"/>
              <a:t>Graduate student</a:t>
            </a:r>
          </a:p>
          <a:p>
            <a:r>
              <a:rPr lang="en-IN" sz="1400" b="1" dirty="0" smtClean="0"/>
              <a:t>Age 24</a:t>
            </a:r>
          </a:p>
        </p:txBody>
      </p:sp>
    </p:spTree>
    <p:extLst>
      <p:ext uri="{BB962C8B-B14F-4D97-AF65-F5344CB8AC3E}">
        <p14:creationId xmlns:p14="http://schemas.microsoft.com/office/powerpoint/2010/main" val="30337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000" dirty="0" smtClean="0"/>
              <a:t>Paper prototyping</a:t>
            </a:r>
          </a:p>
          <a:p>
            <a:pPr lvl="1"/>
            <a:r>
              <a:rPr lang="en-US" sz="1800" dirty="0" smtClean="0"/>
              <a:t>Allowed us to focus on and agree about design layout before build</a:t>
            </a:r>
          </a:p>
          <a:p>
            <a:pPr lvl="0"/>
            <a:r>
              <a:rPr lang="en-US" sz="2000" dirty="0" smtClean="0"/>
              <a:t>Iterative </a:t>
            </a:r>
            <a:r>
              <a:rPr lang="en-US" sz="2000" dirty="0"/>
              <a:t>design focusing on user feedback and expected user interaction</a:t>
            </a:r>
          </a:p>
          <a:p>
            <a:pPr lvl="1" hangingPunct="0"/>
            <a:r>
              <a:rPr lang="en-US" sz="2000" dirty="0"/>
              <a:t>Iterations can be found online: </a:t>
            </a:r>
            <a:r>
              <a:rPr lang="en-US" sz="2000" dirty="0">
                <a:hlinkClick r:id="rId3"/>
              </a:rPr>
              <a:t>http://goo.gl/1SNk9</a:t>
            </a:r>
            <a:endParaRPr lang="en-US" sz="2000" dirty="0"/>
          </a:p>
          <a:p>
            <a:pPr lvl="0"/>
            <a:r>
              <a:rPr lang="en-US" sz="2000" dirty="0"/>
              <a:t>Focus on </a:t>
            </a:r>
            <a:r>
              <a:rPr lang="en-US" sz="2000" dirty="0" smtClean="0"/>
              <a:t>Perception-Attention-Retention (P-A-R)</a:t>
            </a:r>
            <a:endParaRPr lang="en-US" sz="2000" dirty="0"/>
          </a:p>
          <a:p>
            <a:pPr lvl="1" hangingPunct="0"/>
            <a:r>
              <a:rPr lang="en-US" sz="2000" dirty="0"/>
              <a:t>Simple, obvious placement of buttons, warnings, errors; infer meaning along with its label</a:t>
            </a:r>
          </a:p>
          <a:p>
            <a:pPr lvl="1" hangingPunct="0"/>
            <a:r>
              <a:rPr lang="en-US" sz="2000" dirty="0"/>
              <a:t>Added guide to the top (user always aware of position in the process)</a:t>
            </a:r>
          </a:p>
          <a:p>
            <a:pPr lvl="1" hangingPunct="0"/>
            <a:r>
              <a:rPr lang="en-US" sz="2000" dirty="0" smtClean="0"/>
              <a:t>Animation </a:t>
            </a:r>
            <a:r>
              <a:rPr lang="en-US" sz="2000" dirty="0"/>
              <a:t>between steps gives visual reference to progress</a:t>
            </a:r>
          </a:p>
          <a:p>
            <a:pPr lvl="1" hangingPunct="0"/>
            <a:r>
              <a:rPr lang="en-US" sz="2000" dirty="0" smtClean="0"/>
              <a:t>At </a:t>
            </a:r>
            <a:r>
              <a:rPr lang="en-US" sz="2000" dirty="0"/>
              <a:t>core, interaction </a:t>
            </a:r>
            <a:r>
              <a:rPr lang="en-US" sz="2000" dirty="0" smtClean="0"/>
              <a:t>intentionally works like most </a:t>
            </a:r>
            <a:r>
              <a:rPr lang="en-US" sz="2000" dirty="0"/>
              <a:t>forms (move through with the tab key, press enter to submit)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Used 5 E’s as success criteria</a:t>
            </a:r>
          </a:p>
          <a:p>
            <a:pPr lvl="1"/>
            <a:r>
              <a:rPr lang="en-US" dirty="0" smtClean="0"/>
              <a:t>Primary: </a:t>
            </a:r>
            <a:r>
              <a:rPr lang="en-US" dirty="0"/>
              <a:t>error tolerant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Secondary: </a:t>
            </a:r>
            <a:r>
              <a:rPr lang="en-US" dirty="0"/>
              <a:t>efficient. </a:t>
            </a:r>
            <a:endParaRPr lang="en-US" dirty="0" smtClean="0"/>
          </a:p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Reduce</a:t>
            </a:r>
          </a:p>
          <a:p>
            <a:pPr lvl="2"/>
            <a:r>
              <a:rPr lang="en-US" dirty="0" smtClean="0"/>
              <a:t>No page refresh allows quick interaction</a:t>
            </a:r>
          </a:p>
          <a:p>
            <a:pPr lvl="2"/>
            <a:r>
              <a:rPr lang="en-US" dirty="0" smtClean="0"/>
              <a:t>Animations allow user to perceive sense of control and location</a:t>
            </a:r>
          </a:p>
          <a:p>
            <a:pPr lvl="2"/>
            <a:r>
              <a:rPr lang="en-US" dirty="0" smtClean="0"/>
              <a:t>Persistent cart contents &amp; total give constant feedback</a:t>
            </a:r>
          </a:p>
          <a:p>
            <a:pPr lvl="1"/>
            <a:r>
              <a:rPr lang="en-US" dirty="0" smtClean="0"/>
              <a:t>Organize</a:t>
            </a:r>
          </a:p>
          <a:p>
            <a:pPr lvl="2"/>
            <a:r>
              <a:rPr lang="en-US" dirty="0" smtClean="0"/>
              <a:t>Actions and steps are clearly and simply labeled</a:t>
            </a:r>
          </a:p>
          <a:p>
            <a:pPr lvl="2"/>
            <a:r>
              <a:rPr lang="en-US" dirty="0" smtClean="0"/>
              <a:t>User sees flow of all steps initially, which provides context</a:t>
            </a:r>
          </a:p>
          <a:p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Web design conforms to modern standards and should work with screen readers</a:t>
            </a:r>
            <a:r>
              <a:rPr lang="en-US" dirty="0"/>
              <a:t> </a:t>
            </a:r>
            <a:r>
              <a:rPr lang="en-US" dirty="0" smtClean="0"/>
              <a:t>and other accessibility tools</a:t>
            </a:r>
          </a:p>
        </p:txBody>
      </p:sp>
    </p:spTree>
    <p:extLst>
      <p:ext uri="{BB962C8B-B14F-4D97-AF65-F5344CB8AC3E}">
        <p14:creationId xmlns:p14="http://schemas.microsoft.com/office/powerpoint/2010/main" val="16061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3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163</TotalTime>
  <Words>699</Words>
  <Application>Microsoft Office PowerPoint</Application>
  <PresentationFormat>On-screen Show (4:3)</PresentationFormat>
  <Paragraphs>89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Web Checkout</vt:lpstr>
      <vt:lpstr>Project Description</vt:lpstr>
      <vt:lpstr>Initial Data</vt:lpstr>
      <vt:lpstr>Users</vt:lpstr>
      <vt:lpstr>User Personas</vt:lpstr>
      <vt:lpstr>Design Process</vt:lpstr>
      <vt:lpstr>Design Concepts</vt:lpstr>
      <vt:lpstr>First Design</vt:lpstr>
      <vt:lpstr>User Feedback</vt:lpstr>
      <vt:lpstr>Final Product</vt:lpstr>
      <vt:lpstr>Future…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Checkout</dc:title>
  <dc:creator>Lance Burgo;Ji Gu;Shobhit Jaiswal</dc:creator>
  <cp:lastModifiedBy>Lance Burgo</cp:lastModifiedBy>
  <cp:revision>19</cp:revision>
  <dcterms:created xsi:type="dcterms:W3CDTF">2013-04-13T22:04:09Z</dcterms:created>
  <dcterms:modified xsi:type="dcterms:W3CDTF">2013-04-14T17:17:17Z</dcterms:modified>
</cp:coreProperties>
</file>