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66" r:id="rId6"/>
    <p:sldId id="258" r:id="rId7"/>
    <p:sldId id="269" r:id="rId8"/>
    <p:sldId id="274" r:id="rId9"/>
    <p:sldId id="273" r:id="rId10"/>
    <p:sldId id="262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68" autoAdjust="0"/>
  </p:normalViewPr>
  <p:slideViewPr>
    <p:cSldViewPr>
      <p:cViewPr>
        <p:scale>
          <a:sx n="91" d="100"/>
          <a:sy n="91" d="100"/>
        </p:scale>
        <p:origin x="-1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73AA1-A026-4A24-80F7-FEC275776958}" type="datetimeFigureOut">
              <a:rPr lang="en-US" smtClean="0"/>
              <a:t>4/14/2013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7F7C-8401-485A-BB32-D2822C8B0F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1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ultancy.com/us/blog/7730-why-do-consumers-abandon-online-purchase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buysight.com/blog/2010/04/23/whos-shopping-online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details about</a:t>
            </a:r>
            <a:r>
              <a:rPr lang="en-US" baseline="0" dirty="0" smtClean="0"/>
              <a:t> checkout abandonment can be found here: </a:t>
            </a:r>
            <a:r>
              <a:rPr lang="en-US" dirty="0" smtClean="0">
                <a:hlinkClick r:id="rId3"/>
              </a:rPr>
              <a:t>http://econsultancy.com/us/blog/7730-why-do-consumers-abandon-online-purchases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information about online shoppers</a:t>
            </a:r>
            <a:r>
              <a:rPr lang="en-US" baseline="0" dirty="0" smtClean="0"/>
              <a:t> can be found here: </a:t>
            </a:r>
            <a:r>
              <a:rPr lang="en-US" dirty="0" smtClean="0">
                <a:hlinkClick r:id="rId4"/>
              </a:rPr>
              <a:t>http://www.buysight.com/blog/2010/04/23/whos-shopping-online/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7F7C-8401-485A-BB32-D2822C8B0F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0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7F7C-8401-485A-BB32-D2822C8B0F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5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Initially, each member of the group created a paper prototype. Then we each demoed them to each other in a Google+ Hangout. We then discussed and used pieces of all of our paper prototypes for the final design. We then spent a few weeks actually designing our initial prototype for the web.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7F7C-8401-485A-BB32-D2822C8B0F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1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1. Primary: </a:t>
            </a:r>
            <a:r>
              <a:rPr lang="en-US" sz="2400" b="1" i="1" dirty="0" smtClean="0">
                <a:solidFill>
                  <a:srgbClr val="0070C0"/>
                </a:solidFill>
              </a:rPr>
              <a:t>Error tolerant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 smtClean="0"/>
              <a:t>Error category:  </a:t>
            </a:r>
          </a:p>
          <a:p>
            <a:pPr marL="1371600" lvl="2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Invalid inputs</a:t>
            </a:r>
          </a:p>
          <a:p>
            <a:pPr marL="1371600" lvl="2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Required inputs missing</a:t>
            </a:r>
          </a:p>
          <a:p>
            <a:pPr marL="1371600" lvl="2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Error in a section not corrected after clicking  ‘CONTINUE’ button  </a:t>
            </a:r>
          </a:p>
          <a:p>
            <a:pPr marL="1371600" lvl="2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Hidden errors that have passed validation but the customer is aware of during the ‘CONFIRM ORDER’ section</a:t>
            </a:r>
          </a:p>
          <a:p>
            <a:pPr marL="1371600" lvl="2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Shipping option selection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u="sng" dirty="0" smtClean="0"/>
              <a:t>Design method: </a:t>
            </a:r>
          </a:p>
          <a:p>
            <a:pPr marL="1257300" lvl="2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Use extensive </a:t>
            </a:r>
            <a:r>
              <a:rPr lang="en-US" sz="2000" i="1" dirty="0" smtClean="0">
                <a:solidFill>
                  <a:srgbClr val="00B050"/>
                </a:solidFill>
              </a:rPr>
              <a:t>validations</a:t>
            </a:r>
            <a:r>
              <a:rPr lang="en-US" sz="2000" dirty="0" smtClean="0"/>
              <a:t> throughout the website for customer inputs. </a:t>
            </a:r>
          </a:p>
          <a:p>
            <a:pPr marL="1257300" lvl="2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Allow the customer to </a:t>
            </a:r>
            <a:r>
              <a:rPr lang="en-US" sz="2000" i="1" dirty="0" smtClean="0">
                <a:solidFill>
                  <a:srgbClr val="00B050"/>
                </a:solidFill>
              </a:rPr>
              <a:t>edit inputs </a:t>
            </a:r>
            <a:r>
              <a:rPr lang="en-US" sz="2000" dirty="0" smtClean="0"/>
              <a:t>before clicking ‘PURCHASE’ button.</a:t>
            </a:r>
          </a:p>
          <a:p>
            <a:pPr marL="1257300" lvl="2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Always-on ‘CART’ panel to </a:t>
            </a:r>
            <a:r>
              <a:rPr lang="en-US" sz="2000" i="1" dirty="0" smtClean="0">
                <a:solidFill>
                  <a:srgbClr val="00B050"/>
                </a:solidFill>
              </a:rPr>
              <a:t>remind</a:t>
            </a:r>
            <a:r>
              <a:rPr lang="en-US" sz="2000" dirty="0" smtClean="0"/>
              <a:t> the customer of his or her shipping cost.</a:t>
            </a: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2. Secondary: </a:t>
            </a:r>
            <a:r>
              <a:rPr lang="en-US" sz="2400" b="1" i="1" dirty="0" smtClean="0">
                <a:solidFill>
                  <a:srgbClr val="0070C0"/>
                </a:solidFill>
              </a:rPr>
              <a:t>efficient</a:t>
            </a:r>
            <a:r>
              <a:rPr lang="en-US" sz="2400" b="1" dirty="0" smtClean="0">
                <a:solidFill>
                  <a:srgbClr val="0070C0"/>
                </a:solidFill>
              </a:rPr>
              <a:t>. 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Efforts on error tolerance during a checkout process lead to a more efficient process in the following ways</a:t>
            </a:r>
            <a:endParaRPr lang="en-US" dirty="0" smtClean="0"/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Transition from one section to another is coupled with validation to speed up error correction</a:t>
            </a:r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Instant validation messages help the user correct errors in an efficient way</a:t>
            </a:r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Edit function in the ‘CONFIRMATION’ section offers the user a way to quickly jump to the section to correct any hidden errors that have passed validation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Other design methods to improve efficiency </a:t>
            </a:r>
            <a:endParaRPr lang="en-US" dirty="0" smtClean="0"/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Sectioned design help the user to navigate directly through ‘BACK/CONTINUE’ button in the same page (no page refreshing)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Always-on ‘CART’ panel reminds  the user of his/her order details including quantity, item cost, shipping cost and total charge.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Dynamic process flow panel help the customer understand the process and also visualize the stage of his/her checkout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7F7C-8401-485A-BB32-D2822C8B0F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6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SURVEY DATA-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1-Have you ever experienced frustration with the checkout process when shopping online?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YES-30%           NO-70%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 Have you ever abandoned an online purchase due to difficulty at checkout?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YES-69%          NO-31%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3-Do you prefer sites that don't force you to register an account (create a username and Password) when you go through checkout?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YES-11%          NO-89%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How GUI's are important as customer point of view?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YES-100%           NO-0%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Process of checkout is safe or not. How important is safe transaction in middle of process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 -80%         NOT SAFE-20%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How much importance does a carrier brand (AT&amp;T, T-Mobile etc.) play in your selection of the type of smartphone/tablet?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 -78%          NO-22%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How much interest do you have in the accessories of smartphone/tablet during the smartphone/tablet checkout process? 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 -31%          NO-69%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8-What kind of problem you might face during checkout process?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Unnecessary advertisement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On a scale of 1 to 4 (1 being bad, 4 being good)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3(OUT OF 4)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7F7C-8401-485A-BB32-D2822C8B0F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8EA2549-39A2-4357-A466-DBCADD5C6106}" type="datetimeFigureOut">
              <a:rPr lang="en-US" smtClean="0"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A6E0A33-97E1-44EE-9B90-3F30328655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5XRy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1SNk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Checkout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Lance Burgo, Ji Gu, Shobhit Jaiswal</a:t>
            </a:r>
          </a:p>
          <a:p>
            <a:pPr algn="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545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 Human Computer Interaction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4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Final product can be found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goo.gl/5XRyy</a:t>
            </a:r>
            <a:endParaRPr lang="en-US" dirty="0" smtClean="0"/>
          </a:p>
          <a:p>
            <a:pPr lvl="0"/>
            <a:r>
              <a:rPr lang="en-US" dirty="0" smtClean="0"/>
              <a:t>User experience results:</a:t>
            </a:r>
          </a:p>
          <a:p>
            <a:pPr lvl="1"/>
            <a:r>
              <a:rPr lang="en-US" dirty="0" smtClean="0"/>
              <a:t>Largely positive feedback</a:t>
            </a:r>
          </a:p>
          <a:p>
            <a:pPr lvl="1"/>
            <a:r>
              <a:rPr lang="en-US" dirty="0" smtClean="0"/>
              <a:t>Users reported that errors were caught early and validated, resulting in better overall experience and fewer overall errors</a:t>
            </a:r>
          </a:p>
          <a:p>
            <a:pPr lvl="1"/>
            <a:r>
              <a:rPr lang="en-US" dirty="0" smtClean="0"/>
              <a:t>Usability and feedback were noted as high, interface was described as “smooth”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detailed error messages</a:t>
            </a:r>
          </a:p>
          <a:p>
            <a:pPr lvl="1"/>
            <a:r>
              <a:rPr lang="en-US" dirty="0" smtClean="0"/>
              <a:t>What characters are permitted</a:t>
            </a:r>
          </a:p>
          <a:p>
            <a:pPr lvl="1"/>
            <a:r>
              <a:rPr lang="en-US" dirty="0" smtClean="0"/>
              <a:t>Specific reasons why their entry was rejected</a:t>
            </a:r>
          </a:p>
          <a:p>
            <a:r>
              <a:rPr lang="en-US" dirty="0" smtClean="0"/>
              <a:t>Server-side scripting</a:t>
            </a:r>
          </a:p>
          <a:p>
            <a:pPr lvl="1"/>
            <a:r>
              <a:rPr lang="en-US" dirty="0" smtClean="0"/>
              <a:t>Current prototype is only client-side scripting</a:t>
            </a:r>
          </a:p>
          <a:p>
            <a:pPr lvl="1"/>
            <a:r>
              <a:rPr lang="en-US" dirty="0" smtClean="0"/>
              <a:t>To provide a legitimate checkout, it would be necessary to create a wealth of server-side code to communicate all information back to a central server</a:t>
            </a:r>
          </a:p>
          <a:p>
            <a:r>
              <a:rPr lang="en-US" dirty="0" smtClean="0"/>
              <a:t>Sign-in functionality to register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a simple checkout process for the web (primarily for use by desktops &amp; laptops)</a:t>
            </a:r>
          </a:p>
          <a:p>
            <a:pPr lvl="1"/>
            <a:r>
              <a:rPr lang="en-US" dirty="0" smtClean="0"/>
              <a:t>Specific focus: purchasers of mobile phone hardware</a:t>
            </a:r>
          </a:p>
          <a:p>
            <a:r>
              <a:rPr lang="en-US" dirty="0" smtClean="0"/>
              <a:t>Allow users to interact with it simply and quickly</a:t>
            </a:r>
          </a:p>
          <a:p>
            <a:r>
              <a:rPr lang="en-US" dirty="0" smtClean="0"/>
              <a:t>Chosen focus of 5 E’s</a:t>
            </a:r>
          </a:p>
          <a:p>
            <a:pPr lvl="1"/>
            <a:r>
              <a:rPr lang="en-US" dirty="0" smtClean="0"/>
              <a:t>Primary: error-free</a:t>
            </a:r>
          </a:p>
          <a:p>
            <a:pPr lvl="1"/>
            <a:r>
              <a:rPr lang="en-US" dirty="0" smtClean="0"/>
              <a:t>Secondary: efficient</a:t>
            </a:r>
          </a:p>
          <a:p>
            <a:r>
              <a:rPr lang="en-US" dirty="0" smtClean="0"/>
              <a:t>Focus on simplicity, usability, lack of confusion</a:t>
            </a:r>
          </a:p>
          <a:p>
            <a:r>
              <a:rPr lang="en-US" dirty="0" smtClean="0"/>
              <a:t>Ensure information is passed to user in a concise and clear way</a:t>
            </a:r>
          </a:p>
          <a:p>
            <a:r>
              <a:rPr lang="en-US" dirty="0" smtClean="0"/>
              <a:t>Iterate design through user input and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Checkout abandonment is a key area directly affecting online business</a:t>
            </a:r>
          </a:p>
          <a:p>
            <a:r>
              <a:rPr lang="en-US" dirty="0" smtClean="0"/>
              <a:t>User concerns often sited:</a:t>
            </a:r>
          </a:p>
          <a:p>
            <a:pPr lvl="1"/>
            <a:r>
              <a:rPr lang="en-US" dirty="0" smtClean="0"/>
              <a:t>Hidden charges</a:t>
            </a:r>
          </a:p>
          <a:p>
            <a:pPr lvl="1"/>
            <a:r>
              <a:rPr lang="en-US" dirty="0" smtClean="0"/>
              <a:t>Needing to register before buying</a:t>
            </a:r>
          </a:p>
          <a:p>
            <a:pPr lvl="1"/>
            <a:r>
              <a:rPr lang="en-US" dirty="0" smtClean="0"/>
              <a:t>The process takes too long</a:t>
            </a:r>
          </a:p>
          <a:p>
            <a:pPr lvl="1"/>
            <a:r>
              <a:rPr lang="en-US" dirty="0" smtClean="0"/>
              <a:t>Difficulty in filling forms</a:t>
            </a:r>
          </a:p>
          <a:p>
            <a:r>
              <a:rPr lang="en-US" dirty="0" smtClean="0"/>
              <a:t>Online shoppers make up a large and diverse demographic; typically men and women between the ages of 18-63</a:t>
            </a:r>
          </a:p>
        </p:txBody>
      </p:sp>
    </p:spTree>
    <p:extLst>
      <p:ext uri="{BB962C8B-B14F-4D97-AF65-F5344CB8AC3E}">
        <p14:creationId xmlns:p14="http://schemas.microsoft.com/office/powerpoint/2010/main" val="219195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Scoured the web for information on users and website checkout</a:t>
            </a:r>
          </a:p>
          <a:p>
            <a:r>
              <a:rPr lang="en-US" dirty="0" smtClean="0"/>
              <a:t>Prototype with users</a:t>
            </a:r>
          </a:p>
          <a:p>
            <a:pPr lvl="1"/>
            <a:r>
              <a:rPr lang="en-US" dirty="0" smtClean="0"/>
              <a:t>Created working prototype</a:t>
            </a:r>
          </a:p>
          <a:p>
            <a:pPr lvl="1"/>
            <a:r>
              <a:rPr lang="en-US" dirty="0" smtClean="0"/>
              <a:t>Asked users to interact with it</a:t>
            </a:r>
          </a:p>
          <a:p>
            <a:pPr lvl="1"/>
            <a:r>
              <a:rPr lang="en-US" dirty="0" smtClean="0"/>
              <a:t>Users provided positive and negative feedback</a:t>
            </a:r>
          </a:p>
          <a:p>
            <a:pPr lvl="1"/>
            <a:r>
              <a:rPr lang="en-US" dirty="0"/>
              <a:t>Provided quiz for users to take </a:t>
            </a:r>
            <a:r>
              <a:rPr lang="en-US" dirty="0" smtClean="0"/>
              <a:t>which quantified some feedback</a:t>
            </a:r>
          </a:p>
          <a:p>
            <a:r>
              <a:rPr lang="en-US" dirty="0" smtClean="0"/>
              <a:t>Also utilized user personas for guidance while designing the website. See the next slide to view the personas that we utilized during the design process.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5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01" y="3276600"/>
            <a:ext cx="4038600" cy="1858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Susan </a:t>
            </a:r>
            <a:r>
              <a:rPr lang="en-US" b="1" dirty="0" smtClean="0"/>
              <a:t>Whitaker</a:t>
            </a:r>
          </a:p>
          <a:p>
            <a:pPr marL="0" indent="0">
              <a:buNone/>
            </a:pPr>
            <a:r>
              <a:rPr lang="en-US" b="1" dirty="0" smtClean="0"/>
              <a:t>Marketing Manager, age 48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Susan </a:t>
            </a:r>
            <a:r>
              <a:rPr lang="en-US" dirty="0"/>
              <a:t>has two children, a son (age 13) and daughter (age 16).</a:t>
            </a:r>
          </a:p>
          <a:p>
            <a:pPr lvl="0"/>
            <a:r>
              <a:rPr lang="en-US" dirty="0"/>
              <a:t>She has been married for 20 years.</a:t>
            </a:r>
          </a:p>
          <a:p>
            <a:pPr lvl="0"/>
            <a:r>
              <a:rPr lang="en-US" dirty="0"/>
              <a:t>Susan works full time, usually about 50 hours per week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4038600" cy="2392363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Joel has shopping savvy and because he must both work and study, he prefers to shop online</a:t>
            </a:r>
          </a:p>
          <a:p>
            <a:pPr lvl="0"/>
            <a:r>
              <a:rPr lang="en-IN" dirty="0" smtClean="0"/>
              <a:t>He comfortably uses the web for shopping online and likes the convenience</a:t>
            </a:r>
          </a:p>
          <a:p>
            <a:pPr lvl="0"/>
            <a:r>
              <a:rPr lang="en-IN" dirty="0" smtClean="0"/>
              <a:t>He has a student loan to fund his studies and tries to spend wisely</a:t>
            </a:r>
          </a:p>
          <a:p>
            <a:pPr lvl="0"/>
            <a:r>
              <a:rPr lang="en-IN" dirty="0" smtClean="0"/>
              <a:t>He dislikes it when online retailers intersperse unnecessary information when he is trying to make a purchase</a:t>
            </a:r>
          </a:p>
        </p:txBody>
      </p:sp>
      <p:pic>
        <p:nvPicPr>
          <p:cNvPr id="5" name="Picture 4" descr="C:\Users\lance_000\Dropbox\School\CS 545\team project\Lyrica-woma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05481"/>
            <a:ext cx="385000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DELL\Desktop\621687_10151138477959828_2143298180_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"/>
            <a:ext cx="19812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934200" y="609600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Joel Sera</a:t>
            </a:r>
          </a:p>
          <a:p>
            <a:r>
              <a:rPr lang="en-IN" sz="1400" b="1" dirty="0" smtClean="0"/>
              <a:t>Graduate student</a:t>
            </a:r>
          </a:p>
          <a:p>
            <a:r>
              <a:rPr lang="en-IN" sz="1400" b="1" dirty="0" smtClean="0"/>
              <a:t>Age 24</a:t>
            </a:r>
          </a:p>
        </p:txBody>
      </p:sp>
    </p:spTree>
    <p:extLst>
      <p:ext uri="{BB962C8B-B14F-4D97-AF65-F5344CB8AC3E}">
        <p14:creationId xmlns:p14="http://schemas.microsoft.com/office/powerpoint/2010/main" val="30337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000" dirty="0" smtClean="0"/>
              <a:t>Paper prototyping</a:t>
            </a:r>
          </a:p>
          <a:p>
            <a:pPr lvl="1"/>
            <a:r>
              <a:rPr lang="en-US" sz="1800" dirty="0" smtClean="0"/>
              <a:t>Allowed us to focus on and agree about design layout before build</a:t>
            </a:r>
          </a:p>
          <a:p>
            <a:pPr lvl="0"/>
            <a:r>
              <a:rPr lang="en-US" sz="2000" dirty="0" smtClean="0"/>
              <a:t>Iterative </a:t>
            </a:r>
            <a:r>
              <a:rPr lang="en-US" sz="2000" dirty="0"/>
              <a:t>design focusing on user feedback and expected user interaction</a:t>
            </a:r>
          </a:p>
          <a:p>
            <a:pPr lvl="1" hangingPunct="0"/>
            <a:r>
              <a:rPr lang="en-US" sz="2000" dirty="0"/>
              <a:t>Iterations can be found online: </a:t>
            </a:r>
            <a:r>
              <a:rPr lang="en-US" sz="2000" dirty="0">
                <a:hlinkClick r:id="rId3"/>
              </a:rPr>
              <a:t>http://goo.gl/1SNk9</a:t>
            </a:r>
            <a:endParaRPr lang="en-US" sz="2000" dirty="0"/>
          </a:p>
          <a:p>
            <a:pPr lvl="0"/>
            <a:r>
              <a:rPr lang="en-US" sz="2000" dirty="0"/>
              <a:t>Focus on </a:t>
            </a:r>
            <a:r>
              <a:rPr lang="en-US" sz="2000" dirty="0" smtClean="0"/>
              <a:t>Perception-Attention-Retention (P-A-R)</a:t>
            </a:r>
            <a:endParaRPr lang="en-US" sz="2000" dirty="0"/>
          </a:p>
          <a:p>
            <a:pPr lvl="1" hangingPunct="0"/>
            <a:r>
              <a:rPr lang="en-US" sz="2000" dirty="0"/>
              <a:t>Simple, obvious placement of buttons, warnings, errors; infer meaning along with its label</a:t>
            </a:r>
          </a:p>
          <a:p>
            <a:pPr lvl="1" hangingPunct="0"/>
            <a:r>
              <a:rPr lang="en-US" sz="2000" dirty="0"/>
              <a:t>Added guide to the top (user always aware of position in the process)</a:t>
            </a:r>
          </a:p>
          <a:p>
            <a:pPr lvl="1" hangingPunct="0"/>
            <a:r>
              <a:rPr lang="en-US" sz="2000" dirty="0" smtClean="0"/>
              <a:t>Animation </a:t>
            </a:r>
            <a:r>
              <a:rPr lang="en-US" sz="2000" dirty="0"/>
              <a:t>between steps gives visual reference to progress</a:t>
            </a:r>
          </a:p>
          <a:p>
            <a:pPr lvl="1" hangingPunct="0"/>
            <a:r>
              <a:rPr lang="en-US" sz="2000" dirty="0" smtClean="0"/>
              <a:t>At </a:t>
            </a:r>
            <a:r>
              <a:rPr lang="en-US" sz="2000" dirty="0"/>
              <a:t>core, interaction </a:t>
            </a:r>
            <a:r>
              <a:rPr lang="en-US" sz="2000" dirty="0" smtClean="0"/>
              <a:t>intentionally works like most </a:t>
            </a:r>
            <a:r>
              <a:rPr lang="en-US" sz="2000" dirty="0"/>
              <a:t>forms (move through with the tab key, press enter to submit</a:t>
            </a:r>
            <a:r>
              <a:rPr lang="en-US" sz="2000" dirty="0" smtClean="0"/>
              <a:t>)</a:t>
            </a:r>
          </a:p>
          <a:p>
            <a:pPr lvl="1" hangingPunct="0"/>
            <a:r>
              <a:rPr lang="en-US" sz="2000" dirty="0" smtClean="0"/>
              <a:t>Leverage HTML5 technologies to create error-free, simple design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5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Used 5 E’s as success criteria</a:t>
            </a:r>
          </a:p>
          <a:p>
            <a:pPr lvl="1"/>
            <a:r>
              <a:rPr lang="en-US" dirty="0" smtClean="0"/>
              <a:t>Primary: </a:t>
            </a:r>
            <a:r>
              <a:rPr lang="en-US" dirty="0"/>
              <a:t>error tolerant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Secondary: </a:t>
            </a:r>
            <a:r>
              <a:rPr lang="en-US" dirty="0"/>
              <a:t>efficient. </a:t>
            </a:r>
            <a:endParaRPr lang="en-US" dirty="0" smtClean="0"/>
          </a:p>
          <a:p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Reduce</a:t>
            </a:r>
          </a:p>
          <a:p>
            <a:pPr lvl="2"/>
            <a:r>
              <a:rPr lang="en-US" dirty="0" smtClean="0"/>
              <a:t>No page refresh allows quick interaction</a:t>
            </a:r>
          </a:p>
          <a:p>
            <a:pPr lvl="2"/>
            <a:r>
              <a:rPr lang="en-US" dirty="0" smtClean="0"/>
              <a:t>Animations allow user to perceive sense of control and location</a:t>
            </a:r>
          </a:p>
          <a:p>
            <a:pPr lvl="2"/>
            <a:r>
              <a:rPr lang="en-US" dirty="0" smtClean="0"/>
              <a:t>Persistent cart contents &amp; total give constant feedback</a:t>
            </a:r>
          </a:p>
          <a:p>
            <a:pPr lvl="1"/>
            <a:r>
              <a:rPr lang="en-US" dirty="0" smtClean="0"/>
              <a:t>Organize</a:t>
            </a:r>
          </a:p>
          <a:p>
            <a:pPr lvl="2"/>
            <a:r>
              <a:rPr lang="en-US" dirty="0" smtClean="0"/>
              <a:t>Actions and steps are clearly and simply labeled</a:t>
            </a:r>
          </a:p>
          <a:p>
            <a:pPr lvl="2"/>
            <a:r>
              <a:rPr lang="en-US" dirty="0" smtClean="0"/>
              <a:t>User sees flow of all steps initially, which provides context</a:t>
            </a:r>
          </a:p>
          <a:p>
            <a:r>
              <a:rPr lang="en-US" dirty="0" smtClean="0"/>
              <a:t>Accessibility</a:t>
            </a:r>
          </a:p>
          <a:p>
            <a:pPr lvl="1"/>
            <a:r>
              <a:rPr lang="en-US" dirty="0" smtClean="0"/>
              <a:t>Web design conforms to modern standards and should work with screen readers</a:t>
            </a:r>
            <a:r>
              <a:rPr lang="en-US" dirty="0"/>
              <a:t> </a:t>
            </a:r>
            <a:r>
              <a:rPr lang="en-US" dirty="0" smtClean="0"/>
              <a:t>and other accessibility tools</a:t>
            </a:r>
          </a:p>
        </p:txBody>
      </p:sp>
    </p:spTree>
    <p:extLst>
      <p:ext uri="{BB962C8B-B14F-4D97-AF65-F5344CB8AC3E}">
        <p14:creationId xmlns:p14="http://schemas.microsoft.com/office/powerpoint/2010/main" val="16061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4343400" cy="3886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Initial design utilized HTML5 notifications, which had 2 problems</a:t>
            </a:r>
          </a:p>
          <a:p>
            <a:pPr lvl="1"/>
            <a:r>
              <a:rPr lang="en-US" dirty="0" smtClean="0"/>
              <a:t>No informative error messages (except for email)</a:t>
            </a:r>
          </a:p>
          <a:p>
            <a:pPr lvl="1"/>
            <a:r>
              <a:rPr lang="en-US" dirty="0" smtClean="0"/>
              <a:t>No validation of fields (except for email)</a:t>
            </a:r>
          </a:p>
          <a:p>
            <a:pPr lvl="1"/>
            <a:r>
              <a:rPr lang="en-US" dirty="0" smtClean="0"/>
              <a:t>No enforcement of required drop-downs</a:t>
            </a:r>
          </a:p>
          <a:p>
            <a:r>
              <a:rPr lang="en-US" dirty="0" smtClean="0"/>
              <a:t>Issues with auto-fill (</a:t>
            </a:r>
            <a:r>
              <a:rPr lang="en-US" dirty="0" smtClean="0"/>
              <a:t>automatic </a:t>
            </a:r>
            <a:r>
              <a:rPr lang="en-US" dirty="0" smtClean="0"/>
              <a:t>copy of redundant information)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19200"/>
            <a:ext cx="3408661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collected through online surveys and interviews conducted by the team</a:t>
            </a:r>
          </a:p>
          <a:p>
            <a:r>
              <a:rPr lang="en-US" sz="2000" dirty="0" smtClean="0"/>
              <a:t>Sample size included 23 individuals within our target demographic</a:t>
            </a:r>
            <a:endParaRPr lang="en-US" sz="2000" dirty="0"/>
          </a:p>
          <a:p>
            <a:r>
              <a:rPr lang="en-US" sz="2000" dirty="0" smtClean="0"/>
              <a:t>User priorities at checkout</a:t>
            </a:r>
          </a:p>
          <a:p>
            <a:pPr lvl="1"/>
            <a:r>
              <a:rPr lang="en-US" sz="1800" dirty="0" smtClean="0"/>
              <a:t>Smooth, simple user interface</a:t>
            </a:r>
          </a:p>
          <a:p>
            <a:pPr lvl="1"/>
            <a:r>
              <a:rPr lang="en-US" sz="1800" dirty="0" smtClean="0"/>
              <a:t>Security</a:t>
            </a:r>
            <a:endParaRPr lang="en-US" sz="1800" dirty="0"/>
          </a:p>
          <a:p>
            <a:r>
              <a:rPr lang="en-US" sz="2000" dirty="0" smtClean="0"/>
              <a:t>User concerns</a:t>
            </a:r>
          </a:p>
          <a:p>
            <a:pPr lvl="1"/>
            <a:r>
              <a:rPr lang="en-US" sz="1800" dirty="0" smtClean="0"/>
              <a:t>Auto-fill for billing information</a:t>
            </a:r>
          </a:p>
          <a:p>
            <a:pPr lvl="1"/>
            <a:r>
              <a:rPr lang="en-US" sz="1800" dirty="0" smtClean="0"/>
              <a:t>Character limitations in form fields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809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364</TotalTime>
  <Words>1240</Words>
  <Application>Microsoft Office PowerPoint</Application>
  <PresentationFormat>On-screen Show (4:3)</PresentationFormat>
  <Paragraphs>147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NewsPrint</vt:lpstr>
      <vt:lpstr>Web Checkout</vt:lpstr>
      <vt:lpstr>Project Description</vt:lpstr>
      <vt:lpstr>Initial Data</vt:lpstr>
      <vt:lpstr>Users</vt:lpstr>
      <vt:lpstr>User Personas</vt:lpstr>
      <vt:lpstr>Design Process</vt:lpstr>
      <vt:lpstr>Design Concepts</vt:lpstr>
      <vt:lpstr>First Design</vt:lpstr>
      <vt:lpstr>User Feedback</vt:lpstr>
      <vt:lpstr>Final Product</vt:lpstr>
      <vt:lpstr>Future…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Checkout</dc:title>
  <dc:creator>Lance Burgo;Ji Gu;Shobhit Jaiswal</dc:creator>
  <cp:lastModifiedBy>Lance Burgo</cp:lastModifiedBy>
  <cp:revision>33</cp:revision>
  <dcterms:created xsi:type="dcterms:W3CDTF">2013-04-13T22:04:09Z</dcterms:created>
  <dcterms:modified xsi:type="dcterms:W3CDTF">2013-04-14T21:21:14Z</dcterms:modified>
</cp:coreProperties>
</file>