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336" r:id="rId3"/>
    <p:sldId id="370" r:id="rId4"/>
    <p:sldId id="377" r:id="rId5"/>
    <p:sldId id="375" r:id="rId6"/>
    <p:sldId id="372" r:id="rId7"/>
    <p:sldId id="367" r:id="rId8"/>
    <p:sldId id="371" r:id="rId9"/>
    <p:sldId id="373" r:id="rId10"/>
    <p:sldId id="357" r:id="rId11"/>
    <p:sldId id="358" r:id="rId12"/>
    <p:sldId id="345" r:id="rId13"/>
    <p:sldId id="346" r:id="rId14"/>
    <p:sldId id="347" r:id="rId15"/>
    <p:sldId id="376" r:id="rId16"/>
    <p:sldId id="379" r:id="rId17"/>
    <p:sldId id="378" r:id="rId18"/>
    <p:sldId id="380" r:id="rId19"/>
    <p:sldId id="602" r:id="rId20"/>
    <p:sldId id="640" r:id="rId21"/>
    <p:sldId id="603" r:id="rId22"/>
    <p:sldId id="605" r:id="rId23"/>
    <p:sldId id="606" r:id="rId24"/>
    <p:sldId id="618" r:id="rId25"/>
    <p:sldId id="609" r:id="rId26"/>
    <p:sldId id="629" r:id="rId27"/>
    <p:sldId id="623" r:id="rId28"/>
    <p:sldId id="630" r:id="rId29"/>
    <p:sldId id="631" r:id="rId30"/>
    <p:sldId id="632" r:id="rId31"/>
    <p:sldId id="633" r:id="rId32"/>
    <p:sldId id="634" r:id="rId33"/>
    <p:sldId id="636" r:id="rId34"/>
    <p:sldId id="637" r:id="rId35"/>
    <p:sldId id="638" r:id="rId36"/>
    <p:sldId id="610" r:id="rId37"/>
    <p:sldId id="63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31"/>
    <p:restoredTop sz="94559"/>
  </p:normalViewPr>
  <p:slideViewPr>
    <p:cSldViewPr snapToGrid="0">
      <p:cViewPr varScale="1">
        <p:scale>
          <a:sx n="100" d="100"/>
          <a:sy n="100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EF505-6EAF-FB49-A762-3623A236B6C9}" type="datetimeFigureOut">
              <a:rPr lang="en-US" smtClean="0"/>
              <a:t>9/7/25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E442-FF26-4249-9E11-24F08F9FD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5330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218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456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805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241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762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399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86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431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4938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14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39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30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194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845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771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218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186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14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050-01B2-37F8-373D-B64596BC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97C6-0EF9-8C7F-76FA-BDBDD00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3DA-BDD6-2ADC-2EF2-CC3DCAB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4BDF-32C9-5A8F-7547-9B6F2E1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05C4-57D2-2419-BC2E-5A7EB55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3710-7953-413E-A729-A66BEC85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CA2D-BC4E-B1F8-D383-10D447F7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0CA8-F00D-EFE1-B580-EB78A3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BF2-E15F-77D6-FACE-9080DB7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C9B-2891-967B-D948-8239812E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445A-220F-6B86-0A9B-1F7BCB6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09EB-F95D-B839-1C67-25CDB8D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9BD-1C84-B0B9-66A1-C7BEED1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27-B101-B8DF-3CE9-9DEBD4B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8A1-B0C5-6232-42A2-99187D7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EB-EFD9-94EF-E1EA-6DE00D26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1DC-2E54-CA73-0208-3B68CC7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79D6-7D9F-4141-B140-A5C1D046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E8C-11B1-819B-8323-BC2486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DDE6-A837-DE9D-E87E-7875FB0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E15-3A02-B021-661C-67E86CD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AEE1-7B25-B002-5DDA-571BC0B8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105-D48C-35A0-A260-06018BC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7A1E-892A-39DD-AEF8-13F2E2B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E0C5-A382-4F2F-A346-019C7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2E1-1C3A-A301-979A-D02799B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747-0DF4-6B1B-1943-AA319014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E52-4488-4817-911D-F666ED34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93-D42E-CEDA-4FAE-EB02886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133-320C-9555-99D5-54717D0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7D41-93DB-1EC4-5A39-1E076162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89E-4A6A-14FC-2B83-7807974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B5CA-38A6-7668-F76B-86B7999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A1988-0428-6DEA-5350-28A8F1A8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6BE7-B202-BA99-83AE-E9B8B89F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4B8-D1A6-17A9-5004-0A1294D1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FF401-FFBE-F31C-DF4D-91CED0F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590C-5149-0079-4E31-38B344A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A1B-8FA3-07FC-CBFA-37E3AF8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A624-BC42-6ED6-F1DA-E6A39368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93AD-5264-A917-41DC-49A2847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4E13-6E2F-0688-3F40-27C641F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D6C3-FD94-5CD1-A07E-6F8946F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C785-81A4-9BCF-20FF-982ADCE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2103-9930-D049-2738-DE773CB1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22C7-787A-0C3D-E76B-30F3FDED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136-8B86-17E6-D5F8-BC27C2ED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AA-09AB-431A-7F65-75311BD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0B9-0CD4-AFE0-D582-C640880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22BA-C36A-9964-0BD8-8750C67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5639-F09C-7C0F-F59A-F66B7F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49E0-B55B-14D9-04FE-F26FFAD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7A7-E2DA-1A48-4204-35048E2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FFA6-46DD-BA2E-8F84-1F971144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A6F9-F40F-7CD7-B14B-1899D47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9A6-9025-F679-E064-ADD23B6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CC58-8BB3-04E3-E73E-8FC9C91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8B5-26EF-699B-DEC1-A9747CB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671-6389-2B32-BFDD-7D8EFC1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85C4-555D-ED68-52ED-C153B218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8EED-6EF5-465C-2533-8DA435E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CA05-C01A-464A-B4FC-AD243AD53EE8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747C-1114-BCFC-E4EA-B1D1A14C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61DD-D476-EAAA-5646-E00B0D79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55500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57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1.png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BD-4C8F-ADB2-3054-869B8070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Lecture </a:t>
            </a:r>
            <a:r>
              <a:rPr lang="en-US" altLang="zh-CN" dirty="0"/>
              <a:t>5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5513-29FC-0E55-1D49-6505414E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Hanshen Xiao</a:t>
            </a:r>
          </a:p>
          <a:p>
            <a:r>
              <a:rPr lang="en-US" dirty="0"/>
              <a:t>Teaching Assistant: Justin He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https://cs55500.github.io/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6D0E-354B-D09C-A8C0-304AAC2A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Problem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B8207-CBD1-7BC1-5CAD-B705E0369E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/>
                  <a:t>lattice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is the set of all integer linear combinations of some basis (linear independent)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dirty="0"/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zh-CN" altLang="en-US" dirty="0"/>
                  <a:t>                                       </a:t>
                </a:r>
                <a:r>
                  <a:rPr lang="en-US" dirty="0"/>
                  <a:t>	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properties of a lattice </a:t>
                </a:r>
              </a:p>
              <a:p>
                <a:pPr lvl="1"/>
                <a:r>
                  <a:rPr lang="en-US" dirty="0"/>
                  <a:t>Shortest Vector Problem (SVP): find the shortest nonzero vector in L</a:t>
                </a:r>
              </a:p>
              <a:p>
                <a:pPr lvl="1"/>
                <a:r>
                  <a:rPr lang="en-US" dirty="0"/>
                  <a:t>Closest Vector Problem (CVP): find the lattice vector closest to t</a:t>
                </a:r>
              </a:p>
              <a:p>
                <a:pPr lvl="1"/>
                <a:r>
                  <a:rPr lang="en-US" dirty="0" err="1"/>
                  <a:t>GapSVP</a:t>
                </a:r>
                <a:r>
                  <a:rPr lang="en-US" dirty="0"/>
                  <a:t>: given a number p, decide whether the length of the shortest nonzero lattice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l-GR" dirty="0"/>
                  <a:t>(</a:t>
                </a:r>
                <a:r>
                  <a:rPr lang="en-US" dirty="0"/>
                  <a:t>d)⋅p,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B8207-CBD1-7BC1-5CAD-B705E0369E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19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5176-F60E-53F3-05CA-BC080BA3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when Average and </a:t>
            </a:r>
            <a:r>
              <a:rPr lang="en-US" b="1" dirty="0">
                <a:solidFill>
                  <a:srgbClr val="C00000"/>
                </a:solidFill>
              </a:rPr>
              <a:t>Worst Case </a:t>
            </a:r>
            <a:r>
              <a:rPr lang="en-US" dirty="0"/>
              <a:t>are Equally Hard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39F26-DFE7-BBF2-03E0-9738F2CFB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58646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Short Integer Solution (SIS) problem</a:t>
                </a:r>
                <a:r>
                  <a:rPr lang="en-US" dirty="0"/>
                  <a:t>: finding a short, non-zero vector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hard for randomly-selected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b="1" i="0" dirty="0">
                    <a:solidFill>
                      <a:srgbClr val="7030A0"/>
                    </a:solidFill>
                    <a:effectLst/>
                    <a:latin typeface="Google Sans"/>
                  </a:rPr>
                  <a:t>Learning with Errors (LWE) problem: </a:t>
                </a:r>
                <a:r>
                  <a:rPr lang="en-US" i="0" dirty="0">
                    <a:effectLst/>
                    <a:latin typeface="Google Sans"/>
                  </a:rPr>
                  <a:t>Given</a:t>
                </a:r>
                <a:r>
                  <a:rPr lang="en-US" b="1" i="0" dirty="0">
                    <a:solidFill>
                      <a:srgbClr val="7030A0"/>
                    </a:solidFill>
                    <a:effectLst/>
                    <a:latin typeface="Google Sans"/>
                  </a:rPr>
                  <a:t> </a:t>
                </a:r>
                <a:r>
                  <a:rPr lang="en-US" i="0" dirty="0">
                    <a:effectLst/>
                    <a:latin typeface="Google Sans"/>
                  </a:rPr>
                  <a:t>a random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some secret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small random 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, it is hard to recover the secret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D39F26-DFE7-BBF2-03E0-9738F2CFB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58646"/>
              </a:xfrm>
              <a:blipFill>
                <a:blip r:embed="rId2"/>
                <a:stretch>
                  <a:fillRect l="-1086" t="-3419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DBBDA0D-1B96-7D96-C92E-F484C470250B}"/>
              </a:ext>
            </a:extLst>
          </p:cNvPr>
          <p:cNvSpPr txBox="1"/>
          <p:nvPr/>
        </p:nvSpPr>
        <p:spPr>
          <a:xfrm>
            <a:off x="838201" y="5127171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solidFill>
                  <a:srgbClr val="222222"/>
                </a:solidFill>
                <a:latin typeface="Arial" panose="020B0604020202020204" pitchFamily="34" charset="0"/>
              </a:rPr>
              <a:t>[1].</a:t>
            </a:r>
            <a:r>
              <a:rPr lang="zh-CN" alt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Ajtai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Miklós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"Generating hard instances of lattice problems."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twenty-eighth annual ACM symposium on Theory of computing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1996.</a:t>
            </a:r>
          </a:p>
          <a:p>
            <a:r>
              <a:rPr lang="en-US" altLang="zh-CN" sz="1500" dirty="0">
                <a:solidFill>
                  <a:srgbClr val="222222"/>
                </a:solidFill>
                <a:latin typeface="Arial" panose="020B0604020202020204" pitchFamily="34" charset="0"/>
              </a:rPr>
              <a:t>[2].</a:t>
            </a:r>
            <a:r>
              <a:rPr lang="zh-CN" alt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Ajtai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Miklós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"The shortest vector problem in L2 is NP-hard for randomized reductions."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thirtieth annual ACM symposium on Theory of computing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1998.</a:t>
            </a:r>
          </a:p>
          <a:p>
            <a:r>
              <a:rPr lang="en-US" altLang="zh-CN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</a:t>
            </a:r>
            <a:r>
              <a:rPr lang="zh-CN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Micciancio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Daniele, and Oded Regev. "Worst-case to average-case reductions based on Gaussian measures."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SIAM journal on computing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37.1 (2007): 267-302.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525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7CDD3-4C5B-D46D-1AD7-65D52A0F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Construction of PRG 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1F4B524C-5EA2-4A3A-843D-2CE444A3EA65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690687"/>
            <a:ext cx="10099265" cy="9685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 PRG Candidate from the average-case hardness of Subset-sum:</a:t>
            </a:r>
            <a:endParaRPr lang="en-US" altLang="en-US" sz="28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0401A566-F6A3-2E3D-FA0B-F39900F11D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50267" y="2028111"/>
                <a:ext cx="8686199" cy="18601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sz="28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8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,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)</a:t>
                </a:r>
              </a:p>
              <a:p>
                <a:pPr algn="l"/>
                <a:endParaRPr lang="en-US" sz="28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0401A566-F6A3-2E3D-FA0B-F39900F11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67" y="2028111"/>
                <a:ext cx="8686199" cy="1860188"/>
              </a:xfrm>
              <a:prstGeom prst="rect">
                <a:avLst/>
              </a:prstGeom>
              <a:blipFill>
                <a:blip r:embed="rId2"/>
                <a:stretch>
                  <a:fillRect l="-1460" t="-676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7C572AAA-336E-7065-B654-9BF9EDD073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50267" y="3013606"/>
                <a:ext cx="8686199" cy="18601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are random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+1)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-bit numbers,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are random bits.</a:t>
                </a:r>
              </a:p>
              <a:p>
                <a:pPr algn="l"/>
                <a:endParaRPr lang="en-US" sz="28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7C572AAA-336E-7065-B654-9BF9EDD07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267" y="3013606"/>
                <a:ext cx="8686199" cy="1860188"/>
              </a:xfrm>
              <a:prstGeom prst="rect">
                <a:avLst/>
              </a:prstGeom>
              <a:blipFill>
                <a:blip r:embed="rId3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DE13740E-BD3E-63D5-C77F-F1F83165CBA8}"/>
              </a:ext>
            </a:extLst>
          </p:cNvPr>
          <p:cNvSpPr txBox="1">
            <a:spLocks noChangeArrowheads="1"/>
          </p:cNvSpPr>
          <p:nvPr/>
        </p:nvSpPr>
        <p:spPr>
          <a:xfrm>
            <a:off x="1450267" y="4873794"/>
            <a:ext cx="9042230" cy="93009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If lattice problems are hard on the worst-case, G is a PRG.</a:t>
            </a:r>
          </a:p>
        </p:txBody>
      </p:sp>
    </p:spTree>
    <p:extLst>
      <p:ext uri="{BB962C8B-B14F-4D97-AF65-F5344CB8AC3E}">
        <p14:creationId xmlns:p14="http://schemas.microsoft.com/office/powerpoint/2010/main" val="352438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3C6E-7D48-4AC4-A1A3-5DD14709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Application of PRGs: De-randomization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A500B-113B-D373-DCD6-D921462A2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if PRGs exist, then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𝐵𝑃𝑃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 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∩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&gt;0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𝑇𝐼𝑀𝐸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𝜀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en-US" sz="2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A500B-113B-D373-DCD6-D921462A2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E20BBE-0D19-8714-65F3-1E1DDD5399F9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87017"/>
            <a:ext cx="9383960" cy="1007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(in English) if PRGs exist, then every randomized poly-time algorithm can be simulated in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sub-exponential time. </a:t>
            </a:r>
            <a:endParaRPr lang="en-US" altLang="en-US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7E0DF81-CD8A-74C0-051F-E1B83DB0C97F}"/>
                  </a:ext>
                </a:extLst>
              </p:cNvPr>
              <p:cNvSpPr/>
              <p:nvPr/>
            </p:nvSpPr>
            <p:spPr>
              <a:xfrm>
                <a:off x="885234" y="3222897"/>
                <a:ext cx="93839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Proof Sketch: 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PRG that expands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7E0DF81-CD8A-74C0-051F-E1B83DB0C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34" y="3222897"/>
                <a:ext cx="9383960" cy="461665"/>
              </a:xfrm>
              <a:prstGeom prst="rect">
                <a:avLst/>
              </a:prstGeom>
              <a:blipFill>
                <a:blip r:embed="rId3"/>
                <a:stretch>
                  <a:fillRect l="-946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8161C-BA56-8B6B-6D27-B5F2DDD32ED4}"/>
                  </a:ext>
                </a:extLst>
              </p:cNvPr>
              <p:cNvSpPr/>
              <p:nvPr/>
            </p:nvSpPr>
            <p:spPr>
              <a:xfrm>
                <a:off x="1558280" y="3870089"/>
                <a:ext cx="8051304" cy="1153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Pr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𝑠𝑒𝑒𝑑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accepts]</a:t>
                </a:r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f>
                      <m:fPr>
                        <m:ctrlP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 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rgbClr val="C0504D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Pr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𝑠𝑒𝑒𝑑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accepts]</a:t>
                </a:r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f>
                      <m:fPr>
                        <m:ctrlP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solidFill>
                      <a:srgbClr val="C0504D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8161C-BA56-8B6B-6D27-B5F2DDD32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280" y="3870089"/>
                <a:ext cx="8051304" cy="1153008"/>
              </a:xfrm>
              <a:prstGeom prst="rect">
                <a:avLst/>
              </a:prstGeom>
              <a:blipFill>
                <a:blip r:embed="rId4"/>
                <a:stretch>
                  <a:fillRect t="-1087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5142CA83-2A57-55AF-44BA-007B070EBEBA}"/>
              </a:ext>
            </a:extLst>
          </p:cNvPr>
          <p:cNvSpPr txBox="1">
            <a:spLocks noChangeArrowheads="1"/>
          </p:cNvSpPr>
          <p:nvPr/>
        </p:nvSpPr>
        <p:spPr>
          <a:xfrm>
            <a:off x="885234" y="5383138"/>
            <a:ext cx="1249110" cy="46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 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4D198F-E1F1-167F-44D9-00836917C65F}"/>
              </a:ext>
            </a:extLst>
          </p:cNvPr>
          <p:cNvSpPr/>
          <p:nvPr/>
        </p:nvSpPr>
        <p:spPr>
          <a:xfrm>
            <a:off x="1990328" y="5353520"/>
            <a:ext cx="782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above is not true, M is a distinguisher for the PRG!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BDD3A-01D2-22C0-A759-FCEF5BB60C0B}"/>
              </a:ext>
            </a:extLst>
          </p:cNvPr>
          <p:cNvSpPr/>
          <p:nvPr/>
        </p:nvSpPr>
        <p:spPr>
          <a:xfrm>
            <a:off x="1990328" y="6001592"/>
            <a:ext cx="6979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 is a (known, fixed, fixed poly-time) distinguisher.</a:t>
            </a:r>
            <a:endParaRPr lang="en-US" sz="2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4540327-E001-CD1A-62C4-C30273A7424B}"/>
              </a:ext>
            </a:extLst>
          </p:cNvPr>
          <p:cNvSpPr txBox="1">
            <a:spLocks noChangeArrowheads="1"/>
          </p:cNvSpPr>
          <p:nvPr/>
        </p:nvSpPr>
        <p:spPr>
          <a:xfrm>
            <a:off x="885234" y="6031209"/>
            <a:ext cx="1249110" cy="46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3C6E-7D48-4AC4-A1A3-5DD14709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Application of PRGs: De-randomization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A500B-113B-D373-DCD6-D921462A2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if PRGs exist, then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𝐵𝑃𝑃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 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∩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&gt;0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𝑇𝐼𝑀𝐸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𝜀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en-US" sz="2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5A500B-113B-D373-DCD6-D921462A2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0E20BBE-0D19-8714-65F3-1E1DDD5399F9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87017"/>
            <a:ext cx="9383960" cy="1007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(in English) if PRGs exist, then every randomized poly-time algorithm can be simulated in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sub-exponential time. </a:t>
            </a:r>
            <a:endParaRPr lang="en-US" altLang="en-US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7E0DF81-CD8A-74C0-051F-E1B83DB0C97F}"/>
                  </a:ext>
                </a:extLst>
              </p:cNvPr>
              <p:cNvSpPr/>
              <p:nvPr/>
            </p:nvSpPr>
            <p:spPr>
              <a:xfrm>
                <a:off x="885234" y="3222897"/>
                <a:ext cx="93839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Proof Sketch: : 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PRG that expands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7E0DF81-CD8A-74C0-051F-E1B83DB0C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34" y="3222897"/>
                <a:ext cx="9383960" cy="461665"/>
              </a:xfrm>
              <a:prstGeom prst="rect">
                <a:avLst/>
              </a:prstGeom>
              <a:blipFill>
                <a:blip r:embed="rId3"/>
                <a:stretch>
                  <a:fillRect l="-946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086264B4-1A47-8616-B0CB-67BE4A525E4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34027" y="5039439"/>
                <a:ext cx="9169990" cy="10078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Here is the deterministic algorithm: enumerate over all seeds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If #accepts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0.65∗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accept else reject.</a:t>
                </a:r>
              </a:p>
            </p:txBody>
          </p:sp>
        </mc:Choice>
        <mc:Fallback xmlns="">
          <p:sp>
            <p:nvSpPr>
              <p:cNvPr id="11" name="Rectangle 3">
                <a:extLst>
                  <a:ext uri="{FF2B5EF4-FFF2-40B4-BE49-F238E27FC236}">
                    <a16:creationId xmlns:a16="http://schemas.microsoft.com/office/drawing/2014/main" id="{086264B4-1A47-8616-B0CB-67BE4A525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027" y="5039439"/>
                <a:ext cx="9169990" cy="1007887"/>
              </a:xfrm>
              <a:prstGeom prst="rect">
                <a:avLst/>
              </a:prstGeom>
              <a:blipFill>
                <a:blip r:embed="rId4"/>
                <a:stretch>
                  <a:fillRect l="-968" t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A82529-7F55-490F-21C1-1739FCEA6A18}"/>
                  </a:ext>
                </a:extLst>
              </p:cNvPr>
              <p:cNvSpPr/>
              <p:nvPr/>
            </p:nvSpPr>
            <p:spPr>
              <a:xfrm>
                <a:off x="382937" y="3814198"/>
                <a:ext cx="9383960" cy="898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⟹#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𝑠𝑒𝑒𝑑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accepts</a:t>
                </a:r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0.65∗</m:t>
                    </m:r>
                    <m:sSup>
                      <m:sSupPr>
                        <m:ctrlPr>
                          <a:rPr lang="en-US" alt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0.65∗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endParaRPr lang="en-US" altLang="en-US" sz="24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⟹#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𝑠𝑒𝑒𝑑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0.35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=0.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5∗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endParaRPr lang="en-US" altLang="en-US" sz="2400" dirty="0">
                  <a:solidFill>
                    <a:srgbClr val="C0504D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1A82529-7F55-490F-21C1-1739FCEA6A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37" y="3814198"/>
                <a:ext cx="9383960" cy="898708"/>
              </a:xfrm>
              <a:prstGeom prst="rect">
                <a:avLst/>
              </a:prstGeom>
              <a:blipFill>
                <a:blip r:embed="rId5"/>
                <a:stretch>
                  <a:fillRect t="-694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480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E7D8-A971-4FC5-BD1A-D742FBA8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Application of PRGs: De-randomization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FBC9D-EFF6-CA35-853D-AF4E7DE40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If 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“exponentially secure” PRGs exist, then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𝐵𝑃𝑃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FFBC9D-EFF6-CA35-853D-AF4E7DE40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B798B04-2AAE-B2F2-4D19-A4D37EBC4718}"/>
              </a:ext>
            </a:extLst>
          </p:cNvPr>
          <p:cNvSpPr/>
          <p:nvPr/>
        </p:nvSpPr>
        <p:spPr>
          <a:xfrm>
            <a:off x="838199" y="2567484"/>
            <a:ext cx="25072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Sketch: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43AC1A1-70A9-4789-6C0E-B64D665CDA8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8200" y="3215442"/>
                <a:ext cx="10314214" cy="14402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a PRG that expands from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 that are indistinguishable not just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-time algorithms but also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 time algorithms (for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B43AC1A1-70A9-4789-6C0E-B64D665C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15442"/>
                <a:ext cx="10314214" cy="1440274"/>
              </a:xfrm>
              <a:prstGeom prst="rect">
                <a:avLst/>
              </a:prstGeom>
              <a:blipFill>
                <a:blip r:embed="rId3"/>
                <a:stretch>
                  <a:fillRect l="-985" t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C6B54746-1217-759C-6480-509E4C7F04B9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4871626"/>
            <a:ext cx="10175272" cy="1440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previous proof goes through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mutatis mutandis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using crucially the fact that the randomized algorithm (adversary for us) runs in fixed polynomial-time.</a:t>
            </a:r>
            <a:endParaRPr lang="en-US" altLang="en-US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1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B5CE-2BC4-A496-748F-FF545A7E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8468"/>
            <a:ext cx="10515600" cy="1325563"/>
          </a:xfrm>
        </p:spPr>
        <p:txBody>
          <a:bodyPr/>
          <a:lstStyle/>
          <a:p>
            <a:r>
              <a:rPr lang="en-US" dirty="0"/>
              <a:t>Construction of Hardcore Bit</a:t>
            </a:r>
          </a:p>
        </p:txBody>
      </p:sp>
    </p:spTree>
    <p:extLst>
      <p:ext uri="{BB962C8B-B14F-4D97-AF65-F5344CB8AC3E}">
        <p14:creationId xmlns:p14="http://schemas.microsoft.com/office/powerpoint/2010/main" val="651679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BD61-46CE-B703-CF0B-BF97E759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4967094" cy="1325563"/>
          </a:xfrm>
        </p:spPr>
        <p:txBody>
          <a:bodyPr/>
          <a:lstStyle/>
          <a:p>
            <a:r>
              <a:rPr lang="en-US" sz="4400" b="1" dirty="0" err="1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</a:t>
            </a:r>
            <a:r>
              <a:rPr lang="en-US" sz="4400" b="1" dirty="0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-Levin (GL) Theorem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29A73-D9AA-2CF3-B72D-4EC0506D95B4}"/>
              </a:ext>
            </a:extLst>
          </p:cNvPr>
          <p:cNvSpPr/>
          <p:nvPr/>
        </p:nvSpPr>
        <p:spPr>
          <a:xfrm>
            <a:off x="683568" y="1556792"/>
            <a:ext cx="11273970" cy="3672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B3D5F8-2114-6823-4EB6-B4B748720CE6}"/>
                  </a:ext>
                </a:extLst>
              </p:cNvPr>
              <p:cNvSpPr/>
              <p:nvPr/>
            </p:nvSpPr>
            <p:spPr>
              <a:xfrm>
                <a:off x="770529" y="1776591"/>
                <a:ext cx="1125268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→{0,1}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where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B3D5F8-2114-6823-4EB6-B4B748720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11252687" cy="461665"/>
              </a:xfrm>
              <a:prstGeom prst="rect">
                <a:avLst/>
              </a:prstGeom>
              <a:blipFill>
                <a:blip r:embed="rId2"/>
                <a:stretch>
                  <a:fillRect l="-78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CA7F97-094D-6ED6-0264-169E1928AC7A}"/>
                  </a:ext>
                </a:extLst>
              </p:cNvPr>
              <p:cNvSpPr/>
              <p:nvPr/>
            </p:nvSpPr>
            <p:spPr>
              <a:xfrm>
                <a:off x="698521" y="2924944"/>
                <a:ext cx="1125268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 a collection of predicates (one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). Then,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hardcore for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every</a:t>
                </a:r>
                <a:r>
                  <a:rPr lang="en-US" sz="2400" dirty="0"/>
                  <a:t>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. That is, for every one-way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, every PPT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CA7F97-094D-6ED6-0264-169E1928A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2924944"/>
                <a:ext cx="11252687" cy="1200329"/>
              </a:xfrm>
              <a:prstGeom prst="rect">
                <a:avLst/>
              </a:prstGeom>
              <a:blipFill>
                <a:blip r:embed="rId3"/>
                <a:stretch>
                  <a:fillRect l="-902" t="-4211" r="-789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1589AD-3182-02BF-C52D-7B9B1E2D63D8}"/>
                  </a:ext>
                </a:extLst>
              </p:cNvPr>
              <p:cNvSpPr/>
              <p:nvPr/>
            </p:nvSpPr>
            <p:spPr>
              <a:xfrm>
                <a:off x="1331640" y="2348880"/>
                <a:ext cx="7751842" cy="462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1589AD-3182-02BF-C52D-7B9B1E2D63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48880"/>
                <a:ext cx="7751842" cy="462947"/>
              </a:xfrm>
              <a:prstGeom prst="rect">
                <a:avLst/>
              </a:prstGeom>
              <a:blipFill>
                <a:blip r:embed="rId4"/>
                <a:stretch>
                  <a:fillRect t="-123684" b="-18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4C57AF-A086-6B5F-A617-221459852D46}"/>
                  </a:ext>
                </a:extLst>
              </p:cNvPr>
              <p:cNvSpPr/>
              <p:nvPr/>
            </p:nvSpPr>
            <p:spPr>
              <a:xfrm>
                <a:off x="626513" y="4365104"/>
                <a:ext cx="1125268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4C57AF-A086-6B5F-A617-221459852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3" y="4365104"/>
                <a:ext cx="11252687" cy="783804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55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F9D3-D453-3EAA-30AE-0AE70776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GL Theorem</a:t>
            </a:r>
            <a:r>
              <a:rPr lang="en-US" sz="4400" dirty="0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: Alternative Interpretation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1F2D-AFBF-46DF-8BFE-92E9296E6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98123"/>
            <a:ext cx="10515600" cy="67884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This statement is </a:t>
            </a:r>
            <a:r>
              <a:rPr lang="en-US" sz="2800" b="1" i="1" dirty="0">
                <a:solidFill>
                  <a:srgbClr val="FF0000"/>
                </a:solidFill>
              </a:rPr>
              <a:t>sufficient</a:t>
            </a:r>
            <a:r>
              <a:rPr lang="en-US" sz="2800" b="1" dirty="0"/>
              <a:t> to construct PRGs from any OWP.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19A4E2-5746-90C2-B18A-84EB88788043}"/>
              </a:ext>
            </a:extLst>
          </p:cNvPr>
          <p:cNvSpPr/>
          <p:nvPr/>
        </p:nvSpPr>
        <p:spPr>
          <a:xfrm>
            <a:off x="683567" y="1556792"/>
            <a:ext cx="10670233" cy="3672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2B03C2-7713-1CE4-A634-2F7D17D5B7F5}"/>
                  </a:ext>
                </a:extLst>
              </p:cNvPr>
              <p:cNvSpPr/>
              <p:nvPr/>
            </p:nvSpPr>
            <p:spPr>
              <a:xfrm>
                <a:off x="758153" y="1760619"/>
                <a:ext cx="1065009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every</a:t>
                </a:r>
                <a:r>
                  <a:rPr lang="en-US" sz="2400" dirty="0"/>
                  <a:t> one-way function/permutation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, there is a related one-way function/permutation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2B03C2-7713-1CE4-A634-2F7D17D5B7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53" y="1760619"/>
                <a:ext cx="10650090" cy="830997"/>
              </a:xfrm>
              <a:prstGeom prst="rect">
                <a:avLst/>
              </a:prstGeom>
              <a:blipFill>
                <a:blip r:embed="rId2"/>
                <a:stretch>
                  <a:fillRect l="-833" t="-5970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57D64F-B238-00BB-C9B1-B52AFBAFFA5E}"/>
                  </a:ext>
                </a:extLst>
              </p:cNvPr>
              <p:cNvSpPr/>
              <p:nvPr/>
            </p:nvSpPr>
            <p:spPr>
              <a:xfrm>
                <a:off x="626513" y="4365104"/>
                <a:ext cx="1065009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57D64F-B238-00BB-C9B1-B52AFBAFF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3" y="4365104"/>
                <a:ext cx="10650090" cy="783804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9D2AD0-2518-0E12-AB34-42AF70CD4755}"/>
                  </a:ext>
                </a:extLst>
              </p:cNvPr>
              <p:cNvSpPr txBox="1"/>
              <p:nvPr/>
            </p:nvSpPr>
            <p:spPr>
              <a:xfrm>
                <a:off x="3018003" y="2787640"/>
                <a:ext cx="36614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9D2AD0-2518-0E12-AB34-42AF70CD4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003" y="2787640"/>
                <a:ext cx="3661488" cy="461665"/>
              </a:xfrm>
              <a:prstGeom prst="rect">
                <a:avLst/>
              </a:prstGeom>
              <a:blipFill>
                <a:blip r:embed="rId4"/>
                <a:stretch>
                  <a:fillRect l="-34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9E55F3-47C2-2195-D1DB-B7C37F6DC801}"/>
                  </a:ext>
                </a:extLst>
              </p:cNvPr>
              <p:cNvSpPr txBox="1"/>
              <p:nvPr/>
            </p:nvSpPr>
            <p:spPr>
              <a:xfrm>
                <a:off x="793230" y="3429000"/>
                <a:ext cx="1035463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which has a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deterministic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hardcore predicate. In particular, the predicate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dirty="0"/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is hardcore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9E55F3-47C2-2195-D1DB-B7C37F6DC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30" y="3429000"/>
                <a:ext cx="10354634" cy="830997"/>
              </a:xfrm>
              <a:prstGeom prst="rect">
                <a:avLst/>
              </a:prstGeom>
              <a:blipFill>
                <a:blip r:embed="rId5"/>
                <a:stretch>
                  <a:fillRect l="-980" t="-757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46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2294530" y="177659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30" y="1776592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4F69D8-427E-2D4E-8C41-EDD5783D2DC3}"/>
                  </a:ext>
                </a:extLst>
              </p:cNvPr>
              <p:cNvSpPr/>
              <p:nvPr/>
            </p:nvSpPr>
            <p:spPr>
              <a:xfrm>
                <a:off x="1919536" y="235418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44F69D8-427E-2D4E-8C41-EDD5783D2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354185"/>
                <a:ext cx="8712968" cy="783804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/>
              <p:nvPr/>
            </p:nvSpPr>
            <p:spPr>
              <a:xfrm>
                <a:off x="2355650" y="3573017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will need to show an inverter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50" y="3573017"/>
                <a:ext cx="7905927" cy="461665"/>
              </a:xfrm>
              <a:prstGeom prst="rect">
                <a:avLst/>
              </a:prstGeom>
              <a:blipFill>
                <a:blip r:embed="rId5"/>
                <a:stretch>
                  <a:fillRect l="-112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/>
              <p:nvPr/>
            </p:nvSpPr>
            <p:spPr>
              <a:xfrm>
                <a:off x="1919536" y="4223414"/>
                <a:ext cx="8712968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≥1/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4223414"/>
                <a:ext cx="8712968" cy="509178"/>
              </a:xfrm>
              <a:prstGeom prst="rect">
                <a:avLst/>
              </a:prstGeom>
              <a:blipFill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42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EE23-7716-0198-09CE-D8870AC9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E5FE-D2C6-79DB-D0D6-B1AC29EA0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Preliminaries of Computational Complexity </a:t>
            </a:r>
          </a:p>
          <a:p>
            <a:pPr lvl="1"/>
            <a:r>
              <a:rPr lang="en-US" altLang="zh-CN" dirty="0"/>
              <a:t>Model of Computation </a:t>
            </a:r>
          </a:p>
          <a:p>
            <a:pPr lvl="1"/>
            <a:r>
              <a:rPr lang="en-US" altLang="zh-CN" dirty="0"/>
              <a:t>Complexity Classes</a:t>
            </a:r>
          </a:p>
          <a:p>
            <a:pPr lvl="1"/>
            <a:r>
              <a:rPr lang="en-US" altLang="zh-CN" dirty="0"/>
              <a:t>Reduction </a:t>
            </a:r>
          </a:p>
          <a:p>
            <a:pPr lvl="1"/>
            <a:r>
              <a:rPr lang="en-US" altLang="zh-CN" dirty="0"/>
              <a:t>P, NP, NPC, BPP </a:t>
            </a:r>
            <a:r>
              <a:rPr lang="zh-CN" altLang="en-US" dirty="0"/>
              <a:t>     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One-way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 of One-way Function and PRG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and Worst Case Hardness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1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2294530" y="177659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30" y="1776592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/>
              <p:nvPr/>
            </p:nvSpPr>
            <p:spPr>
              <a:xfrm>
                <a:off x="2355650" y="3573017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will need to show an inverter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50" y="3573017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l="-112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/>
              <p:nvPr/>
            </p:nvSpPr>
            <p:spPr>
              <a:xfrm>
                <a:off x="1919536" y="4223414"/>
                <a:ext cx="8712968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≥1/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4223414"/>
                <a:ext cx="8712968" cy="509178"/>
              </a:xfrm>
              <a:prstGeom prst="rect">
                <a:avLst/>
              </a:prstGeom>
              <a:blipFill>
                <a:blip r:embed="rId5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2956356" y="1386661"/>
                <a:ext cx="83430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Let’s make our lives easier: assume a perfect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56" y="1386661"/>
                <a:ext cx="8343015" cy="461665"/>
              </a:xfrm>
              <a:prstGeom prst="rect">
                <a:avLst/>
              </a:prstGeom>
              <a:blipFill>
                <a:blip r:embed="rId6"/>
                <a:stretch>
                  <a:fillRect l="-1064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2564905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564905"/>
                <a:ext cx="871296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081DF3-21F1-AA4F-AED2-0E4AFB918131}"/>
              </a:ext>
            </a:extLst>
          </p:cNvPr>
          <p:cNvCxnSpPr>
            <a:stCxn id="5" idx="1"/>
          </p:cNvCxnSpPr>
          <p:nvPr/>
        </p:nvCxnSpPr>
        <p:spPr>
          <a:xfrm flipV="1">
            <a:off x="2294530" y="2007424"/>
            <a:ext cx="58176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05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2294530" y="177659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30" y="1776592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/>
              <p:nvPr/>
            </p:nvSpPr>
            <p:spPr>
              <a:xfrm>
                <a:off x="2355650" y="3573017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inverter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works as follows: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12136E2-77E0-9A4E-8391-A7E554F8B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50" y="3573017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l="-112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/>
              <p:nvPr/>
            </p:nvSpPr>
            <p:spPr>
              <a:xfrm>
                <a:off x="2791108" y="4119464"/>
                <a:ext cx="7466402" cy="12003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36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On input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runs the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times, on inputs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=100..0,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=010…0</m:t>
                    </m:r>
                  </m:oMath>
                </a14:m>
                <a:r>
                  <a:rPr lang="en-US" sz="2400" dirty="0"/>
                  <a:t>,… are the unit vectors.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21970F-6E3A-C74A-9C55-E94753C777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108" y="4119464"/>
                <a:ext cx="7466402" cy="1200329"/>
              </a:xfrm>
              <a:prstGeom prst="rect">
                <a:avLst/>
              </a:prstGeom>
              <a:blipFill>
                <a:blip r:embed="rId5"/>
                <a:stretch>
                  <a:fillRect l="-1188" t="-416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2956356" y="1386661"/>
                <a:ext cx="81144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Let’s make our lives easier: assume a perfect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56" y="1386661"/>
                <a:ext cx="8114415" cy="461665"/>
              </a:xfrm>
              <a:prstGeom prst="rect">
                <a:avLst/>
              </a:prstGeom>
              <a:blipFill>
                <a:blip r:embed="rId6"/>
                <a:stretch>
                  <a:fillRect l="-1094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2564905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564905"/>
                <a:ext cx="871296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081DF3-21F1-AA4F-AED2-0E4AFB918131}"/>
              </a:ext>
            </a:extLst>
          </p:cNvPr>
          <p:cNvCxnSpPr>
            <a:stCxn id="5" idx="1"/>
          </p:cNvCxnSpPr>
          <p:nvPr/>
        </p:nvCxnSpPr>
        <p:spPr>
          <a:xfrm flipV="1">
            <a:off x="2294530" y="2007424"/>
            <a:ext cx="58176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C53124-7F21-3540-98F6-01506782FC5D}"/>
                  </a:ext>
                </a:extLst>
              </p:cNvPr>
              <p:cNvSpPr/>
              <p:nvPr/>
            </p:nvSpPr>
            <p:spPr>
              <a:xfrm>
                <a:off x="2355650" y="5805265"/>
                <a:ext cx="7905927" cy="844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perfect, it returns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bit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invocation.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AC53124-7F21-3540-98F6-01506782F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650" y="5805265"/>
                <a:ext cx="7905927" cy="844077"/>
              </a:xfrm>
              <a:prstGeom prst="rect">
                <a:avLst/>
              </a:prstGeom>
              <a:blipFill>
                <a:blip r:embed="rId8"/>
                <a:stretch>
                  <a:fillRect l="-1124" t="-294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6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C2EA7-8136-364D-9A12-AE4BF81DF774}"/>
              </a:ext>
            </a:extLst>
          </p:cNvPr>
          <p:cNvSpPr/>
          <p:nvPr/>
        </p:nvSpPr>
        <p:spPr>
          <a:xfrm>
            <a:off x="2294530" y="4194797"/>
            <a:ext cx="7761911" cy="218635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2294530" y="177659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for contradiction there is a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30" y="1776592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12136E2-77E0-9A4E-8391-A7E554F8B102}"/>
              </a:ext>
            </a:extLst>
          </p:cNvPr>
          <p:cNvSpPr/>
          <p:nvPr/>
        </p:nvSpPr>
        <p:spPr>
          <a:xfrm>
            <a:off x="2355650" y="3573017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First, we need an </a:t>
            </a:r>
            <a:r>
              <a:rPr lang="en-US" sz="2400" b="1" dirty="0">
                <a:solidFill>
                  <a:srgbClr val="FF0000"/>
                </a:solidFill>
              </a:rPr>
              <a:t>averaging argument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2956356" y="1386661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OK, now let’s assume less: assume 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pretty good </a:t>
                </a:r>
                <a:r>
                  <a:rPr lang="en-US" sz="2400" b="1" dirty="0">
                    <a:solidFill>
                      <a:srgbClr val="1E177C"/>
                    </a:solidFill>
                  </a:rPr>
                  <a:t>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56" y="1386661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2564904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564904"/>
                <a:ext cx="8712968" cy="783804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081DF3-21F1-AA4F-AED2-0E4AFB918131}"/>
              </a:ext>
            </a:extLst>
          </p:cNvPr>
          <p:cNvCxnSpPr>
            <a:stCxn id="5" idx="1"/>
          </p:cNvCxnSpPr>
          <p:nvPr/>
        </p:nvCxnSpPr>
        <p:spPr>
          <a:xfrm flipV="1">
            <a:off x="2294530" y="2007424"/>
            <a:ext cx="5817695" cy="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rved Right Arrow 1">
            <a:extLst>
              <a:ext uri="{FF2B5EF4-FFF2-40B4-BE49-F238E27FC236}">
                <a16:creationId xmlns:a16="http://schemas.microsoft.com/office/drawing/2014/main" id="{7C2F801D-3F35-0E49-9117-155E329914EA}"/>
              </a:ext>
            </a:extLst>
          </p:cNvPr>
          <p:cNvSpPr/>
          <p:nvPr/>
        </p:nvSpPr>
        <p:spPr>
          <a:xfrm>
            <a:off x="1620064" y="3067280"/>
            <a:ext cx="731520" cy="20179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351584" y="419479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Claim: 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4194798"/>
                <a:ext cx="8712968" cy="461665"/>
              </a:xfrm>
              <a:prstGeom prst="rect">
                <a:avLst/>
              </a:prstGeom>
              <a:blipFill>
                <a:blip r:embed="rId6"/>
                <a:stretch>
                  <a:fillRect l="-116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D8C080-4BB0-4143-A120-0FFF6BCFE1E8}"/>
                  </a:ext>
                </a:extLst>
              </p:cNvPr>
              <p:cNvSpPr/>
              <p:nvPr/>
            </p:nvSpPr>
            <p:spPr>
              <a:xfrm>
                <a:off x="1985824" y="4525688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D8C080-4BB0-4143-A120-0FFF6BCFE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24" y="4525688"/>
                <a:ext cx="8712968" cy="783804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F14C3-5DC5-D24F-B0F7-E40DA4F82229}"/>
                  </a:ext>
                </a:extLst>
              </p:cNvPr>
              <p:cNvSpPr/>
              <p:nvPr/>
            </p:nvSpPr>
            <p:spPr>
              <a:xfrm>
                <a:off x="2351584" y="5919664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Call these the good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F14C3-5DC5-D24F-B0F7-E40DA4F82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5919664"/>
                <a:ext cx="8712968" cy="461665"/>
              </a:xfrm>
              <a:prstGeom prst="rect">
                <a:avLst/>
              </a:prstGeom>
              <a:blipFill>
                <a:blip r:embed="rId8"/>
                <a:stretch>
                  <a:fillRect l="-116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86A48391-5CCE-8A45-B077-6F75D4F25E8D}"/>
              </a:ext>
            </a:extLst>
          </p:cNvPr>
          <p:cNvSpPr/>
          <p:nvPr/>
        </p:nvSpPr>
        <p:spPr>
          <a:xfrm>
            <a:off x="2351584" y="5343600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Proof: Exercise in counting.</a:t>
            </a:r>
          </a:p>
        </p:txBody>
      </p:sp>
    </p:spTree>
    <p:extLst>
      <p:ext uri="{BB962C8B-B14F-4D97-AF65-F5344CB8AC3E}">
        <p14:creationId xmlns:p14="http://schemas.microsoft.com/office/powerpoint/2010/main" val="22816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2" grpId="0" animBg="1"/>
      <p:bldP spid="14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BE42647-E1FC-034A-8543-E53BC19F81AB}"/>
              </a:ext>
            </a:extLst>
          </p:cNvPr>
          <p:cNvSpPr/>
          <p:nvPr/>
        </p:nvSpPr>
        <p:spPr>
          <a:xfrm>
            <a:off x="2278632" y="3045367"/>
            <a:ext cx="8209856" cy="891055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C34ACCF-7438-BB4A-B49A-74114D1567BA}"/>
              </a:ext>
            </a:extLst>
          </p:cNvPr>
          <p:cNvSpPr/>
          <p:nvPr/>
        </p:nvSpPr>
        <p:spPr>
          <a:xfrm>
            <a:off x="2279576" y="2564905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Idea: 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/>
              <p:nvPr/>
            </p:nvSpPr>
            <p:spPr>
              <a:xfrm>
                <a:off x="2279577" y="3105425"/>
                <a:ext cx="79779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7" y="3105425"/>
                <a:ext cx="7977935" cy="830997"/>
              </a:xfrm>
              <a:prstGeom prst="rect">
                <a:avLst/>
              </a:prstGeom>
              <a:blipFill>
                <a:blip r:embed="rId5"/>
                <a:stretch>
                  <a:fillRect l="-1272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/>
              <p:nvPr/>
            </p:nvSpPr>
            <p:spPr>
              <a:xfrm>
                <a:off x="2294530" y="4168183"/>
                <a:ext cx="9634119" cy="2523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u="sng" dirty="0">
                    <a:ea typeface="Cambria Math" panose="02040503050406030204" pitchFamily="18" charset="0"/>
                  </a:rPr>
                  <a:t>Proof: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correctly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predicts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and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correctly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wrong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wrong</m:t>
                            </m:r>
                          </m:e>
                        </m:d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predicts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wrong</m:t>
                              </m:r>
                            </m:e>
                          </m:d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	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30" y="4168183"/>
                <a:ext cx="9634119" cy="2523127"/>
              </a:xfrm>
              <a:prstGeom prst="rect">
                <a:avLst/>
              </a:prstGeom>
              <a:blipFill>
                <a:blip r:embed="rId6"/>
                <a:stretch>
                  <a:fillRect l="-92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325FC0C-3ED3-1744-8815-A856046F456A}"/>
              </a:ext>
            </a:extLst>
          </p:cNvPr>
          <p:cNvSpPr/>
          <p:nvPr/>
        </p:nvSpPr>
        <p:spPr>
          <a:xfrm>
            <a:off x="9120336" y="5754742"/>
            <a:ext cx="1805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(by union bound)</a:t>
            </a:r>
          </a:p>
        </p:txBody>
      </p:sp>
    </p:spTree>
    <p:extLst>
      <p:ext uri="{BB962C8B-B14F-4D97-AF65-F5344CB8AC3E}">
        <p14:creationId xmlns:p14="http://schemas.microsoft.com/office/powerpoint/2010/main" val="5038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/>
      <p:bldP spid="19" grpId="0"/>
      <p:bldP spid="20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of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FC705AD-670C-F845-A33C-656904B8D059}"/>
              </a:ext>
            </a:extLst>
          </p:cNvPr>
          <p:cNvSpPr/>
          <p:nvPr/>
        </p:nvSpPr>
        <p:spPr>
          <a:xfrm>
            <a:off x="2278632" y="2909073"/>
            <a:ext cx="9330982" cy="293689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/>
              <p:nvPr/>
            </p:nvSpPr>
            <p:spPr>
              <a:xfrm>
                <a:off x="3045532" y="4006553"/>
                <a:ext cx="79779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a guess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532" y="4006553"/>
                <a:ext cx="7977935" cy="830997"/>
              </a:xfrm>
              <a:prstGeom prst="rect">
                <a:avLst/>
              </a:prstGeom>
              <a:blipFill>
                <a:blip r:embed="rId5"/>
                <a:stretch>
                  <a:fillRect l="-1274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/>
              <p:nvPr/>
            </p:nvSpPr>
            <p:spPr>
              <a:xfrm>
                <a:off x="2726578" y="3483736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times: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78" y="3483736"/>
                <a:ext cx="7977935" cy="461665"/>
              </a:xfrm>
              <a:prstGeom prst="rect">
                <a:avLst/>
              </a:prstGeom>
              <a:blipFill>
                <a:blip r:embed="rId6"/>
                <a:stretch>
                  <a:fillRect l="-1113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/>
              <p:nvPr/>
            </p:nvSpPr>
            <p:spPr>
              <a:xfrm>
                <a:off x="2711625" y="4880249"/>
                <a:ext cx="847344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Compute the majority of all such guesses and set the bit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5" y="4880249"/>
                <a:ext cx="8473446" cy="461665"/>
              </a:xfrm>
              <a:prstGeom prst="rect">
                <a:avLst/>
              </a:prstGeom>
              <a:blipFill>
                <a:blip r:embed="rId7"/>
                <a:stretch>
                  <a:fillRect l="-1198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/>
              <p:nvPr/>
            </p:nvSpPr>
            <p:spPr>
              <a:xfrm>
                <a:off x="2303241" y="2993400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for each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241" y="2993400"/>
                <a:ext cx="7977935" cy="461665"/>
              </a:xfrm>
              <a:prstGeom prst="rect">
                <a:avLst/>
              </a:prstGeom>
              <a:blipFill>
                <a:blip r:embed="rId8"/>
                <a:stretch>
                  <a:fillRect l="-127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/>
              <p:nvPr/>
            </p:nvSpPr>
            <p:spPr>
              <a:xfrm>
                <a:off x="2294530" y="5384305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Output the concatenation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30" y="5384305"/>
                <a:ext cx="7977935" cy="461665"/>
              </a:xfrm>
              <a:prstGeom prst="rect">
                <a:avLst/>
              </a:prstGeom>
              <a:blipFill>
                <a:blip r:embed="rId9"/>
                <a:stretch>
                  <a:fillRect l="-111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1D6966A-C01A-3C45-8B8C-4F8542BDFBCB}"/>
              </a:ext>
            </a:extLst>
          </p:cNvPr>
          <p:cNvSpPr/>
          <p:nvPr/>
        </p:nvSpPr>
        <p:spPr>
          <a:xfrm>
            <a:off x="2303240" y="2420889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Inverter A: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9EB243-3882-4841-B4D2-36B3DFF37B26}"/>
              </a:ext>
            </a:extLst>
          </p:cNvPr>
          <p:cNvSpPr/>
          <p:nvPr/>
        </p:nvSpPr>
        <p:spPr>
          <a:xfrm>
            <a:off x="2344107" y="6126053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Analysis: Chernoff + Union Bound</a:t>
            </a:r>
          </a:p>
        </p:txBody>
      </p:sp>
    </p:spTree>
    <p:extLst>
      <p:ext uri="{BB962C8B-B14F-4D97-AF65-F5344CB8AC3E}">
        <p14:creationId xmlns:p14="http://schemas.microsoft.com/office/powerpoint/2010/main" val="117794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Now the real Proof…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(after averaging) that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≥1/2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BE42647-E1FC-034A-8543-E53BC19F81AB}"/>
              </a:ext>
            </a:extLst>
          </p:cNvPr>
          <p:cNvSpPr/>
          <p:nvPr/>
        </p:nvSpPr>
        <p:spPr>
          <a:xfrm>
            <a:off x="2278632" y="3045367"/>
            <a:ext cx="8209856" cy="891055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/>
              <p:nvPr/>
            </p:nvSpPr>
            <p:spPr>
              <a:xfrm>
                <a:off x="2279577" y="3105425"/>
                <a:ext cx="79779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7" y="3105425"/>
                <a:ext cx="7977935" cy="830997"/>
              </a:xfrm>
              <a:prstGeom prst="rect">
                <a:avLst/>
              </a:prstGeom>
              <a:blipFill>
                <a:blip r:embed="rId5"/>
                <a:stretch>
                  <a:fillRect l="-1272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/>
              <p:nvPr/>
            </p:nvSpPr>
            <p:spPr>
              <a:xfrm>
                <a:off x="2294530" y="4168183"/>
                <a:ext cx="9634119" cy="2523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u="sng" dirty="0">
                    <a:ea typeface="Cambria Math" panose="02040503050406030204" pitchFamily="18" charset="0"/>
                  </a:rPr>
                  <a:t>Proof: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correctly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predicts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and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correctly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wrong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</a:rPr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</a:rPr>
                              <m:t>wrong</m:t>
                            </m:r>
                          </m:e>
                        </m:d>
                      </m:e>
                    </m:func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1" dirty="0">
                                  <a:solidFill>
                                    <a:srgbClr val="FF0000"/>
                                  </a:solidFill>
                                </a:rPr>
                                <m:t>predicts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b="1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1" dirty="0">
                                  <a:solidFill>
                                    <a:srgbClr val="FF0000"/>
                                  </a:solidFill>
                                </a:rPr>
                                <m:t>wrong</m:t>
                              </m:r>
                            </m:e>
                          </m:d>
                        </m:e>
                      </m:func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	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30" y="4168183"/>
                <a:ext cx="9634119" cy="2523127"/>
              </a:xfrm>
              <a:prstGeom prst="rect">
                <a:avLst/>
              </a:prstGeom>
              <a:blipFill>
                <a:blip r:embed="rId6"/>
                <a:stretch>
                  <a:fillRect l="-92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325FC0C-3ED3-1744-8815-A856046F456A}"/>
              </a:ext>
            </a:extLst>
          </p:cNvPr>
          <p:cNvSpPr/>
          <p:nvPr/>
        </p:nvSpPr>
        <p:spPr>
          <a:xfrm>
            <a:off x="9120336" y="5754742"/>
            <a:ext cx="1805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(by union bound)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9AEB4C8A-BFEA-3B19-62A2-703ADA339A8C}"/>
              </a:ext>
            </a:extLst>
          </p:cNvPr>
          <p:cNvSpPr txBox="1">
            <a:spLocks/>
          </p:cNvSpPr>
          <p:nvPr/>
        </p:nvSpPr>
        <p:spPr>
          <a:xfrm>
            <a:off x="1544543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Who’s the culprit here?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Line Callout 1 1">
            <a:extLst>
              <a:ext uri="{FF2B5EF4-FFF2-40B4-BE49-F238E27FC236}">
                <a16:creationId xmlns:a16="http://schemas.microsoft.com/office/drawing/2014/main" id="{79D76043-CACC-2519-DC94-C76258143540}"/>
              </a:ext>
            </a:extLst>
          </p:cNvPr>
          <p:cNvSpPr/>
          <p:nvPr/>
        </p:nvSpPr>
        <p:spPr>
          <a:xfrm flipH="1">
            <a:off x="158178" y="4800328"/>
            <a:ext cx="2699321" cy="1292968"/>
          </a:xfrm>
          <a:prstGeom prst="borderCallout1">
            <a:avLst>
              <a:gd name="adj1" fmla="val 51218"/>
              <a:gd name="adj2" fmla="val -1250"/>
              <a:gd name="adj3" fmla="val 73539"/>
              <a:gd name="adj4" fmla="val -8193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 need a more careful analysis on their correlation 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2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Now on to the Real 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(after averaging) that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≥1/2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C34ACCF-7438-BB4A-B49A-74114D1567BA}"/>
              </a:ext>
            </a:extLst>
          </p:cNvPr>
          <p:cNvSpPr/>
          <p:nvPr/>
        </p:nvSpPr>
        <p:spPr>
          <a:xfrm>
            <a:off x="2279576" y="2564905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Idea: Pairwise independence</a:t>
            </a:r>
          </a:p>
        </p:txBody>
      </p:sp>
    </p:spTree>
    <p:extLst>
      <p:ext uri="{BB962C8B-B14F-4D97-AF65-F5344CB8AC3E}">
        <p14:creationId xmlns:p14="http://schemas.microsoft.com/office/powerpoint/2010/main" val="169208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24000" y="5258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Proof of the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1650775"/>
                <a:ext cx="7488832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0775"/>
                <a:ext cx="7488832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(after averaging) that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≥1/2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B606F6A-73EC-9B1A-C861-46D28551E6A8}"/>
              </a:ext>
            </a:extLst>
          </p:cNvPr>
          <p:cNvSpPr/>
          <p:nvPr/>
        </p:nvSpPr>
        <p:spPr>
          <a:xfrm>
            <a:off x="2271114" y="2744587"/>
            <a:ext cx="7785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a minute, assume we have a bit of help/advice.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3D3CF2-B4B4-B948-05DD-EAEB920D3A97}"/>
              </a:ext>
            </a:extLst>
          </p:cNvPr>
          <p:cNvSpPr/>
          <p:nvPr/>
        </p:nvSpPr>
        <p:spPr>
          <a:xfrm>
            <a:off x="2278632" y="3284984"/>
            <a:ext cx="6409656" cy="136815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8892D4-04ED-3C41-01FB-07095CAA2D84}"/>
                  </a:ext>
                </a:extLst>
              </p:cNvPr>
              <p:cNvSpPr/>
              <p:nvPr/>
            </p:nvSpPr>
            <p:spPr>
              <a:xfrm>
                <a:off x="2279577" y="3345043"/>
                <a:ext cx="626469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ask the Oracle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 us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8892D4-04ED-3C41-01FB-07095CAA2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7" y="3345043"/>
                <a:ext cx="6264696" cy="1200329"/>
              </a:xfrm>
              <a:prstGeom prst="rect">
                <a:avLst/>
              </a:prstGeom>
              <a:blipFill>
                <a:blip r:embed="rId5"/>
                <a:stretch>
                  <a:fillRect l="-1619" t="-416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147BFCD-A12C-93DE-01EF-7B5D1A1DD9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5" t="10335" r="20470" b="3420"/>
          <a:stretch/>
        </p:blipFill>
        <p:spPr>
          <a:xfrm>
            <a:off x="9888125" y="2056332"/>
            <a:ext cx="1913815" cy="19389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329FC4-7ABC-4BC8-F69E-B3922AEBF046}"/>
                  </a:ext>
                </a:extLst>
              </p:cNvPr>
              <p:cNvSpPr/>
              <p:nvPr/>
            </p:nvSpPr>
            <p:spPr>
              <a:xfrm>
                <a:off x="2294530" y="4907034"/>
                <a:ext cx="9634119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u="sng" dirty="0">
                    <a:ea typeface="Cambria Math" panose="02040503050406030204" pitchFamily="18" charset="0"/>
                  </a:rPr>
                  <a:t>Proof: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correctly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</a:rPr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</a:rPr>
                              <m:t>correctly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+1/2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329FC4-7ABC-4BC8-F69E-B3922AEB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30" y="4907034"/>
                <a:ext cx="9634119" cy="983218"/>
              </a:xfrm>
              <a:prstGeom prst="rect">
                <a:avLst/>
              </a:prstGeom>
              <a:blipFill>
                <a:blip r:embed="rId7"/>
                <a:stretch>
                  <a:fillRect l="-921" t="-5128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B1732C08-5F8B-403E-6C16-59B6A69BBA2D}"/>
              </a:ext>
            </a:extLst>
          </p:cNvPr>
          <p:cNvSpPr/>
          <p:nvPr/>
        </p:nvSpPr>
        <p:spPr>
          <a:xfrm>
            <a:off x="10056440" y="6237313"/>
            <a:ext cx="360040" cy="38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F85BDB-485F-4FD8-21E7-38E84C1F8857}"/>
              </a:ext>
            </a:extLst>
          </p:cNvPr>
          <p:cNvSpPr/>
          <p:nvPr/>
        </p:nvSpPr>
        <p:spPr>
          <a:xfrm>
            <a:off x="2927648" y="635783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(attributed to Charlie </a:t>
            </a:r>
            <a:r>
              <a:rPr lang="en-US" sz="2400" dirty="0" err="1"/>
              <a:t>Rackoff</a:t>
            </a:r>
            <a:r>
              <a:rPr lang="en-US" sz="2400" dirty="0"/>
              <a:t>)</a:t>
            </a:r>
          </a:p>
        </p:txBody>
      </p:sp>
      <p:pic>
        <p:nvPicPr>
          <p:cNvPr id="5" name="Picture 2" descr="耄耋惊讶表情包- 抖音">
            <a:extLst>
              <a:ext uri="{FF2B5EF4-FFF2-40B4-BE49-F238E27FC236}">
                <a16:creationId xmlns:a16="http://schemas.microsoft.com/office/drawing/2014/main" id="{32D00C96-14B8-F378-9FA3-030CDD002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125" y="4315908"/>
            <a:ext cx="2197698" cy="21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8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  <p:bldP spid="13" grpId="0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1919536" y="1650775"/>
                <a:ext cx="7488832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1650775"/>
                <a:ext cx="7488832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(after averaging) that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≥1/2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529" y="1340769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63D3CF2-B4B4-B948-05DD-EAEB920D3A97}"/>
              </a:ext>
            </a:extLst>
          </p:cNvPr>
          <p:cNvSpPr/>
          <p:nvPr/>
        </p:nvSpPr>
        <p:spPr>
          <a:xfrm>
            <a:off x="2278632" y="3284985"/>
            <a:ext cx="8137848" cy="891055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8892D4-04ED-3C41-01FB-07095CAA2D84}"/>
                  </a:ext>
                </a:extLst>
              </p:cNvPr>
              <p:cNvSpPr/>
              <p:nvPr/>
            </p:nvSpPr>
            <p:spPr>
              <a:xfrm>
                <a:off x="2279577" y="3345043"/>
                <a:ext cx="795739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guess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 us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to get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8892D4-04ED-3C41-01FB-07095CAA2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7" y="3345043"/>
                <a:ext cx="7957391" cy="830997"/>
              </a:xfrm>
              <a:prstGeom prst="rect">
                <a:avLst/>
              </a:prstGeom>
              <a:blipFill>
                <a:blip r:embed="rId5"/>
                <a:stretch>
                  <a:fillRect l="-1276" t="-6061" r="-175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DD8E419-CF86-ACBC-6DBF-26C1A32E3AFF}"/>
              </a:ext>
            </a:extLst>
          </p:cNvPr>
          <p:cNvSpPr/>
          <p:nvPr/>
        </p:nvSpPr>
        <p:spPr>
          <a:xfrm>
            <a:off x="2256929" y="4490284"/>
            <a:ext cx="7957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our guesses are all correct, then the analysis works out just as before.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869104-12FB-6DA8-0255-88504046291C}"/>
                  </a:ext>
                </a:extLst>
              </p:cNvPr>
              <p:cNvSpPr/>
              <p:nvPr/>
            </p:nvSpPr>
            <p:spPr>
              <a:xfrm>
                <a:off x="2256927" y="5431579"/>
                <a:ext cx="909565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But what’s the chance…?  </a:t>
                </a:r>
              </a:p>
              <a:p>
                <a:r>
                  <a:rPr lang="en-US" sz="2400" dirty="0"/>
                  <a:t>Let’s focus 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possibility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869104-12FB-6DA8-0255-885040462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27" y="5431579"/>
                <a:ext cx="9095657" cy="830997"/>
              </a:xfrm>
              <a:prstGeom prst="rect">
                <a:avLst/>
              </a:prstGeom>
              <a:blipFill>
                <a:blip r:embed="rId6"/>
                <a:stretch>
                  <a:fillRect l="-976" t="-606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>
            <a:extLst>
              <a:ext uri="{FF2B5EF4-FFF2-40B4-BE49-F238E27FC236}">
                <a16:creationId xmlns:a16="http://schemas.microsoft.com/office/drawing/2014/main" id="{72E573B2-EBB9-D52B-C053-0FDA0EC14FBA}"/>
              </a:ext>
            </a:extLst>
          </p:cNvPr>
          <p:cNvSpPr txBox="1">
            <a:spLocks/>
          </p:cNvSpPr>
          <p:nvPr/>
        </p:nvSpPr>
        <p:spPr>
          <a:xfrm>
            <a:off x="1524000" y="5258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Proof of the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080DE-0014-24A0-C77B-10C55EE1E4B5}"/>
              </a:ext>
            </a:extLst>
          </p:cNvPr>
          <p:cNvSpPr/>
          <p:nvPr/>
        </p:nvSpPr>
        <p:spPr>
          <a:xfrm>
            <a:off x="2927648" y="635783"/>
            <a:ext cx="71287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(attributed to Charlie </a:t>
            </a:r>
            <a:r>
              <a:rPr lang="en-US" sz="2400" dirty="0" err="1"/>
              <a:t>Rackoff</a:t>
            </a:r>
            <a:r>
              <a:rPr lang="en-US" sz="2400" dirty="0"/>
              <a:t>)</a:t>
            </a:r>
          </a:p>
        </p:txBody>
      </p:sp>
      <p:pic>
        <p:nvPicPr>
          <p:cNvPr id="7" name="Picture 2" descr="耄耋惊讶表情包- 抖音">
            <a:extLst>
              <a:ext uri="{FF2B5EF4-FFF2-40B4-BE49-F238E27FC236}">
                <a16:creationId xmlns:a16="http://schemas.microsoft.com/office/drawing/2014/main" id="{C0ED347A-9AF1-037E-EC77-1B67409A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125" y="4315908"/>
            <a:ext cx="2197698" cy="21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AAFE-942D-C4CA-DA22-C731D318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Average-case</a:t>
            </a:r>
            <a:r>
              <a:rPr lang="en-US" dirty="0"/>
              <a:t> Hardness and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Worst-case</a:t>
            </a:r>
            <a:r>
              <a:rPr lang="en-US" dirty="0"/>
              <a:t> Hardness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238C-2443-699C-B40B-E9FF31F09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For the random secret (with entropy) the user fully controls, we can talk about average-case hardness, such as one-way function</a:t>
            </a:r>
          </a:p>
          <a:p>
            <a:r>
              <a:rPr lang="en-US" dirty="0"/>
              <a:t>The meaning of worst-case hardness </a:t>
            </a:r>
            <a:r>
              <a:rPr lang="en-US" b="1" dirty="0">
                <a:solidFill>
                  <a:srgbClr val="C00000"/>
                </a:solidFill>
              </a:rPr>
              <a:t>depends on the context</a:t>
            </a:r>
          </a:p>
          <a:p>
            <a:pPr lvl="1"/>
            <a:r>
              <a:rPr lang="en-US" dirty="0"/>
              <a:t>IND-CPA: the adversary can arbitrarily select the challenge                                                         </a:t>
            </a:r>
          </a:p>
          <a:p>
            <a:pPr marL="457200" lvl="1" indent="0">
              <a:buNone/>
            </a:pPr>
            <a:r>
              <a:rPr lang="en-US" dirty="0"/>
              <a:t>        worst case             indistinguishability holds for any input candidate pair </a:t>
            </a:r>
          </a:p>
          <a:p>
            <a:pPr lvl="1"/>
            <a:r>
              <a:rPr lang="en-US" dirty="0"/>
              <a:t>Lattice worst-case hardness </a:t>
            </a:r>
          </a:p>
          <a:p>
            <a:pPr marL="457200" lvl="1" indent="0">
              <a:buNone/>
            </a:pPr>
            <a:r>
              <a:rPr lang="en-US" dirty="0"/>
              <a:t>        worst case             there exists some case which is hard to break </a:t>
            </a:r>
          </a:p>
          <a:p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C4E05B7-737C-ED48-B849-8FEEB6C7974B}"/>
              </a:ext>
            </a:extLst>
          </p:cNvPr>
          <p:cNvSpPr/>
          <p:nvPr/>
        </p:nvSpPr>
        <p:spPr>
          <a:xfrm>
            <a:off x="3543300" y="4928299"/>
            <a:ext cx="440871" cy="163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8331C7F-0B37-F7CD-CF95-E4943FC78B32}"/>
              </a:ext>
            </a:extLst>
          </p:cNvPr>
          <p:cNvSpPr/>
          <p:nvPr/>
        </p:nvSpPr>
        <p:spPr>
          <a:xfrm>
            <a:off x="3543300" y="5603875"/>
            <a:ext cx="440871" cy="163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Callout 5">
                <a:extLst>
                  <a:ext uri="{FF2B5EF4-FFF2-40B4-BE49-F238E27FC236}">
                    <a16:creationId xmlns:a16="http://schemas.microsoft.com/office/drawing/2014/main" id="{76FEF5A8-EEE7-20F0-E3E9-101B72BF63FE}"/>
                  </a:ext>
                </a:extLst>
              </p:cNvPr>
              <p:cNvSpPr/>
              <p:nvPr/>
            </p:nvSpPr>
            <p:spPr>
              <a:xfrm>
                <a:off x="4536830" y="1495546"/>
                <a:ext cx="7045570" cy="1221765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1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𝟎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Callout 5">
                <a:extLst>
                  <a:ext uri="{FF2B5EF4-FFF2-40B4-BE49-F238E27FC236}">
                    <a16:creationId xmlns:a16="http://schemas.microsoft.com/office/drawing/2014/main" id="{76FEF5A8-EEE7-20F0-E3E9-101B72BF6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830" y="1495546"/>
                <a:ext cx="7045570" cy="1221765"/>
              </a:xfrm>
              <a:prstGeom prst="wedgeEllipseCallout">
                <a:avLst/>
              </a:prstGeom>
              <a:blipFill>
                <a:blip r:embed="rId2"/>
                <a:stretch>
                  <a:fillRect t="-9821" b="-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381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CDFE73-D3B3-B6E8-56D7-7B568BBA8E2B}"/>
              </a:ext>
            </a:extLst>
          </p:cNvPr>
          <p:cNvSpPr/>
          <p:nvPr/>
        </p:nvSpPr>
        <p:spPr>
          <a:xfrm>
            <a:off x="1973288" y="2996953"/>
            <a:ext cx="8515200" cy="2502911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631504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Parsimony in Guessing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6CC8F2-1039-C796-B4CE-C4AB05156130}"/>
                  </a:ext>
                </a:extLst>
              </p:cNvPr>
              <p:cNvSpPr/>
              <p:nvPr/>
            </p:nvSpPr>
            <p:spPr>
              <a:xfrm>
                <a:off x="1973288" y="1040690"/>
                <a:ext cx="8515200" cy="921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random “seed vectors”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sz="2400" dirty="0"/>
                  <a:t>, and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guess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for all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6CC8F2-1039-C796-B4CE-C4AB05156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288" y="1040690"/>
                <a:ext cx="8515200" cy="921021"/>
              </a:xfrm>
              <a:prstGeom prst="rect">
                <a:avLst/>
              </a:prstGeom>
              <a:blipFill>
                <a:blip r:embed="rId3"/>
                <a:stretch>
                  <a:fillRect l="-1190" t="-4110" b="-12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0F7587-FC4F-7EB5-A87C-1DE88D806263}"/>
                  </a:ext>
                </a:extLst>
              </p:cNvPr>
              <p:cNvSpPr/>
              <p:nvPr/>
            </p:nvSpPr>
            <p:spPr>
              <a:xfrm>
                <a:off x="1973288" y="1916832"/>
                <a:ext cx="8694712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probability that all guesses are correct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 which is not bad.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0F7587-FC4F-7EB5-A87C-1DE88D806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288" y="1916832"/>
                <a:ext cx="8694712" cy="983218"/>
              </a:xfrm>
              <a:prstGeom prst="rect">
                <a:avLst/>
              </a:prstGeom>
              <a:blipFill>
                <a:blip r:embed="rId4"/>
                <a:stretch>
                  <a:fillRect l="-1166"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860FC-1337-C3E5-B033-D30AA4B70CAD}"/>
                  </a:ext>
                </a:extLst>
              </p:cNvPr>
              <p:cNvSpPr/>
              <p:nvPr/>
            </p:nvSpPr>
            <p:spPr>
              <a:xfrm>
                <a:off x="1995718" y="3072536"/>
                <a:ext cx="837118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From the seed vectors, generate many more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denote all possible non-empty subsets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{1,2,…,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+1)}.</m:t>
                        </m:r>
                      </m:e>
                    </m:func>
                  </m:oMath>
                </a14:m>
                <a:r>
                  <a:rPr lang="en-US" sz="2400" dirty="0"/>
                  <a:t> We will let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860FC-1337-C3E5-B033-D30AA4B70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718" y="3072536"/>
                <a:ext cx="8371184" cy="1569660"/>
              </a:xfrm>
              <a:prstGeom prst="rect">
                <a:avLst/>
              </a:prstGeom>
              <a:blipFill>
                <a:blip r:embed="rId5"/>
                <a:stretch>
                  <a:fillRect l="-1059" t="-2400" b="-8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51004-86A5-6CBE-ED44-752D1E2E3054}"/>
                  </a:ext>
                </a:extLst>
              </p:cNvPr>
              <p:cNvSpPr txBox="1"/>
              <p:nvPr/>
            </p:nvSpPr>
            <p:spPr>
              <a:xfrm>
                <a:off x="2567608" y="4792955"/>
                <a:ext cx="7416824" cy="565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       and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51004-86A5-6CBE-ED44-752D1E2E3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4792955"/>
                <a:ext cx="7416824" cy="565283"/>
              </a:xfrm>
              <a:prstGeom prst="rect">
                <a:avLst/>
              </a:prstGeom>
              <a:blipFill>
                <a:blip r:embed="rId6"/>
                <a:stretch>
                  <a:fillRect t="-888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F5755E-4C9F-0F6A-0CD0-7E92083BCB7B}"/>
                  </a:ext>
                </a:extLst>
              </p:cNvPr>
              <p:cNvSpPr/>
              <p:nvPr/>
            </p:nvSpPr>
            <p:spPr>
              <a:xfrm>
                <a:off x="1999565" y="5730768"/>
                <a:ext cx="8371184" cy="866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Key Observation:  </a:t>
                </a:r>
                <a:r>
                  <a:rPr lang="en-US" sz="2400" dirty="0"/>
                  <a:t>If the guesses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sz="2400" dirty="0"/>
                  <a:t> are all correct, then so are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F5755E-4C9F-0F6A-0CD0-7E92083BC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65" y="5730768"/>
                <a:ext cx="8371184" cy="866584"/>
              </a:xfrm>
              <a:prstGeom prst="rect">
                <a:avLst/>
              </a:prstGeom>
              <a:blipFill>
                <a:blip r:embed="rId7"/>
                <a:stretch>
                  <a:fillRect l="-1212" t="-4348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0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4" grpId="0"/>
      <p:bldP spid="5" grpId="0"/>
      <p:bldP spid="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C705AD-670C-F845-A33C-656904B8D059}"/>
              </a:ext>
            </a:extLst>
          </p:cNvPr>
          <p:cNvSpPr/>
          <p:nvPr/>
        </p:nvSpPr>
        <p:spPr>
          <a:xfrm>
            <a:off x="2063551" y="1444080"/>
            <a:ext cx="9284805" cy="4577209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/>
              <p:nvPr/>
            </p:nvSpPr>
            <p:spPr>
              <a:xfrm>
                <a:off x="2830452" y="4181872"/>
                <a:ext cx="721198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XOR P’s reply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get a guess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452" y="4181872"/>
                <a:ext cx="7211980" cy="830997"/>
              </a:xfrm>
              <a:prstGeom prst="rect">
                <a:avLst/>
              </a:prstGeom>
              <a:blipFill>
                <a:blip r:embed="rId3"/>
                <a:stretch>
                  <a:fillRect l="-1230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/>
              <p:nvPr/>
            </p:nvSpPr>
            <p:spPr>
              <a:xfrm>
                <a:off x="2511498" y="3659054"/>
                <a:ext cx="7977935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times: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498" y="3659054"/>
                <a:ext cx="7977935" cy="470000"/>
              </a:xfrm>
              <a:prstGeom prst="rect">
                <a:avLst/>
              </a:prstGeom>
              <a:blipFill>
                <a:blip r:embed="rId4"/>
                <a:stretch>
                  <a:fillRect l="-1111" t="-810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/>
              <p:nvPr/>
            </p:nvSpPr>
            <p:spPr>
              <a:xfrm>
                <a:off x="2496545" y="5055568"/>
                <a:ext cx="839461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Compute the majority of all such guesses and set the bit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545" y="5055568"/>
                <a:ext cx="8394612" cy="461665"/>
              </a:xfrm>
              <a:prstGeom prst="rect">
                <a:avLst/>
              </a:prstGeom>
              <a:blipFill>
                <a:blip r:embed="rId5"/>
                <a:stretch>
                  <a:fillRect l="-1057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/>
              <p:nvPr/>
            </p:nvSpPr>
            <p:spPr>
              <a:xfrm>
                <a:off x="2088161" y="3168719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for each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161" y="3168719"/>
                <a:ext cx="7977935" cy="461665"/>
              </a:xfrm>
              <a:prstGeom prst="rect">
                <a:avLst/>
              </a:prstGeom>
              <a:blipFill>
                <a:blip r:embed="rId6"/>
                <a:stretch>
                  <a:fillRect l="-1272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/>
              <p:nvPr/>
            </p:nvSpPr>
            <p:spPr>
              <a:xfrm>
                <a:off x="2079450" y="5559624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Output the concatenation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450" y="5559624"/>
                <a:ext cx="7977935" cy="461665"/>
              </a:xfrm>
              <a:prstGeom prst="rect">
                <a:avLst/>
              </a:prstGeom>
              <a:blipFill>
                <a:blip r:embed="rId7"/>
                <a:stretch>
                  <a:fillRect l="-111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>
            <a:extLst>
              <a:ext uri="{FF2B5EF4-FFF2-40B4-BE49-F238E27FC236}">
                <a16:creationId xmlns:a16="http://schemas.microsoft.com/office/drawing/2014/main" id="{48BEF62A-4F2E-482D-8DED-52992330B442}"/>
              </a:ext>
            </a:extLst>
          </p:cNvPr>
          <p:cNvSpPr txBox="1">
            <a:spLocks/>
          </p:cNvSpPr>
          <p:nvPr/>
        </p:nvSpPr>
        <p:spPr>
          <a:xfrm>
            <a:off x="1544543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OWF Inverter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2D850EA-7D7C-46CD-B9AC-372F25279073}"/>
                  </a:ext>
                </a:extLst>
              </p:cNvPr>
              <p:cNvSpPr/>
              <p:nvPr/>
            </p:nvSpPr>
            <p:spPr>
              <a:xfrm>
                <a:off x="2179513" y="1594899"/>
                <a:ext cx="7977935" cy="497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Generate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r>
                  <a:rPr lang="en-US" sz="2400" dirty="0"/>
                  <a:t> and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2D850EA-7D7C-46CD-B9AC-372F25279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13" y="1594899"/>
                <a:ext cx="7977935" cy="497252"/>
              </a:xfrm>
              <a:prstGeom prst="rect">
                <a:avLst/>
              </a:prstGeom>
              <a:blipFill>
                <a:blip r:embed="rId8"/>
                <a:stretch>
                  <a:fillRect l="-1113" t="-75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61DE61-BD0B-C60B-3002-55D3DB9ECFC8}"/>
                  </a:ext>
                </a:extLst>
              </p:cNvPr>
              <p:cNvSpPr/>
              <p:nvPr/>
            </p:nvSpPr>
            <p:spPr>
              <a:xfrm>
                <a:off x="2136504" y="2170963"/>
                <a:ext cx="8209856" cy="866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From them,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r>
                  <a:rPr lang="en-US" sz="2400" dirty="0"/>
                  <a:t> and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as in the previous slide.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61DE61-BD0B-C60B-3002-55D3DB9EC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504" y="2170963"/>
                <a:ext cx="8209856" cy="866584"/>
              </a:xfrm>
              <a:prstGeom prst="rect">
                <a:avLst/>
              </a:prstGeom>
              <a:blipFill>
                <a:blip r:embed="rId9"/>
                <a:stretch>
                  <a:fillRect l="-1236" t="-2857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68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Analysis of the Inverter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27FEC9D-C470-A420-794B-00DB5FD69DF6}"/>
                  </a:ext>
                </a:extLst>
              </p:cNvPr>
              <p:cNvSpPr/>
              <p:nvPr/>
            </p:nvSpPr>
            <p:spPr>
              <a:xfrm>
                <a:off x="2179512" y="1412776"/>
                <a:ext cx="8308976" cy="866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Let’s condition on the guesses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r>
                  <a:rPr lang="en-US" sz="2400" dirty="0"/>
                  <a:t> being all correct.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27FEC9D-C470-A420-794B-00DB5FD69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12" y="1412776"/>
                <a:ext cx="8308976" cy="866584"/>
              </a:xfrm>
              <a:prstGeom prst="rect">
                <a:avLst/>
              </a:prstGeom>
              <a:blipFill>
                <a:blip r:embed="rId3"/>
                <a:stretch>
                  <a:fillRect l="-1067" t="-4348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DDED6D-3C15-B0B5-BDBC-276E68415F1C}"/>
                  </a:ext>
                </a:extLst>
              </p:cNvPr>
              <p:cNvSpPr/>
              <p:nvPr/>
            </p:nvSpPr>
            <p:spPr>
              <a:xfrm>
                <a:off x="2179512" y="2211669"/>
                <a:ext cx="8308976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 main issue</a:t>
                </a:r>
                <a:r>
                  <a:rPr lang="en-US" sz="2400" dirty="0"/>
                  <a:t>: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not independent (can’t do Chernoff)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DDED6D-3C15-B0B5-BDBC-276E68415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12" y="2211669"/>
                <a:ext cx="8308976" cy="830997"/>
              </a:xfrm>
              <a:prstGeom prst="rect">
                <a:avLst/>
              </a:prstGeom>
              <a:blipFill>
                <a:blip r:embed="rId4"/>
                <a:stretch>
                  <a:fillRect l="-1067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D86898-F2CD-1162-35C3-66734DF9B608}"/>
                  </a:ext>
                </a:extLst>
              </p:cNvPr>
              <p:cNvSpPr/>
              <p:nvPr/>
            </p:nvSpPr>
            <p:spPr>
              <a:xfrm>
                <a:off x="2179512" y="2967336"/>
                <a:ext cx="8308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Key Observation</a:t>
                </a:r>
                <a:r>
                  <a:rPr lang="en-US" sz="2400" dirty="0"/>
                  <a:t>: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are</a:t>
                </a:r>
                <a:r>
                  <a:rPr lang="en-US" sz="2400" dirty="0"/>
                  <a:t> pairwise independent.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D86898-F2CD-1162-35C3-66734DF9B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512" y="2967336"/>
                <a:ext cx="8308976" cy="461665"/>
              </a:xfrm>
              <a:prstGeom prst="rect">
                <a:avLst/>
              </a:prstGeom>
              <a:blipFill>
                <a:blip r:embed="rId5"/>
                <a:stretch>
                  <a:fillRect l="-1067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5638DEF-EFDE-8508-9276-A548C716711B}"/>
              </a:ext>
            </a:extLst>
          </p:cNvPr>
          <p:cNvSpPr/>
          <p:nvPr/>
        </p:nvSpPr>
        <p:spPr>
          <a:xfrm>
            <a:off x="4483768" y="3501009"/>
            <a:ext cx="4492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Therefore, can apply Chebyshev!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638A45-55DC-EE78-A3B2-9D51317EEDA8}"/>
                  </a:ext>
                </a:extLst>
              </p:cNvPr>
              <p:cNvSpPr txBox="1"/>
              <p:nvPr/>
            </p:nvSpPr>
            <p:spPr>
              <a:xfrm>
                <a:off x="2197768" y="4509121"/>
                <a:ext cx="847023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We will have </a:t>
                </a:r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that 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Inverter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succeeds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 |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all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guesses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correct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good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≥0.99.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638A45-55DC-EE78-A3B2-9D51317EE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68" y="4509121"/>
                <a:ext cx="8470233" cy="830997"/>
              </a:xfrm>
              <a:prstGeom prst="rect">
                <a:avLst/>
              </a:prstGeom>
              <a:blipFill>
                <a:blip r:embed="rId6"/>
                <a:stretch>
                  <a:fillRect l="-1198" t="-6061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0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Analysis of the Inverter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27FEC9D-C470-A420-794B-00DB5FD69DF6}"/>
                  </a:ext>
                </a:extLst>
              </p:cNvPr>
              <p:cNvSpPr/>
              <p:nvPr/>
            </p:nvSpPr>
            <p:spPr>
              <a:xfrm>
                <a:off x="2063552" y="1412776"/>
                <a:ext cx="8308976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probability that a single iteration of the inner loop gives the correct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+1/2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27FEC9D-C470-A420-794B-00DB5FD69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1412776"/>
                <a:ext cx="8308976" cy="983218"/>
              </a:xfrm>
              <a:prstGeom prst="rect">
                <a:avLst/>
              </a:prstGeom>
              <a:blipFill>
                <a:blip r:embed="rId3"/>
                <a:stretch>
                  <a:fillRect l="-1069" t="-5128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B619B4-3837-FF79-2962-A708E0398422}"/>
                  </a:ext>
                </a:extLst>
              </p:cNvPr>
              <p:cNvSpPr/>
              <p:nvPr/>
            </p:nvSpPr>
            <p:spPr>
              <a:xfrm>
                <a:off x="2063552" y="2607296"/>
                <a:ext cx="8784976" cy="837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this be the good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(for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iteration of the inner loop).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B619B4-3837-FF79-2962-A708E0398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2607296"/>
                <a:ext cx="8784976" cy="837537"/>
              </a:xfrm>
              <a:prstGeom prst="rect">
                <a:avLst/>
              </a:prstGeom>
              <a:blipFill>
                <a:blip r:embed="rId4"/>
                <a:stretch>
                  <a:fillRect l="-1010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07C75-80C5-6B7B-A1D5-241DD80C639C}"/>
                  </a:ext>
                </a:extLst>
              </p:cNvPr>
              <p:cNvSpPr/>
              <p:nvPr/>
            </p:nvSpPr>
            <p:spPr>
              <a:xfrm>
                <a:off x="2063552" y="3329629"/>
                <a:ext cx="8308976" cy="953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majority decision is correct if the number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that occur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=50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07C75-80C5-6B7B-A1D5-241DD80C6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3329629"/>
                <a:ext cx="8308976" cy="953915"/>
              </a:xfrm>
              <a:prstGeom prst="rect">
                <a:avLst/>
              </a:prstGeom>
              <a:blipFill>
                <a:blip r:embed="rId5"/>
                <a:stretch>
                  <a:fillRect l="-1069" t="-5263" r="-1221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248972-B680-BD83-FFF5-EFEF49619C9D}"/>
                  </a:ext>
                </a:extLst>
              </p:cNvPr>
              <p:cNvSpPr/>
              <p:nvPr/>
            </p:nvSpPr>
            <p:spPr>
              <a:xfrm>
                <a:off x="2063552" y="4581128"/>
                <a:ext cx="8308976" cy="1025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expected number of events that occur is</a:t>
                </a:r>
              </a:p>
              <a:p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100 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=50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248972-B680-BD83-FFF5-EFEF49619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581128"/>
                <a:ext cx="8308976" cy="1025794"/>
              </a:xfrm>
              <a:prstGeom prst="rect">
                <a:avLst/>
              </a:prstGeom>
              <a:blipFill>
                <a:blip r:embed="rId6"/>
                <a:stretch>
                  <a:fillRect l="-1069" t="-487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09B9A4-01C9-1306-ABEC-C98FE3244C72}"/>
                  </a:ext>
                </a:extLst>
              </p:cNvPr>
              <p:cNvSpPr/>
              <p:nvPr/>
            </p:nvSpPr>
            <p:spPr>
              <a:xfrm>
                <a:off x="2075747" y="5733080"/>
                <a:ext cx="8308976" cy="100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variance (independent sum) is</a:t>
                </a:r>
              </a:p>
              <a:p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09B9A4-01C9-1306-ABEC-C98FE3244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47" y="5733080"/>
                <a:ext cx="8308976" cy="1008289"/>
              </a:xfrm>
              <a:prstGeom prst="rect">
                <a:avLst/>
              </a:prstGeom>
              <a:blipFill>
                <a:blip r:embed="rId7"/>
                <a:stretch>
                  <a:fillRect l="-1069" t="-5000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19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Analysis of the Inverter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248972-B680-BD83-FFF5-EFEF49619C9D}"/>
                  </a:ext>
                </a:extLst>
              </p:cNvPr>
              <p:cNvSpPr/>
              <p:nvPr/>
            </p:nvSpPr>
            <p:spPr>
              <a:xfrm>
                <a:off x="2195373" y="1083432"/>
                <a:ext cx="8308976" cy="1025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expected number of events that occur is</a:t>
                </a:r>
              </a:p>
              <a:p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100 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=50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248972-B680-BD83-FFF5-EFEF49619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373" y="1083432"/>
                <a:ext cx="8308976" cy="1025794"/>
              </a:xfrm>
              <a:prstGeom prst="rect">
                <a:avLst/>
              </a:prstGeom>
              <a:blipFill>
                <a:blip r:embed="rId3"/>
                <a:stretch>
                  <a:fillRect l="-1067" t="-487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09B9A4-01C9-1306-ABEC-C98FE3244C72}"/>
                  </a:ext>
                </a:extLst>
              </p:cNvPr>
              <p:cNvSpPr/>
              <p:nvPr/>
            </p:nvSpPr>
            <p:spPr>
              <a:xfrm>
                <a:off x="2207568" y="2235384"/>
                <a:ext cx="8308976" cy="638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variance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09B9A4-01C9-1306-ABEC-C98FE3244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235384"/>
                <a:ext cx="8308976" cy="638957"/>
              </a:xfrm>
              <a:prstGeom prst="rect">
                <a:avLst/>
              </a:prstGeom>
              <a:blipFill>
                <a:blip r:embed="rId4"/>
                <a:stretch>
                  <a:fillRect l="-1067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F6230B-DA89-D9B9-8BDA-3A488AE4481E}"/>
                  </a:ext>
                </a:extLst>
              </p:cNvPr>
              <p:cNvSpPr/>
              <p:nvPr/>
            </p:nvSpPr>
            <p:spPr>
              <a:xfrm>
                <a:off x="2207568" y="3068961"/>
                <a:ext cx="8308976" cy="1232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By an application of Chebyshev, we have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𝑚𝑎𝑗𝑜𝑟𝑖𝑡𝑦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𝑑𝑒𝑐𝑖𝑠𝑖𝑜𝑛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𝑖𝑛𝑐𝑜𝑟𝑟𝑒𝑐𝑡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50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𝑛𝑝</m:t>
                                    </m:r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F6230B-DA89-D9B9-8BDA-3A488AE44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3068961"/>
                <a:ext cx="8308976" cy="1232069"/>
              </a:xfrm>
              <a:prstGeom prst="rect">
                <a:avLst/>
              </a:prstGeom>
              <a:blipFill>
                <a:blip r:embed="rId5"/>
                <a:stretch>
                  <a:fillRect l="-1067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34D693-82CF-F50F-7562-4E2029121CDC}"/>
                  </a:ext>
                </a:extLst>
              </p:cNvPr>
              <p:cNvSpPr/>
              <p:nvPr/>
            </p:nvSpPr>
            <p:spPr>
              <a:xfrm>
                <a:off x="2207568" y="4573195"/>
                <a:ext cx="8308976" cy="985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By an application of union bound, we have</a:t>
                </a:r>
              </a:p>
              <a:p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𝑜𝑛𝑒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𝑖𝑛𝑐𝑜𝑟𝑟𝑒𝑐𝑡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=1/100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34D693-82CF-F50F-7562-4E2029121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4573195"/>
                <a:ext cx="8308976" cy="985526"/>
              </a:xfrm>
              <a:prstGeom prst="rect">
                <a:avLst/>
              </a:prstGeom>
              <a:blipFill>
                <a:blip r:embed="rId6"/>
                <a:stretch>
                  <a:fillRect l="-1067" t="-5128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70EB61-2E44-C2FB-5B69-2E62DE804F33}"/>
                  </a:ext>
                </a:extLst>
              </p:cNvPr>
              <p:cNvSpPr/>
              <p:nvPr/>
            </p:nvSpPr>
            <p:spPr>
              <a:xfrm>
                <a:off x="2207568" y="5774569"/>
                <a:ext cx="8308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dirty="0"/>
                  <a:t> The inverter outputs the correct inverse </a:t>
                </a:r>
                <a:r>
                  <a:rPr lang="en-US" sz="2400" dirty="0" err="1"/>
                  <a:t>w.p.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≥0.99.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70EB61-2E44-C2FB-5B69-2E62DE80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774569"/>
                <a:ext cx="8308976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7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allAtOnce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Putting it all together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D8B37BD-2F3B-94A0-A291-AF5B90A3A85B}"/>
                  </a:ext>
                </a:extLst>
              </p:cNvPr>
              <p:cNvSpPr/>
              <p:nvPr/>
            </p:nvSpPr>
            <p:spPr>
              <a:xfrm>
                <a:off x="1703512" y="1196753"/>
                <a:ext cx="8892480" cy="1771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Inverter succeeds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Inverter succeeds | all guesses correct, good x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guesses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correct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[good x]</a:t>
                </a:r>
                <a:endParaRPr lang="en-US" sz="2400" dirty="0"/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D8B37BD-2F3B-94A0-A291-AF5B90A3A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196753"/>
                <a:ext cx="8892480" cy="1771511"/>
              </a:xfrm>
              <a:prstGeom prst="rect">
                <a:avLst/>
              </a:prstGeom>
              <a:blipFill>
                <a:blip r:embed="rId3"/>
                <a:stretch>
                  <a:fillRect l="-997" t="-285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E7995F-4515-D2EF-7589-D0FDE41C0399}"/>
                  </a:ext>
                </a:extLst>
              </p:cNvPr>
              <p:cNvSpPr/>
              <p:nvPr/>
            </p:nvSpPr>
            <p:spPr>
              <a:xfrm>
                <a:off x="1649760" y="3408188"/>
                <a:ext cx="88924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So, it suffices to show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large.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E7995F-4515-D2EF-7589-D0FDE41C0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760" y="3408188"/>
                <a:ext cx="8892480" cy="461665"/>
              </a:xfrm>
              <a:prstGeom prst="rect">
                <a:avLst/>
              </a:prstGeom>
              <a:blipFill>
                <a:blip r:embed="rId4"/>
                <a:stretch>
                  <a:fillRect l="-1143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F890E7B-D609-19B7-8C6F-7120DA2BBB38}"/>
                  </a:ext>
                </a:extLst>
              </p:cNvPr>
              <p:cNvSpPr/>
              <p:nvPr/>
            </p:nvSpPr>
            <p:spPr>
              <a:xfrm>
                <a:off x="1666165" y="4139665"/>
                <a:ext cx="88924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our calculation (last two slides),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≥0.99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so we are done.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F890E7B-D609-19B7-8C6F-7120DA2BB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165" y="4139665"/>
                <a:ext cx="8892480" cy="461665"/>
              </a:xfrm>
              <a:prstGeom prst="rect">
                <a:avLst/>
              </a:prstGeom>
              <a:blipFill>
                <a:blip r:embed="rId5"/>
                <a:stretch>
                  <a:fillRect l="-1141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D4B58BC-D7CB-1EFB-5DE6-658CC862D629}"/>
              </a:ext>
            </a:extLst>
          </p:cNvPr>
          <p:cNvSpPr/>
          <p:nvPr/>
        </p:nvSpPr>
        <p:spPr>
          <a:xfrm>
            <a:off x="10077491" y="4219315"/>
            <a:ext cx="360040" cy="38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FCEFBB2-9D75-DB5A-CB0E-0F81D9E5D526}"/>
                  </a:ext>
                </a:extLst>
              </p:cNvPr>
              <p:cNvSpPr/>
              <p:nvPr/>
            </p:nvSpPr>
            <p:spPr>
              <a:xfrm>
                <a:off x="1703512" y="5376608"/>
                <a:ext cx="889248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 also make the success probability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≈1/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by enumerating over all the “guesses”.  Each guess results in a supposed inverse, but we can check which of them is the actual inverse!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FCEFBB2-9D75-DB5A-CB0E-0F81D9E5D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5376608"/>
                <a:ext cx="8892480" cy="1200329"/>
              </a:xfrm>
              <a:prstGeom prst="rect">
                <a:avLst/>
              </a:prstGeom>
              <a:blipFill>
                <a:blip r:embed="rId6"/>
                <a:stretch>
                  <a:fillRect l="-997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99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 animBg="1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Coding-Theoretic View of GL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2279576" y="1772817"/>
                <a:ext cx="8712968" cy="867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{0,1}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/>
                  <a:t>  can be viewed as a highly redundant, exponentially long encoding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the Hadamard code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1772817"/>
                <a:ext cx="8712968" cy="867225"/>
              </a:xfrm>
              <a:prstGeom prst="rect">
                <a:avLst/>
              </a:prstGeom>
              <a:blipFill>
                <a:blip r:embed="rId3"/>
                <a:stretch>
                  <a:fillRect l="-1164" t="-4348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ACFC5E-4897-3749-8BA5-0904C9A37A17}"/>
                  </a:ext>
                </a:extLst>
              </p:cNvPr>
              <p:cNvSpPr/>
              <p:nvPr/>
            </p:nvSpPr>
            <p:spPr>
              <a:xfrm>
                <a:off x="2296054" y="2995692"/>
                <a:ext cx="871296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can be thought of as providing access to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noisy</a:t>
                </a:r>
                <a:r>
                  <a:rPr lang="en-US" sz="2400" dirty="0"/>
                  <a:t> codeword.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ACFC5E-4897-3749-8BA5-0904C9A37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54" y="2995692"/>
                <a:ext cx="8712968" cy="830997"/>
              </a:xfrm>
              <a:prstGeom prst="rect">
                <a:avLst/>
              </a:prstGeom>
              <a:blipFill>
                <a:blip r:embed="rId4"/>
                <a:stretch>
                  <a:fillRect l="-1019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2871BC-EDBF-0243-B4B1-D9303D5C618A}"/>
                  </a:ext>
                </a:extLst>
              </p:cNvPr>
              <p:cNvSpPr/>
              <p:nvPr/>
            </p:nvSpPr>
            <p:spPr>
              <a:xfrm>
                <a:off x="2351584" y="5301208"/>
                <a:ext cx="8712968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real proof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list-decoding algorithm </a:t>
                </a:r>
                <a:r>
                  <a:rPr lang="en-US" sz="2400" dirty="0"/>
                  <a:t>for Hadamard code with error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F2871BC-EDBF-0243-B4B1-D9303D5C6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5301208"/>
                <a:ext cx="8712968" cy="983218"/>
              </a:xfrm>
              <a:prstGeom prst="rect">
                <a:avLst/>
              </a:prstGeom>
              <a:blipFill>
                <a:blip r:embed="rId5"/>
                <a:stretch>
                  <a:fillRect l="-1164" t="-5128" r="-1747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5587E4-0546-1A46-A023-1015F78B51DB}"/>
                  </a:ext>
                </a:extLst>
              </p:cNvPr>
              <p:cNvSpPr/>
              <p:nvPr/>
            </p:nvSpPr>
            <p:spPr>
              <a:xfrm>
                <a:off x="2296054" y="4114561"/>
                <a:ext cx="8712968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What we proved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unique decoding </a:t>
                </a:r>
                <a:r>
                  <a:rPr lang="en-US" sz="2400" dirty="0"/>
                  <a:t>algorithm for Hadamard code with error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5587E4-0546-1A46-A023-1015F78B5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054" y="4114561"/>
                <a:ext cx="8712968" cy="983218"/>
              </a:xfrm>
              <a:prstGeom prst="rect">
                <a:avLst/>
              </a:prstGeom>
              <a:blipFill>
                <a:blip r:embed="rId6"/>
                <a:stretch>
                  <a:fillRect l="-1019" t="-5128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35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4624"/>
            <a:ext cx="8712968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Predicates from any </a:t>
            </a:r>
          </a:p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List-Decodable Code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1945BF-BB02-C684-4C5B-5DA162B2B52F}"/>
                  </a:ext>
                </a:extLst>
              </p:cNvPr>
              <p:cNvSpPr/>
              <p:nvPr/>
            </p:nvSpPr>
            <p:spPr>
              <a:xfrm>
                <a:off x="2279576" y="2132857"/>
                <a:ext cx="81369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is the encoding.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1945BF-BB02-C684-4C5B-5DA162B2B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132857"/>
                <a:ext cx="8136904" cy="461665"/>
              </a:xfrm>
              <a:prstGeom prst="rect">
                <a:avLst/>
              </a:prstGeom>
              <a:blipFill>
                <a:blip r:embed="rId3"/>
                <a:stretch>
                  <a:fillRect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2D43E1-E60D-B9FE-852A-12C49D3D01E6}"/>
                  </a:ext>
                </a:extLst>
              </p:cNvPr>
              <p:cNvSpPr/>
              <p:nvPr/>
            </p:nvSpPr>
            <p:spPr>
              <a:xfrm>
                <a:off x="2279576" y="2780928"/>
                <a:ext cx="8136904" cy="1352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Given a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that is incorrect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fraction of the locations, a list-decoder outputs a list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of possibilities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2D43E1-E60D-B9FE-852A-12C49D3D01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780928"/>
                <a:ext cx="8136904" cy="1352550"/>
              </a:xfrm>
              <a:prstGeom prst="rect">
                <a:avLst/>
              </a:prstGeom>
              <a:blipFill>
                <a:blip r:embed="rId4"/>
                <a:stretch>
                  <a:fillRect l="-1246" b="-10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982641-ACBB-57D4-5D65-A21017BC5B7B}"/>
                  </a:ext>
                </a:extLst>
              </p:cNvPr>
              <p:cNvSpPr/>
              <p:nvPr/>
            </p:nvSpPr>
            <p:spPr>
              <a:xfrm>
                <a:off x="2279576" y="3957059"/>
                <a:ext cx="813690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The hardcore predicate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982641-ACBB-57D4-5D65-A21017BC5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3957059"/>
                <a:ext cx="8136904" cy="830997"/>
              </a:xfrm>
              <a:prstGeom prst="rect">
                <a:avLst/>
              </a:prstGeom>
              <a:blipFill>
                <a:blip r:embed="rId5"/>
                <a:stretch>
                  <a:fillRect l="-1246" t="-6061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DEE7ED9-3AF5-7D60-4D1C-DF992AEADC1C}"/>
              </a:ext>
            </a:extLst>
          </p:cNvPr>
          <p:cNvSpPr/>
          <p:nvPr/>
        </p:nvSpPr>
        <p:spPr>
          <a:xfrm>
            <a:off x="2279576" y="5013176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ea typeface="Cambria Math" panose="02040503050406030204" pitchFamily="18" charset="0"/>
              </a:rPr>
              <a:t>A hardcore-bit predictor gives us access to a corrupted codeword. Running the list-decoder on it gives us the list of possible inverses.  The fact that the OWF is easy to compute means that we can filter out the bogus (non-)inverses.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5DFFB1-606C-DF5C-3FE1-1C70C79FD907}"/>
              </a:ext>
            </a:extLst>
          </p:cNvPr>
          <p:cNvSpPr/>
          <p:nvPr/>
        </p:nvSpPr>
        <p:spPr>
          <a:xfrm>
            <a:off x="3852990" y="1381085"/>
            <a:ext cx="6059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(due to </a:t>
            </a:r>
            <a:r>
              <a:rPr lang="en-US" sz="2400" dirty="0" err="1"/>
              <a:t>Impagliazzo</a:t>
            </a:r>
            <a:r>
              <a:rPr lang="en-US" sz="2400" dirty="0"/>
              <a:t> and Sudan)</a:t>
            </a:r>
          </a:p>
        </p:txBody>
      </p:sp>
    </p:spTree>
    <p:extLst>
      <p:ext uri="{BB962C8B-B14F-4D97-AF65-F5344CB8AC3E}">
        <p14:creationId xmlns:p14="http://schemas.microsoft.com/office/powerpoint/2010/main" val="307870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F595-AE20-112B-6516-6103074F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2DCDE-045C-A726-5977-0356E247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Implication of One-way Function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 of PRG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Construction of Hardcore Bit (</a:t>
            </a:r>
            <a:r>
              <a:rPr lang="en-US" sz="28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</a:t>
            </a:r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-Levin (GL) Theorem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811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1E23F-9921-1B1F-27E6-4E94304AE6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One-way Function              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NP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1E23F-9921-1B1F-27E6-4E94304AE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209D0-0D3C-33B0-6473-52B272A2AF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Proof. </a:t>
                </a:r>
              </a:p>
              <a:p>
                <a:r>
                  <a:rPr lang="en-US" dirty="0">
                    <a:solidFill>
                      <a:srgbClr val="0C0D0E"/>
                    </a:solidFill>
                    <a:latin typeface="-apple-system"/>
                  </a:rPr>
                  <a:t>A</a:t>
                </a:r>
                <a:r>
                  <a:rPr lang="en-US" b="0" i="0" dirty="0">
                    <a:solidFill>
                      <a:srgbClr val="0C0D0E"/>
                    </a:solidFill>
                    <a:effectLst/>
                    <a:latin typeface="-apple-system"/>
                  </a:rPr>
                  <a:t>ssume </a:t>
                </a:r>
                <a:r>
                  <a:rPr lang="en-US" b="0" i="0" u="none" strike="noStrike" dirty="0">
                    <a:solidFill>
                      <a:srgbClr val="0C0D0E"/>
                    </a:solidFill>
                    <a:effectLst/>
                    <a:latin typeface="STIXGeneral-Italic"/>
                  </a:rPr>
                  <a:t>𝑓</a:t>
                </a:r>
                <a:r>
                  <a:rPr lang="en-US" b="0" i="0" dirty="0">
                    <a:solidFill>
                      <a:srgbClr val="0C0D0E"/>
                    </a:solidFill>
                    <a:effectLst/>
                    <a:latin typeface="-apple-system"/>
                  </a:rPr>
                  <a:t> is one-way. </a:t>
                </a:r>
                <a:r>
                  <a:rPr lang="en-US" dirty="0">
                    <a:solidFill>
                      <a:srgbClr val="0C0D0E"/>
                    </a:solidFill>
                    <a:latin typeface="-apple-system"/>
                  </a:rPr>
                  <a:t>C</a:t>
                </a:r>
                <a:r>
                  <a:rPr lang="en-US" b="0" i="0" dirty="0">
                    <a:solidFill>
                      <a:srgbClr val="0C0D0E"/>
                    </a:solidFill>
                    <a:effectLst/>
                    <a:latin typeface="-apple-system"/>
                  </a:rPr>
                  <a:t>onsider the language </a:t>
                </a:r>
                <a:r>
                  <a:rPr lang="en-US" b="0" i="0" u="none" strike="noStrike" dirty="0">
                    <a:solidFill>
                      <a:srgbClr val="0C0D0E"/>
                    </a:solidFill>
                    <a:effectLst/>
                    <a:latin typeface="STIXGeneral-Italic"/>
                  </a:rPr>
                  <a:t>𝐿</a:t>
                </a:r>
                <a:r>
                  <a:rPr lang="en-US" b="0" i="0" dirty="0">
                    <a:solidFill>
                      <a:srgbClr val="0C0D0E"/>
                    </a:solidFill>
                    <a:effectLst/>
                    <a:latin typeface="-apple-system"/>
                  </a:rPr>
                  <a:t> of pairs </a:t>
                </a:r>
                <a:r>
                  <a:rPr lang="en-US" b="0" i="0" u="none" strike="noStrike" dirty="0">
                    <a:solidFill>
                      <a:srgbClr val="0C0D0E"/>
                    </a:solidFill>
                    <a:effectLst/>
                    <a:latin typeface="STIXGeneral-Regular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C0D0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C0D0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0C0D0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i="0" u="none" strike="noStrike" dirty="0">
                    <a:solidFill>
                      <a:srgbClr val="0C0D0E"/>
                    </a:solidFill>
                    <a:effectLst/>
                    <a:latin typeface="STIXGeneral-Regular"/>
                  </a:rPr>
                  <a:t>,</a:t>
                </a:r>
                <a:r>
                  <a:rPr lang="en-US" b="0" i="0" u="none" strike="noStrike" dirty="0">
                    <a:solidFill>
                      <a:srgbClr val="0C0D0E"/>
                    </a:solidFill>
                    <a:effectLst/>
                    <a:latin typeface="STIXGeneral-Italic"/>
                  </a:rPr>
                  <a:t>𝑦</a:t>
                </a:r>
                <a:r>
                  <a:rPr lang="en-US" b="0" i="0" u="none" strike="noStrike" dirty="0">
                    <a:solidFill>
                      <a:srgbClr val="0C0D0E"/>
                    </a:solidFill>
                    <a:effectLst/>
                    <a:latin typeface="STIXGeneral-Regular"/>
                  </a:rPr>
                  <a:t>)</a:t>
                </a:r>
                <a:r>
                  <a:rPr lang="en-US" b="0" i="0" dirty="0">
                    <a:solidFill>
                      <a:srgbClr val="0C0D0E"/>
                    </a:solidFill>
                    <a:effectLst/>
                    <a:latin typeface="-apple-system"/>
                  </a:rPr>
                  <a:t> such that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C0D0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C0D0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solidFill>
                              <a:srgbClr val="0C0D0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solidFill>
                          <a:srgbClr val="0C0D0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0C0D0E"/>
                    </a:solidFill>
                    <a:effectLst/>
                    <a:latin typeface="-apple-system"/>
                  </a:rPr>
                  <a:t>is a prefix of some </a:t>
                </a:r>
                <a:r>
                  <a:rPr lang="en-US" b="0" i="0" u="none" strike="noStrike" dirty="0">
                    <a:solidFill>
                      <a:srgbClr val="0C0D0E"/>
                    </a:solidFill>
                    <a:effectLst/>
                    <a:latin typeface="STIXGeneral-Italic"/>
                  </a:rPr>
                  <a:t>𝑥</a:t>
                </a:r>
                <a:r>
                  <a:rPr lang="en-US" b="0" i="0" dirty="0">
                    <a:solidFill>
                      <a:srgbClr val="0C0D0E"/>
                    </a:solidFill>
                    <a:effectLst/>
                    <a:latin typeface="-apple-system"/>
                  </a:rPr>
                  <a:t> satisfying </a:t>
                </a:r>
                <a:r>
                  <a:rPr lang="en-US" b="0" i="0" u="none" strike="noStrike" dirty="0">
                    <a:solidFill>
                      <a:srgbClr val="0C0D0E"/>
                    </a:solidFill>
                    <a:effectLst/>
                    <a:latin typeface="STIXGeneral-Italic"/>
                  </a:rPr>
                  <a:t>𝑓</a:t>
                </a:r>
                <a:r>
                  <a:rPr lang="en-US" b="0" i="0" u="none" strike="noStrike" dirty="0">
                    <a:solidFill>
                      <a:srgbClr val="0C0D0E"/>
                    </a:solidFill>
                    <a:effectLst/>
                    <a:latin typeface="STIXGeneral-Regular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u="none" strike="noStrike" dirty="0" smtClean="0">
                        <a:solidFill>
                          <a:srgbClr val="0C0D0E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i="0" u="none" strike="noStrike" dirty="0">
                    <a:solidFill>
                      <a:srgbClr val="0C0D0E"/>
                    </a:solidFill>
                    <a:effectLst/>
                    <a:latin typeface="STIXGeneral-Regular"/>
                  </a:rPr>
                  <a:t>)=</a:t>
                </a:r>
                <a:r>
                  <a:rPr lang="en-US" b="0" i="0" u="none" strike="noStrike" dirty="0">
                    <a:solidFill>
                      <a:srgbClr val="0C0D0E"/>
                    </a:solidFill>
                    <a:effectLst/>
                    <a:latin typeface="STIXGeneral-Italic"/>
                  </a:rPr>
                  <a:t>𝑦</a:t>
                </a:r>
              </a:p>
              <a:p>
                <a:r>
                  <a:rPr lang="en-US" b="0" i="0" u="none" strike="noStrike" dirty="0">
                    <a:solidFill>
                      <a:srgbClr val="0C0D0E"/>
                    </a:solidFill>
                    <a:effectLst/>
                    <a:latin typeface="STIXGeneral-Italic"/>
                  </a:rPr>
                  <a:t>𝐿 is NP</a:t>
                </a:r>
              </a:p>
              <a:p>
                <a:r>
                  <a:rPr lang="en-US" dirty="0">
                    <a:solidFill>
                      <a:srgbClr val="0C0D0E"/>
                    </a:solidFill>
                    <a:latin typeface="STIXGeneral-Italic"/>
                  </a:rPr>
                  <a:t>𝑃=NP</a:t>
                </a:r>
                <a:r>
                  <a:rPr lang="en-US" b="0" i="0" dirty="0">
                    <a:solidFill>
                      <a:srgbClr val="0C0D0E"/>
                    </a:solidFill>
                    <a:effectLst/>
                    <a:latin typeface="-apple-system"/>
                  </a:rPr>
                  <a:t>, and we can use a decider </a:t>
                </a:r>
                <a:r>
                  <a:rPr lang="en-US" b="0" i="0" u="none" strike="noStrike" dirty="0">
                    <a:solidFill>
                      <a:srgbClr val="0C0D0E"/>
                    </a:solidFill>
                    <a:effectLst/>
                    <a:latin typeface="STIXGeneral-Italic"/>
                  </a:rPr>
                  <a:t>𝐷</a:t>
                </a:r>
                <a:r>
                  <a:rPr lang="en-US" b="0" i="0" dirty="0">
                    <a:solidFill>
                      <a:srgbClr val="0C0D0E"/>
                    </a:solidFill>
                    <a:effectLst/>
                    <a:latin typeface="-apple-system"/>
                  </a:rPr>
                  <a:t> for </a:t>
                </a:r>
                <a:r>
                  <a:rPr lang="en-US" b="0" i="0" u="none" strike="noStrike" dirty="0">
                    <a:solidFill>
                      <a:srgbClr val="0C0D0E"/>
                    </a:solidFill>
                    <a:effectLst/>
                    <a:latin typeface="STIXGeneral-Italic"/>
                  </a:rPr>
                  <a:t>𝐿</a:t>
                </a:r>
                <a:r>
                  <a:rPr lang="en-US" b="0" i="0" dirty="0">
                    <a:solidFill>
                      <a:srgbClr val="0C0D0E"/>
                    </a:solidFill>
                    <a:effectLst/>
                    <a:latin typeface="-apple-system"/>
                  </a:rPr>
                  <a:t> to invert </a:t>
                </a:r>
                <a:r>
                  <a:rPr lang="en-US" b="0" i="0" u="none" strike="noStrike" dirty="0">
                    <a:solidFill>
                      <a:srgbClr val="0C0D0E"/>
                    </a:solidFill>
                    <a:effectLst/>
                    <a:latin typeface="STIXGeneral-Italic"/>
                  </a:rPr>
                  <a:t>𝑦</a:t>
                </a:r>
                <a:r>
                  <a:rPr lang="en-US" u="none" strike="noStrike" dirty="0">
                    <a:solidFill>
                      <a:srgbClr val="0C0D0E"/>
                    </a:solidFill>
                    <a:latin typeface="-apple-system"/>
                  </a:rPr>
                  <a:t> and find a pre</a:t>
                </a:r>
                <a:r>
                  <a:rPr lang="en-US" dirty="0">
                    <a:solidFill>
                      <a:srgbClr val="0C0D0E"/>
                    </a:solidFill>
                    <a:latin typeface="-apple-system"/>
                  </a:rPr>
                  <a:t>-image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C0D0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C0D0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C0D0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i="0" u="none" strike="noStrike" dirty="0">
                  <a:solidFill>
                    <a:srgbClr val="0C0D0E"/>
                  </a:solidFill>
                  <a:effectLst/>
                  <a:latin typeface="STIXGeneral-Italic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209D0-0D3C-33B0-6473-52B272A2A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370EA2A6-AB0E-B9E4-0391-3E72722EBD39}"/>
              </a:ext>
            </a:extLst>
          </p:cNvPr>
          <p:cNvSpPr/>
          <p:nvPr/>
        </p:nvSpPr>
        <p:spPr>
          <a:xfrm>
            <a:off x="5257800" y="880949"/>
            <a:ext cx="1012371" cy="2939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7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B5CE-2BC4-A496-748F-FF545A7EE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8468"/>
            <a:ext cx="10515600" cy="1325563"/>
          </a:xfrm>
        </p:spPr>
        <p:txBody>
          <a:bodyPr/>
          <a:lstStyle/>
          <a:p>
            <a:r>
              <a:rPr lang="en-US" dirty="0"/>
              <a:t>Construction of PRG</a:t>
            </a:r>
          </a:p>
        </p:txBody>
      </p:sp>
    </p:spTree>
    <p:extLst>
      <p:ext uri="{BB962C8B-B14F-4D97-AF65-F5344CB8AC3E}">
        <p14:creationId xmlns:p14="http://schemas.microsoft.com/office/powerpoint/2010/main" val="101968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AEE6-F7AE-2227-9E04-CBC6B9C2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Hardcore Bit Formal Definition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8864F-073F-90EE-8A99-D20C7BEF3856}"/>
              </a:ext>
            </a:extLst>
          </p:cNvPr>
          <p:cNvSpPr/>
          <p:nvPr/>
        </p:nvSpPr>
        <p:spPr>
          <a:xfrm>
            <a:off x="827583" y="2093947"/>
            <a:ext cx="10506199" cy="24964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5124A2-F97E-6710-4A80-F0AFB58459F2}"/>
                  </a:ext>
                </a:extLst>
              </p:cNvPr>
              <p:cNvSpPr/>
              <p:nvPr/>
            </p:nvSpPr>
            <p:spPr>
              <a:xfrm>
                <a:off x="867435" y="2313746"/>
                <a:ext cx="10486365" cy="12324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any function (family)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/>
                    </m:sSup>
                  </m:oMath>
                </a14:m>
                <a:r>
                  <a:rPr lang="en-US" sz="2400" dirty="0"/>
                  <a:t> is a hardcore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predicate</a:t>
                </a:r>
                <a:r>
                  <a:rPr lang="en-US" sz="2400" dirty="0"/>
                  <a:t> if for every </a:t>
                </a:r>
                <a:r>
                  <a:rPr lang="en-US" sz="2400" dirty="0" err="1"/>
                  <a:t>p.p.t</a:t>
                </a:r>
                <a:r>
                  <a:rPr lang="en-US" sz="2400" dirty="0"/>
                  <a:t>. adversary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5124A2-F97E-6710-4A80-F0AFB58459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35" y="2313746"/>
                <a:ext cx="10486365" cy="1232453"/>
              </a:xfrm>
              <a:prstGeom prst="rect">
                <a:avLst/>
              </a:prstGeom>
              <a:blipFill>
                <a:blip r:embed="rId2"/>
                <a:stretch>
                  <a:fillRect l="-967" t="-1020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27C1E7-03A7-71CE-D766-9498118C1C07}"/>
                  </a:ext>
                </a:extLst>
              </p:cNvPr>
              <p:cNvSpPr/>
              <p:nvPr/>
            </p:nvSpPr>
            <p:spPr>
              <a:xfrm>
                <a:off x="907286" y="3533076"/>
                <a:ext cx="10486365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27C1E7-03A7-71CE-D766-9498118C1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86" y="3533076"/>
                <a:ext cx="10486365" cy="783804"/>
              </a:xfrm>
              <a:prstGeom prst="rect">
                <a:avLst/>
              </a:prstGeom>
              <a:blipFill>
                <a:blip r:embed="rId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2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CB759B-85EA-407B-68B1-4A0CB1453E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One-Way Permutation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PRG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CB759B-85EA-407B-68B1-4A0CB1453E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24CDB7D-9414-C9D5-7524-66DEC52667B4}"/>
              </a:ext>
            </a:extLst>
          </p:cNvPr>
          <p:cNvSpPr/>
          <p:nvPr/>
        </p:nvSpPr>
        <p:spPr>
          <a:xfrm>
            <a:off x="827583" y="2093947"/>
            <a:ext cx="10515599" cy="1911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6BDD40-6736-C4F9-56CD-6A5600F72A63}"/>
              </a:ext>
            </a:extLst>
          </p:cNvPr>
          <p:cNvSpPr/>
          <p:nvPr/>
        </p:nvSpPr>
        <p:spPr>
          <a:xfrm>
            <a:off x="827583" y="1628800"/>
            <a:ext cx="6691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86BC95E-68CA-9E43-0DC8-C8D767808CEE}"/>
                  </a:ext>
                </a:extLst>
              </p:cNvPr>
              <p:cNvSpPr/>
              <p:nvPr/>
            </p:nvSpPr>
            <p:spPr>
              <a:xfrm>
                <a:off x="804719" y="4476021"/>
                <a:ext cx="104957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7030A0"/>
                    </a:solidFill>
                  </a:rPr>
                  <a:t>Theorem: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86BC95E-68CA-9E43-0DC8-C8D767808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19" y="4476021"/>
                <a:ext cx="10495748" cy="461665"/>
              </a:xfrm>
              <a:prstGeom prst="rect">
                <a:avLst/>
              </a:prstGeom>
              <a:blipFill>
                <a:blip r:embed="rId3"/>
                <a:stretch>
                  <a:fillRect l="-967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24FBF6-B56B-2C9B-FBA5-CC100643C230}"/>
                  </a:ext>
                </a:extLst>
              </p:cNvPr>
              <p:cNvSpPr/>
              <p:nvPr/>
            </p:nvSpPr>
            <p:spPr>
              <a:xfrm>
                <a:off x="842537" y="5229200"/>
                <a:ext cx="104957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(Note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stretches by one bit. We already know how to turn this into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that stretches to any poly number of bits.)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424FBF6-B56B-2C9B-FBA5-CC100643C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37" y="5229200"/>
                <a:ext cx="10495748" cy="830997"/>
              </a:xfrm>
              <a:prstGeom prst="rect">
                <a:avLst/>
              </a:prstGeom>
              <a:blipFill>
                <a:blip r:embed="rId4"/>
                <a:stretch>
                  <a:fillRect l="-846" t="-4478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A39CF8-F6C4-9885-52DC-D72821B5B9C6}"/>
                  </a:ext>
                </a:extLst>
              </p:cNvPr>
              <p:cNvSpPr/>
              <p:nvPr/>
            </p:nvSpPr>
            <p:spPr>
              <a:xfrm>
                <a:off x="914545" y="2313746"/>
                <a:ext cx="1038592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be a one-way permutation,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an associated hardcore predicate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A39CF8-F6C4-9885-52DC-D72821B5B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45" y="2313746"/>
                <a:ext cx="10385922" cy="830997"/>
              </a:xfrm>
              <a:prstGeom prst="rect">
                <a:avLst/>
              </a:prstGeom>
              <a:blipFill>
                <a:blip r:embed="rId5"/>
                <a:stretch>
                  <a:fillRect l="-978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09AD4D-B2D5-15A5-5A8C-2A2A4A1DC8C2}"/>
                  </a:ext>
                </a:extLst>
              </p:cNvPr>
              <p:cNvSpPr/>
              <p:nvPr/>
            </p:nvSpPr>
            <p:spPr>
              <a:xfrm>
                <a:off x="899592" y="3284984"/>
                <a:ext cx="1038592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Then, 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lit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09AD4D-B2D5-15A5-5A8C-2A2A4A1DC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84984"/>
                <a:ext cx="10385922" cy="461665"/>
              </a:xfrm>
              <a:prstGeom prst="rect">
                <a:avLst/>
              </a:prstGeom>
              <a:blipFill>
                <a:blip r:embed="rId6"/>
                <a:stretch>
                  <a:fillRect l="-978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91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5E1C-79CE-069B-BE5C-6AB8AD9E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N</a:t>
            </a:r>
            <a:r>
              <a:rPr lang="en-US" sz="4400" dirty="0"/>
              <a:t>ext-bit </a:t>
            </a:r>
            <a:r>
              <a:rPr lang="en-US" dirty="0"/>
              <a:t>U</a:t>
            </a:r>
            <a:r>
              <a:rPr lang="en-US" sz="4400" dirty="0"/>
              <a:t>npredictability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9158C-A939-65B3-F759-0D97F29AAF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Theorem: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is a one-way permutation.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9158C-A939-65B3-F759-0D97F29AAF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028653-6D32-13CA-B73D-C0EF014D3496}"/>
                  </a:ext>
                </a:extLst>
              </p:cNvPr>
              <p:cNvSpPr/>
              <p:nvPr/>
            </p:nvSpPr>
            <p:spPr>
              <a:xfrm>
                <a:off x="838200" y="2162473"/>
                <a:ext cx="105156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Proof</a:t>
                </a:r>
                <a:r>
                  <a:rPr lang="en-US" sz="2400" dirty="0"/>
                  <a:t>: Assume for contradiction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not a PRG. Therefore, there is a next-bit predictor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a polynomial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028653-6D32-13CA-B73D-C0EF014D34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62473"/>
                <a:ext cx="10515600" cy="830997"/>
              </a:xfrm>
              <a:prstGeom prst="rect">
                <a:avLst/>
              </a:prstGeom>
              <a:blipFill>
                <a:blip r:embed="rId3"/>
                <a:stretch>
                  <a:fillRect l="-965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FE308C-9751-8C7E-DADC-E25829CB4631}"/>
                  </a:ext>
                </a:extLst>
              </p:cNvPr>
              <p:cNvSpPr/>
              <p:nvPr/>
            </p:nvSpPr>
            <p:spPr>
              <a:xfrm>
                <a:off x="838200" y="2938416"/>
                <a:ext cx="105156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1…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8FE308C-9751-8C7E-DADC-E25829CB46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38416"/>
                <a:ext cx="10515600" cy="783804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8966AA-638E-8532-CE81-4346B37CB88C}"/>
                  </a:ext>
                </a:extLst>
              </p:cNvPr>
              <p:cNvSpPr/>
              <p:nvPr/>
            </p:nvSpPr>
            <p:spPr>
              <a:xfrm>
                <a:off x="838200" y="3667166"/>
                <a:ext cx="10515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Therefore, there is a next-bit predictor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a polynomial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such that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E8966AA-638E-8532-CE81-4346B37CB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67166"/>
                <a:ext cx="10515600" cy="461665"/>
              </a:xfrm>
              <a:prstGeom prst="rect">
                <a:avLst/>
              </a:prstGeom>
              <a:blipFill>
                <a:blip r:embed="rId5"/>
                <a:stretch>
                  <a:fillRect l="-965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BFBB8D-D0FB-BB7D-1841-3104D69C6225}"/>
                  </a:ext>
                </a:extLst>
              </p:cNvPr>
              <p:cNvSpPr/>
              <p:nvPr/>
            </p:nvSpPr>
            <p:spPr>
              <a:xfrm>
                <a:off x="1943809" y="4238967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BFBB8D-D0FB-BB7D-1841-3104D69C62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809" y="4238967"/>
                <a:ext cx="7905927" cy="783804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E3AE76-2EF8-54FC-DD55-32991C671DDF}"/>
                  </a:ext>
                </a:extLst>
              </p:cNvPr>
              <p:cNvSpPr/>
              <p:nvPr/>
            </p:nvSpPr>
            <p:spPr>
              <a:xfrm>
                <a:off x="838200" y="5369034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hardcore bit predictor! QED.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E3AE76-2EF8-54FC-DD55-32991C671D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69034"/>
                <a:ext cx="7905927" cy="461665"/>
              </a:xfrm>
              <a:prstGeom prst="rect">
                <a:avLst/>
              </a:prstGeom>
              <a:blipFill>
                <a:blip r:embed="rId7"/>
                <a:stretch>
                  <a:fillRect l="-128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692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13138</TotalTime>
  <Words>2931</Words>
  <Application>Microsoft Macintosh PowerPoint</Application>
  <PresentationFormat>Widescreen</PresentationFormat>
  <Paragraphs>265</Paragraphs>
  <Slides>37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-apple-system</vt:lpstr>
      <vt:lpstr>Google Sans</vt:lpstr>
      <vt:lpstr>STIXGeneral-Italic</vt:lpstr>
      <vt:lpstr>STIXGeneral-Regular</vt:lpstr>
      <vt:lpstr>Aptos</vt:lpstr>
      <vt:lpstr>Aptos Display</vt:lpstr>
      <vt:lpstr>Arial</vt:lpstr>
      <vt:lpstr>Calibri</vt:lpstr>
      <vt:lpstr>Cambria Math</vt:lpstr>
      <vt:lpstr>Office Theme</vt:lpstr>
      <vt:lpstr>Purdue CS555: Cryptography Lecture 5 </vt:lpstr>
      <vt:lpstr>Recap</vt:lpstr>
      <vt:lpstr>Average-case Hardness and Worst-case Hardness </vt:lpstr>
      <vt:lpstr>Today</vt:lpstr>
      <vt:lpstr>One-way Function              P ≠ NP</vt:lpstr>
      <vt:lpstr>Construction of PRG</vt:lpstr>
      <vt:lpstr>Recap: Hardcore Bit Formal Definition</vt:lpstr>
      <vt:lpstr>One-Way Permutation → PRG </vt:lpstr>
      <vt:lpstr>Proof by Next-bit Unpredictability</vt:lpstr>
      <vt:lpstr>Lattice Problem </vt:lpstr>
      <vt:lpstr>Examples when Average and Worst Case are Equally Hard  </vt:lpstr>
      <vt:lpstr>Another Construction of PRG </vt:lpstr>
      <vt:lpstr>Application of PRGs: De-randomization</vt:lpstr>
      <vt:lpstr>Application of PRGs: De-randomization</vt:lpstr>
      <vt:lpstr>Application of PRGs: De-randomization</vt:lpstr>
      <vt:lpstr>Construction of Hardcore Bit</vt:lpstr>
      <vt:lpstr>Goldreich-Levin (GL) Theorem</vt:lpstr>
      <vt:lpstr>GL Theorem: Alternative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CS555: Cryptography Lecture 3 </dc:title>
  <dc:creator>Hanshen Xiao</dc:creator>
  <cp:lastModifiedBy>Hanshen Xiao</cp:lastModifiedBy>
  <cp:revision>12</cp:revision>
  <dcterms:created xsi:type="dcterms:W3CDTF">2025-08-25T19:13:43Z</dcterms:created>
  <dcterms:modified xsi:type="dcterms:W3CDTF">2025-09-09T16:18:06Z</dcterms:modified>
</cp:coreProperties>
</file>