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1519" r:id="rId3"/>
    <p:sldId id="1520" r:id="rId4"/>
    <p:sldId id="582" r:id="rId5"/>
    <p:sldId id="657" r:id="rId6"/>
    <p:sldId id="659" r:id="rId7"/>
    <p:sldId id="658" r:id="rId8"/>
    <p:sldId id="660" r:id="rId9"/>
    <p:sldId id="640" r:id="rId10"/>
    <p:sldId id="661" r:id="rId11"/>
    <p:sldId id="585" r:id="rId12"/>
    <p:sldId id="631" r:id="rId13"/>
    <p:sldId id="638" r:id="rId14"/>
    <p:sldId id="639" r:id="rId15"/>
    <p:sldId id="1466" r:id="rId16"/>
    <p:sldId id="1463" r:id="rId17"/>
    <p:sldId id="1501" r:id="rId18"/>
    <p:sldId id="1474" r:id="rId19"/>
    <p:sldId id="1476" r:id="rId20"/>
    <p:sldId id="1502" r:id="rId21"/>
    <p:sldId id="1473" r:id="rId22"/>
    <p:sldId id="646" r:id="rId23"/>
    <p:sldId id="647" r:id="rId24"/>
    <p:sldId id="650" r:id="rId25"/>
    <p:sldId id="1477" r:id="rId26"/>
    <p:sldId id="1475" r:id="rId27"/>
    <p:sldId id="1479" r:id="rId28"/>
    <p:sldId id="648" r:id="rId29"/>
    <p:sldId id="651" r:id="rId30"/>
    <p:sldId id="64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68"/>
    <p:restoredTop sz="82721"/>
  </p:normalViewPr>
  <p:slideViewPr>
    <p:cSldViewPr snapToGrid="0">
      <p:cViewPr varScale="1">
        <p:scale>
          <a:sx n="78" d="100"/>
          <a:sy n="78" d="100"/>
        </p:scale>
        <p:origin x="192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EF505-6EAF-FB49-A762-3623A236B6C9}" type="datetimeFigureOut">
              <a:rPr lang="en-US" smtClean="0"/>
              <a:t>9/24/25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EE442-FF26-4249-9E11-24F08F9FD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83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5EE442-FF26-4249-9E11-24F08F9FD2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4780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57054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33108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22128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75552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07980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18541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65181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14596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For x to be a square mod N, it has to be a square mod P and square mod Q. </a:t>
            </a:r>
          </a:p>
          <a:p>
            <a:pPr marL="228600" indent="-228600">
              <a:buAutoNum type="arabicPeriod"/>
            </a:pPr>
            <a:r>
              <a:rPr lang="en-US" baseline="0" dirty="0"/>
              <a:t>And conversely, if x = y1^2 mod P and x = y2^2 mod Q, then x = CRT(y1,y2)^2 mod PQ.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66517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1029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78084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Proof sketch on the board. Use the reciprocity law  (x/N) = (N/x) (-1)^{(x-1)(N-1)/4}  and (x/N) = (x mod N / N) and the supplementary facts (1 // N) = (-1)^{n-1/2}  and (2 // N) = (-1)^{n^2-1/8}.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85788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For x to be a square mod N, it has to be a square mod P and square mod Q. </a:t>
            </a:r>
          </a:p>
          <a:p>
            <a:pPr marL="228600" indent="-228600">
              <a:buAutoNum type="arabicPeriod"/>
            </a:pPr>
            <a:r>
              <a:rPr lang="en-US" baseline="0" dirty="0"/>
              <a:t>And conversely, if x = y1^2 mod P and x = y2^2 mod Q, then x = CRT(y1,y2)^2 mod PQ.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73954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01126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Need CRT.  E.g. x = 1 mod 3 and x = 2 mod 5 =&gt; x is unique mod 15.  x = c_3 * 1 + c_5 * 2.  c_3 = 10 is 1 mod 3 and 0 mod 5.  c_5 = 6 is 1 mod 5 and 0 mod 3. So x = 10*1+6*2 = 22 = 7 mod 15.</a:t>
            </a:r>
          </a:p>
          <a:p>
            <a:pPr marL="228600" indent="-228600">
              <a:buAutoNum type="arabicPeriod"/>
            </a:pP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/>
              <a:t>For x to be a square mod N, it has to be a square mod P and square mod Q. </a:t>
            </a:r>
          </a:p>
          <a:p>
            <a:pPr marL="228600" indent="-228600">
              <a:buAutoNum type="arabicPeriod"/>
            </a:pPr>
            <a:r>
              <a:rPr lang="en-US" baseline="0" dirty="0"/>
              <a:t>And conversely, if x = y1^2 mod P and x = y2^2 mod Q, then x = CRT(y1,y2)^2 mod PQ.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19689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For x to be a square mod N, it has to be a square mod P and square mod Q. </a:t>
            </a:r>
          </a:p>
          <a:p>
            <a:pPr marL="228600" indent="-228600">
              <a:buAutoNum type="arabicPeriod"/>
            </a:pPr>
            <a:r>
              <a:rPr lang="en-US" baseline="0" dirty="0"/>
              <a:t>And conversely, if x = y1^2 mod P and x = y2^2 mod Q, then x = CRT(y1,y2)^2 mod PQ.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55231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47095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16697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32377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0" dirty="0" err="1">
                <a:solidFill>
                  <a:schemeClr val="tx1"/>
                </a:solidFill>
              </a:rPr>
              <a:t>Pf</a:t>
            </a:r>
            <a:r>
              <a:rPr lang="en-US" sz="1200" b="0" dirty="0">
                <a:solidFill>
                  <a:schemeClr val="tx1"/>
                </a:solidFill>
              </a:rPr>
              <a:t>:  QNR*QNR = QR.</a:t>
            </a:r>
            <a:endParaRPr lang="en-US" sz="12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5304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8857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2538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647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5060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4759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1857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0039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63050-01B2-37F8-373D-B64596BC9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1A97C6-0EF9-8C7F-76FA-BDBDD0063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9A3DA-BDD6-2ADC-2EF2-CC3DCABA3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A4BDF-32C9-5A8F-7547-9B6F2E144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D05C4-57D2-2419-BC2E-5A7EB55DC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1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D3710-7953-413E-A729-A66BEC85B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BCA2D-BC4E-B1F8-D383-10D447F72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C0CA8-F00D-EFE1-B580-EB78A3F9D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8ABF2-E15F-77D6-FACE-9080DB75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E4C9B-2891-967B-D948-8239812E7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59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28445A-220F-6B86-0A9B-1F7BCB60D1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A709EB-F95D-B839-1C67-25CDB8DE0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5C9BD-1C84-B0B9-66A1-C7BEED100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35827-B101-B8DF-3CE9-9DEBD4B36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B28A1-B0C5-6232-42A2-99187D7D8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6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571EB-EFD9-94EF-E1EA-6DE00D26B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F61DC-2E54-CA73-0208-3B68CC702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E79D6-7D9F-4141-B140-A5C1D046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56E8C-11B1-819B-8323-BC248634D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6DDE6-A837-DE9D-E87E-7875FB0BC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75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9EE15-3A02-B021-661C-67E86CDD9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6AEE1-7B25-B002-5DDA-571BC0B8E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75105-D48C-35A0-A260-06018BC17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F7A1E-892A-39DD-AEF8-13F2E2B9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AE0C5-A382-4F2F-A346-019C7B639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74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0B2E1-1C3A-A301-979A-D02799B1B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BA747-0DF4-6B1B-1943-AA3190145E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49BE52-4488-4817-911D-F666ED34B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F6E93-D42E-CEDA-4FAE-EB0288659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9/24/25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75133-320C-9555-99D5-54717D0EF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57D41-93DB-1EC4-5A39-1E076162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8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3189E-4A6A-14FC-2B83-7807974A9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FB5CA-38A6-7668-F76B-86B79992B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FA1988-0428-6DEA-5350-28A8F1A8E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B36BE7-B202-BA99-83AE-E9B8B89FA7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2D94B8-D1A6-17A9-5004-0A1294D10E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CFF401-FFBE-F31C-DF4D-91CED0F36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9/24/25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DE590C-5149-0079-4E31-38B344A87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FADA1B-8FA3-07FC-CBFA-37E3AF824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5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8A624-BC42-6ED6-F1DA-E6A39368A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6393AD-5264-A917-41DC-49A28479B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9/24/25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374E13-6E2F-0688-3F40-27C641F3E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A8D6C3-FD94-5CD1-A07E-6F8946F09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16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7DC785-81A4-9BCF-20FF-982ADCEAA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9/24/25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302103-9930-D049-2738-DE773CB14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F522C7-787A-0C3D-E76B-30F3FDEDF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26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7136-8B86-17E6-D5F8-BC27C2EDE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AC6AA-09AB-431A-7F65-75311BD9A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A180B9-0CD4-AFE0-D582-C64088051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AF22BA-C36A-9964-0BD8-8750C67F5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9/24/25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95639-F09C-7C0F-F59A-F66B7F15D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A49E0-B55B-14D9-04FE-F26FFADBD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20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EC7A7-E2DA-1A48-4204-35048E2F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26FFA6-46DD-BA2E-8F84-1F971144F4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5AA6F9-F40F-7CD7-B14B-1899D4753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3819A6-9025-F679-E064-ADD23B600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9/24/25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CC58-8BB3-04E3-E73E-8FC9C9199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9D8B5-26EF-699B-DEC1-A9747CBF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07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21D671-6389-2B32-BFDD-7D8EFC132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885C4-555D-ED68-52ED-C153B2186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D8EED-6EF5-465C-2533-8DA435E02F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3DCA05-C01A-464A-B4FC-AD243AD53EE8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2747C-1114-BCFC-E4EA-B1D1A14C7D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761DD-D476-EAAA-5646-E00B0D79D1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26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s55500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0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58DBD-4C8F-ADB2-3054-869B80709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1041400"/>
            <a:ext cx="10058400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Purdue CS555: </a:t>
            </a:r>
            <a:r>
              <a:rPr lang="en-US" dirty="0"/>
              <a:t>Cryptography</a:t>
            </a:r>
            <a:br>
              <a:rPr lang="en-US" dirty="0"/>
            </a:br>
            <a:r>
              <a:rPr lang="en-US" dirty="0"/>
              <a:t>Lecture 10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525513-29FC-0E55-1D49-6505414EF2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Instructor: Hanshen Xiao</a:t>
            </a:r>
          </a:p>
          <a:p>
            <a:r>
              <a:rPr lang="en-US" dirty="0"/>
              <a:t>Teaching Assistant: Justin He</a:t>
            </a:r>
          </a:p>
          <a:p>
            <a:r>
              <a:rPr lang="en-US" dirty="0"/>
              <a:t>course website: </a:t>
            </a:r>
            <a:r>
              <a:rPr lang="en-US" dirty="0">
                <a:hlinkClick r:id="rId2"/>
              </a:rPr>
              <a:t>https://cs55500.github.io/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208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631504" y="188640"/>
            <a:ext cx="8712968" cy="1728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From Trapdoor Permutations to </a:t>
            </a:r>
            <a:b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</a:br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IND-Secure Public-key Encryption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81823F9-5D83-9F42-AB9B-675536DCC605}"/>
                  </a:ext>
                </a:extLst>
              </p:cNvPr>
              <p:cNvSpPr/>
              <p:nvPr/>
            </p:nvSpPr>
            <p:spPr>
              <a:xfrm>
                <a:off x="2063553" y="1700808"/>
                <a:ext cx="8298309" cy="35294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𝐺𝑒𝑛</m:t>
                    </m:r>
                    <m:d>
                      <m:d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lang="en-US" sz="2700" dirty="0">
                    <a:solidFill>
                      <a:prstClr val="black"/>
                    </a:solidFill>
                    <a:latin typeface="Calibri"/>
                  </a:rPr>
                  <a:t>Sample function index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700" dirty="0">
                    <a:solidFill>
                      <a:prstClr val="black"/>
                    </a:solidFill>
                    <a:latin typeface="Calibri"/>
                  </a:rPr>
                  <a:t> with a trapdoor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700" dirty="0">
                    <a:solidFill>
                      <a:prstClr val="black"/>
                    </a:solidFill>
                    <a:latin typeface="Calibri"/>
                  </a:rPr>
                  <a:t>. The public key is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700" dirty="0">
                    <a:solidFill>
                      <a:prstClr val="black"/>
                    </a:solidFill>
                    <a:latin typeface="Calibri"/>
                  </a:rPr>
                  <a:t> and the private key is</a:t>
                </a:r>
                <a14:m>
                  <m:oMath xmlns:m="http://schemas.openxmlformats.org/officeDocument/2006/math">
                    <m: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700" dirty="0">
                    <a:solidFill>
                      <a:prstClr val="black"/>
                    </a:solidFill>
                    <a:latin typeface="Calibri"/>
                  </a:rPr>
                  <a:t>.</a:t>
                </a:r>
              </a:p>
              <a:p>
                <a:pPr>
                  <a:defRPr/>
                </a:pPr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𝐸𝑛𝑐</m:t>
                    </m:r>
                    <m:d>
                      <m:d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𝑝𝑘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𝑚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is a bit: </a:t>
                </a:r>
                <a:r>
                  <a:rPr lang="en-US" sz="2800" b="1" dirty="0">
                    <a:solidFill>
                      <a:srgbClr val="0000FF"/>
                    </a:solidFill>
                    <a:latin typeface="Calibri"/>
                  </a:rPr>
                  <a:t>Pick a random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2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sz="2800" b="1" dirty="0">
                    <a:solidFill>
                      <a:srgbClr val="0000FF"/>
                    </a:solidFill>
                    <a:latin typeface="Calibri"/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  <m:r>
                      <a:rPr lang="en-US" sz="2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𝑯𝑪𝑩</m:t>
                    </m:r>
                    <m:d>
                      <m:dPr>
                        <m:ctrlPr>
                          <a:rPr lang="en-US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e>
                    </m:nary>
                    <m:r>
                      <a:rPr lang="en-US" sz="2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>
                    <a:solidFill>
                      <a:srgbClr val="0000FF"/>
                    </a:solidFill>
                    <a:latin typeface="Calibri"/>
                  </a:rPr>
                  <a:t>. </a:t>
                </a:r>
                <a:endParaRPr lang="en-US" sz="2800" b="1" dirty="0">
                  <a:solidFill>
                    <a:prstClr val="black"/>
                  </a:solidFill>
                  <a:latin typeface="Calibri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  <a:defRPr/>
                </a:pPr>
                <a:endParaRPr lang="en-US" sz="2800" dirty="0">
                  <a:solidFill>
                    <a:prstClr val="black"/>
                  </a:solidFill>
                  <a:latin typeface="Calibri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𝐷𝑒𝑐</m:t>
                    </m:r>
                    <m:d>
                      <m:d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𝑠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Recover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using the private key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, and using it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.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81823F9-5D83-9F42-AB9B-675536DCC6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553" y="1700808"/>
                <a:ext cx="8298309" cy="3529492"/>
              </a:xfrm>
              <a:prstGeom prst="rect">
                <a:avLst/>
              </a:prstGeom>
              <a:blipFill>
                <a:blip r:embed="rId3"/>
                <a:stretch>
                  <a:fillRect l="-1221" t="-1075" b="-3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4E958453-F523-2A4B-98A0-A932A65CE8A2}"/>
              </a:ext>
            </a:extLst>
          </p:cNvPr>
          <p:cNvSpPr/>
          <p:nvPr/>
        </p:nvSpPr>
        <p:spPr>
          <a:xfrm>
            <a:off x="2549502" y="5445224"/>
            <a:ext cx="797183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b="1" dirty="0">
                <a:solidFill>
                  <a:srgbClr val="0000FF"/>
                </a:solidFill>
                <a:latin typeface="Calibri"/>
              </a:rPr>
              <a:t>This is IND-CPA secure: </a:t>
            </a:r>
            <a:br>
              <a:rPr lang="en-US" sz="3200" b="1" dirty="0">
                <a:solidFill>
                  <a:srgbClr val="0000FF"/>
                </a:solidFill>
                <a:latin typeface="Calibri"/>
              </a:rPr>
            </a:br>
            <a:r>
              <a:rPr lang="en-US" sz="3200" b="1" dirty="0">
                <a:solidFill>
                  <a:srgbClr val="0000FF"/>
                </a:solidFill>
                <a:latin typeface="Calibri"/>
              </a:rPr>
              <a:t>Proof by Hybrid argument (exercise). </a:t>
            </a:r>
          </a:p>
        </p:txBody>
      </p:sp>
    </p:spTree>
    <p:extLst>
      <p:ext uri="{BB962C8B-B14F-4D97-AF65-F5344CB8AC3E}">
        <p14:creationId xmlns:p14="http://schemas.microsoft.com/office/powerpoint/2010/main" val="244860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44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Trapdoor Permutations: Candidates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3B41A4-022E-724A-A311-4D21BB41B959}"/>
              </a:ext>
            </a:extLst>
          </p:cNvPr>
          <p:cNvSpPr/>
          <p:nvPr/>
        </p:nvSpPr>
        <p:spPr>
          <a:xfrm>
            <a:off x="2135561" y="1988841"/>
            <a:ext cx="79718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prstClr val="black"/>
                </a:solidFill>
                <a:latin typeface="Calibri"/>
              </a:rPr>
              <a:t>Trapdoor Permutations are </a:t>
            </a:r>
            <a:r>
              <a:rPr lang="en-US" sz="3200" i="1" dirty="0">
                <a:solidFill>
                  <a:prstClr val="black"/>
                </a:solidFill>
                <a:latin typeface="Calibri"/>
              </a:rPr>
              <a:t>exceedingly</a:t>
            </a:r>
            <a:r>
              <a:rPr lang="en-US" sz="3200" dirty="0">
                <a:solidFill>
                  <a:prstClr val="black"/>
                </a:solidFill>
                <a:latin typeface="Calibri"/>
              </a:rPr>
              <a:t> rare.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E6146E-1CAE-CC4C-83AF-A7908DE720BF}"/>
              </a:ext>
            </a:extLst>
          </p:cNvPr>
          <p:cNvSpPr/>
          <p:nvPr/>
        </p:nvSpPr>
        <p:spPr>
          <a:xfrm>
            <a:off x="2135560" y="3429001"/>
            <a:ext cx="85324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prstClr val="black"/>
                </a:solidFill>
                <a:latin typeface="Calibri"/>
              </a:rPr>
              <a:t>Two candidates (both need factoring to be hard):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1C8D93-4881-2C45-ACC0-AC8347CCAFAA}"/>
              </a:ext>
            </a:extLst>
          </p:cNvPr>
          <p:cNvSpPr/>
          <p:nvPr/>
        </p:nvSpPr>
        <p:spPr>
          <a:xfrm>
            <a:off x="2244080" y="4221089"/>
            <a:ext cx="85324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3200" b="1" dirty="0">
                <a:solidFill>
                  <a:prstClr val="black"/>
                </a:solidFill>
                <a:latin typeface="Calibri"/>
              </a:rPr>
              <a:t>The RSA (Rivest-Shamir-</a:t>
            </a:r>
            <a:r>
              <a:rPr lang="en-US" sz="3200" b="1" dirty="0" err="1">
                <a:solidFill>
                  <a:prstClr val="black"/>
                </a:solidFill>
                <a:latin typeface="Calibri"/>
              </a:rPr>
              <a:t>Adleman</a:t>
            </a:r>
            <a:r>
              <a:rPr lang="en-US" sz="3200" b="1" dirty="0">
                <a:solidFill>
                  <a:prstClr val="black"/>
                </a:solidFill>
                <a:latin typeface="Calibri"/>
              </a:rPr>
              <a:t>)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C032357-9594-494A-A64E-91EDC845520C}"/>
                  </a:ext>
                </a:extLst>
              </p:cNvPr>
              <p:cNvSpPr/>
              <p:nvPr/>
            </p:nvSpPr>
            <p:spPr>
              <a:xfrm>
                <a:off x="2244080" y="5000111"/>
                <a:ext cx="8532440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  <a:defRPr/>
                </a:pPr>
                <a:r>
                  <a:rPr lang="en-US" sz="3200" dirty="0">
                    <a:solidFill>
                      <a:prstClr val="black"/>
                    </a:solidFill>
                    <a:latin typeface="Calibri"/>
                  </a:rPr>
                  <a:t>The Rabin/Blum-Williams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32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𝑝𝑞</m:t>
                    </m:r>
                  </m:oMath>
                </a14:m>
                <a:endParaRPr lang="en-US" sz="32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C032357-9594-494A-A64E-91EDC84552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080" y="5000111"/>
                <a:ext cx="8532440" cy="584775"/>
              </a:xfrm>
              <a:prstGeom prst="rect">
                <a:avLst/>
              </a:prstGeom>
              <a:blipFill>
                <a:blip r:embed="rId3"/>
                <a:stretch>
                  <a:fillRect l="-1634" t="-12766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299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44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i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Review: Number Theory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51556D-5705-EC4B-AC68-98772836312C}"/>
              </a:ext>
            </a:extLst>
          </p:cNvPr>
          <p:cNvSpPr/>
          <p:nvPr/>
        </p:nvSpPr>
        <p:spPr>
          <a:xfrm>
            <a:off x="2135561" y="1476073"/>
            <a:ext cx="79718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Let’s review some number theory from L8.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1CBE32B-A629-D444-97EA-5EAED2EFEE59}"/>
                  </a:ext>
                </a:extLst>
              </p:cNvPr>
              <p:cNvSpPr/>
              <p:nvPr/>
            </p:nvSpPr>
            <p:spPr>
              <a:xfrm>
                <a:off x="2135561" y="2268161"/>
                <a:ext cx="797183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𝑝𝑞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be a product of two large primes.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1CBE32B-A629-D444-97EA-5EAED2EFEE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561" y="2268161"/>
                <a:ext cx="7971837" cy="523220"/>
              </a:xfrm>
              <a:prstGeom prst="rect">
                <a:avLst/>
              </a:prstGeom>
              <a:blipFill>
                <a:blip r:embed="rId3"/>
                <a:stretch>
                  <a:fillRect l="-1752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713F1BC-EE4B-2D4B-BDCF-D25CC7B7E21B}"/>
                  </a:ext>
                </a:extLst>
              </p:cNvPr>
              <p:cNvSpPr/>
              <p:nvPr/>
            </p:nvSpPr>
            <p:spPr>
              <a:xfrm>
                <a:off x="2135561" y="2940913"/>
                <a:ext cx="812195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800" u="sng" dirty="0">
                    <a:solidFill>
                      <a:prstClr val="black"/>
                    </a:solidFill>
                    <a:latin typeface="Calibri"/>
                  </a:rPr>
                  <a:t>Fact</a:t>
                </a:r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∈</m:t>
                    </m:r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gcd</m:t>
                    </m:r>
                    <m:d>
                      <m:d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  <m:r>
                          <a:rPr lang="en-US" sz="2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=1}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is a group.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713F1BC-EE4B-2D4B-BDCF-D25CC7B7E2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561" y="2940913"/>
                <a:ext cx="8121950" cy="523220"/>
              </a:xfrm>
              <a:prstGeom prst="rect">
                <a:avLst/>
              </a:prstGeom>
              <a:blipFill>
                <a:blip r:embed="rId4"/>
                <a:stretch>
                  <a:fillRect l="-1719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E3A8D8A-AA7B-1A42-8373-A50754968726}"/>
                  </a:ext>
                </a:extLst>
              </p:cNvPr>
              <p:cNvSpPr/>
              <p:nvPr/>
            </p:nvSpPr>
            <p:spPr>
              <a:xfrm>
                <a:off x="2495601" y="3613665"/>
                <a:ext cx="797183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  <a:defRPr/>
                </a:pPr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group operation is multiplication mod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.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E3A8D8A-AA7B-1A42-8373-A507549687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601" y="3613665"/>
                <a:ext cx="7971837" cy="523220"/>
              </a:xfrm>
              <a:prstGeom prst="rect">
                <a:avLst/>
              </a:prstGeom>
              <a:blipFill>
                <a:blip r:embed="rId5"/>
                <a:stretch>
                  <a:fillRect l="-1272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FE78BEBB-2E36-1C4B-95C7-0F314F307158}"/>
              </a:ext>
            </a:extLst>
          </p:cNvPr>
          <p:cNvSpPr/>
          <p:nvPr/>
        </p:nvSpPr>
        <p:spPr>
          <a:xfrm>
            <a:off x="2492407" y="4149080"/>
            <a:ext cx="79718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inverses exist and are easy to compute.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2C1B5C-5CE8-D944-ADC9-85FD1B70ED92}"/>
              </a:ext>
            </a:extLst>
          </p:cNvPr>
          <p:cNvSpPr/>
          <p:nvPr/>
        </p:nvSpPr>
        <p:spPr>
          <a:xfrm>
            <a:off x="2495601" y="4725144"/>
            <a:ext cx="42484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the order of the group 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AF79693-F9A2-A54B-8862-775B05D3427D}"/>
                  </a:ext>
                </a:extLst>
              </p:cNvPr>
              <p:cNvSpPr/>
              <p:nvPr/>
            </p:nvSpPr>
            <p:spPr>
              <a:xfrm>
                <a:off x="6528048" y="4705980"/>
                <a:ext cx="381444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ϕ</m:t>
                      </m:r>
                      <m:d>
                        <m:d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AF79693-F9A2-A54B-8862-775B05D342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048" y="4705980"/>
                <a:ext cx="3814442" cy="523220"/>
              </a:xfrm>
              <a:prstGeom prst="rect">
                <a:avLst/>
              </a:prstGeom>
              <a:blipFill>
                <a:blip r:embed="rId6"/>
                <a:stretch>
                  <a:fillRect l="-332" r="-332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457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44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The RSA Trapdoor Permutation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BB9F70B-2A36-8643-9973-20CA6D6F2B9A}"/>
                  </a:ext>
                </a:extLst>
              </p:cNvPr>
              <p:cNvSpPr/>
              <p:nvPr/>
            </p:nvSpPr>
            <p:spPr>
              <a:xfrm>
                <a:off x="1991544" y="1556793"/>
                <a:ext cx="8532440" cy="9730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800" u="sng" dirty="0">
                    <a:solidFill>
                      <a:prstClr val="black"/>
                    </a:solidFill>
                    <a:latin typeface="Calibri"/>
                  </a:rPr>
                  <a:t>Today</a:t>
                </a:r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: Let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be an integer with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l-GR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ϕ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=1.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Then, the map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is a trapdoor permutation.</a:t>
                </a: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BB9F70B-2A36-8643-9973-20CA6D6F2B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544" y="1556793"/>
                <a:ext cx="8532440" cy="973023"/>
              </a:xfrm>
              <a:prstGeom prst="rect">
                <a:avLst/>
              </a:prstGeom>
              <a:blipFill>
                <a:blip r:embed="rId3"/>
                <a:stretch>
                  <a:fillRect l="-1486" t="-6410" b="-14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B03C0B5-5956-EC4F-97B3-A7B597DE7210}"/>
                  </a:ext>
                </a:extLst>
              </p:cNvPr>
              <p:cNvSpPr/>
              <p:nvPr/>
            </p:nvSpPr>
            <p:spPr>
              <a:xfrm>
                <a:off x="2007151" y="5589240"/>
                <a:ext cx="8532440" cy="5421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func>
                        <m:func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e>
                      </m:func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=1}</m:t>
                      </m:r>
                    </m:oMath>
                  </m:oMathPara>
                </a14:m>
                <a:endParaRPr lang="en-US" sz="28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B03C0B5-5956-EC4F-97B3-A7B597DE72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151" y="5589240"/>
                <a:ext cx="8532440" cy="542136"/>
              </a:xfrm>
              <a:prstGeom prst="rect">
                <a:avLst/>
              </a:prstGeom>
              <a:blipFill>
                <a:blip r:embed="rId4"/>
                <a:stretch>
                  <a:fillRect b="-18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6A29BAF-DFFF-E943-B348-5F7B205C772F}"/>
                  </a:ext>
                </a:extLst>
              </p:cNvPr>
              <p:cNvSpPr/>
              <p:nvPr/>
            </p:nvSpPr>
            <p:spPr>
              <a:xfrm>
                <a:off x="1991544" y="2852937"/>
                <a:ext cx="8532440" cy="9909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800" u="sng" dirty="0">
                    <a:solidFill>
                      <a:prstClr val="black"/>
                    </a:solidFill>
                    <a:latin typeface="Calibri"/>
                  </a:rPr>
                  <a:t>Key Fact</a:t>
                </a:r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: Given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𝑒𝑑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ϕ</m:t>
                    </m:r>
                    <m:d>
                      <m:d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, it is easy to compute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given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. </a:t>
                </a: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6A29BAF-DFFF-E943-B348-5F7B205C77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544" y="2852937"/>
                <a:ext cx="8532440" cy="990977"/>
              </a:xfrm>
              <a:prstGeom prst="rect">
                <a:avLst/>
              </a:prstGeom>
              <a:blipFill>
                <a:blip r:embed="rId5"/>
                <a:stretch>
                  <a:fillRect l="-1486" t="-6329" b="-12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78406FE-8DB2-7B4D-BF84-15E4D0D37537}"/>
                  </a:ext>
                </a:extLst>
              </p:cNvPr>
              <p:cNvSpPr/>
              <p:nvPr/>
            </p:nvSpPr>
            <p:spPr>
              <a:xfrm>
                <a:off x="1989802" y="3987111"/>
                <a:ext cx="8532440" cy="5522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800" i="1" dirty="0">
                    <a:solidFill>
                      <a:prstClr val="black"/>
                    </a:solidFill>
                    <a:latin typeface="Calibri"/>
                  </a:rPr>
                  <a:t>Proof: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sSup>
                      <m:sSup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m:rPr>
                            <m:sty m:val="p"/>
                          </m:rPr>
                          <a:rPr lang="el-GR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ϕ</m:t>
                        </m:r>
                        <m:d>
                          <m:d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ϕ</m:t>
                        </m:r>
                        <m:d>
                          <m:d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p>
                    </m:sSup>
                    <m:sSup>
                      <m:sSup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i="1" dirty="0">
                    <a:solidFill>
                      <a:prstClr val="black"/>
                    </a:solidFill>
                    <a:latin typeface="Calibri"/>
                  </a:rPr>
                  <a:t>  </a:t>
                </a: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78406FE-8DB2-7B4D-BF84-15E4D0D375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802" y="3987111"/>
                <a:ext cx="8532440" cy="552267"/>
              </a:xfrm>
              <a:prstGeom prst="rect">
                <a:avLst/>
              </a:prstGeom>
              <a:blipFill>
                <a:blip r:embed="rId6"/>
                <a:stretch>
                  <a:fillRect l="-1486" t="-2222"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0CBF51FA-071F-3E41-83DE-4A165E5111F8}"/>
              </a:ext>
            </a:extLst>
          </p:cNvPr>
          <p:cNvSpPr/>
          <p:nvPr/>
        </p:nvSpPr>
        <p:spPr>
          <a:xfrm>
            <a:off x="4007768" y="4429138"/>
            <a:ext cx="18722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(for some integer k)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B364EBE-262D-7B41-AE91-2896AEACC360}"/>
              </a:ext>
            </a:extLst>
          </p:cNvPr>
          <p:cNvSpPr/>
          <p:nvPr/>
        </p:nvSpPr>
        <p:spPr>
          <a:xfrm>
            <a:off x="8040216" y="4065369"/>
            <a:ext cx="2232248" cy="7275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44F94A6-674E-3445-80A8-AF0BD467C43C}"/>
              </a:ext>
            </a:extLst>
          </p:cNvPr>
          <p:cNvSpPr/>
          <p:nvPr/>
        </p:nvSpPr>
        <p:spPr>
          <a:xfrm>
            <a:off x="5735961" y="4005065"/>
            <a:ext cx="4496145" cy="7275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C6E4501-ECA4-AD44-A051-211DEAB60D93}"/>
              </a:ext>
            </a:extLst>
          </p:cNvPr>
          <p:cNvSpPr/>
          <p:nvPr/>
        </p:nvSpPr>
        <p:spPr>
          <a:xfrm>
            <a:off x="4007769" y="3998247"/>
            <a:ext cx="5934200" cy="7275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50A4313-06EF-644A-ADE5-013CEF13845C}"/>
              </a:ext>
            </a:extLst>
          </p:cNvPr>
          <p:cNvSpPr/>
          <p:nvPr/>
        </p:nvSpPr>
        <p:spPr>
          <a:xfrm>
            <a:off x="1991544" y="5013176"/>
            <a:ext cx="8532440" cy="542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u="sng" dirty="0">
                <a:solidFill>
                  <a:prstClr val="black"/>
                </a:solidFill>
                <a:latin typeface="Calibri"/>
              </a:rPr>
              <a:t>This gives us the RSA trapdoor permutation collection.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5BD59A7-3606-AB4E-BA05-53643AA56768}"/>
                  </a:ext>
                </a:extLst>
              </p:cNvPr>
              <p:cNvSpPr/>
              <p:nvPr/>
            </p:nvSpPr>
            <p:spPr>
              <a:xfrm>
                <a:off x="1991544" y="6165304"/>
                <a:ext cx="853244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Trapdoor for inversion: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m:rPr>
                        <m:sty m:val="p"/>
                      </m:rP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ϕ</m:t>
                    </m:r>
                    <m:d>
                      <m:d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.</a:t>
                </a: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5BD59A7-3606-AB4E-BA05-53643AA567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544" y="6165304"/>
                <a:ext cx="8532440" cy="523220"/>
              </a:xfrm>
              <a:prstGeom prst="rect">
                <a:avLst/>
              </a:prstGeom>
              <a:blipFill>
                <a:blip r:embed="rId7"/>
                <a:stretch>
                  <a:fillRect l="-1486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033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/>
      <p:bldP spid="23" grpId="0" animBg="1"/>
      <p:bldP spid="24" grpId="0" animBg="1"/>
      <p:bldP spid="25" grpId="0" animBg="1"/>
      <p:bldP spid="26" grpId="0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44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The RSA Trapdoor Permutation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BB9F70B-2A36-8643-9973-20CA6D6F2B9A}"/>
                  </a:ext>
                </a:extLst>
              </p:cNvPr>
              <p:cNvSpPr/>
              <p:nvPr/>
            </p:nvSpPr>
            <p:spPr>
              <a:xfrm>
                <a:off x="1991544" y="1556793"/>
                <a:ext cx="8532440" cy="9730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800" u="sng" dirty="0">
                    <a:solidFill>
                      <a:prstClr val="black"/>
                    </a:solidFill>
                    <a:latin typeface="Calibri"/>
                  </a:rPr>
                  <a:t>Today</a:t>
                </a:r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: Let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be an integer with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l-GR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ϕ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=1.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Then, the map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is a trapdoor permutation.</a:t>
                </a: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BB9F70B-2A36-8643-9973-20CA6D6F2B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544" y="1556793"/>
                <a:ext cx="8532440" cy="973023"/>
              </a:xfrm>
              <a:prstGeom prst="rect">
                <a:avLst/>
              </a:prstGeom>
              <a:blipFill>
                <a:blip r:embed="rId3"/>
                <a:stretch>
                  <a:fillRect l="-1486" t="-6410" b="-14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25BD59A7-3606-AB4E-BA05-53643AA56768}"/>
              </a:ext>
            </a:extLst>
          </p:cNvPr>
          <p:cNvSpPr/>
          <p:nvPr/>
        </p:nvSpPr>
        <p:spPr>
          <a:xfrm>
            <a:off x="1941729" y="2924944"/>
            <a:ext cx="89067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Hardness of inversion without trapdoor = </a:t>
            </a:r>
            <a:r>
              <a:rPr lang="en-US" sz="2800" b="1" dirty="0">
                <a:solidFill>
                  <a:prstClr val="black"/>
                </a:solidFill>
                <a:latin typeface="Calibri"/>
              </a:rPr>
              <a:t>RSA assumption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70D779-B7C1-B34D-A61D-6633A5AC32AD}"/>
              </a:ext>
            </a:extLst>
          </p:cNvPr>
          <p:cNvSpPr/>
          <p:nvPr/>
        </p:nvSpPr>
        <p:spPr>
          <a:xfrm>
            <a:off x="1956048" y="4705981"/>
            <a:ext cx="85324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We know that if factoring is easy, RSA is broken (and that’s the only </a:t>
            </a:r>
            <a:r>
              <a:rPr lang="en-US" sz="2800" i="1" dirty="0">
                <a:solidFill>
                  <a:prstClr val="black"/>
                </a:solidFill>
                <a:latin typeface="Calibri"/>
              </a:rPr>
              <a:t>known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 way to break RSA)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8B37D3-ACE4-2D42-B854-4EBD69AACF30}"/>
              </a:ext>
            </a:extLst>
          </p:cNvPr>
          <p:cNvSpPr/>
          <p:nvPr/>
        </p:nvSpPr>
        <p:spPr>
          <a:xfrm>
            <a:off x="1956048" y="5930116"/>
            <a:ext cx="88924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rgbClr val="0000FF"/>
                </a:solidFill>
                <a:latin typeface="Calibri"/>
              </a:rPr>
              <a:t>Major Open Problem:  Are factoring and RSA equivalent?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81746AC-D308-664E-9E74-ED490C9512FA}"/>
                  </a:ext>
                </a:extLst>
              </p:cNvPr>
              <p:cNvSpPr/>
              <p:nvPr/>
            </p:nvSpPr>
            <p:spPr>
              <a:xfrm>
                <a:off x="2090266" y="3625860"/>
                <a:ext cx="8254207" cy="523220"/>
              </a:xfrm>
              <a:prstGeom prst="rect">
                <a:avLst/>
              </a:prstGeom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given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(as above)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mod N, hard to compute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81746AC-D308-664E-9E74-ED490C9512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266" y="3625860"/>
                <a:ext cx="8254207" cy="523220"/>
              </a:xfrm>
              <a:prstGeom prst="rect">
                <a:avLst/>
              </a:prstGeom>
              <a:blipFill>
                <a:blip r:embed="rId4"/>
                <a:stretch>
                  <a:fillRect l="-1534" t="-11628" b="-27907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51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44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The RSA Trapdoor Permutation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BB9F70B-2A36-8643-9973-20CA6D6F2B9A}"/>
                  </a:ext>
                </a:extLst>
              </p:cNvPr>
              <p:cNvSpPr/>
              <p:nvPr/>
            </p:nvSpPr>
            <p:spPr>
              <a:xfrm>
                <a:off x="1991544" y="1556793"/>
                <a:ext cx="8532440" cy="9730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800" u="sng" dirty="0">
                    <a:solidFill>
                      <a:prstClr val="black"/>
                    </a:solidFill>
                    <a:latin typeface="Calibri"/>
                  </a:rPr>
                  <a:t>Today</a:t>
                </a:r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: Let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be an integer with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l-GR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ϕ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=1.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Then, the map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is a trapdoor permutation.</a:t>
                </a: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BB9F70B-2A36-8643-9973-20CA6D6F2B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544" y="1556793"/>
                <a:ext cx="8532440" cy="973023"/>
              </a:xfrm>
              <a:prstGeom prst="rect">
                <a:avLst/>
              </a:prstGeom>
              <a:blipFill>
                <a:blip r:embed="rId3"/>
                <a:stretch>
                  <a:fillRect l="-1486" t="-6410" b="-14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25BD59A7-3606-AB4E-BA05-53643AA56768}"/>
              </a:ext>
            </a:extLst>
          </p:cNvPr>
          <p:cNvSpPr/>
          <p:nvPr/>
        </p:nvSpPr>
        <p:spPr>
          <a:xfrm>
            <a:off x="1941729" y="2996952"/>
            <a:ext cx="87982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Hardcore bits (galore) for the RSA trapdoor one-way perm: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D70D779-B7C1-B34D-A61D-6633A5AC32AD}"/>
                  </a:ext>
                </a:extLst>
              </p:cNvPr>
              <p:cNvSpPr/>
              <p:nvPr/>
            </p:nvSpPr>
            <p:spPr>
              <a:xfrm>
                <a:off x="2207568" y="3724243"/>
                <a:ext cx="853244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  <a:defRPr/>
                </a:pPr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The Goldreich-Levin bit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GL</m:t>
                    </m:r>
                    <m:d>
                      <m:d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sSup>
                          <m:sSup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⟨"/>
                        <m:endChr m:val="⟩"/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2</m:t>
                    </m:r>
                  </m:oMath>
                </a14:m>
                <a:endParaRPr lang="en-US" sz="28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D70D779-B7C1-B34D-A61D-6633A5AC32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568" y="3724243"/>
                <a:ext cx="8532440" cy="523220"/>
              </a:xfrm>
              <a:prstGeom prst="rect">
                <a:avLst/>
              </a:prstGeom>
              <a:blipFill>
                <a:blip r:embed="rId4"/>
                <a:stretch>
                  <a:fillRect l="-1189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9BFCFB6-1E22-914C-8B89-9F2AB69F64D3}"/>
                  </a:ext>
                </a:extLst>
              </p:cNvPr>
              <p:cNvSpPr/>
              <p:nvPr/>
            </p:nvSpPr>
            <p:spPr>
              <a:xfrm>
                <a:off x="2207568" y="4417948"/>
                <a:ext cx="853244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  <a:defRPr/>
                </a:pPr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The least significant bit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LSB</m:t>
                    </m:r>
                    <m:d>
                      <m:d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lang="en-US" sz="28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9BFCFB6-1E22-914C-8B89-9F2AB69F64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568" y="4417948"/>
                <a:ext cx="8532440" cy="523220"/>
              </a:xfrm>
              <a:prstGeom prst="rect">
                <a:avLst/>
              </a:prstGeom>
              <a:blipFill>
                <a:blip r:embed="rId5"/>
                <a:stretch>
                  <a:fillRect l="-1189" t="-14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CDD44C2-6D93-6446-B605-3BA8332F3BE1}"/>
                  </a:ext>
                </a:extLst>
              </p:cNvPr>
              <p:cNvSpPr/>
              <p:nvPr/>
            </p:nvSpPr>
            <p:spPr>
              <a:xfrm>
                <a:off x="2207568" y="5085184"/>
                <a:ext cx="853244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  <a:defRPr/>
                </a:pPr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The “most significant bit”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𝐻𝐴𝐿𝐹</m:t>
                        </m:r>
                      </m:e>
                      <m:sub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iff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CDD44C2-6D93-6446-B605-3BA8332F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568" y="5085184"/>
                <a:ext cx="8532440" cy="523220"/>
              </a:xfrm>
              <a:prstGeom prst="rect">
                <a:avLst/>
              </a:prstGeom>
              <a:blipFill>
                <a:blip r:embed="rId6"/>
                <a:stretch>
                  <a:fillRect l="-1189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6C9D54B-3C55-7647-8AC5-6759C89361E4}"/>
                  </a:ext>
                </a:extLst>
              </p:cNvPr>
              <p:cNvSpPr/>
              <p:nvPr/>
            </p:nvSpPr>
            <p:spPr>
              <a:xfrm>
                <a:off x="2207568" y="5786100"/>
                <a:ext cx="853244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  <a:defRPr/>
                </a:pPr>
                <a:r>
                  <a:rPr lang="en-US" sz="2800" b="1" dirty="0">
                    <a:solidFill>
                      <a:schemeClr val="accent5"/>
                    </a:solidFill>
                    <a:latin typeface="Calibri"/>
                  </a:rPr>
                  <a:t>In fact, any single bit of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sz="2800" b="1" dirty="0">
                    <a:solidFill>
                      <a:schemeClr val="accent5"/>
                    </a:solidFill>
                    <a:latin typeface="Calibri"/>
                  </a:rPr>
                  <a:t> is hardcore. </a:t>
                </a: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6C9D54B-3C55-7647-8AC5-6759C89361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568" y="5786100"/>
                <a:ext cx="8532440" cy="523220"/>
              </a:xfrm>
              <a:prstGeom prst="rect">
                <a:avLst/>
              </a:prstGeom>
              <a:blipFill>
                <a:blip r:embed="rId7"/>
                <a:stretch>
                  <a:fillRect l="-1189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009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991545" y="404664"/>
            <a:ext cx="8115853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RSA Encryption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35325ED-1B82-2046-BC5D-661C2C3DCBD2}"/>
                  </a:ext>
                </a:extLst>
              </p:cNvPr>
              <p:cNvSpPr/>
              <p:nvPr/>
            </p:nvSpPr>
            <p:spPr>
              <a:xfrm>
                <a:off x="2135561" y="1196752"/>
                <a:ext cx="10056439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𝐺𝑒𝑛</m:t>
                    </m:r>
                    <m:d>
                      <m:d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𝑝𝑞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be such that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𝑒𝑑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 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. </a:t>
                </a:r>
                <a:br>
                  <a:rPr lang="en-US" sz="2800" dirty="0">
                    <a:solidFill>
                      <a:prstClr val="black"/>
                    </a:solidFill>
                    <a:latin typeface="Calibri"/>
                  </a:rPr>
                </a:br>
                <a:br>
                  <a:rPr lang="en-US" sz="2800" dirty="0">
                    <a:solidFill>
                      <a:prstClr val="black"/>
                    </a:solidFill>
                    <a:latin typeface="Calibri"/>
                  </a:rPr>
                </a:br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𝑝𝑘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  <a:latin typeface="Calibri"/>
                  </a:rPr>
                  <a:t> </a:t>
                </a:r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and let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𝑠𝑘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  <a:latin typeface="Calibri"/>
                  </a:rPr>
                  <a:t>.</a:t>
                </a:r>
                <a:endParaRPr lang="en-US" sz="28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35325ED-1B82-2046-BC5D-661C2C3DCB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561" y="1196752"/>
                <a:ext cx="10056439" cy="1815882"/>
              </a:xfrm>
              <a:prstGeom prst="rect">
                <a:avLst/>
              </a:prstGeom>
              <a:blipFill>
                <a:blip r:embed="rId3"/>
                <a:stretch>
                  <a:fillRect l="-1135" t="-3472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D80A1A5-F8A1-8B4A-A14C-447FF8556630}"/>
                  </a:ext>
                </a:extLst>
              </p:cNvPr>
              <p:cNvSpPr/>
              <p:nvPr/>
            </p:nvSpPr>
            <p:spPr>
              <a:xfrm>
                <a:off x="2124202" y="3278014"/>
                <a:ext cx="7971837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𝑝𝑘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is a bit: Generate random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and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LSB</m:t>
                    </m:r>
                    <m:d>
                      <m:d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.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D80A1A5-F8A1-8B4A-A14C-447FF85566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202" y="3278014"/>
                <a:ext cx="7971837" cy="954107"/>
              </a:xfrm>
              <a:prstGeom prst="rect">
                <a:avLst/>
              </a:prstGeom>
              <a:blipFill>
                <a:blip r:embed="rId4"/>
                <a:stretch>
                  <a:fillRect l="-1433" t="-789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C1C908B-85E3-9449-9A8C-114D463683A9}"/>
                  </a:ext>
                </a:extLst>
              </p:cNvPr>
              <p:cNvSpPr/>
              <p:nvPr/>
            </p:nvSpPr>
            <p:spPr>
              <a:xfrm>
                <a:off x="2135561" y="4581128"/>
                <a:ext cx="797183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𝐷𝑒𝑐</m:t>
                    </m:r>
                    <m:d>
                      <m:d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𝑠𝑘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: Recover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via RSA inversion.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C1C908B-85E3-9449-9A8C-114D463683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561" y="4581128"/>
                <a:ext cx="7971837" cy="523220"/>
              </a:xfrm>
              <a:prstGeom prst="rect">
                <a:avLst/>
              </a:prstGeom>
              <a:blipFill>
                <a:blip r:embed="rId5"/>
                <a:stretch>
                  <a:fillRect l="-1433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7FFA5FA-3D29-EB41-BB7E-04D2FD639FB3}"/>
                  </a:ext>
                </a:extLst>
              </p:cNvPr>
              <p:cNvSpPr/>
              <p:nvPr/>
            </p:nvSpPr>
            <p:spPr>
              <a:xfrm>
                <a:off x="2135561" y="5571238"/>
                <a:ext cx="7971837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800" u="sng" dirty="0">
                    <a:solidFill>
                      <a:prstClr val="black"/>
                    </a:solidFill>
                    <a:latin typeface="Calibri"/>
                  </a:rPr>
                  <a:t>IND-secure under the RSA assumption</a:t>
                </a:r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: given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(as above)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mod N, hard to compute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7FFA5FA-3D29-EB41-BB7E-04D2FD639F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561" y="5571238"/>
                <a:ext cx="7971837" cy="954107"/>
              </a:xfrm>
              <a:prstGeom prst="rect">
                <a:avLst/>
              </a:prstGeom>
              <a:blipFill>
                <a:blip r:embed="rId6"/>
                <a:stretch>
                  <a:fillRect l="-1752" t="-6579" r="-478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Oval Callout 1">
                <a:extLst>
                  <a:ext uri="{FF2B5EF4-FFF2-40B4-BE49-F238E27FC236}">
                    <a16:creationId xmlns:a16="http://schemas.microsoft.com/office/drawing/2014/main" id="{D840AAA2-C4EA-B25D-8DB2-4EFE62D87153}"/>
                  </a:ext>
                </a:extLst>
              </p:cNvPr>
              <p:cNvSpPr/>
              <p:nvPr/>
            </p:nvSpPr>
            <p:spPr>
              <a:xfrm rot="1630565">
                <a:off x="8762528" y="4441519"/>
                <a:ext cx="3433193" cy="1201819"/>
              </a:xfrm>
              <a:prstGeom prst="wedgeEllipseCallou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Practical use of RSA: Key Derivation Function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Oval Callout 1">
                <a:extLst>
                  <a:ext uri="{FF2B5EF4-FFF2-40B4-BE49-F238E27FC236}">
                    <a16:creationId xmlns:a16="http://schemas.microsoft.com/office/drawing/2014/main" id="{D840AAA2-C4EA-B25D-8DB2-4EFE62D871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30565">
                <a:off x="8762528" y="4441519"/>
                <a:ext cx="3433193" cy="1201819"/>
              </a:xfrm>
              <a:prstGeom prst="wedgeEllipseCallou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782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3">
            <a:extLst>
              <a:ext uri="{FF2B5EF4-FFF2-40B4-BE49-F238E27FC236}">
                <a16:creationId xmlns:a16="http://schemas.microsoft.com/office/drawing/2014/main" id="{62594F4B-38AB-8944-85A4-BBD06EA5B5F2}"/>
              </a:ext>
            </a:extLst>
          </p:cNvPr>
          <p:cNvSpPr txBox="1">
            <a:spLocks noChangeArrowheads="1"/>
          </p:cNvSpPr>
          <p:nvPr/>
        </p:nvSpPr>
        <p:spPr>
          <a:xfrm>
            <a:off x="2063552" y="1628801"/>
            <a:ext cx="9217024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u="sng" dirty="0">
                <a:latin typeface="American Typewriter" charset="0"/>
                <a:ea typeface="American Typewriter" charset="0"/>
                <a:cs typeface="American Typewriter" charset="0"/>
              </a:rPr>
              <a:t>Constructions of Public-key Encryption</a:t>
            </a:r>
            <a:endParaRPr lang="en-US" altLang="en-US" sz="2400" u="sng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7" name="Rectangle 63">
            <a:extLst>
              <a:ext uri="{FF2B5EF4-FFF2-40B4-BE49-F238E27FC236}">
                <a16:creationId xmlns:a16="http://schemas.microsoft.com/office/drawing/2014/main" id="{FD8FE375-6E8E-8649-89F2-2D4508DF6686}"/>
              </a:ext>
            </a:extLst>
          </p:cNvPr>
          <p:cNvSpPr txBox="1">
            <a:spLocks noChangeArrowheads="1"/>
          </p:cNvSpPr>
          <p:nvPr/>
        </p:nvSpPr>
        <p:spPr>
          <a:xfrm>
            <a:off x="2407078" y="3220900"/>
            <a:ext cx="7543274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0000FF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✅</a:t>
            </a:r>
            <a:r>
              <a:rPr lang="en-US" sz="2400" dirty="0">
                <a:solidFill>
                  <a:srgbClr val="FF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Trapdoor Permutations (RSA)</a:t>
            </a:r>
          </a:p>
        </p:txBody>
      </p:sp>
      <p:sp>
        <p:nvSpPr>
          <p:cNvPr id="8" name="Rectangle 63">
            <a:extLst>
              <a:ext uri="{FF2B5EF4-FFF2-40B4-BE49-F238E27FC236}">
                <a16:creationId xmlns:a16="http://schemas.microsoft.com/office/drawing/2014/main" id="{B833FB79-D0A9-F247-BC37-59FF7E641156}"/>
              </a:ext>
            </a:extLst>
          </p:cNvPr>
          <p:cNvSpPr txBox="1">
            <a:spLocks noChangeArrowheads="1"/>
          </p:cNvSpPr>
          <p:nvPr/>
        </p:nvSpPr>
        <p:spPr>
          <a:xfrm>
            <a:off x="2407078" y="4084996"/>
            <a:ext cx="6840760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3: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 Quadratic </a:t>
            </a:r>
            <a:r>
              <a:rPr lang="en-US" sz="2400" dirty="0" err="1">
                <a:latin typeface="American Typewriter" charset="0"/>
                <a:ea typeface="American Typewriter" charset="0"/>
                <a:cs typeface="American Typewriter" charset="0"/>
              </a:rPr>
              <a:t>Residuosity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/Goldwasser-Micali</a:t>
            </a:r>
          </a:p>
        </p:txBody>
      </p:sp>
      <p:sp>
        <p:nvSpPr>
          <p:cNvPr id="9" name="Rectangle 63">
            <a:extLst>
              <a:ext uri="{FF2B5EF4-FFF2-40B4-BE49-F238E27FC236}">
                <a16:creationId xmlns:a16="http://schemas.microsoft.com/office/drawing/2014/main" id="{F6581779-EFFA-F041-9A1B-6721D01E0EEF}"/>
              </a:ext>
            </a:extLst>
          </p:cNvPr>
          <p:cNvSpPr txBox="1">
            <a:spLocks noChangeArrowheads="1"/>
          </p:cNvSpPr>
          <p:nvPr/>
        </p:nvSpPr>
        <p:spPr>
          <a:xfrm>
            <a:off x="2407078" y="2544029"/>
            <a:ext cx="6840760" cy="50405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0000FF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✅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 Diffie-Hellman/El Gamal</a:t>
            </a:r>
          </a:p>
        </p:txBody>
      </p:sp>
      <p:sp>
        <p:nvSpPr>
          <p:cNvPr id="10" name="Rectangle 63">
            <a:extLst>
              <a:ext uri="{FF2B5EF4-FFF2-40B4-BE49-F238E27FC236}">
                <a16:creationId xmlns:a16="http://schemas.microsoft.com/office/drawing/2014/main" id="{9BD1957E-573C-D942-907B-B882473FAC0F}"/>
              </a:ext>
            </a:extLst>
          </p:cNvPr>
          <p:cNvSpPr txBox="1">
            <a:spLocks noChangeArrowheads="1"/>
          </p:cNvSpPr>
          <p:nvPr/>
        </p:nvSpPr>
        <p:spPr>
          <a:xfrm>
            <a:off x="2420979" y="5085184"/>
            <a:ext cx="8640960" cy="50405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4: Post-Quantum Security &amp; Lattice-based Encryption</a:t>
            </a:r>
          </a:p>
        </p:txBody>
      </p:sp>
    </p:spTree>
    <p:extLst>
      <p:ext uri="{BB962C8B-B14F-4D97-AF65-F5344CB8AC3E}">
        <p14:creationId xmlns:p14="http://schemas.microsoft.com/office/powerpoint/2010/main" val="411193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711624" y="404664"/>
            <a:ext cx="6840760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Quadratic Residues mod P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41FE074-5F2B-A849-B06E-F41C9A801EBC}"/>
                  </a:ext>
                </a:extLst>
              </p:cNvPr>
              <p:cNvSpPr/>
              <p:nvPr/>
            </p:nvSpPr>
            <p:spPr>
              <a:xfrm>
                <a:off x="1847528" y="1318663"/>
                <a:ext cx="8640960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Let P be prime. We saw that exactly half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/>
                  <a:t> are squares.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41FE074-5F2B-A849-B06E-F41C9A801E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528" y="1318663"/>
                <a:ext cx="8640960" cy="954107"/>
              </a:xfrm>
              <a:prstGeom prst="rect">
                <a:avLst/>
              </a:prstGeom>
              <a:blipFill>
                <a:blip r:embed="rId3"/>
                <a:stretch>
                  <a:fillRect l="-1466" t="-6494" b="-1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47613E7-B59B-0149-8597-BBD93381D1A3}"/>
                  </a:ext>
                </a:extLst>
              </p:cNvPr>
              <p:cNvSpPr/>
              <p:nvPr/>
            </p:nvSpPr>
            <p:spPr>
              <a:xfrm>
                <a:off x="1847528" y="2110750"/>
                <a:ext cx="8208912" cy="1030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Define the Legendre Symbol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dirty="0"/>
                  <a:t> if x is a square, -1 if x is not a square, and 0 if x = 0 mod P.  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47613E7-B59B-0149-8597-BBD93381D1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528" y="2110750"/>
                <a:ext cx="8208912" cy="1030218"/>
              </a:xfrm>
              <a:prstGeom prst="rect">
                <a:avLst/>
              </a:prstGeom>
              <a:blipFill>
                <a:blip r:embed="rId4"/>
                <a:stretch>
                  <a:fillRect l="-1546" t="-2439" r="-155" b="-15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E072BDA2-C168-E148-A174-397DBB3A45C6}"/>
              </a:ext>
            </a:extLst>
          </p:cNvPr>
          <p:cNvSpPr/>
          <p:nvPr/>
        </p:nvSpPr>
        <p:spPr>
          <a:xfrm>
            <a:off x="3431704" y="4574630"/>
            <a:ext cx="5400600" cy="20227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B53DBE-3D7D-4D4B-8202-4003B7F422A1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6132004" y="4574630"/>
            <a:ext cx="0" cy="2022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9E37584-6628-A042-8E2E-43481BC69B31}"/>
                  </a:ext>
                </a:extLst>
              </p:cNvPr>
              <p:cNvSpPr/>
              <p:nvPr/>
            </p:nvSpPr>
            <p:spPr>
              <a:xfrm>
                <a:off x="4547828" y="4862661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𝐿𝑒𝑔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9E37584-6628-A042-8E2E-43481BC69B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828" y="4862661"/>
                <a:ext cx="1584176" cy="523220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1FB915-DDFD-694E-9558-0402E2E748C6}"/>
                  </a:ext>
                </a:extLst>
              </p:cNvPr>
              <p:cNvSpPr/>
              <p:nvPr/>
            </p:nvSpPr>
            <p:spPr>
              <a:xfrm>
                <a:off x="6113140" y="4845014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𝐿𝑒𝑔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1FB915-DDFD-694E-9558-0402E2E748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140" y="4845014"/>
                <a:ext cx="1584176" cy="523220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20035B1-597A-0147-A870-A48CD8F0B75B}"/>
                  </a:ext>
                </a:extLst>
              </p:cNvPr>
              <p:cNvSpPr/>
              <p:nvPr/>
            </p:nvSpPr>
            <p:spPr>
              <a:xfrm>
                <a:off x="2237234" y="5175971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20035B1-597A-0147-A870-A48CD8F0B7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234" y="5175971"/>
                <a:ext cx="1584176" cy="523220"/>
              </a:xfrm>
              <a:prstGeom prst="rect">
                <a:avLst/>
              </a:prstGeom>
              <a:blipFill>
                <a:blip r:embed="rId7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76EE821-93FD-D846-88DB-646C1EF2B4AE}"/>
                  </a:ext>
                </a:extLst>
              </p:cNvPr>
              <p:cNvSpPr/>
              <p:nvPr/>
            </p:nvSpPr>
            <p:spPr>
              <a:xfrm>
                <a:off x="3821410" y="5388113"/>
                <a:ext cx="2291730" cy="7224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=−1}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76EE821-93FD-D846-88DB-646C1EF2B4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410" y="5388113"/>
                <a:ext cx="2291730" cy="722442"/>
              </a:xfrm>
              <a:prstGeom prst="rect">
                <a:avLst/>
              </a:prstGeom>
              <a:blipFill>
                <a:blip r:embed="rId8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A518617-4C82-284D-B8C9-7E4369C948E0}"/>
                  </a:ext>
                </a:extLst>
              </p:cNvPr>
              <p:cNvSpPr/>
              <p:nvPr/>
            </p:nvSpPr>
            <p:spPr>
              <a:xfrm>
                <a:off x="6150868" y="5368234"/>
                <a:ext cx="2291730" cy="7224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=+1}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A518617-4C82-284D-B8C9-7E4369C948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868" y="5368234"/>
                <a:ext cx="2291730" cy="722442"/>
              </a:xfrm>
              <a:prstGeom prst="rect">
                <a:avLst/>
              </a:prstGeom>
              <a:blipFill>
                <a:blip r:embed="rId9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5071600-CDB3-7A4A-92C5-C0AB4E553A99}"/>
              </a:ext>
            </a:extLst>
          </p:cNvPr>
          <p:cNvCxnSpPr>
            <a:cxnSpLocks/>
          </p:cNvCxnSpPr>
          <p:nvPr/>
        </p:nvCxnSpPr>
        <p:spPr>
          <a:xfrm>
            <a:off x="6374396" y="2440150"/>
            <a:ext cx="3600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7F75079-BCC4-3445-9B6A-718D28E01A04}"/>
              </a:ext>
            </a:extLst>
          </p:cNvPr>
          <p:cNvCxnSpPr>
            <a:cxnSpLocks/>
          </p:cNvCxnSpPr>
          <p:nvPr/>
        </p:nvCxnSpPr>
        <p:spPr>
          <a:xfrm>
            <a:off x="4547828" y="5733256"/>
            <a:ext cx="3600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BAEDD83-4694-DD4A-A751-F21D57FAE35A}"/>
              </a:ext>
            </a:extLst>
          </p:cNvPr>
          <p:cNvCxnSpPr>
            <a:cxnSpLocks/>
          </p:cNvCxnSpPr>
          <p:nvPr/>
        </p:nvCxnSpPr>
        <p:spPr>
          <a:xfrm>
            <a:off x="6816080" y="5729100"/>
            <a:ext cx="3600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723AF58-ED12-2A47-B401-5A941ABC8304}"/>
                  </a:ext>
                </a:extLst>
              </p:cNvPr>
              <p:cNvSpPr/>
              <p:nvPr/>
            </p:nvSpPr>
            <p:spPr>
              <a:xfrm>
                <a:off x="4547828" y="3437712"/>
                <a:ext cx="3060340" cy="599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So: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−1)/2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723AF58-ED12-2A47-B401-5A941ABC83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828" y="3437712"/>
                <a:ext cx="3060340" cy="599331"/>
              </a:xfrm>
              <a:prstGeom prst="rect">
                <a:avLst/>
              </a:prstGeom>
              <a:blipFill>
                <a:blip r:embed="rId10"/>
                <a:stretch>
                  <a:fillRect l="-4132" t="-4167" b="-22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731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711624" y="404664"/>
            <a:ext cx="6840760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Quadratic Residues mod P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41FE074-5F2B-A849-B06E-F41C9A801EBC}"/>
                  </a:ext>
                </a:extLst>
              </p:cNvPr>
              <p:cNvSpPr/>
              <p:nvPr/>
            </p:nvSpPr>
            <p:spPr>
              <a:xfrm>
                <a:off x="1847528" y="1318663"/>
                <a:ext cx="8640960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Let P be prime. We saw that exactly half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/>
                  <a:t> are squares.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41FE074-5F2B-A849-B06E-F41C9A801E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528" y="1318663"/>
                <a:ext cx="8640960" cy="954107"/>
              </a:xfrm>
              <a:prstGeom prst="rect">
                <a:avLst/>
              </a:prstGeom>
              <a:blipFill>
                <a:blip r:embed="rId3"/>
                <a:stretch>
                  <a:fillRect l="-1466" t="-6494" b="-1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E47613E7-B59B-0149-8597-BBD93381D1A3}"/>
              </a:ext>
            </a:extLst>
          </p:cNvPr>
          <p:cNvSpPr/>
          <p:nvPr/>
        </p:nvSpPr>
        <p:spPr>
          <a:xfrm>
            <a:off x="1847528" y="2110751"/>
            <a:ext cx="82089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It is easy to compute square roots mod P. We will show it for the case where P = 3 (mod 4).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723AF58-ED12-2A47-B401-5A941ABC8304}"/>
                  </a:ext>
                </a:extLst>
              </p:cNvPr>
              <p:cNvSpPr/>
              <p:nvPr/>
            </p:nvSpPr>
            <p:spPr>
              <a:xfrm>
                <a:off x="1847528" y="3429000"/>
                <a:ext cx="8640960" cy="541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Claim: The square roots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mod P are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+1)/4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723AF58-ED12-2A47-B401-5A941ABC83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528" y="3429000"/>
                <a:ext cx="8640960" cy="541110"/>
              </a:xfrm>
              <a:prstGeom prst="rect">
                <a:avLst/>
              </a:prstGeom>
              <a:blipFill>
                <a:blip r:embed="rId4"/>
                <a:stretch>
                  <a:fillRect l="-1466" t="-9302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1DC92CD-0D53-4641-A227-2E2ED697E0FE}"/>
                  </a:ext>
                </a:extLst>
              </p:cNvPr>
              <p:cNvSpPr/>
              <p:nvPr/>
            </p:nvSpPr>
            <p:spPr>
              <a:xfrm>
                <a:off x="1847528" y="4092808"/>
                <a:ext cx="8928992" cy="541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Proof: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+1)/4</m:t>
                        </m:r>
                      </m:sup>
                    </m:sSup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+1)/2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−1)/2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1DC92CD-0D53-4641-A227-2E2ED697E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528" y="4092808"/>
                <a:ext cx="8928992" cy="541110"/>
              </a:xfrm>
              <a:prstGeom prst="rect">
                <a:avLst/>
              </a:prstGeom>
              <a:blipFill>
                <a:blip r:embed="rId5"/>
                <a:stretch>
                  <a:fillRect l="-1420" t="-6977" b="-34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141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5BD4F-F5BD-6BEA-2BD8-25C2E2854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EAE68-8266-C35A-EAF2-52247A4D1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Discrete Log Assumption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Diffie-Hellman Key Exchange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Diffie-Hellman/El Gamal Encryption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65207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3071664" y="404664"/>
            <a:ext cx="619268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Quadratic Residues mod N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47613E7-B59B-0149-8597-BBD93381D1A3}"/>
                  </a:ext>
                </a:extLst>
              </p:cNvPr>
              <p:cNvSpPr/>
              <p:nvPr/>
            </p:nvSpPr>
            <p:spPr>
              <a:xfrm>
                <a:off x="1919537" y="2462735"/>
                <a:ext cx="8906306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is square mod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b="1" dirty="0">
                    <a:solidFill>
                      <a:schemeClr val="accent5"/>
                    </a:solidFill>
                  </a:rPr>
                  <a:t>iff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is square mod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800" dirty="0"/>
                  <a:t> and it is a square mod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dirty="0"/>
                  <a:t>. </a:t>
                </a: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47613E7-B59B-0149-8597-BBD93381D1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37" y="2462735"/>
                <a:ext cx="8906306" cy="954107"/>
              </a:xfrm>
              <a:prstGeom prst="rect">
                <a:avLst/>
              </a:prstGeom>
              <a:blipFill>
                <a:blip r:embed="rId3"/>
                <a:stretch>
                  <a:fillRect l="-1425" t="-6494" r="-1567" b="-16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0774C76-156C-1AA8-B579-601CFBCE4CBF}"/>
                  </a:ext>
                </a:extLst>
              </p:cNvPr>
              <p:cNvSpPr/>
              <p:nvPr/>
            </p:nvSpPr>
            <p:spPr>
              <a:xfrm>
                <a:off x="1919535" y="1476074"/>
                <a:ext cx="941249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Now, let N = PQ be a product of two primes and look 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0774C76-156C-1AA8-B579-601CFBCE4C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35" y="1476074"/>
                <a:ext cx="9412493" cy="523220"/>
              </a:xfrm>
              <a:prstGeom prst="rect">
                <a:avLst/>
              </a:prstGeom>
              <a:blipFill>
                <a:blip r:embed="rId4"/>
                <a:stretch>
                  <a:fillRect l="-1348" t="-14286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71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621868" y="357587"/>
            <a:ext cx="6948264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Quadratic Residues mod N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072BDA2-C168-E148-A174-397DBB3A45C6}"/>
              </a:ext>
            </a:extLst>
          </p:cNvPr>
          <p:cNvSpPr/>
          <p:nvPr/>
        </p:nvSpPr>
        <p:spPr>
          <a:xfrm>
            <a:off x="3143673" y="4502622"/>
            <a:ext cx="5400600" cy="20227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B53DBE-3D7D-4D4B-8202-4003B7F422A1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5843973" y="4502622"/>
            <a:ext cx="0" cy="2022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9E37584-6628-A042-8E2E-43481BC69B31}"/>
                  </a:ext>
                </a:extLst>
              </p:cNvPr>
              <p:cNvSpPr/>
              <p:nvPr/>
            </p:nvSpPr>
            <p:spPr>
              <a:xfrm>
                <a:off x="4259797" y="4790653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𝐽𝑎𝑐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9E37584-6628-A042-8E2E-43481BC69B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797" y="4790653"/>
                <a:ext cx="1584176" cy="523220"/>
              </a:xfrm>
              <a:prstGeom prst="rect">
                <a:avLst/>
              </a:prstGeom>
              <a:blipFill>
                <a:blip r:embed="rId3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1FB915-DDFD-694E-9558-0402E2E748C6}"/>
                  </a:ext>
                </a:extLst>
              </p:cNvPr>
              <p:cNvSpPr/>
              <p:nvPr/>
            </p:nvSpPr>
            <p:spPr>
              <a:xfrm>
                <a:off x="5825109" y="4773006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𝐽𝑎𝑐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1FB915-DDFD-694E-9558-0402E2E748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5109" y="4773006"/>
                <a:ext cx="1584176" cy="523220"/>
              </a:xfrm>
              <a:prstGeom prst="rect">
                <a:avLst/>
              </a:prstGeom>
              <a:blipFill>
                <a:blip r:embed="rId4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20035B1-597A-0147-A870-A48CD8F0B75B}"/>
                  </a:ext>
                </a:extLst>
              </p:cNvPr>
              <p:cNvSpPr/>
              <p:nvPr/>
            </p:nvSpPr>
            <p:spPr>
              <a:xfrm>
                <a:off x="2999656" y="4214589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20035B1-597A-0147-A870-A48CD8F0B7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656" y="4214589"/>
                <a:ext cx="1584176" cy="523220"/>
              </a:xfrm>
              <a:prstGeom prst="rect">
                <a:avLst/>
              </a:prstGeom>
              <a:blipFill>
                <a:blip r:embed="rId5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76EE821-93FD-D846-88DB-646C1EF2B4AE}"/>
                  </a:ext>
                </a:extLst>
              </p:cNvPr>
              <p:cNvSpPr/>
              <p:nvPr/>
            </p:nvSpPr>
            <p:spPr>
              <a:xfrm>
                <a:off x="3533379" y="5316105"/>
                <a:ext cx="2291730" cy="7224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=−1}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76EE821-93FD-D846-88DB-646C1EF2B4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379" y="5316105"/>
                <a:ext cx="2291730" cy="722442"/>
              </a:xfrm>
              <a:prstGeom prst="rect">
                <a:avLst/>
              </a:prstGeom>
              <a:blipFill>
                <a:blip r:embed="rId6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A518617-4C82-284D-B8C9-7E4369C948E0}"/>
                  </a:ext>
                </a:extLst>
              </p:cNvPr>
              <p:cNvSpPr/>
              <p:nvPr/>
            </p:nvSpPr>
            <p:spPr>
              <a:xfrm>
                <a:off x="5862837" y="5296226"/>
                <a:ext cx="2291730" cy="7224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=+1}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A518617-4C82-284D-B8C9-7E4369C948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837" y="5296226"/>
                <a:ext cx="2291730" cy="722442"/>
              </a:xfrm>
              <a:prstGeom prst="rect">
                <a:avLst/>
              </a:prstGeom>
              <a:blipFill>
                <a:blip r:embed="rId7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EFA12DA-BDB4-AD4F-9C5E-89BC3C30BD43}"/>
                  </a:ext>
                </a:extLst>
              </p:cNvPr>
              <p:cNvSpPr/>
              <p:nvPr/>
            </p:nvSpPr>
            <p:spPr>
              <a:xfrm>
                <a:off x="1991545" y="1412375"/>
                <a:ext cx="8449217" cy="15989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rgbClr val="FF0000"/>
                    </a:solidFill>
                  </a:rPr>
                  <a:t>Define the Jacobi symbol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num>
                          <m:den>
                            <m: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𝑵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800" b="1" dirty="0">
                    <a:solidFill>
                      <a:srgbClr val="FF0000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num>
                          <m:den>
                            <m: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8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num>
                          <m:den>
                            <m: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𝑸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800" dirty="0"/>
                  <a:t> to be +1 if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is a square mod both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dirty="0"/>
                  <a:t> or a non-square mod both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dirty="0"/>
                  <a:t>. </a:t>
                </a: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EFA12DA-BDB4-AD4F-9C5E-89BC3C30BD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545" y="1412375"/>
                <a:ext cx="8449217" cy="1598964"/>
              </a:xfrm>
              <a:prstGeom prst="rect">
                <a:avLst/>
              </a:prstGeom>
              <a:blipFill>
                <a:blip r:embed="rId8"/>
                <a:stretch>
                  <a:fillRect l="-1499" r="-1649" b="-10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252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3105946" y="404664"/>
            <a:ext cx="6230415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Quadratic Residues mod N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072BDA2-C168-E148-A174-397DBB3A45C6}"/>
              </a:ext>
            </a:extLst>
          </p:cNvPr>
          <p:cNvSpPr/>
          <p:nvPr/>
        </p:nvSpPr>
        <p:spPr>
          <a:xfrm>
            <a:off x="3143673" y="2486398"/>
            <a:ext cx="5400600" cy="20227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B53DBE-3D7D-4D4B-8202-4003B7F422A1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5843973" y="2486398"/>
            <a:ext cx="0" cy="2022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9E37584-6628-A042-8E2E-43481BC69B31}"/>
                  </a:ext>
                </a:extLst>
              </p:cNvPr>
              <p:cNvSpPr/>
              <p:nvPr/>
            </p:nvSpPr>
            <p:spPr>
              <a:xfrm>
                <a:off x="4259797" y="2774429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𝐽𝑎𝑐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9E37584-6628-A042-8E2E-43481BC69B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797" y="2774429"/>
                <a:ext cx="1584176" cy="523220"/>
              </a:xfrm>
              <a:prstGeom prst="rect">
                <a:avLst/>
              </a:prstGeom>
              <a:blipFill>
                <a:blip r:embed="rId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1FB915-DDFD-694E-9558-0402E2E748C6}"/>
                  </a:ext>
                </a:extLst>
              </p:cNvPr>
              <p:cNvSpPr/>
              <p:nvPr/>
            </p:nvSpPr>
            <p:spPr>
              <a:xfrm>
                <a:off x="5825109" y="2756782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𝐽𝑎𝑐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1FB915-DDFD-694E-9558-0402E2E748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5109" y="2756782"/>
                <a:ext cx="1584176" cy="523220"/>
              </a:xfrm>
              <a:prstGeom prst="rect">
                <a:avLst/>
              </a:prstGeom>
              <a:blipFill>
                <a:blip r:embed="rId4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20035B1-597A-0147-A870-A48CD8F0B75B}"/>
                  </a:ext>
                </a:extLst>
              </p:cNvPr>
              <p:cNvSpPr/>
              <p:nvPr/>
            </p:nvSpPr>
            <p:spPr>
              <a:xfrm>
                <a:off x="3105945" y="2324088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20035B1-597A-0147-A870-A48CD8F0B7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945" y="2324088"/>
                <a:ext cx="1584176" cy="523220"/>
              </a:xfrm>
              <a:prstGeom prst="rect">
                <a:avLst/>
              </a:prstGeom>
              <a:blipFill>
                <a:blip r:embed="rId5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76EE821-93FD-D846-88DB-646C1EF2B4AE}"/>
                  </a:ext>
                </a:extLst>
              </p:cNvPr>
              <p:cNvSpPr/>
              <p:nvPr/>
            </p:nvSpPr>
            <p:spPr>
              <a:xfrm>
                <a:off x="3533379" y="3299881"/>
                <a:ext cx="2291730" cy="7224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=−1}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76EE821-93FD-D846-88DB-646C1EF2B4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379" y="3299881"/>
                <a:ext cx="2291730" cy="722442"/>
              </a:xfrm>
              <a:prstGeom prst="rect">
                <a:avLst/>
              </a:prstGeom>
              <a:blipFill>
                <a:blip r:embed="rId6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A518617-4C82-284D-B8C9-7E4369C948E0}"/>
                  </a:ext>
                </a:extLst>
              </p:cNvPr>
              <p:cNvSpPr/>
              <p:nvPr/>
            </p:nvSpPr>
            <p:spPr>
              <a:xfrm>
                <a:off x="5862837" y="3280002"/>
                <a:ext cx="2291730" cy="7224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=+1}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A518617-4C82-284D-B8C9-7E4369C948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837" y="3280002"/>
                <a:ext cx="2291730" cy="722442"/>
              </a:xfrm>
              <a:prstGeom prst="rect">
                <a:avLst/>
              </a:prstGeom>
              <a:blipFill>
                <a:blip r:embed="rId7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EFA12DA-BDB4-AD4F-9C5E-89BC3C30BD43}"/>
                  </a:ext>
                </a:extLst>
              </p:cNvPr>
              <p:cNvSpPr/>
              <p:nvPr/>
            </p:nvSpPr>
            <p:spPr>
              <a:xfrm>
                <a:off x="2135561" y="5357268"/>
                <a:ext cx="7971837" cy="11680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i="1" dirty="0">
                    <a:solidFill>
                      <a:srgbClr val="FF0000"/>
                    </a:solidFill>
                  </a:rPr>
                  <a:t>Surprising fact</a:t>
                </a:r>
                <a:r>
                  <a:rPr lang="en-US" sz="2800" dirty="0"/>
                  <a:t>: Jacobi symbol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800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800" dirty="0"/>
                  <a:t> is computable in poly time without knowing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dirty="0"/>
                  <a:t>.  </a:t>
                </a: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EFA12DA-BDB4-AD4F-9C5E-89BC3C30BD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561" y="5357268"/>
                <a:ext cx="7971837" cy="1168077"/>
              </a:xfrm>
              <a:prstGeom prst="rect">
                <a:avLst/>
              </a:prstGeom>
              <a:blipFill>
                <a:blip r:embed="rId8"/>
                <a:stretch>
                  <a:fillRect l="-1752" r="-1911" b="-13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469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3071664" y="404664"/>
            <a:ext cx="619268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Quadratic Residues mod N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47613E7-B59B-0149-8597-BBD93381D1A3}"/>
                  </a:ext>
                </a:extLst>
              </p:cNvPr>
              <p:cNvSpPr/>
              <p:nvPr/>
            </p:nvSpPr>
            <p:spPr>
              <a:xfrm>
                <a:off x="2135561" y="1412777"/>
                <a:ext cx="7971837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is square mod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/>
                  <a:t> iff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is square mod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800" dirty="0"/>
                  <a:t> and it is a square mod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dirty="0"/>
                  <a:t>. 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47613E7-B59B-0149-8597-BBD93381D1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561" y="1412777"/>
                <a:ext cx="7971837" cy="954107"/>
              </a:xfrm>
              <a:prstGeom prst="rect">
                <a:avLst/>
              </a:prstGeom>
              <a:blipFill>
                <a:blip r:embed="rId3"/>
                <a:stretch>
                  <a:fillRect l="-1752" t="-6579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E072BDA2-C168-E148-A174-397DBB3A45C6}"/>
              </a:ext>
            </a:extLst>
          </p:cNvPr>
          <p:cNvSpPr/>
          <p:nvPr/>
        </p:nvSpPr>
        <p:spPr>
          <a:xfrm>
            <a:off x="3755740" y="2811798"/>
            <a:ext cx="5400600" cy="20227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B53DBE-3D7D-4D4B-8202-4003B7F422A1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6456040" y="2811798"/>
            <a:ext cx="0" cy="2022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1FB915-DDFD-694E-9558-0402E2E748C6}"/>
                  </a:ext>
                </a:extLst>
              </p:cNvPr>
              <p:cNvSpPr/>
              <p:nvPr/>
            </p:nvSpPr>
            <p:spPr>
              <a:xfrm>
                <a:off x="8040216" y="2636912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𝐽𝑎𝑐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1FB915-DDFD-694E-9558-0402E2E748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0216" y="2636912"/>
                <a:ext cx="1584176" cy="523220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EFA12DA-BDB4-AD4F-9C5E-89BC3C30BD43}"/>
                  </a:ext>
                </a:extLst>
              </p:cNvPr>
              <p:cNvSpPr/>
              <p:nvPr/>
            </p:nvSpPr>
            <p:spPr>
              <a:xfrm>
                <a:off x="2135561" y="5542025"/>
                <a:ext cx="7971837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𝑄𝑅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800" dirty="0"/>
                  <a:t> is the set of squares mod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𝑄𝑁𝑅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800" dirty="0"/>
                  <a:t> is the set of non-squares mod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/>
                  <a:t> with Jacobi symbol +1.</a:t>
                </a: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EFA12DA-BDB4-AD4F-9C5E-89BC3C30BD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561" y="5542025"/>
                <a:ext cx="7971837" cy="954107"/>
              </a:xfrm>
              <a:prstGeom prst="rect">
                <a:avLst/>
              </a:prstGeom>
              <a:blipFill>
                <a:blip r:embed="rId5"/>
                <a:stretch>
                  <a:fillRect l="-1752" t="-6579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A3216E5-0073-E04B-A115-F68B5CDDE261}"/>
              </a:ext>
            </a:extLst>
          </p:cNvPr>
          <p:cNvCxnSpPr>
            <a:cxnSpLocks/>
            <a:stCxn id="2" idx="6"/>
          </p:cNvCxnSpPr>
          <p:nvPr/>
        </p:nvCxnSpPr>
        <p:spPr>
          <a:xfrm flipH="1">
            <a:off x="6449720" y="3823160"/>
            <a:ext cx="2706620" cy="11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3A65486-DAFA-5E4A-9D23-F43B0C186238}"/>
              </a:ext>
            </a:extLst>
          </p:cNvPr>
          <p:cNvSpPr/>
          <p:nvPr/>
        </p:nvSpPr>
        <p:spPr>
          <a:xfrm>
            <a:off x="3467708" y="2636913"/>
            <a:ext cx="2982013" cy="2359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68D2262-0AB4-A247-B593-2576A58B45EA}"/>
                  </a:ext>
                </a:extLst>
              </p:cNvPr>
              <p:cNvSpPr/>
              <p:nvPr/>
            </p:nvSpPr>
            <p:spPr>
              <a:xfrm>
                <a:off x="6407259" y="3130951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𝑄𝑅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68D2262-0AB4-A247-B593-2576A58B45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7259" y="3130951"/>
                <a:ext cx="1584176" cy="523220"/>
              </a:xfrm>
              <a:prstGeom prst="rect">
                <a:avLst/>
              </a:prstGeom>
              <a:blipFill>
                <a:blip r:embed="rId6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0419FE9-1762-8249-9F4C-3C73AF4A93CF}"/>
                  </a:ext>
                </a:extLst>
              </p:cNvPr>
              <p:cNvSpPr/>
              <p:nvPr/>
            </p:nvSpPr>
            <p:spPr>
              <a:xfrm>
                <a:off x="6407259" y="4009277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𝑄𝑁𝑅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0419FE9-1762-8249-9F4C-3C73AF4A93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7259" y="4009277"/>
                <a:ext cx="1584176" cy="523220"/>
              </a:xfrm>
              <a:prstGeom prst="rect">
                <a:avLst/>
              </a:prstGeom>
              <a:blipFill>
                <a:blip r:embed="rId7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7FB6E16-E45B-5249-B636-FD962EA9D808}"/>
                  </a:ext>
                </a:extLst>
              </p:cNvPr>
              <p:cNvSpPr/>
              <p:nvPr/>
            </p:nvSpPr>
            <p:spPr>
              <a:xfrm>
                <a:off x="2351583" y="3086323"/>
                <a:ext cx="4392488" cy="5529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So: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𝑄𝑅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 {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den>
                        </m:f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=+1}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7FB6E16-E45B-5249-B636-FD962EA9D8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583" y="3086323"/>
                <a:ext cx="4392488" cy="552972"/>
              </a:xfrm>
              <a:prstGeom prst="rect">
                <a:avLst/>
              </a:prstGeom>
              <a:blipFill>
                <a:blip r:embed="rId8"/>
                <a:stretch>
                  <a:fillRect l="-144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E93736C-A028-0643-8A3B-777825706217}"/>
                  </a:ext>
                </a:extLst>
              </p:cNvPr>
              <p:cNvSpPr/>
              <p:nvPr/>
            </p:nvSpPr>
            <p:spPr>
              <a:xfrm>
                <a:off x="2603611" y="4018789"/>
                <a:ext cx="4392488" cy="5529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𝑄𝑁𝑅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 {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den>
                        </m:f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=−1}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E93736C-A028-0643-8A3B-7778257062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611" y="4018789"/>
                <a:ext cx="4392488" cy="552972"/>
              </a:xfrm>
              <a:prstGeom prst="rect">
                <a:avLst/>
              </a:prstGeom>
              <a:blipFill>
                <a:blip r:embed="rId9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018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783632" y="404664"/>
            <a:ext cx="6768752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Recognizing Squares mod N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47613E7-B59B-0149-8597-BBD93381D1A3}"/>
                  </a:ext>
                </a:extLst>
              </p:cNvPr>
              <p:cNvSpPr/>
              <p:nvPr/>
            </p:nvSpPr>
            <p:spPr>
              <a:xfrm>
                <a:off x="2110082" y="1684894"/>
                <a:ext cx="797183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𝑃𝑄</m:t>
                    </m:r>
                  </m:oMath>
                </a14:m>
                <a:r>
                  <a:rPr lang="en-US" sz="2800" dirty="0"/>
                  <a:t> be a product of two large primes.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47613E7-B59B-0149-8597-BBD93381D1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082" y="1684894"/>
                <a:ext cx="7971837" cy="523220"/>
              </a:xfrm>
              <a:prstGeom prst="rect">
                <a:avLst/>
              </a:prstGeom>
              <a:blipFill>
                <a:blip r:embed="rId3"/>
                <a:stretch>
                  <a:fillRect l="-1592" t="-1190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9EFA12DA-BDB4-AD4F-9C5E-89BC3C30BD43}"/>
              </a:ext>
            </a:extLst>
          </p:cNvPr>
          <p:cNvSpPr/>
          <p:nvPr/>
        </p:nvSpPr>
        <p:spPr>
          <a:xfrm>
            <a:off x="2110082" y="2204864"/>
            <a:ext cx="79718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u="sng" dirty="0"/>
              <a:t>Quadratic </a:t>
            </a:r>
            <a:r>
              <a:rPr lang="en-US" sz="2800" u="sng" dirty="0" err="1"/>
              <a:t>Residuosity</a:t>
            </a:r>
            <a:r>
              <a:rPr lang="en-US" sz="2800" u="sng" dirty="0"/>
              <a:t> Assumption (QRA)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003160D-B917-114E-8169-4558EEA1C825}"/>
                  </a:ext>
                </a:extLst>
              </p:cNvPr>
              <p:cNvSpPr/>
              <p:nvPr/>
            </p:nvSpPr>
            <p:spPr>
              <a:xfrm>
                <a:off x="2136451" y="2708920"/>
                <a:ext cx="7971837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𝑃𝑄</m:t>
                    </m:r>
                  </m:oMath>
                </a14:m>
                <a:r>
                  <a:rPr lang="en-US" sz="2800" dirty="0"/>
                  <a:t> be a product of two large primes. </a:t>
                </a:r>
                <a:br>
                  <a:rPr lang="en-US" sz="2800" dirty="0"/>
                </a:br>
                <a:r>
                  <a:rPr lang="en-US" sz="2800" dirty="0"/>
                  <a:t>No PPT algorithm can distinguish between a random element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𝑄𝑅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800" dirty="0"/>
                  <a:t> from a random element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𝑄𝑁𝑅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800" dirty="0"/>
                  <a:t> given only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003160D-B917-114E-8169-4558EEA1C8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451" y="2708920"/>
                <a:ext cx="7971837" cy="1815882"/>
              </a:xfrm>
              <a:prstGeom prst="rect">
                <a:avLst/>
              </a:prstGeom>
              <a:blipFill>
                <a:blip r:embed="rId4"/>
                <a:stretch>
                  <a:fillRect l="-1592" t="-3472" r="-1433" b="-90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87522952-0B83-7E43-8EEC-B513592D8F10}"/>
              </a:ext>
            </a:extLst>
          </p:cNvPr>
          <p:cNvSpPr/>
          <p:nvPr/>
        </p:nvSpPr>
        <p:spPr>
          <a:xfrm>
            <a:off x="4103004" y="1091118"/>
            <a:ext cx="46085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… seems hard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8F5881D-389D-2AF4-35A0-405959D79272}"/>
              </a:ext>
            </a:extLst>
          </p:cNvPr>
          <p:cNvSpPr/>
          <p:nvPr/>
        </p:nvSpPr>
        <p:spPr>
          <a:xfrm>
            <a:off x="3827748" y="4539990"/>
            <a:ext cx="5400600" cy="20227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2B03D27-2DA7-F353-618D-183F407067F6}"/>
              </a:ext>
            </a:extLst>
          </p:cNvPr>
          <p:cNvCxnSpPr>
            <a:cxnSpLocks/>
            <a:stCxn id="18" idx="0"/>
            <a:endCxn id="18" idx="4"/>
          </p:cNvCxnSpPr>
          <p:nvPr/>
        </p:nvCxnSpPr>
        <p:spPr>
          <a:xfrm>
            <a:off x="6528048" y="4539990"/>
            <a:ext cx="0" cy="2022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D7D3EF2-ED7C-6CA1-2C76-6AD4A5BC35F6}"/>
                  </a:ext>
                </a:extLst>
              </p:cNvPr>
              <p:cNvSpPr/>
              <p:nvPr/>
            </p:nvSpPr>
            <p:spPr>
              <a:xfrm>
                <a:off x="8112224" y="4365104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𝐽𝑎𝑐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D7D3EF2-ED7C-6CA1-2C76-6AD4A5BC35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224" y="4365104"/>
                <a:ext cx="1584176" cy="523220"/>
              </a:xfrm>
              <a:prstGeom prst="rect">
                <a:avLst/>
              </a:prstGeom>
              <a:blipFill>
                <a:blip r:embed="rId5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DCA009B-EC3E-CFA6-4555-238BA963FDE9}"/>
              </a:ext>
            </a:extLst>
          </p:cNvPr>
          <p:cNvCxnSpPr>
            <a:cxnSpLocks/>
            <a:stCxn id="18" idx="6"/>
          </p:cNvCxnSpPr>
          <p:nvPr/>
        </p:nvCxnSpPr>
        <p:spPr>
          <a:xfrm flipH="1">
            <a:off x="6521728" y="5551352"/>
            <a:ext cx="2706620" cy="11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C5A7AE4-0C3F-FD6E-4A21-0312CE378ECA}"/>
              </a:ext>
            </a:extLst>
          </p:cNvPr>
          <p:cNvSpPr/>
          <p:nvPr/>
        </p:nvSpPr>
        <p:spPr>
          <a:xfrm>
            <a:off x="3527985" y="4465425"/>
            <a:ext cx="2982013" cy="2359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21DBC9D-08ED-DB83-F137-6549033F2393}"/>
                  </a:ext>
                </a:extLst>
              </p:cNvPr>
              <p:cNvSpPr/>
              <p:nvPr/>
            </p:nvSpPr>
            <p:spPr>
              <a:xfrm>
                <a:off x="6479267" y="4859143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𝑄𝑅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21DBC9D-08ED-DB83-F137-6549033F23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267" y="4859143"/>
                <a:ext cx="1584176" cy="523220"/>
              </a:xfrm>
              <a:prstGeom prst="rect">
                <a:avLst/>
              </a:prstGeom>
              <a:blipFill>
                <a:blip r:embed="rId6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C87FCD6-B046-895C-BEFB-B23458A5C172}"/>
                  </a:ext>
                </a:extLst>
              </p:cNvPr>
              <p:cNvSpPr/>
              <p:nvPr/>
            </p:nvSpPr>
            <p:spPr>
              <a:xfrm>
                <a:off x="6479267" y="5737469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𝑄𝑁𝑅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C87FCD6-B046-895C-BEFB-B23458A5C1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267" y="5737469"/>
                <a:ext cx="1584176" cy="523220"/>
              </a:xfrm>
              <a:prstGeom prst="rect">
                <a:avLst/>
              </a:prstGeom>
              <a:blipFill>
                <a:blip r:embed="rId7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018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3071664" y="404664"/>
            <a:ext cx="619268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Finding Square Roots Mod N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7613E7-B59B-0149-8597-BBD93381D1A3}"/>
              </a:ext>
            </a:extLst>
          </p:cNvPr>
          <p:cNvSpPr/>
          <p:nvPr/>
        </p:nvSpPr>
        <p:spPr>
          <a:xfrm>
            <a:off x="4103004" y="1091118"/>
            <a:ext cx="46085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… is as hard as factoring 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EFA12DA-BDB4-AD4F-9C5E-89BC3C30BD43}"/>
                  </a:ext>
                </a:extLst>
              </p:cNvPr>
              <p:cNvSpPr/>
              <p:nvPr/>
            </p:nvSpPr>
            <p:spPr>
              <a:xfrm>
                <a:off x="2182090" y="1792289"/>
                <a:ext cx="7971837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⇐</m:t>
                    </m:r>
                  </m:oMath>
                </a14:m>
                <a:r>
                  <a:rPr lang="en-US" sz="2800" dirty="0"/>
                  <a:t> Suppose you know P and Q and you want to find the square root of x mod N.</a:t>
                </a: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EFA12DA-BDB4-AD4F-9C5E-89BC3C30BD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2090" y="1792289"/>
                <a:ext cx="7971837" cy="954107"/>
              </a:xfrm>
              <a:prstGeom prst="rect">
                <a:avLst/>
              </a:prstGeom>
              <a:blipFill>
                <a:blip r:embed="rId3"/>
                <a:stretch>
                  <a:fillRect l="-1590" t="-7895" r="-954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C9994DF7-E223-FF4B-992F-0C657028F97C}"/>
              </a:ext>
            </a:extLst>
          </p:cNvPr>
          <p:cNvSpPr/>
          <p:nvPr/>
        </p:nvSpPr>
        <p:spPr>
          <a:xfrm>
            <a:off x="2182090" y="2872408"/>
            <a:ext cx="79718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Find the square roots of y mod P and mod Q.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4CF1C5A-8199-5746-B063-EDE049D430DA}"/>
                  </a:ext>
                </a:extLst>
              </p:cNvPr>
              <p:cNvSpPr/>
              <p:nvPr/>
            </p:nvSpPr>
            <p:spPr>
              <a:xfrm>
                <a:off x="2783632" y="3574487"/>
                <a:ext cx="2880320" cy="5292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4CF1C5A-8199-5746-B063-EDE049D430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632" y="3574487"/>
                <a:ext cx="2880320" cy="529247"/>
              </a:xfrm>
              <a:prstGeom prst="rect">
                <a:avLst/>
              </a:prstGeom>
              <a:blipFill>
                <a:blip r:embed="rId4"/>
                <a:stretch>
                  <a:fillRect b="-20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60F3425-7201-5441-9098-BCB231EF30E3}"/>
                  </a:ext>
                </a:extLst>
              </p:cNvPr>
              <p:cNvSpPr/>
              <p:nvPr/>
            </p:nvSpPr>
            <p:spPr>
              <a:xfrm>
                <a:off x="5951984" y="3521641"/>
                <a:ext cx="2880320" cy="5784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60F3425-7201-5441-9098-BCB231EF30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984" y="3521641"/>
                <a:ext cx="2880320" cy="578492"/>
              </a:xfrm>
              <a:prstGeom prst="rect">
                <a:avLst/>
              </a:prstGeom>
              <a:blipFill>
                <a:blip r:embed="rId5"/>
                <a:stretch>
                  <a:fillRect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2CD3252-2BEB-BD42-97C8-766C7792ED7E}"/>
                  </a:ext>
                </a:extLst>
              </p:cNvPr>
              <p:cNvSpPr/>
              <p:nvPr/>
            </p:nvSpPr>
            <p:spPr>
              <a:xfrm>
                <a:off x="2194210" y="4288636"/>
                <a:ext cx="7790222" cy="18766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Use the Chinese remainder theorem. Let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</m:oMath>
                </a14:m>
                <a:r>
                  <a:rPr lang="en-US" sz="2800" dirty="0"/>
                  <a:t> where the CRT coefficients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𝑎𝑛𝑑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	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𝑎𝑛𝑑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=1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2CD3252-2BEB-BD42-97C8-766C7792ED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210" y="4288636"/>
                <a:ext cx="7790222" cy="1876668"/>
              </a:xfrm>
              <a:prstGeom prst="rect">
                <a:avLst/>
              </a:prstGeom>
              <a:blipFill>
                <a:blip r:embed="rId6"/>
                <a:stretch>
                  <a:fillRect l="-1626" t="-3356" b="-4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3CEF8AF-0056-AE48-8B80-F0F6AF70B796}"/>
                  </a:ext>
                </a:extLst>
              </p:cNvPr>
              <p:cNvSpPr/>
              <p:nvPr/>
            </p:nvSpPr>
            <p:spPr>
              <a:xfrm>
                <a:off x="2207568" y="6290156"/>
                <a:ext cx="779022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Then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en-US" sz="2800" dirty="0"/>
                  <a:t> is a square root of x mod N.</a:t>
                </a: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3CEF8AF-0056-AE48-8B80-F0F6AF70B7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568" y="6290156"/>
                <a:ext cx="7790222" cy="523220"/>
              </a:xfrm>
              <a:prstGeom prst="rect">
                <a:avLst/>
              </a:prstGeom>
              <a:blipFill>
                <a:blip r:embed="rId7"/>
                <a:stretch>
                  <a:fillRect l="-1626" t="-1190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946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3071664" y="404664"/>
            <a:ext cx="619268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Finding Square Roots Mod N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7613E7-B59B-0149-8597-BBD93381D1A3}"/>
              </a:ext>
            </a:extLst>
          </p:cNvPr>
          <p:cNvSpPr/>
          <p:nvPr/>
        </p:nvSpPr>
        <p:spPr>
          <a:xfrm>
            <a:off x="4103004" y="1091118"/>
            <a:ext cx="46085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… is as hard as factoring 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FA12DA-BDB4-AD4F-9C5E-89BC3C30BD43}"/>
              </a:ext>
            </a:extLst>
          </p:cNvPr>
          <p:cNvSpPr/>
          <p:nvPr/>
        </p:nvSpPr>
        <p:spPr>
          <a:xfrm>
            <a:off x="2182090" y="1935145"/>
            <a:ext cx="79718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Suppose you know P and Q and you want to find the square root of x mod N.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994DF7-E223-FF4B-992F-0C657028F97C}"/>
              </a:ext>
            </a:extLst>
          </p:cNvPr>
          <p:cNvSpPr/>
          <p:nvPr/>
        </p:nvSpPr>
        <p:spPr>
          <a:xfrm>
            <a:off x="2182090" y="3015264"/>
            <a:ext cx="79718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Find the square roots of y mod P and mod Q.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4CF1C5A-8199-5746-B063-EDE049D430DA}"/>
                  </a:ext>
                </a:extLst>
              </p:cNvPr>
              <p:cNvSpPr/>
              <p:nvPr/>
            </p:nvSpPr>
            <p:spPr>
              <a:xfrm>
                <a:off x="2783632" y="3717343"/>
                <a:ext cx="2880320" cy="5292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4CF1C5A-8199-5746-B063-EDE049D430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632" y="3717343"/>
                <a:ext cx="2880320" cy="529247"/>
              </a:xfrm>
              <a:prstGeom prst="rect">
                <a:avLst/>
              </a:prstGeom>
              <a:blipFill>
                <a:blip r:embed="rId3"/>
                <a:stretch>
                  <a:fillRect b="-20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60F3425-7201-5441-9098-BCB231EF30E3}"/>
                  </a:ext>
                </a:extLst>
              </p:cNvPr>
              <p:cNvSpPr/>
              <p:nvPr/>
            </p:nvSpPr>
            <p:spPr>
              <a:xfrm>
                <a:off x="5951984" y="3664497"/>
                <a:ext cx="2880320" cy="5784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60F3425-7201-5441-9098-BCB231EF30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984" y="3664497"/>
                <a:ext cx="2880320" cy="578492"/>
              </a:xfrm>
              <a:prstGeom prst="rect">
                <a:avLst/>
              </a:prstGeom>
              <a:blipFill>
                <a:blip r:embed="rId4"/>
                <a:stretch>
                  <a:fillRect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2CD3252-2BEB-BD42-97C8-766C7792ED7E}"/>
                  </a:ext>
                </a:extLst>
              </p:cNvPr>
              <p:cNvSpPr/>
              <p:nvPr/>
            </p:nvSpPr>
            <p:spPr>
              <a:xfrm>
                <a:off x="2194210" y="4431492"/>
                <a:ext cx="7790222" cy="14457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</m:oMath>
                </a14:m>
                <a:r>
                  <a:rPr lang="en-US" sz="2800" dirty="0"/>
                  <a:t> where the CRT coefficients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0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	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1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2CD3252-2BEB-BD42-97C8-766C7792ED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210" y="4431492"/>
                <a:ext cx="7790222" cy="1445780"/>
              </a:xfrm>
              <a:prstGeom prst="rect">
                <a:avLst/>
              </a:prstGeom>
              <a:blipFill>
                <a:blip r:embed="rId5"/>
                <a:stretch>
                  <a:fillRect l="-1626" t="-3478" b="-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53CEF8AF-0056-AE48-8B80-F0F6AF70B796}"/>
              </a:ext>
            </a:extLst>
          </p:cNvPr>
          <p:cNvSpPr/>
          <p:nvPr/>
        </p:nvSpPr>
        <p:spPr>
          <a:xfrm>
            <a:off x="2207567" y="6087677"/>
            <a:ext cx="94183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So, if x is a square, it has 4 distinct square roots mod N.</a:t>
            </a:r>
          </a:p>
        </p:txBody>
      </p:sp>
    </p:spTree>
    <p:extLst>
      <p:ext uri="{BB962C8B-B14F-4D97-AF65-F5344CB8AC3E}">
        <p14:creationId xmlns:p14="http://schemas.microsoft.com/office/powerpoint/2010/main" val="138106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3071664" y="404664"/>
            <a:ext cx="619268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Finding Square Roots Mod N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7613E7-B59B-0149-8597-BBD93381D1A3}"/>
              </a:ext>
            </a:extLst>
          </p:cNvPr>
          <p:cNvSpPr/>
          <p:nvPr/>
        </p:nvSpPr>
        <p:spPr>
          <a:xfrm>
            <a:off x="4103004" y="1091118"/>
            <a:ext cx="46085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… is as hard as factoring 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EFA12DA-BDB4-AD4F-9C5E-89BC3C30BD43}"/>
                  </a:ext>
                </a:extLst>
              </p:cNvPr>
              <p:cNvSpPr/>
              <p:nvPr/>
            </p:nvSpPr>
            <p:spPr>
              <a:xfrm>
                <a:off x="2182090" y="1935145"/>
                <a:ext cx="7971837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sz="2800" dirty="0"/>
                  <a:t>Suppose you have a box that computes square roots mod N. Can we use it to factor N?</a:t>
                </a: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EFA12DA-BDB4-AD4F-9C5E-89BC3C30BD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2090" y="1935145"/>
                <a:ext cx="7971837" cy="954107"/>
              </a:xfrm>
              <a:prstGeom prst="rect">
                <a:avLst/>
              </a:prstGeom>
              <a:blipFill>
                <a:blip r:embed="rId3"/>
                <a:stretch>
                  <a:fillRect l="-1590" t="-6579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EE1162AD-16FC-8341-BF40-BB2A8CEC5E25}"/>
              </a:ext>
            </a:extLst>
          </p:cNvPr>
          <p:cNvSpPr/>
          <p:nvPr/>
        </p:nvSpPr>
        <p:spPr>
          <a:xfrm>
            <a:off x="5015880" y="3429000"/>
            <a:ext cx="122413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F7FFF84-6282-A54C-BFA9-D95F926AC3FA}"/>
                  </a:ext>
                </a:extLst>
              </p:cNvPr>
              <p:cNvSpPr/>
              <p:nvPr/>
            </p:nvSpPr>
            <p:spPr>
              <a:xfrm>
                <a:off x="5087888" y="3652082"/>
                <a:ext cx="724762" cy="6339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/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F7FFF84-6282-A54C-BFA9-D95F926AC3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888" y="3652082"/>
                <a:ext cx="724762" cy="6339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2EDB0CE-6F4C-764C-A877-2A4FD475FCF8}"/>
              </a:ext>
            </a:extLst>
          </p:cNvPr>
          <p:cNvCxnSpPr>
            <a:endCxn id="2" idx="1"/>
          </p:cNvCxnSpPr>
          <p:nvPr/>
        </p:nvCxnSpPr>
        <p:spPr>
          <a:xfrm>
            <a:off x="4103004" y="3969060"/>
            <a:ext cx="912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6869FC1-7AC0-014B-A204-0722B41BFE98}"/>
              </a:ext>
            </a:extLst>
          </p:cNvPr>
          <p:cNvCxnSpPr/>
          <p:nvPr/>
        </p:nvCxnSpPr>
        <p:spPr>
          <a:xfrm>
            <a:off x="6240017" y="3948826"/>
            <a:ext cx="912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F1F9DEF-A44B-6445-B1A0-DC365B9C4DB9}"/>
                  </a:ext>
                </a:extLst>
              </p:cNvPr>
              <p:cNvSpPr/>
              <p:nvPr/>
            </p:nvSpPr>
            <p:spPr>
              <a:xfrm>
                <a:off x="4258670" y="3429000"/>
                <a:ext cx="60154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F1F9DEF-A44B-6445-B1A0-DC365B9C4D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8670" y="3429000"/>
                <a:ext cx="60154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4DBA9F6-E93F-CD4D-86A4-1CEEB988F20C}"/>
                  </a:ext>
                </a:extLst>
              </p:cNvPr>
              <p:cNvSpPr/>
              <p:nvPr/>
            </p:nvSpPr>
            <p:spPr>
              <a:xfrm>
                <a:off x="6407259" y="3366033"/>
                <a:ext cx="333471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s.t.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4DBA9F6-E93F-CD4D-86A4-1CEEB988F2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7259" y="3366033"/>
                <a:ext cx="3334711" cy="523220"/>
              </a:xfrm>
              <a:prstGeom prst="rect">
                <a:avLst/>
              </a:prstGeom>
              <a:blipFill>
                <a:blip r:embed="rId6"/>
                <a:stretch>
                  <a:fillRect l="-758" t="-11628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9BAE5AB-72FF-394A-8C12-9FC4AD3BAFA4}"/>
                  </a:ext>
                </a:extLst>
              </p:cNvPr>
              <p:cNvSpPr/>
              <p:nvPr/>
            </p:nvSpPr>
            <p:spPr>
              <a:xfrm>
                <a:off x="2254098" y="4812775"/>
                <a:ext cx="797183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Feed the box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/>
                  <a:t> for a random z.</a:t>
                </a: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9BAE5AB-72FF-394A-8C12-9FC4AD3BAF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098" y="4812775"/>
                <a:ext cx="7971837" cy="523220"/>
              </a:xfrm>
              <a:prstGeom prst="rect">
                <a:avLst/>
              </a:prstGeom>
              <a:blipFill>
                <a:blip r:embed="rId7"/>
                <a:stretch>
                  <a:fillRect l="-1592" t="-11628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5F6C845-4BC9-2145-8BF4-77FE98CDED6F}"/>
                  </a:ext>
                </a:extLst>
              </p:cNvPr>
              <p:cNvSpPr/>
              <p:nvPr/>
            </p:nvSpPr>
            <p:spPr>
              <a:xfrm>
                <a:off x="2279577" y="5643246"/>
                <a:ext cx="7971837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/>
                  <a:t>Claim (</a:t>
                </a:r>
                <a:r>
                  <a:rPr lang="en-US" sz="2800" b="1" dirty="0" err="1"/>
                  <a:t>Pf</a:t>
                </a:r>
                <a:r>
                  <a:rPr lang="en-US" sz="2800" b="1" dirty="0"/>
                  <a:t> on the board)</a:t>
                </a:r>
                <a:r>
                  <a:rPr lang="en-US" sz="2800" dirty="0"/>
                  <a:t>: with probability 1/2,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gcd</m:t>
                    </m:r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is a non-trivial factor of N.</a:t>
                </a: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5F6C845-4BC9-2145-8BF4-77FE98CDED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577" y="5643246"/>
                <a:ext cx="7971837" cy="954107"/>
              </a:xfrm>
              <a:prstGeom prst="rect">
                <a:avLst/>
              </a:prstGeom>
              <a:blipFill>
                <a:blip r:embed="rId8"/>
                <a:stretch>
                  <a:fillRect l="-1590" t="-6579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032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991545" y="404664"/>
            <a:ext cx="8115853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Goldwasser-Micali (GM) Encryption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4379F58-564F-CD4C-90D4-78B43AF58274}"/>
                  </a:ext>
                </a:extLst>
              </p:cNvPr>
              <p:cNvSpPr/>
              <p:nvPr/>
            </p:nvSpPr>
            <p:spPr>
              <a:xfrm>
                <a:off x="2135561" y="1476074"/>
                <a:ext cx="7971837" cy="2246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𝐺𝑒𝑛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2800" dirty="0"/>
                  <a:t>Generate random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-bit primes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800" dirty="0"/>
                  <a:t> and let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𝑝𝑞</m:t>
                    </m:r>
                  </m:oMath>
                </a14:m>
                <a:r>
                  <a:rPr lang="en-US" sz="2800" dirty="0"/>
                  <a:t>. Let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𝑄𝑁𝑅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800" dirty="0"/>
                  <a:t> be some non-quadratic residue with Jacobi symbol +1.  </a:t>
                </a:r>
                <a:br>
                  <a:rPr lang="en-US" sz="2800" dirty="0"/>
                </a:br>
                <a:br>
                  <a:rPr lang="en-US" sz="2800" dirty="0"/>
                </a:br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𝑝𝑘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 </a:t>
                </a:r>
                <a:r>
                  <a:rPr lang="en-US" sz="2800" dirty="0"/>
                  <a:t>and let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𝑠𝑘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.</a:t>
                </a:r>
                <a:endParaRPr lang="en-US" sz="2800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4379F58-564F-CD4C-90D4-78B43AF582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561" y="1476074"/>
                <a:ext cx="7971837" cy="2246769"/>
              </a:xfrm>
              <a:prstGeom prst="rect">
                <a:avLst/>
              </a:prstGeom>
              <a:blipFill>
                <a:blip r:embed="rId3"/>
                <a:stretch>
                  <a:fillRect l="-1752" t="-3371" b="-6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16E5B7C-A7BB-3145-99EC-6E17E5251EF6}"/>
                  </a:ext>
                </a:extLst>
              </p:cNvPr>
              <p:cNvSpPr/>
              <p:nvPr/>
            </p:nvSpPr>
            <p:spPr>
              <a:xfrm>
                <a:off x="2124202" y="4060230"/>
                <a:ext cx="7971837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800" dirty="0"/>
                  <a:t> where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/>
                  <a:t> is a bit: </a:t>
                </a:r>
              </a:p>
              <a:p>
                <a:r>
                  <a:rPr lang="en-US" sz="2800" dirty="0"/>
                  <a:t>Generate random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and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16E5B7C-A7BB-3145-99EC-6E17E5251E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202" y="4060230"/>
                <a:ext cx="7971837" cy="1384995"/>
              </a:xfrm>
              <a:prstGeom prst="rect">
                <a:avLst/>
              </a:prstGeom>
              <a:blipFill>
                <a:blip r:embed="rId4"/>
                <a:stretch>
                  <a:fillRect l="-1592" t="-4545" b="-1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4AE1291-9FF6-6B48-8ACA-6DF155165504}"/>
                  </a:ext>
                </a:extLst>
              </p:cNvPr>
              <p:cNvSpPr/>
              <p:nvPr/>
            </p:nvSpPr>
            <p:spPr>
              <a:xfrm>
                <a:off x="2135561" y="5787262"/>
                <a:ext cx="7971837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𝐷𝑒𝑐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sz="2800" dirty="0"/>
                  <a:t>: Check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is a quadratic residue using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800" dirty="0"/>
                  <a:t>. If yes, output 0 else 1. </a:t>
                </a: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4AE1291-9FF6-6B48-8ACA-6DF1551655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561" y="5787262"/>
                <a:ext cx="7971837" cy="954107"/>
              </a:xfrm>
              <a:prstGeom prst="rect">
                <a:avLst/>
              </a:prstGeom>
              <a:blipFill>
                <a:blip r:embed="rId5"/>
                <a:stretch>
                  <a:fillRect l="-1752" t="-6579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0238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991545" y="404664"/>
            <a:ext cx="8115853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Goldwasser-Micali (GM) Encryption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16E5B7C-A7BB-3145-99EC-6E17E5251EF6}"/>
                  </a:ext>
                </a:extLst>
              </p:cNvPr>
              <p:cNvSpPr/>
              <p:nvPr/>
            </p:nvSpPr>
            <p:spPr>
              <a:xfrm>
                <a:off x="2113654" y="1628801"/>
                <a:ext cx="7971837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800" dirty="0"/>
                  <a:t> where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/>
                  <a:t> is a bit: </a:t>
                </a:r>
              </a:p>
              <a:p>
                <a:r>
                  <a:rPr lang="en-US" sz="2800" dirty="0"/>
                  <a:t>Generate random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and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16E5B7C-A7BB-3145-99EC-6E17E5251E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654" y="1628801"/>
                <a:ext cx="7971837" cy="1384995"/>
              </a:xfrm>
              <a:prstGeom prst="rect">
                <a:avLst/>
              </a:prstGeom>
              <a:blipFill>
                <a:blip r:embed="rId3"/>
                <a:stretch>
                  <a:fillRect l="-1592" t="-5455" b="-1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E7D51262-8950-6D49-8041-706FAE6C5E73}"/>
              </a:ext>
            </a:extLst>
          </p:cNvPr>
          <p:cNvSpPr/>
          <p:nvPr/>
        </p:nvSpPr>
        <p:spPr>
          <a:xfrm>
            <a:off x="2135561" y="3445844"/>
            <a:ext cx="79718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/>
              <a:t>IND-security follows directly from the quadratic </a:t>
            </a:r>
            <a:r>
              <a:rPr lang="en-US" sz="2800" i="1" dirty="0" err="1"/>
              <a:t>residuosity</a:t>
            </a:r>
            <a:r>
              <a:rPr lang="en-US" sz="2800" i="1" dirty="0"/>
              <a:t> assumption.</a:t>
            </a:r>
          </a:p>
        </p:txBody>
      </p:sp>
    </p:spTree>
    <p:extLst>
      <p:ext uri="{BB962C8B-B14F-4D97-AF65-F5344CB8AC3E}">
        <p14:creationId xmlns:p14="http://schemas.microsoft.com/office/powerpoint/2010/main" val="368754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8BA728-707B-6866-EFA6-659A79D404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E392A-4999-A16E-7474-401970465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2A0F0-867A-9533-E7C6-BDF5953F1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ea typeface="American Typewriter" charset="0"/>
                <a:cs typeface="American Typewriter" charset="0"/>
              </a:rPr>
              <a:t>Trapdoor Permutations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a typeface="American Typewriter" charset="0"/>
                <a:cs typeface="American Typewriter" charset="0"/>
              </a:rPr>
              <a:t>RSA Encryption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a typeface="American Typewriter" charset="0"/>
                <a:cs typeface="American Typewriter" charset="0"/>
              </a:rPr>
              <a:t>Goldwasser-</a:t>
            </a:r>
            <a:r>
              <a:rPr lang="en-US" dirty="0" err="1">
                <a:ea typeface="American Typewriter" charset="0"/>
                <a:cs typeface="American Typewriter" charset="0"/>
              </a:rPr>
              <a:t>Micali</a:t>
            </a:r>
            <a:r>
              <a:rPr lang="en-US" dirty="0">
                <a:ea typeface="American Typewriter" charset="0"/>
                <a:cs typeface="American Typewriter" charset="0"/>
              </a:rPr>
              <a:t> (GM) Encryption (Quadratic </a:t>
            </a:r>
            <a:r>
              <a:rPr lang="en-US" dirty="0" err="1">
                <a:ea typeface="American Typewriter" charset="0"/>
                <a:cs typeface="American Typewriter" charset="0"/>
              </a:rPr>
              <a:t>Residusity</a:t>
            </a:r>
            <a:r>
              <a:rPr lang="en-US" dirty="0">
                <a:ea typeface="American Typewriter" charset="0"/>
                <a:cs typeface="American Typewriter" charset="0"/>
              </a:rPr>
              <a:t>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014736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991545" y="404664"/>
            <a:ext cx="8115853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GM is a Homomorphic Encryption 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B82099E-9314-1C40-9493-FE18DDBC5E1A}"/>
                  </a:ext>
                </a:extLst>
              </p:cNvPr>
              <p:cNvSpPr/>
              <p:nvPr/>
            </p:nvSpPr>
            <p:spPr>
              <a:xfrm>
                <a:off x="2156612" y="3501008"/>
                <a:ext cx="7971837" cy="9618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800" dirty="0"/>
                  <a:t> where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/>
                  <a:t> is a bit: </a:t>
                </a:r>
              </a:p>
              <a:p>
                <a:r>
                  <a:rPr lang="en-US" sz="2800" dirty="0"/>
                  <a:t>Generate random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and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B82099E-9314-1C40-9493-FE18DDBC5E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612" y="3501008"/>
                <a:ext cx="7971837" cy="961802"/>
              </a:xfrm>
              <a:prstGeom prst="rect">
                <a:avLst/>
              </a:prstGeom>
              <a:blipFill>
                <a:blip r:embed="rId3"/>
                <a:stretch>
                  <a:fillRect l="-1590" t="-6494" b="-16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11A6E84-40CC-484B-A9DB-B6324CECAF0C}"/>
                  </a:ext>
                </a:extLst>
              </p:cNvPr>
              <p:cNvSpPr/>
              <p:nvPr/>
            </p:nvSpPr>
            <p:spPr>
              <a:xfrm>
                <a:off x="2135561" y="1556793"/>
                <a:ext cx="7971837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Given a GM-ciphertext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/>
                  <a:t> and a GM-ciphertext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800" dirty="0"/>
                  <a:t>, I can compute a GM-ciphertext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2.</m:t>
                    </m:r>
                  </m:oMath>
                </a14:m>
                <a:r>
                  <a:rPr lang="en-US" sz="2800" dirty="0"/>
                  <a:t>  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11A6E84-40CC-484B-A9DB-B6324CECAF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561" y="1556793"/>
                <a:ext cx="7971837" cy="954107"/>
              </a:xfrm>
              <a:prstGeom prst="rect">
                <a:avLst/>
              </a:prstGeom>
              <a:blipFill>
                <a:blip r:embed="rId4"/>
                <a:stretch>
                  <a:fillRect l="-1752" t="-6579" r="-318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46D2A0-23F9-D443-B030-A939317986C7}"/>
                  </a:ext>
                </a:extLst>
              </p:cNvPr>
              <p:cNvSpPr/>
              <p:nvPr/>
            </p:nvSpPr>
            <p:spPr>
              <a:xfrm>
                <a:off x="2135561" y="2504206"/>
                <a:ext cx="797183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/>
                  <a:t>without knowing anything about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2800" b="1" dirty="0"/>
                  <a:t> or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800" b="1" dirty="0"/>
                  <a:t>!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46D2A0-23F9-D443-B030-A939317986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561" y="2504206"/>
                <a:ext cx="7971837" cy="523220"/>
              </a:xfrm>
              <a:prstGeom prst="rect">
                <a:avLst/>
              </a:prstGeom>
              <a:blipFill>
                <a:blip r:embed="rId5"/>
                <a:stretch>
                  <a:fillRect l="-1752" t="-1190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B76480D-DD1B-A146-8930-0B097B631E06}"/>
                  </a:ext>
                </a:extLst>
              </p:cNvPr>
              <p:cNvSpPr/>
              <p:nvPr/>
            </p:nvSpPr>
            <p:spPr>
              <a:xfrm>
                <a:off x="2135561" y="4771455"/>
                <a:ext cx="7971837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Claim: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𝐸𝑛𝑐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𝑝𝑘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is an encryption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2</m:t>
                    </m:r>
                  </m:oMath>
                </a14:m>
                <a:r>
                  <a:rPr lang="en-US" sz="2800" dirty="0"/>
                  <a:t>. 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B76480D-DD1B-A146-8930-0B097B631E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561" y="4771455"/>
                <a:ext cx="7971837" cy="954107"/>
              </a:xfrm>
              <a:prstGeom prst="rect">
                <a:avLst/>
              </a:prstGeom>
              <a:blipFill>
                <a:blip r:embed="rId6"/>
                <a:stretch>
                  <a:fillRect l="-1752" t="-6579" r="-318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184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44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One-way Functions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494346C-9B6B-D44E-8219-B2284F450CAE}"/>
              </a:ext>
            </a:extLst>
          </p:cNvPr>
          <p:cNvSpPr/>
          <p:nvPr/>
        </p:nvSpPr>
        <p:spPr>
          <a:xfrm>
            <a:off x="3755739" y="2801804"/>
            <a:ext cx="1152128" cy="23762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7654418-3DDA-FE45-BBD0-F5D1E0FE77DF}"/>
              </a:ext>
            </a:extLst>
          </p:cNvPr>
          <p:cNvSpPr/>
          <p:nvPr/>
        </p:nvSpPr>
        <p:spPr>
          <a:xfrm>
            <a:off x="7146853" y="2564904"/>
            <a:ext cx="1152128" cy="3024336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047872B-EA98-0F4D-9B18-80DF64CA1D70}"/>
              </a:ext>
            </a:extLst>
          </p:cNvPr>
          <p:cNvCxnSpPr>
            <a:cxnSpLocks/>
          </p:cNvCxnSpPr>
          <p:nvPr/>
        </p:nvCxnSpPr>
        <p:spPr>
          <a:xfrm>
            <a:off x="4511825" y="1916832"/>
            <a:ext cx="27665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63">
            <a:extLst>
              <a:ext uri="{FF2B5EF4-FFF2-40B4-BE49-F238E27FC236}">
                <a16:creationId xmlns:a16="http://schemas.microsoft.com/office/drawing/2014/main" id="{34E226B9-0745-7A42-9F13-755DCB84958D}"/>
              </a:ext>
            </a:extLst>
          </p:cNvPr>
          <p:cNvSpPr txBox="1">
            <a:spLocks noChangeArrowheads="1"/>
          </p:cNvSpPr>
          <p:nvPr/>
        </p:nvSpPr>
        <p:spPr>
          <a:xfrm>
            <a:off x="5734655" y="1259509"/>
            <a:ext cx="578677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sz="2400" dirty="0">
                <a:solidFill>
                  <a:prstClr val="black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F</a:t>
            </a:r>
            <a:endParaRPr lang="en-US" altLang="en-US" sz="2400" dirty="0">
              <a:solidFill>
                <a:prstClr val="black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1" name="Rectangle 63">
            <a:extLst>
              <a:ext uri="{FF2B5EF4-FFF2-40B4-BE49-F238E27FC236}">
                <a16:creationId xmlns:a16="http://schemas.microsoft.com/office/drawing/2014/main" id="{CEF0DDCE-28AF-2641-B035-F679A71696B1}"/>
              </a:ext>
            </a:extLst>
          </p:cNvPr>
          <p:cNvSpPr txBox="1">
            <a:spLocks noChangeArrowheads="1"/>
          </p:cNvSpPr>
          <p:nvPr/>
        </p:nvSpPr>
        <p:spPr>
          <a:xfrm>
            <a:off x="3755740" y="5116498"/>
            <a:ext cx="1512167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en-US" sz="2000" dirty="0">
                <a:solidFill>
                  <a:prstClr val="black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domain</a:t>
            </a:r>
          </a:p>
        </p:txBody>
      </p:sp>
      <p:sp>
        <p:nvSpPr>
          <p:cNvPr id="12" name="Rectangle 63">
            <a:extLst>
              <a:ext uri="{FF2B5EF4-FFF2-40B4-BE49-F238E27FC236}">
                <a16:creationId xmlns:a16="http://schemas.microsoft.com/office/drawing/2014/main" id="{3D438B08-65EF-284E-947E-A1A1AB2876F4}"/>
              </a:ext>
            </a:extLst>
          </p:cNvPr>
          <p:cNvSpPr txBox="1">
            <a:spLocks noChangeArrowheads="1"/>
          </p:cNvSpPr>
          <p:nvPr/>
        </p:nvSpPr>
        <p:spPr>
          <a:xfrm>
            <a:off x="7218863" y="5538108"/>
            <a:ext cx="1512167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en-US" sz="2000" dirty="0">
                <a:solidFill>
                  <a:prstClr val="black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range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AAE8EAD-8A5F-6143-9666-5447D8EBCB38}"/>
              </a:ext>
            </a:extLst>
          </p:cNvPr>
          <p:cNvCxnSpPr>
            <a:cxnSpLocks/>
          </p:cNvCxnSpPr>
          <p:nvPr/>
        </p:nvCxnSpPr>
        <p:spPr>
          <a:xfrm>
            <a:off x="5165662" y="3212976"/>
            <a:ext cx="1650419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63">
            <a:extLst>
              <a:ext uri="{FF2B5EF4-FFF2-40B4-BE49-F238E27FC236}">
                <a16:creationId xmlns:a16="http://schemas.microsoft.com/office/drawing/2014/main" id="{5FB7108D-0948-7C4F-B77B-69964F4B867E}"/>
              </a:ext>
            </a:extLst>
          </p:cNvPr>
          <p:cNvSpPr txBox="1">
            <a:spLocks noChangeArrowheads="1"/>
          </p:cNvSpPr>
          <p:nvPr/>
        </p:nvSpPr>
        <p:spPr>
          <a:xfrm>
            <a:off x="5231904" y="2326532"/>
            <a:ext cx="2650484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sz="2000" dirty="0">
                <a:solidFill>
                  <a:prstClr val="black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Easy to </a:t>
            </a:r>
            <a:br>
              <a:rPr lang="en-US" sz="2000" dirty="0">
                <a:solidFill>
                  <a:prstClr val="black"/>
                </a:solidFill>
                <a:latin typeface="American Typewriter" charset="0"/>
                <a:ea typeface="American Typewriter" charset="0"/>
                <a:cs typeface="American Typewriter" charset="0"/>
              </a:rPr>
            </a:br>
            <a:r>
              <a:rPr lang="en-US" sz="2000" dirty="0">
                <a:solidFill>
                  <a:prstClr val="black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compute</a:t>
            </a:r>
            <a:endParaRPr lang="en-US" altLang="en-US" sz="2000" dirty="0">
              <a:solidFill>
                <a:prstClr val="black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03B6155-D818-0243-8FD4-3A3FE1598A0F}"/>
              </a:ext>
            </a:extLst>
          </p:cNvPr>
          <p:cNvCxnSpPr>
            <a:cxnSpLocks/>
          </p:cNvCxnSpPr>
          <p:nvPr/>
        </p:nvCxnSpPr>
        <p:spPr>
          <a:xfrm flipH="1">
            <a:off x="5231904" y="4293096"/>
            <a:ext cx="155620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63">
            <a:extLst>
              <a:ext uri="{FF2B5EF4-FFF2-40B4-BE49-F238E27FC236}">
                <a16:creationId xmlns:a16="http://schemas.microsoft.com/office/drawing/2014/main" id="{531D150F-D62C-204F-B351-7FFB4C2EFC7C}"/>
              </a:ext>
            </a:extLst>
          </p:cNvPr>
          <p:cNvSpPr txBox="1">
            <a:spLocks noChangeArrowheads="1"/>
          </p:cNvSpPr>
          <p:nvPr/>
        </p:nvSpPr>
        <p:spPr>
          <a:xfrm>
            <a:off x="5346822" y="3513220"/>
            <a:ext cx="2650484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sz="2000" dirty="0">
                <a:solidFill>
                  <a:prstClr val="black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Hard to </a:t>
            </a:r>
            <a:br>
              <a:rPr lang="en-US" sz="2000" dirty="0">
                <a:solidFill>
                  <a:prstClr val="black"/>
                </a:solidFill>
                <a:latin typeface="American Typewriter" charset="0"/>
                <a:ea typeface="American Typewriter" charset="0"/>
                <a:cs typeface="American Typewriter" charset="0"/>
              </a:rPr>
            </a:br>
            <a:r>
              <a:rPr lang="en-US" sz="2000" dirty="0">
                <a:solidFill>
                  <a:prstClr val="black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invert</a:t>
            </a:r>
            <a:endParaRPr lang="en-US" altLang="en-US" sz="2000" dirty="0">
              <a:solidFill>
                <a:prstClr val="black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6ADC06-EFD5-4443-95FC-4AB102233B28}"/>
              </a:ext>
            </a:extLst>
          </p:cNvPr>
          <p:cNvCxnSpPr>
            <a:cxnSpLocks/>
          </p:cNvCxnSpPr>
          <p:nvPr/>
        </p:nvCxnSpPr>
        <p:spPr>
          <a:xfrm flipH="1">
            <a:off x="5303912" y="5483511"/>
            <a:ext cx="1526317" cy="0"/>
          </a:xfrm>
          <a:prstGeom prst="straightConnector1">
            <a:avLst/>
          </a:prstGeom>
          <a:ln w="635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63">
            <a:extLst>
              <a:ext uri="{FF2B5EF4-FFF2-40B4-BE49-F238E27FC236}">
                <a16:creationId xmlns:a16="http://schemas.microsoft.com/office/drawing/2014/main" id="{33D90923-F324-FA42-A959-486364B4D374}"/>
              </a:ext>
            </a:extLst>
          </p:cNvPr>
          <p:cNvSpPr txBox="1">
            <a:spLocks noChangeArrowheads="1"/>
          </p:cNvSpPr>
          <p:nvPr/>
        </p:nvSpPr>
        <p:spPr>
          <a:xfrm>
            <a:off x="5461572" y="4674012"/>
            <a:ext cx="2650484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sz="2000" b="1" dirty="0">
                <a:solidFill>
                  <a:srgbClr val="0000FF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Easy to </a:t>
            </a:r>
            <a:br>
              <a:rPr lang="en-US" sz="2000" b="1" dirty="0">
                <a:solidFill>
                  <a:srgbClr val="0000FF"/>
                </a:solidFill>
                <a:latin typeface="American Typewriter" charset="0"/>
                <a:ea typeface="American Typewriter" charset="0"/>
                <a:cs typeface="American Typewriter" charset="0"/>
              </a:rPr>
            </a:br>
            <a:r>
              <a:rPr lang="en-US" sz="2000" b="1" dirty="0">
                <a:solidFill>
                  <a:srgbClr val="0000FF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invert</a:t>
            </a:r>
            <a:endParaRPr lang="en-US" altLang="en-US" sz="2000" b="1" dirty="0">
              <a:solidFill>
                <a:srgbClr val="0000FF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9" name="Rectangle 63">
            <a:extLst>
              <a:ext uri="{FF2B5EF4-FFF2-40B4-BE49-F238E27FC236}">
                <a16:creationId xmlns:a16="http://schemas.microsoft.com/office/drawing/2014/main" id="{A0C3729C-C7D9-FD41-B2A2-8015127BA8A6}"/>
              </a:ext>
            </a:extLst>
          </p:cNvPr>
          <p:cNvSpPr txBox="1">
            <a:spLocks noChangeArrowheads="1"/>
          </p:cNvSpPr>
          <p:nvPr/>
        </p:nvSpPr>
        <p:spPr>
          <a:xfrm>
            <a:off x="5461740" y="5466100"/>
            <a:ext cx="1368488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sz="2000" b="1" dirty="0">
                <a:solidFill>
                  <a:srgbClr val="0000FF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given a trapdoor</a:t>
            </a:r>
            <a:endParaRPr lang="en-US" altLang="en-US" sz="2000" b="1" dirty="0">
              <a:solidFill>
                <a:srgbClr val="0000FF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D15D679-2D90-5147-AF33-ADB7CB2CD9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842" y="5828730"/>
            <a:ext cx="1212814" cy="1023804"/>
          </a:xfrm>
          <a:prstGeom prst="rect">
            <a:avLst/>
          </a:prstGeom>
        </p:spPr>
      </p:pic>
      <p:sp>
        <p:nvSpPr>
          <p:cNvPr id="21" name="Subtitle 1">
            <a:extLst>
              <a:ext uri="{FF2B5EF4-FFF2-40B4-BE49-F238E27FC236}">
                <a16:creationId xmlns:a16="http://schemas.microsoft.com/office/drawing/2014/main" id="{9EF7EAA0-3082-D649-87F0-DCAFB3F44A79}"/>
              </a:ext>
            </a:extLst>
          </p:cNvPr>
          <p:cNvSpPr txBox="1">
            <a:spLocks/>
          </p:cNvSpPr>
          <p:nvPr/>
        </p:nvSpPr>
        <p:spPr>
          <a:xfrm>
            <a:off x="1667508" y="458998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Trapdoor One-way Functions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ED0836F-BF2B-B440-A22B-B621FFBDF597}"/>
              </a:ext>
            </a:extLst>
          </p:cNvPr>
          <p:cNvGrpSpPr/>
          <p:nvPr/>
        </p:nvGrpSpPr>
        <p:grpSpPr>
          <a:xfrm>
            <a:off x="7159228" y="2886939"/>
            <a:ext cx="1512167" cy="3157914"/>
            <a:chOff x="7769198" y="2564904"/>
            <a:chExt cx="1512167" cy="3157914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6F23965-F62F-7746-B716-79D9FD35387F}"/>
                </a:ext>
              </a:extLst>
            </p:cNvPr>
            <p:cNvSpPr/>
            <p:nvPr/>
          </p:nvSpPr>
          <p:spPr>
            <a:xfrm>
              <a:off x="7769198" y="2564904"/>
              <a:ext cx="1152128" cy="2376264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3" name="Rectangle 63">
              <a:extLst>
                <a:ext uri="{FF2B5EF4-FFF2-40B4-BE49-F238E27FC236}">
                  <a16:creationId xmlns:a16="http://schemas.microsoft.com/office/drawing/2014/main" id="{F4F019D4-0021-1749-BACD-2367B7EED499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7769198" y="4879597"/>
              <a:ext cx="1512167" cy="84322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defRPr/>
              </a:pPr>
              <a:r>
                <a:rPr lang="en-US" altLang="en-US" sz="2000" dirty="0">
                  <a:solidFill>
                    <a:prstClr val="black"/>
                  </a:solidFill>
                  <a:latin typeface="American Typewriter" charset="0"/>
                  <a:ea typeface="American Typewriter" charset="0"/>
                  <a:cs typeface="American Typewriter" charset="0"/>
                </a:rPr>
                <a:t>range</a:t>
              </a:r>
            </a:p>
          </p:txBody>
        </p:sp>
      </p:grpSp>
      <p:sp>
        <p:nvSpPr>
          <p:cNvPr id="25" name="Subtitle 1">
            <a:extLst>
              <a:ext uri="{FF2B5EF4-FFF2-40B4-BE49-F238E27FC236}">
                <a16:creationId xmlns:a16="http://schemas.microsoft.com/office/drawing/2014/main" id="{0C1591BB-0B38-DB4D-8619-7AE6C7201A06}"/>
              </a:ext>
            </a:extLst>
          </p:cNvPr>
          <p:cNvSpPr txBox="1">
            <a:spLocks/>
          </p:cNvSpPr>
          <p:nvPr/>
        </p:nvSpPr>
        <p:spPr>
          <a:xfrm>
            <a:off x="1635460" y="439503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Trapdoor One-way Permutations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6" name="Rectangle 63">
            <a:extLst>
              <a:ext uri="{FF2B5EF4-FFF2-40B4-BE49-F238E27FC236}">
                <a16:creationId xmlns:a16="http://schemas.microsoft.com/office/drawing/2014/main" id="{D71FD569-B94A-4043-90F9-C42C24FA2FBB}"/>
              </a:ext>
            </a:extLst>
          </p:cNvPr>
          <p:cNvSpPr txBox="1">
            <a:spLocks noChangeArrowheads="1"/>
          </p:cNvSpPr>
          <p:nvPr/>
        </p:nvSpPr>
        <p:spPr>
          <a:xfrm>
            <a:off x="7077288" y="5959718"/>
            <a:ext cx="3590713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altLang="en-US" sz="3200" b="1" dirty="0">
                <a:solidFill>
                  <a:prstClr val="black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Domain = Range</a:t>
            </a:r>
          </a:p>
        </p:txBody>
      </p:sp>
    </p:spTree>
    <p:extLst>
      <p:ext uri="{BB962C8B-B14F-4D97-AF65-F5344CB8AC3E}">
        <p14:creationId xmlns:p14="http://schemas.microsoft.com/office/powerpoint/2010/main" val="234101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12" grpId="0"/>
      <p:bldP spid="17" grpId="0"/>
      <p:bldP spid="19" grpId="0"/>
      <p:bldP spid="21" grpId="0"/>
      <p:bldP spid="21" grpId="1"/>
      <p:bldP spid="25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44543" y="188640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Trapdoor Functions: The Definition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74B6F50-0879-D646-9C9D-045A19DFDD7D}"/>
                  </a:ext>
                </a:extLst>
              </p:cNvPr>
              <p:cNvSpPr/>
              <p:nvPr/>
            </p:nvSpPr>
            <p:spPr>
              <a:xfrm>
                <a:off x="2268025" y="1015923"/>
                <a:ext cx="8298309" cy="35118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700" dirty="0">
                    <a:solidFill>
                      <a:prstClr val="black"/>
                    </a:solidFill>
                    <a:latin typeface="Calibri"/>
                  </a:rPr>
                  <a:t>A function (family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700" dirty="0">
                            <a:solidFill>
                              <a:prstClr val="black"/>
                            </a:solidFill>
                            <a:latin typeface="Calibri"/>
                          </a:rPr>
                          <m:t>) </m:t>
                        </m:r>
                        <m:r>
                          <a:rPr lang="en-US" sz="27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  <m:r>
                          <a:rPr lang="en-US" sz="27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7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7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7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ℱ</m:t>
                                </m:r>
                              </m:e>
                              <m:sub>
                                <m:r>
                                  <a:rPr lang="en-US" sz="27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sub>
                    </m:sSub>
                  </m:oMath>
                </a14:m>
                <a:r>
                  <a:rPr lang="en-US" sz="2700" dirty="0">
                    <a:solidFill>
                      <a:prstClr val="black"/>
                    </a:solidFill>
                    <a:latin typeface="Calibri"/>
                  </a:rPr>
                  <a:t> where </a:t>
                </a:r>
                <a:r>
                  <a:rPr lang="en-US" sz="2700" b="1" dirty="0">
                    <a:solidFill>
                      <a:srgbClr val="0000FF"/>
                    </a:solidFill>
                    <a:latin typeface="Calibri"/>
                  </a:rPr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7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7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𝓕</m:t>
                        </m:r>
                      </m:e>
                      <m:sub>
                        <m:r>
                          <a:rPr lang="en-US" sz="27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700" b="1" dirty="0">
                    <a:solidFill>
                      <a:srgbClr val="0000FF"/>
                    </a:solidFill>
                    <a:latin typeface="Calibri"/>
                  </a:rPr>
                  <a:t> is itself a collection of functions</a:t>
                </a:r>
                <a:r>
                  <a:rPr lang="en-US" sz="2700" dirty="0">
                    <a:solidFill>
                      <a:prstClr val="black"/>
                    </a:solidFill>
                    <a:latin typeface="Calibri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en-US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7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7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7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sSub>
                      <m:sSubPr>
                        <m:ctrlPr>
                          <a:rPr lang="en-US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7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7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7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700" dirty="0">
                    <a:solidFill>
                      <a:prstClr val="black"/>
                    </a:solidFill>
                    <a:latin typeface="Calibri"/>
                  </a:rPr>
                  <a:t> is a trapdoor one-way function family if: </a:t>
                </a:r>
              </a:p>
              <a:p>
                <a:pPr>
                  <a:defRPr/>
                </a:pPr>
                <a:endParaRPr lang="en-US" sz="2800" dirty="0">
                  <a:solidFill>
                    <a:prstClr val="black"/>
                  </a:solidFill>
                  <a:latin typeface="Calibri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  <a:defRPr/>
                </a:pPr>
                <a:r>
                  <a:rPr lang="en-US" sz="2700" dirty="0">
                    <a:solidFill>
                      <a:prstClr val="black"/>
                    </a:solidFill>
                    <a:latin typeface="Calibri"/>
                  </a:rPr>
                  <a:t>Easy to sample function index with a trapdoor: There is a PPT algorithm </a:t>
                </a:r>
                <a14:m>
                  <m:oMath xmlns:m="http://schemas.openxmlformats.org/officeDocument/2006/math">
                    <m:r>
                      <a:rPr lang="en-US" sz="27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𝐺𝑒𝑛</m:t>
                    </m:r>
                    <m:r>
                      <a:rPr lang="en-US" sz="27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7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700" dirty="0">
                    <a:solidFill>
                      <a:prstClr val="black"/>
                    </a:solidFill>
                    <a:latin typeface="Calibri"/>
                  </a:rPr>
                  <a:t> that outputs a function index </a:t>
                </a:r>
                <a14:m>
                  <m:oMath xmlns:m="http://schemas.openxmlformats.org/officeDocument/2006/math">
                    <m:r>
                      <a:rPr lang="en-US" sz="27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7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700" dirty="0">
                    <a:solidFill>
                      <a:prstClr val="black"/>
                    </a:solidFill>
                    <a:latin typeface="Calibri"/>
                  </a:rPr>
                  <a:t> together with a trapdoor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700" dirty="0">
                    <a:solidFill>
                      <a:prstClr val="black"/>
                    </a:solidFill>
                    <a:latin typeface="Calibri"/>
                  </a:rPr>
                  <a:t>.</a:t>
                </a:r>
                <a:endParaRPr lang="en-US" sz="2800" dirty="0">
                  <a:solidFill>
                    <a:prstClr val="black"/>
                  </a:solidFill>
                  <a:latin typeface="Calibri"/>
                </a:endParaRPr>
              </a:p>
              <a:p>
                <a:pPr>
                  <a:defRPr/>
                </a:pPr>
                <a:endParaRPr lang="en-US" sz="28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74B6F50-0879-D646-9C9D-045A19DFDD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025" y="1015923"/>
                <a:ext cx="8298309" cy="3511859"/>
              </a:xfrm>
              <a:prstGeom prst="rect">
                <a:avLst/>
              </a:prstGeom>
              <a:blipFill>
                <a:blip r:embed="rId3"/>
                <a:stretch>
                  <a:fillRect l="-1376" t="-1805" r="-2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167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44543" y="188640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Trapdoor Functions: The Definition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74B6F50-0879-D646-9C9D-045A19DFDD7D}"/>
                  </a:ext>
                </a:extLst>
              </p:cNvPr>
              <p:cNvSpPr/>
              <p:nvPr/>
            </p:nvSpPr>
            <p:spPr>
              <a:xfrm>
                <a:off x="2268025" y="1015922"/>
                <a:ext cx="8298309" cy="35426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700" dirty="0">
                    <a:solidFill>
                      <a:prstClr val="black"/>
                    </a:solidFill>
                    <a:latin typeface="Calibri"/>
                  </a:rPr>
                  <a:t>A function (family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700" dirty="0">
                            <a:solidFill>
                              <a:prstClr val="black"/>
                            </a:solidFill>
                            <a:latin typeface="Calibri"/>
                          </a:rPr>
                          <m:t>) </m:t>
                        </m:r>
                        <m:r>
                          <a:rPr lang="en-US" sz="27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  <m:r>
                          <a:rPr lang="en-US" sz="27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7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7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7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ℱ</m:t>
                                </m:r>
                              </m:e>
                              <m:sub>
                                <m:r>
                                  <a:rPr lang="en-US" sz="27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sub>
                    </m:sSub>
                  </m:oMath>
                </a14:m>
                <a:r>
                  <a:rPr lang="en-US" sz="2700" dirty="0">
                    <a:solidFill>
                      <a:prstClr val="black"/>
                    </a:solidFill>
                    <a:latin typeface="Calibri"/>
                  </a:rPr>
                  <a:t> where </a:t>
                </a:r>
                <a:r>
                  <a:rPr lang="en-US" sz="2700" b="1" dirty="0">
                    <a:solidFill>
                      <a:srgbClr val="0000FF"/>
                    </a:solidFill>
                    <a:latin typeface="Calibri"/>
                  </a:rPr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7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7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𝓕</m:t>
                        </m:r>
                      </m:e>
                      <m:sub>
                        <m:r>
                          <a:rPr lang="en-US" sz="27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700" b="1" dirty="0">
                    <a:solidFill>
                      <a:srgbClr val="0000FF"/>
                    </a:solidFill>
                    <a:latin typeface="Calibri"/>
                  </a:rPr>
                  <a:t> is itself a collection of functions</a:t>
                </a:r>
                <a:r>
                  <a:rPr lang="en-US" sz="2700" dirty="0">
                    <a:solidFill>
                      <a:prstClr val="black"/>
                    </a:solidFill>
                    <a:latin typeface="Calibri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en-US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7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7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7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sSub>
                      <m:sSubPr>
                        <m:ctrlPr>
                          <a:rPr lang="en-US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7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7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7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700" dirty="0">
                    <a:solidFill>
                      <a:prstClr val="black"/>
                    </a:solidFill>
                    <a:latin typeface="Calibri"/>
                  </a:rPr>
                  <a:t> is a trapdoor one-way function family if: </a:t>
                </a:r>
              </a:p>
              <a:p>
                <a:pPr>
                  <a:defRPr/>
                </a:pPr>
                <a:endParaRPr lang="en-US" sz="2800" dirty="0">
                  <a:solidFill>
                    <a:prstClr val="black"/>
                  </a:solidFill>
                  <a:latin typeface="Calibri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  <a:defRPr/>
                </a:pPr>
                <a:r>
                  <a:rPr lang="en-US" sz="2700" dirty="0">
                    <a:solidFill>
                      <a:prstClr val="black"/>
                    </a:solidFill>
                    <a:latin typeface="Calibri"/>
                  </a:rPr>
                  <a:t>Easy to sample function index with a trapdoor.</a:t>
                </a:r>
              </a:p>
              <a:p>
                <a:pPr>
                  <a:defRPr/>
                </a:pPr>
                <a:endParaRPr lang="en-US" sz="2800" dirty="0">
                  <a:solidFill>
                    <a:prstClr val="black"/>
                  </a:solidFill>
                  <a:latin typeface="Calibri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  <a:defRPr/>
                </a:pPr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Easy to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given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.</a:t>
                </a:r>
              </a:p>
              <a:p>
                <a:pPr>
                  <a:defRPr/>
                </a:pPr>
                <a:endParaRPr lang="en-US" sz="28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74B6F50-0879-D646-9C9D-045A19DFDD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025" y="1015922"/>
                <a:ext cx="8298309" cy="3542636"/>
              </a:xfrm>
              <a:prstGeom prst="rect">
                <a:avLst/>
              </a:prstGeom>
              <a:blipFill>
                <a:blip r:embed="rId3"/>
                <a:stretch>
                  <a:fillRect l="-1376" t="-1786" r="-2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916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44543" y="188640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Trapdoor Functions: The Definition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74B6F50-0879-D646-9C9D-045A19DFDD7D}"/>
                  </a:ext>
                </a:extLst>
              </p:cNvPr>
              <p:cNvSpPr/>
              <p:nvPr/>
            </p:nvSpPr>
            <p:spPr>
              <a:xfrm>
                <a:off x="2268025" y="1015923"/>
                <a:ext cx="8298309" cy="44044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700" dirty="0">
                    <a:solidFill>
                      <a:prstClr val="black"/>
                    </a:solidFill>
                    <a:latin typeface="Calibri"/>
                  </a:rPr>
                  <a:t>A function (family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700" dirty="0">
                            <a:solidFill>
                              <a:prstClr val="black"/>
                            </a:solidFill>
                            <a:latin typeface="Calibri"/>
                          </a:rPr>
                          <m:t>) </m:t>
                        </m:r>
                        <m:r>
                          <a:rPr lang="en-US" sz="27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  <m:r>
                          <a:rPr lang="en-US" sz="27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7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7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7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ℱ</m:t>
                                </m:r>
                              </m:e>
                              <m:sub>
                                <m:r>
                                  <a:rPr lang="en-US" sz="27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sub>
                    </m:sSub>
                  </m:oMath>
                </a14:m>
                <a:r>
                  <a:rPr lang="en-US" sz="2700" dirty="0">
                    <a:solidFill>
                      <a:prstClr val="black"/>
                    </a:solidFill>
                    <a:latin typeface="Calibri"/>
                  </a:rPr>
                  <a:t> where </a:t>
                </a:r>
                <a:r>
                  <a:rPr lang="en-US" sz="2700" b="1" dirty="0">
                    <a:solidFill>
                      <a:srgbClr val="0000FF"/>
                    </a:solidFill>
                    <a:latin typeface="Calibri"/>
                  </a:rPr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7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7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𝓕</m:t>
                        </m:r>
                      </m:e>
                      <m:sub>
                        <m:r>
                          <a:rPr lang="en-US" sz="27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700" b="1" dirty="0">
                    <a:solidFill>
                      <a:srgbClr val="0000FF"/>
                    </a:solidFill>
                    <a:latin typeface="Calibri"/>
                  </a:rPr>
                  <a:t> is itself a collection of functions</a:t>
                </a:r>
                <a:r>
                  <a:rPr lang="en-US" sz="2700" dirty="0">
                    <a:solidFill>
                      <a:prstClr val="black"/>
                    </a:solidFill>
                    <a:latin typeface="Calibri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en-US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7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7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7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sSub>
                      <m:sSubPr>
                        <m:ctrlPr>
                          <a:rPr lang="en-US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7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7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7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700" dirty="0">
                    <a:solidFill>
                      <a:prstClr val="black"/>
                    </a:solidFill>
                    <a:latin typeface="Calibri"/>
                  </a:rPr>
                  <a:t> is a trapdoor one-way function family if: </a:t>
                </a:r>
              </a:p>
              <a:p>
                <a:pPr>
                  <a:defRPr/>
                </a:pPr>
                <a:endParaRPr lang="en-US" sz="2800" dirty="0">
                  <a:solidFill>
                    <a:prstClr val="black"/>
                  </a:solidFill>
                  <a:latin typeface="Calibri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  <a:defRPr/>
                </a:pPr>
                <a:r>
                  <a:rPr lang="en-US" sz="2700" dirty="0">
                    <a:solidFill>
                      <a:prstClr val="black"/>
                    </a:solidFill>
                    <a:latin typeface="Calibri"/>
                  </a:rPr>
                  <a:t>Easy to sample function index with a trapdoor.</a:t>
                </a:r>
                <a:endParaRPr lang="en-US" sz="2800" dirty="0">
                  <a:solidFill>
                    <a:prstClr val="black"/>
                  </a:solidFill>
                  <a:latin typeface="Calibri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  <a:defRPr/>
                </a:pPr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Easy to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given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  <a:defRPr/>
                </a:pPr>
                <a:endParaRPr lang="en-US" sz="2800" dirty="0">
                  <a:solidFill>
                    <a:prstClr val="black"/>
                  </a:solidFill>
                  <a:latin typeface="Calibri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  <a:defRPr/>
                </a:pPr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Easy to compute an inverse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solidFill>
                    <a:prstClr val="black"/>
                  </a:solidFill>
                  <a:latin typeface="Calibri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  <a:defRPr/>
                </a:pPr>
                <a:endParaRPr lang="en-US" sz="2800" dirty="0">
                  <a:solidFill>
                    <a:prstClr val="black"/>
                  </a:solidFill>
                  <a:latin typeface="Calibri"/>
                </a:endParaRPr>
              </a:p>
              <a:p>
                <a:pPr>
                  <a:defRPr/>
                </a:pPr>
                <a:endParaRPr lang="en-US" sz="28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74B6F50-0879-D646-9C9D-045A19DFDD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025" y="1015923"/>
                <a:ext cx="8298309" cy="4404411"/>
              </a:xfrm>
              <a:prstGeom prst="rect">
                <a:avLst/>
              </a:prstGeom>
              <a:blipFill>
                <a:blip r:embed="rId3"/>
                <a:stretch>
                  <a:fillRect l="-1376" t="-1441" r="-2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851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44543" y="188640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Trapdoor Functions: The Definition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74B6F50-0879-D646-9C9D-045A19DFDD7D}"/>
                  </a:ext>
                </a:extLst>
              </p:cNvPr>
              <p:cNvSpPr/>
              <p:nvPr/>
            </p:nvSpPr>
            <p:spPr>
              <a:xfrm>
                <a:off x="2268025" y="1015922"/>
                <a:ext cx="8298309" cy="56970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700" dirty="0">
                    <a:solidFill>
                      <a:prstClr val="black"/>
                    </a:solidFill>
                    <a:latin typeface="Calibri"/>
                  </a:rPr>
                  <a:t>A function (family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700" dirty="0">
                            <a:solidFill>
                              <a:prstClr val="black"/>
                            </a:solidFill>
                            <a:latin typeface="Calibri"/>
                          </a:rPr>
                          <m:t>) </m:t>
                        </m:r>
                        <m:r>
                          <a:rPr lang="en-US" sz="27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  <m:r>
                          <a:rPr lang="en-US" sz="27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27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7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7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ℱ</m:t>
                                </m:r>
                              </m:e>
                              <m:sub>
                                <m:r>
                                  <a:rPr lang="en-US" sz="27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sub>
                    </m:sSub>
                  </m:oMath>
                </a14:m>
                <a:r>
                  <a:rPr lang="en-US" sz="2700" dirty="0">
                    <a:solidFill>
                      <a:prstClr val="black"/>
                    </a:solidFill>
                    <a:latin typeface="Calibri"/>
                  </a:rPr>
                  <a:t> where </a:t>
                </a:r>
                <a:r>
                  <a:rPr lang="en-US" sz="2700" b="1" dirty="0">
                    <a:solidFill>
                      <a:srgbClr val="0000FF"/>
                    </a:solidFill>
                    <a:latin typeface="Calibri"/>
                  </a:rPr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7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7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𝓕</m:t>
                        </m:r>
                      </m:e>
                      <m:sub>
                        <m:r>
                          <a:rPr lang="en-US" sz="27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700" b="1" dirty="0">
                    <a:solidFill>
                      <a:srgbClr val="0000FF"/>
                    </a:solidFill>
                    <a:latin typeface="Calibri"/>
                  </a:rPr>
                  <a:t> is itself a collection of functions</a:t>
                </a:r>
                <a:r>
                  <a:rPr lang="en-US" sz="2700" dirty="0">
                    <a:solidFill>
                      <a:prstClr val="black"/>
                    </a:solidFill>
                    <a:latin typeface="Calibri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en-US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7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7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7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sSub>
                      <m:sSubPr>
                        <m:ctrlPr>
                          <a:rPr lang="en-US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7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7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7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7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700" dirty="0">
                    <a:solidFill>
                      <a:prstClr val="black"/>
                    </a:solidFill>
                    <a:latin typeface="Calibri"/>
                  </a:rPr>
                  <a:t> is a trapdoor one-way function family if: </a:t>
                </a:r>
              </a:p>
              <a:p>
                <a:pPr>
                  <a:defRPr/>
                </a:pPr>
                <a:endParaRPr lang="en-US" sz="2800" dirty="0">
                  <a:solidFill>
                    <a:prstClr val="black"/>
                  </a:solidFill>
                  <a:latin typeface="Calibri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  <a:defRPr/>
                </a:pPr>
                <a:r>
                  <a:rPr lang="en-US" sz="2700" dirty="0">
                    <a:solidFill>
                      <a:prstClr val="black"/>
                    </a:solidFill>
                    <a:latin typeface="Calibri"/>
                  </a:rPr>
                  <a:t>Easy to sample function index with a trapdoor.</a:t>
                </a:r>
                <a:endParaRPr lang="en-US" sz="2800" dirty="0">
                  <a:solidFill>
                    <a:prstClr val="black"/>
                  </a:solidFill>
                  <a:latin typeface="Calibri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  <a:defRPr/>
                </a:pPr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Easy to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given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  <a:defRPr/>
                </a:pPr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Easy to compute an inverse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solidFill>
                    <a:prstClr val="black"/>
                  </a:solidFill>
                  <a:latin typeface="Calibri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  <a:defRPr/>
                </a:pPr>
                <a:endParaRPr lang="en-US" sz="2800" dirty="0">
                  <a:solidFill>
                    <a:prstClr val="black"/>
                  </a:solidFill>
                  <a:latin typeface="Calibri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  <a:defRPr/>
                </a:pPr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It is one-way: that is, for every </a:t>
                </a:r>
                <a:r>
                  <a:rPr lang="en-US" sz="2800" dirty="0" err="1">
                    <a:solidFill>
                      <a:prstClr val="black"/>
                    </a:solidFill>
                    <a:latin typeface="Calibri"/>
                  </a:rPr>
                  <a:t>p.p.t</a:t>
                </a:r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.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, there is a negligible function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lang="en-US" sz="2800" dirty="0" err="1">
                    <a:solidFill>
                      <a:prstClr val="black"/>
                    </a:solidFill>
                    <a:latin typeface="Calibri"/>
                  </a:rPr>
                  <a:t>s.t.</a:t>
                </a:r>
                <a:endParaRPr lang="en-US" sz="2800" dirty="0">
                  <a:solidFill>
                    <a:prstClr val="black"/>
                  </a:solidFill>
                  <a:latin typeface="Calibri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  <a:defRPr/>
                </a:pPr>
                <a:endParaRPr lang="en-US" sz="2800" dirty="0">
                  <a:solidFill>
                    <a:prstClr val="black"/>
                  </a:solidFill>
                  <a:latin typeface="Calibri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  <a:defRPr/>
                </a:pPr>
                <a:endParaRPr lang="en-US" sz="2800" dirty="0">
                  <a:solidFill>
                    <a:prstClr val="black"/>
                  </a:solidFill>
                  <a:latin typeface="Calibri"/>
                </a:endParaRPr>
              </a:p>
              <a:p>
                <a:pPr>
                  <a:defRPr/>
                </a:pPr>
                <a:endParaRPr lang="en-US" sz="28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74B6F50-0879-D646-9C9D-045A19DFDD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025" y="1015922"/>
                <a:ext cx="8298309" cy="5697072"/>
              </a:xfrm>
              <a:prstGeom prst="rect">
                <a:avLst/>
              </a:prstGeom>
              <a:blipFill>
                <a:blip r:embed="rId3"/>
                <a:stretch>
                  <a:fillRect l="-1376" t="-1114" r="-2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B55E639-C646-D84C-A2AF-E911363BDA89}"/>
                  </a:ext>
                </a:extLst>
              </p:cNvPr>
              <p:cNvSpPr/>
              <p:nvPr/>
            </p:nvSpPr>
            <p:spPr>
              <a:xfrm>
                <a:off x="2546310" y="5589241"/>
                <a:ext cx="8100392" cy="8224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d>
                                    <m:dPr>
                                      <m:ctrlPr>
                                        <a:rPr lang="en-US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US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e>
                                  </m:d>
                                  <m:r>
                                    <a:rPr 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←</m:t>
                                  </m:r>
                                  <m:r>
                                    <a:rPr lang="en-US" sz="24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𝑮𝒆𝒏</m:t>
                                  </m:r>
                                  <m:d>
                                    <m:dPr>
                                      <m:ctrlPr>
                                        <a:rPr lang="en-US" sz="2400" b="1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e>
                                        <m:sup>
                                          <m:r>
                                            <a:rPr lang="en-US" sz="2400" b="1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𝒏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; </m:t>
                                  </m:r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←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0,1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;</m:t>
                                  </m:r>
                                </m:e>
                                <m:e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  <m:r>
                                        <a:rPr 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eqArr>
                            </m:e>
                          </m:d>
                        </m:e>
                      </m:func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B55E639-C646-D84C-A2AF-E911363BDA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6310" y="5589241"/>
                <a:ext cx="8100392" cy="822469"/>
              </a:xfrm>
              <a:prstGeom prst="rect">
                <a:avLst/>
              </a:prstGeom>
              <a:blipFill>
                <a:blip r:embed="rId4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Oval Callout 1">
                <a:extLst>
                  <a:ext uri="{FF2B5EF4-FFF2-40B4-BE49-F238E27FC236}">
                    <a16:creationId xmlns:a16="http://schemas.microsoft.com/office/drawing/2014/main" id="{FCC5489E-07EE-3B95-000F-3B0CA76E0E36}"/>
                  </a:ext>
                </a:extLst>
              </p:cNvPr>
              <p:cNvSpPr/>
              <p:nvPr/>
            </p:nvSpPr>
            <p:spPr>
              <a:xfrm rot="1847257">
                <a:off x="9867449" y="4470657"/>
                <a:ext cx="2014029" cy="1511808"/>
              </a:xfrm>
              <a:prstGeom prst="wedgeEllipseCallou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Trapdoor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secret</a:t>
                </a:r>
              </a:p>
            </p:txBody>
          </p:sp>
        </mc:Choice>
        <mc:Fallback>
          <p:sp>
            <p:nvSpPr>
              <p:cNvPr id="2" name="Oval Callout 1">
                <a:extLst>
                  <a:ext uri="{FF2B5EF4-FFF2-40B4-BE49-F238E27FC236}">
                    <a16:creationId xmlns:a16="http://schemas.microsoft.com/office/drawing/2014/main" id="{FCC5489E-07EE-3B95-000F-3B0CA76E0E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47257">
                <a:off x="9867449" y="4470657"/>
                <a:ext cx="2014029" cy="1511808"/>
              </a:xfrm>
              <a:prstGeom prst="wedgeEllipseCallou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507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631504" y="188640"/>
            <a:ext cx="8712968" cy="1728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From Trapdoor Permutations to </a:t>
            </a:r>
            <a:b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</a:br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IND-Secure Public-key Encryption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81823F9-5D83-9F42-AB9B-675536DCC605}"/>
                  </a:ext>
                </a:extLst>
              </p:cNvPr>
              <p:cNvSpPr/>
              <p:nvPr/>
            </p:nvSpPr>
            <p:spPr>
              <a:xfrm>
                <a:off x="2063553" y="1700809"/>
                <a:ext cx="8298309" cy="36134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𝐺𝑒𝑛</m:t>
                    </m:r>
                    <m:d>
                      <m:d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lang="en-US" sz="2700" dirty="0">
                    <a:solidFill>
                      <a:prstClr val="black"/>
                    </a:solidFill>
                    <a:latin typeface="Calibri"/>
                  </a:rPr>
                  <a:t>Sample function index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700" dirty="0">
                    <a:solidFill>
                      <a:prstClr val="black"/>
                    </a:solidFill>
                    <a:latin typeface="Calibri"/>
                  </a:rPr>
                  <a:t> with a trapdoor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700" dirty="0">
                    <a:solidFill>
                      <a:prstClr val="black"/>
                    </a:solidFill>
                    <a:latin typeface="Calibri"/>
                  </a:rPr>
                  <a:t>. The public key is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700" dirty="0">
                    <a:solidFill>
                      <a:prstClr val="black"/>
                    </a:solidFill>
                    <a:latin typeface="Calibri"/>
                  </a:rPr>
                  <a:t> and the private key is</a:t>
                </a:r>
                <a14:m>
                  <m:oMath xmlns:m="http://schemas.openxmlformats.org/officeDocument/2006/math">
                    <m: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700" dirty="0">
                    <a:solidFill>
                      <a:prstClr val="black"/>
                    </a:solidFill>
                    <a:latin typeface="Calibri"/>
                  </a:rPr>
                  <a:t>.</a:t>
                </a:r>
              </a:p>
              <a:p>
                <a:pPr>
                  <a:defRPr/>
                </a:pPr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𝐸𝑛𝑐</m:t>
                    </m:r>
                    <m:d>
                      <m:d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𝑝𝑘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3200" dirty="0">
                    <a:solidFill>
                      <a:prstClr val="black"/>
                    </a:solidFill>
                    <a:latin typeface="Calibri"/>
                  </a:rPr>
                  <a:t> </a:t>
                </a:r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as the ciphertext.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  <a:defRPr/>
                </a:pPr>
                <a:endParaRPr lang="en-US" sz="2800" dirty="0">
                  <a:solidFill>
                    <a:prstClr val="black"/>
                  </a:solidFill>
                  <a:latin typeface="Calibri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𝐷𝑒𝑐</m:t>
                    </m:r>
                    <m:d>
                      <m:d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𝑠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Output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computed using the private key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.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81823F9-5D83-9F42-AB9B-675536DCC6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553" y="1700809"/>
                <a:ext cx="8298309" cy="3613425"/>
              </a:xfrm>
              <a:prstGeom prst="rect">
                <a:avLst/>
              </a:prstGeom>
              <a:blipFill>
                <a:blip r:embed="rId3"/>
                <a:stretch>
                  <a:fillRect l="-1221" t="-1049" r="-1527" b="-3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1F039BCC-54B6-2542-A256-C352508F49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683" y="5450160"/>
            <a:ext cx="1397000" cy="12192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B2CEBAB-3C7E-F142-809E-A9C36248FDD3}"/>
              </a:ext>
            </a:extLst>
          </p:cNvPr>
          <p:cNvSpPr/>
          <p:nvPr/>
        </p:nvSpPr>
        <p:spPr>
          <a:xfrm>
            <a:off x="4367809" y="5592142"/>
            <a:ext cx="797183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b="1" dirty="0">
                <a:solidFill>
                  <a:srgbClr val="FF0000"/>
                </a:solidFill>
                <a:latin typeface="Calibri"/>
              </a:rPr>
              <a:t>Could reveal partial info about m!</a:t>
            </a:r>
          </a:p>
          <a:p>
            <a:pPr>
              <a:defRPr/>
            </a:pPr>
            <a:r>
              <a:rPr lang="en-US" sz="3200" b="1" dirty="0">
                <a:solidFill>
                  <a:srgbClr val="FF0000"/>
                </a:solidFill>
                <a:latin typeface="Calibri"/>
              </a:rPr>
              <a:t>So, not IND-secure!</a:t>
            </a:r>
          </a:p>
        </p:txBody>
      </p:sp>
    </p:spTree>
    <p:extLst>
      <p:ext uri="{BB962C8B-B14F-4D97-AF65-F5344CB8AC3E}">
        <p14:creationId xmlns:p14="http://schemas.microsoft.com/office/powerpoint/2010/main" val="1530578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19586</TotalTime>
  <Words>2385</Words>
  <Application>Microsoft Macintosh PowerPoint</Application>
  <PresentationFormat>Widescreen</PresentationFormat>
  <Paragraphs>244</Paragraphs>
  <Slides>30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American Typewriter</vt:lpstr>
      <vt:lpstr>Aptos</vt:lpstr>
      <vt:lpstr>Aptos Display</vt:lpstr>
      <vt:lpstr>Arial</vt:lpstr>
      <vt:lpstr>Calibri</vt:lpstr>
      <vt:lpstr>Cambria Math</vt:lpstr>
      <vt:lpstr>Office Theme</vt:lpstr>
      <vt:lpstr>Purdue CS555: Cryptography Lecture 10 </vt:lpstr>
      <vt:lpstr>Recap </vt:lpstr>
      <vt:lpstr>Today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Purdue CS555: Cryptography Lecture 3 </dc:title>
  <dc:creator>Hanshen Xiao</dc:creator>
  <cp:lastModifiedBy>Hanshen Xiao</cp:lastModifiedBy>
  <cp:revision>18</cp:revision>
  <dcterms:created xsi:type="dcterms:W3CDTF">2025-08-25T19:13:43Z</dcterms:created>
  <dcterms:modified xsi:type="dcterms:W3CDTF">2025-09-25T00:30:38Z</dcterms:modified>
</cp:coreProperties>
</file>