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641" r:id="rId3"/>
    <p:sldId id="1519" r:id="rId4"/>
    <p:sldId id="1498" r:id="rId5"/>
    <p:sldId id="1506" r:id="rId6"/>
    <p:sldId id="1507" r:id="rId7"/>
    <p:sldId id="1484" r:id="rId8"/>
    <p:sldId id="1501" r:id="rId9"/>
    <p:sldId id="1509" r:id="rId10"/>
    <p:sldId id="1512" r:id="rId11"/>
    <p:sldId id="1508" r:id="rId12"/>
    <p:sldId id="1510" r:id="rId13"/>
    <p:sldId id="1516" r:id="rId14"/>
    <p:sldId id="1515" r:id="rId15"/>
    <p:sldId id="1500" r:id="rId16"/>
    <p:sldId id="1513" r:id="rId17"/>
    <p:sldId id="1480" r:id="rId18"/>
    <p:sldId id="1460" r:id="rId19"/>
    <p:sldId id="1493" r:id="rId20"/>
    <p:sldId id="1494" r:id="rId21"/>
    <p:sldId id="1496" r:id="rId22"/>
    <p:sldId id="1514" r:id="rId23"/>
    <p:sldId id="1503" r:id="rId24"/>
    <p:sldId id="1511" r:id="rId25"/>
    <p:sldId id="1476" r:id="rId26"/>
    <p:sldId id="1464" r:id="rId27"/>
    <p:sldId id="1518" r:id="rId28"/>
    <p:sldId id="1465" r:id="rId29"/>
    <p:sldId id="1459" r:id="rId30"/>
    <p:sldId id="1462" r:id="rId31"/>
    <p:sldId id="676" r:id="rId32"/>
    <p:sldId id="147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850"/>
    <p:restoredTop sz="82749"/>
  </p:normalViewPr>
  <p:slideViewPr>
    <p:cSldViewPr snapToGrid="0">
      <p:cViewPr varScale="1">
        <p:scale>
          <a:sx n="77" d="100"/>
          <a:sy n="77" d="100"/>
        </p:scale>
        <p:origin x="216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EF505-6EAF-FB49-A762-3623A236B6C9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EE442-FF26-4249-9E11-24F08F9FD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954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82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356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1822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4468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035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707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398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894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97330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440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2180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1589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8208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459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0545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6F8F5-41C1-87E0-BE19-D25A13BD9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D67918-22FF-B3BA-4398-69FC1AC2AA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17A231-BA32-0D61-415C-9741625E3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B65A2-3AD2-CA8B-2481-A890BE3EDF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3179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3337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9163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11605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dirty="0" err="1">
                <a:solidFill>
                  <a:schemeClr val="tx1"/>
                </a:solidFill>
              </a:rPr>
              <a:t>Pf</a:t>
            </a:r>
            <a:r>
              <a:rPr lang="en-US" sz="1200" b="0" dirty="0">
                <a:solidFill>
                  <a:schemeClr val="tx1"/>
                </a:solidFill>
              </a:rPr>
              <a:t>:  QNR*QNR = QR.</a:t>
            </a: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4946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dirty="0" err="1">
                <a:solidFill>
                  <a:schemeClr val="tx1"/>
                </a:solidFill>
              </a:rPr>
              <a:t>Pf</a:t>
            </a:r>
            <a:r>
              <a:rPr lang="en-US" sz="1200" b="0" dirty="0">
                <a:solidFill>
                  <a:schemeClr val="tx1"/>
                </a:solidFill>
              </a:rPr>
              <a:t>:  QNR*QNR = QR.</a:t>
            </a: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595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2142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2078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35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78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551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35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Any primes fore </a:t>
            </a:r>
            <a:r>
              <a:rPr lang="en-US" baseline="0" dirty="0" err="1"/>
              <a:t>whih</a:t>
            </a:r>
            <a:r>
              <a:rPr lang="en-US" baseline="0" dirty="0"/>
              <a:t> it is easy? Not known</a:t>
            </a:r>
          </a:p>
          <a:p>
            <a:pPr marL="228600" indent="-228600">
              <a:buAutoNum type="arabicPeriod"/>
            </a:pPr>
            <a:r>
              <a:rPr lang="en-US" baseline="0" dirty="0"/>
              <a:t>How about any generators? </a:t>
            </a:r>
          </a:p>
          <a:p>
            <a:pPr marL="228600" indent="-228600">
              <a:buAutoNum type="arabicPeriod"/>
            </a:pPr>
            <a:r>
              <a:rPr lang="en-US" baseline="0" dirty="0"/>
              <a:t>Any x? </a:t>
            </a:r>
          </a:p>
          <a:p>
            <a:pPr marL="228600" indent="-228600">
              <a:buAutoNum type="arabicPeriod"/>
            </a:pPr>
            <a:r>
              <a:rPr lang="en-US" baseline="0" dirty="0"/>
              <a:t>Random self-reduction</a:t>
            </a:r>
          </a:p>
          <a:p>
            <a:pPr marL="228600" indent="-228600">
              <a:buAutoNum type="arabicPeriod"/>
            </a:pPr>
            <a:r>
              <a:rPr lang="en-US" baseline="0" dirty="0"/>
              <a:t>State the discrete log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438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050-01B2-37F8-373D-B64596BC9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A97C6-0EF9-8C7F-76FA-BDBDD0063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A3DA-BDD6-2ADC-2EF2-CC3DCABA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4BDF-32C9-5A8F-7547-9B6F2E14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05C4-57D2-2419-BC2E-5A7EB55D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3710-7953-413E-A729-A66BEC85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BCA2D-BC4E-B1F8-D383-10D447F7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0CA8-F00D-EFE1-B580-EB78A3F9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ABF2-E15F-77D6-FACE-9080DB75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4C9B-2891-967B-D948-8239812E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8445A-220F-6B86-0A9B-1F7BCB60D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709EB-F95D-B839-1C67-25CDB8DE0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C9BD-1C84-B0B9-66A1-C7BEED10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5827-B101-B8DF-3CE9-9DEBD4B3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B28A1-B0C5-6232-42A2-99187D7D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71EB-EFD9-94EF-E1EA-6DE00D26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61DC-2E54-CA73-0208-3B68CC70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79D6-7D9F-4141-B140-A5C1D046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6E8C-11B1-819B-8323-BC248634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DDE6-A837-DE9D-E87E-7875FB0B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EE15-3A02-B021-661C-67E86CDD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6AEE1-7B25-B002-5DDA-571BC0B8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5105-D48C-35A0-A260-06018BC1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F7A1E-892A-39DD-AEF8-13F2E2B9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E0C5-A382-4F2F-A346-019C7B63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7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B2E1-1C3A-A301-979A-D02799B1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A747-0DF4-6B1B-1943-AA3190145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9BE52-4488-4817-911D-F666ED34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F6E93-D42E-CEDA-4FAE-EB028865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75133-320C-9555-99D5-54717D0E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57D41-93DB-1EC4-5A39-1E076162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189E-4A6A-14FC-2B83-7807974A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FB5CA-38A6-7668-F76B-86B79992B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A1988-0428-6DEA-5350-28A8F1A8E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36BE7-B202-BA99-83AE-E9B8B89FA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D94B8-D1A6-17A9-5004-0A1294D10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FF401-FFBE-F31C-DF4D-91CED0F3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E590C-5149-0079-4E31-38B344A8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ADA1B-8FA3-07FC-CBFA-37E3AF82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5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A624-BC42-6ED6-F1DA-E6A39368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393AD-5264-A917-41DC-49A28479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74E13-6E2F-0688-3F40-27C641F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D6C3-FD94-5CD1-A07E-6F8946F0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DC785-81A4-9BCF-20FF-982ADCEA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02103-9930-D049-2738-DE773CB1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22C7-787A-0C3D-E76B-30F3FDED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7136-8B86-17E6-D5F8-BC27C2ED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C6AA-09AB-431A-7F65-75311BD9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180B9-0CD4-AFE0-D582-C6408805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F22BA-C36A-9964-0BD8-8750C67F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95639-F09C-7C0F-F59A-F66B7F15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A49E0-B55B-14D9-04FE-F26FFADB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C7A7-E2DA-1A48-4204-35048E2F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6FFA6-46DD-BA2E-8F84-1F971144F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AA6F9-F40F-7CD7-B14B-1899D4753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819A6-9025-F679-E064-ADD23B60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CC58-8BB3-04E3-E73E-8FC9C919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9D8B5-26EF-699B-DEC1-A9747CB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1D671-6389-2B32-BFDD-7D8EFC1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85C4-555D-ED68-52ED-C153B218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D8EED-6EF5-465C-2533-8DA435E02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DCA05-C01A-464A-B4FC-AD243AD53EE8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747C-1114-BCFC-E4EA-B1D1A14C7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61DD-D476-EAAA-5646-E00B0D79D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2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s55500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8.jpe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9.jpeg"/><Relationship Id="rId9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jpe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2.png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79.png"/><Relationship Id="rId7" Type="http://schemas.openxmlformats.org/officeDocument/2006/relationships/image" Target="../media/image8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DBD-4C8F-ADB2-3054-869B80709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41400"/>
            <a:ext cx="100584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Purdue CS555: </a:t>
            </a:r>
            <a:r>
              <a:rPr lang="en-US" dirty="0"/>
              <a:t>Cryptography</a:t>
            </a:r>
            <a:br>
              <a:rPr lang="en-US" dirty="0"/>
            </a:br>
            <a:r>
              <a:rPr lang="en-US" dirty="0"/>
              <a:t>Lecture 9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25513-29FC-0E55-1D49-6505414EF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Hanshen Xiao</a:t>
            </a:r>
          </a:p>
          <a:p>
            <a:r>
              <a:rPr lang="en-US" dirty="0"/>
              <a:t>Teaching Assistant: Justin He</a:t>
            </a:r>
          </a:p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https://cs55500.github.io/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0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Random Self-Reducibility of DLOG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/>
              <p:nvPr/>
            </p:nvSpPr>
            <p:spPr>
              <a:xfrm>
                <a:off x="2340296" y="1340769"/>
                <a:ext cx="8076185" cy="27440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Theorem</a:t>
                </a:r>
                <a:r>
                  <a:rPr lang="en-US" sz="2800" dirty="0"/>
                  <a:t>: If there is an </a:t>
                </a:r>
                <a:r>
                  <a:rPr lang="en-US" sz="2800" dirty="0" err="1"/>
                  <a:t>p.p.t</a:t>
                </a:r>
                <a:r>
                  <a:rPr lang="en-US" sz="2800" dirty="0"/>
                  <a:t>. algorithm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  </a:t>
                </a:r>
              </a:p>
              <a:p>
                <a:r>
                  <a:rPr lang="en-US" sz="2800" dirty="0"/>
                  <a:t>  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&gt;1/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for some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, random generator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, and random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, then there is a </a:t>
                </a:r>
                <a:r>
                  <a:rPr lang="en-US" sz="2800" dirty="0" err="1"/>
                  <a:t>p.p.t</a:t>
                </a:r>
                <a:r>
                  <a:rPr lang="en-US" sz="2800" dirty="0"/>
                  <a:t>. algorithm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for all g and x.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296" y="1340769"/>
                <a:ext cx="8076185" cy="2744085"/>
              </a:xfrm>
              <a:prstGeom prst="rect">
                <a:avLst/>
              </a:prstGeom>
              <a:blipFill>
                <a:blip r:embed="rId3"/>
                <a:stretch>
                  <a:fillRect l="-1250" t="-1818" b="-454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D4965DB-B29F-DCAE-3EAB-5C88C7CAA6C8}"/>
              </a:ext>
            </a:extLst>
          </p:cNvPr>
          <p:cNvSpPr/>
          <p:nvPr/>
        </p:nvSpPr>
        <p:spPr>
          <a:xfrm>
            <a:off x="2279576" y="4417949"/>
            <a:ext cx="90214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2.   Given p: is the problem hard for all generators g?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F61415-79DB-7F37-6805-60490CBEC708}"/>
              </a:ext>
            </a:extLst>
          </p:cNvPr>
          <p:cNvSpPr/>
          <p:nvPr/>
        </p:nvSpPr>
        <p:spPr>
          <a:xfrm>
            <a:off x="2279576" y="5426060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3.   Given p and g: is the problem hard for all x?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9C5088-7721-108D-3016-23929204B665}"/>
              </a:ext>
            </a:extLst>
          </p:cNvPr>
          <p:cNvSpPr/>
          <p:nvPr/>
        </p:nvSpPr>
        <p:spPr>
          <a:xfrm>
            <a:off x="2927648" y="4941169"/>
            <a:ext cx="9264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… as hard for any generator is it for a random one.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2A9E8B-575E-C792-4DC2-A2C9E6F2F8AD}"/>
              </a:ext>
            </a:extLst>
          </p:cNvPr>
          <p:cNvSpPr/>
          <p:nvPr/>
        </p:nvSpPr>
        <p:spPr>
          <a:xfrm>
            <a:off x="2927648" y="5930116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… as hard for any x is it for a random one.</a:t>
            </a:r>
          </a:p>
        </p:txBody>
      </p:sp>
    </p:spTree>
    <p:extLst>
      <p:ext uri="{BB962C8B-B14F-4D97-AF65-F5344CB8AC3E}">
        <p14:creationId xmlns:p14="http://schemas.microsoft.com/office/powerpoint/2010/main" val="406441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260648"/>
            <a:ext cx="8712968" cy="12961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Algorithms for Discrete Log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(for General Groups)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65ECB-4771-D4C7-5331-3869FAD12D4B}"/>
                  </a:ext>
                </a:extLst>
              </p:cNvPr>
              <p:cNvSpPr/>
              <p:nvPr/>
            </p:nvSpPr>
            <p:spPr>
              <a:xfrm>
                <a:off x="2279576" y="3627022"/>
                <a:ext cx="7848872" cy="18944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Pohlig-Hellman algorithm: time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rad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is the largest prime factor of the order of group (e.g.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in the case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). That is, there are </a:t>
                </a:r>
                <a:r>
                  <a:rPr lang="en-US" sz="2800" b="1" dirty="0" err="1"/>
                  <a:t>Dlog</a:t>
                </a:r>
                <a:r>
                  <a:rPr lang="en-US" sz="2800" b="1" dirty="0"/>
                  <a:t>-easy primes</a:t>
                </a:r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65ECB-4771-D4C7-5331-3869FAD12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3627022"/>
                <a:ext cx="7848872" cy="1894493"/>
              </a:xfrm>
              <a:prstGeom prst="rect">
                <a:avLst/>
              </a:prstGeom>
              <a:blipFill>
                <a:blip r:embed="rId3"/>
                <a:stretch>
                  <a:fillRect l="-1454" t="-2667" r="-485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D6FA4C-A7DF-4687-9084-1761BCE20092}"/>
                  </a:ext>
                </a:extLst>
              </p:cNvPr>
              <p:cNvSpPr/>
              <p:nvPr/>
            </p:nvSpPr>
            <p:spPr>
              <a:xfrm>
                <a:off x="2279576" y="2204865"/>
                <a:ext cx="7848872" cy="9662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solidFill>
                      <a:srgbClr val="7030A0"/>
                    </a:solidFill>
                  </a:rPr>
                  <a:t>Baby Step-Giant Step algorithm</a:t>
                </a:r>
                <a:r>
                  <a:rPr lang="en-US" sz="2800" dirty="0"/>
                  <a:t>: time --- and space ---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.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D6FA4C-A7DF-4687-9084-1761BCE20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2204865"/>
                <a:ext cx="7848872" cy="966227"/>
              </a:xfrm>
              <a:prstGeom prst="rect">
                <a:avLst/>
              </a:prstGeom>
              <a:blipFill>
                <a:blip r:embed="rId4"/>
                <a:stretch>
                  <a:fillRect l="-1454" t="-6494" r="-162"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loud 1">
            <a:extLst>
              <a:ext uri="{FF2B5EF4-FFF2-40B4-BE49-F238E27FC236}">
                <a16:creationId xmlns:a16="http://schemas.microsoft.com/office/drawing/2014/main" id="{3B9547CD-77BB-BEFB-BF1C-8525061F71C2}"/>
              </a:ext>
            </a:extLst>
          </p:cNvPr>
          <p:cNvSpPr/>
          <p:nvPr/>
        </p:nvSpPr>
        <p:spPr>
          <a:xfrm>
            <a:off x="6204012" y="5022751"/>
            <a:ext cx="4472247" cy="997528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Chinese Remainder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loud 4">
                <a:extLst>
                  <a:ext uri="{FF2B5EF4-FFF2-40B4-BE49-F238E27FC236}">
                    <a16:creationId xmlns:a16="http://schemas.microsoft.com/office/drawing/2014/main" id="{0AEB0D15-3DEA-EB58-A5A0-D4F2460285A5}"/>
                  </a:ext>
                </a:extLst>
              </p:cNvPr>
              <p:cNvSpPr/>
              <p:nvPr/>
            </p:nvSpPr>
            <p:spPr>
              <a:xfrm>
                <a:off x="5885411" y="2687978"/>
                <a:ext cx="5137265" cy="939044"/>
              </a:xfrm>
              <a:prstGeom prst="cloud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5" name="Cloud 4">
                <a:extLst>
                  <a:ext uri="{FF2B5EF4-FFF2-40B4-BE49-F238E27FC236}">
                    <a16:creationId xmlns:a16="http://schemas.microsoft.com/office/drawing/2014/main" id="{0AEB0D15-3DEA-EB58-A5A0-D4F246028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411" y="2687978"/>
                <a:ext cx="5137265" cy="939044"/>
              </a:xfrm>
              <a:prstGeom prst="cloud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90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Discrete Log (DLOG) Assumption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/>
              <p:nvPr/>
            </p:nvSpPr>
            <p:spPr>
              <a:xfrm>
                <a:off x="2279577" y="2235917"/>
                <a:ext cx="7860161" cy="238616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u="sng" dirty="0" err="1"/>
                  <a:t>W.r.t.</a:t>
                </a:r>
                <a:r>
                  <a:rPr lang="en-US" sz="2800" u="sng" dirty="0"/>
                  <a:t> a random prime</a:t>
                </a:r>
                <a:r>
                  <a:rPr lang="en-US" sz="2800" dirty="0"/>
                  <a:t>: for every </a:t>
                </a:r>
                <a:r>
                  <a:rPr lang="en-US" sz="2800" dirty="0" err="1"/>
                  <a:t>p.p.t</a:t>
                </a:r>
                <a:r>
                  <a:rPr lang="en-US" sz="2800" dirty="0"/>
                  <a:t>. algorithm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there is a negligible function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endParaRPr lang="en-US" sz="2800" dirty="0"/>
              </a:p>
              <a:p>
                <a:r>
                  <a:rPr lang="en-US" sz="28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𝑷𝑹𝑰𝑴𝑬𝑺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𝐺𝐸𝑁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ℤ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7" y="2235917"/>
                <a:ext cx="7860161" cy="2386166"/>
              </a:xfrm>
              <a:prstGeom prst="rect">
                <a:avLst/>
              </a:prstGeom>
              <a:blipFill>
                <a:blip r:embed="rId3"/>
                <a:stretch>
                  <a:fillRect l="-1447" t="-2083" b="-208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164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Sophie-Germain Primes and Safe Primes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65ECB-4771-D4C7-5331-3869FAD12D4B}"/>
              </a:ext>
            </a:extLst>
          </p:cNvPr>
          <p:cNvSpPr/>
          <p:nvPr/>
        </p:nvSpPr>
        <p:spPr>
          <a:xfrm>
            <a:off x="2207568" y="3185175"/>
            <a:ext cx="78488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Safe primes are maximally hard for the Pohlig-Hellman algorithm.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D6FA4C-A7DF-4687-9084-1761BCE20092}"/>
                  </a:ext>
                </a:extLst>
              </p:cNvPr>
              <p:cNvSpPr/>
              <p:nvPr/>
            </p:nvSpPr>
            <p:spPr>
              <a:xfrm>
                <a:off x="2207568" y="1413937"/>
                <a:ext cx="7848872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A prime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is called a </a:t>
                </a:r>
                <a:r>
                  <a:rPr lang="en-US" sz="2800" b="1" dirty="0"/>
                  <a:t>Sophie-Germain</a:t>
                </a:r>
                <a:r>
                  <a:rPr lang="en-US" sz="2800" dirty="0"/>
                  <a:t> prime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/>
                  <a:t> is also prime. In this case,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is called a </a:t>
                </a:r>
                <a:r>
                  <a:rPr lang="en-US" sz="2800" b="1" dirty="0"/>
                  <a:t>safe prime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D6FA4C-A7DF-4687-9084-1761BCE200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1413937"/>
                <a:ext cx="7848872" cy="1384995"/>
              </a:xfrm>
              <a:prstGeom prst="rect">
                <a:avLst/>
              </a:prstGeom>
              <a:blipFill>
                <a:blip r:embed="rId3"/>
                <a:stretch>
                  <a:fillRect l="-1292" t="-4545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1AA4AEF-4B24-8962-03CB-CC07CC6F20C1}"/>
                  </a:ext>
                </a:extLst>
              </p:cNvPr>
              <p:cNvSpPr/>
              <p:nvPr/>
            </p:nvSpPr>
            <p:spPr>
              <a:xfrm>
                <a:off x="2207568" y="4564286"/>
                <a:ext cx="7848872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It is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unknown</a:t>
                </a:r>
                <a:r>
                  <a:rPr lang="en-US" sz="2800" dirty="0"/>
                  <a:t> if there are infinitely many safe primes, let alone that they are sufficiently dense. Yet, heuristically, about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-bit integers seem to be safe primes (for some constant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).</a:t>
                </a: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1AA4AEF-4B24-8962-03CB-CC07CC6F20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4564286"/>
                <a:ext cx="7848872" cy="2246769"/>
              </a:xfrm>
              <a:prstGeom prst="rect">
                <a:avLst/>
              </a:prstGeom>
              <a:blipFill>
                <a:blip r:embed="rId4"/>
                <a:stretch>
                  <a:fillRect l="-1292" t="-2809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58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Discrete Log (DLOG) Assumption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/>
              <p:nvPr/>
            </p:nvSpPr>
            <p:spPr>
              <a:xfrm>
                <a:off x="2279577" y="2235917"/>
                <a:ext cx="7860161" cy="238616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u="sng" dirty="0"/>
                  <a:t>W.r.t. a random safe prime</a:t>
                </a:r>
                <a:r>
                  <a:rPr lang="en-US" sz="2800" dirty="0"/>
                  <a:t>: for every </a:t>
                </a:r>
                <a:r>
                  <a:rPr lang="en-US" sz="2800" dirty="0" err="1"/>
                  <a:t>p.p.t</a:t>
                </a:r>
                <a:r>
                  <a:rPr lang="en-US" sz="2800" dirty="0"/>
                  <a:t>. algorithm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there is a negligible function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endParaRPr lang="en-US" sz="2800" dirty="0"/>
              </a:p>
              <a:p>
                <a:r>
                  <a:rPr lang="en-US" sz="28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𝑺𝑨𝑭𝑬𝑷𝑹𝑰𝑴𝑬𝑺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𝐺𝐸𝑁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ℤ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eqAr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7" y="2235917"/>
                <a:ext cx="7860161" cy="2386166"/>
              </a:xfrm>
              <a:prstGeom prst="rect">
                <a:avLst/>
              </a:prstGeom>
              <a:blipFill>
                <a:blip r:embed="rId3"/>
                <a:stretch>
                  <a:fillRect l="-1447" t="-2083" b="-2083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0A3CE1C-2A00-B558-2E21-66702CE8711F}"/>
              </a:ext>
            </a:extLst>
          </p:cNvPr>
          <p:cNvSpPr txBox="1"/>
          <p:nvPr/>
        </p:nvSpPr>
        <p:spPr>
          <a:xfrm>
            <a:off x="4007768" y="103357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(the “safe prime” version)</a:t>
            </a:r>
          </a:p>
        </p:txBody>
      </p:sp>
    </p:spTree>
    <p:extLst>
      <p:ext uri="{BB962C8B-B14F-4D97-AF65-F5344CB8AC3E}">
        <p14:creationId xmlns:p14="http://schemas.microsoft.com/office/powerpoint/2010/main" val="398058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One-way Permutation (Family)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EAF2DE-0CC6-52F5-6C87-84CCC4966E0C}"/>
                  </a:ext>
                </a:extLst>
              </p:cNvPr>
              <p:cNvSpPr txBox="1"/>
              <p:nvPr/>
            </p:nvSpPr>
            <p:spPr>
              <a:xfrm>
                <a:off x="3593975" y="162880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EAF2DE-0CC6-52F5-6C87-84CCC4966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975" y="1628800"/>
                <a:ext cx="4572000" cy="523220"/>
              </a:xfrm>
              <a:prstGeom prst="rect">
                <a:avLst/>
              </a:prstGeom>
              <a:blipFill>
                <a:blip r:embed="rId3"/>
                <a:stretch>
                  <a:fillRect r="-55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8CE2FB-DC42-4DDF-6936-268733C6F4E9}"/>
                  </a:ext>
                </a:extLst>
              </p:cNvPr>
              <p:cNvSpPr txBox="1"/>
              <p:nvPr/>
            </p:nvSpPr>
            <p:spPr>
              <a:xfrm>
                <a:off x="2351585" y="2656076"/>
                <a:ext cx="8100391" cy="558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8CE2FB-DC42-4DDF-6936-268733C6F4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5" y="2656076"/>
                <a:ext cx="8100391" cy="558230"/>
              </a:xfrm>
              <a:prstGeom prst="rect">
                <a:avLst/>
              </a:prstGeom>
              <a:blipFill>
                <a:blip r:embed="rId4"/>
                <a:stretch>
                  <a:fillRect l="-469" t="-11364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401276B-9EF2-B221-029B-0CBC909E1312}"/>
                  </a:ext>
                </a:extLst>
              </p:cNvPr>
              <p:cNvSpPr/>
              <p:nvPr/>
            </p:nvSpPr>
            <p:spPr>
              <a:xfrm>
                <a:off x="2340296" y="3789041"/>
                <a:ext cx="7716145" cy="138499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Theorem</a:t>
                </a:r>
                <a:r>
                  <a:rPr lang="en-US" sz="2800" dirty="0"/>
                  <a:t>: Under the discrete log assumption,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is a one-way permutation (resp.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/>
                  <a:t> is a one-way permutation family).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401276B-9EF2-B221-029B-0CBC909E13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296" y="3789041"/>
                <a:ext cx="7716145" cy="1384995"/>
              </a:xfrm>
              <a:prstGeom prst="rect">
                <a:avLst/>
              </a:prstGeom>
              <a:blipFill>
                <a:blip r:embed="rId5"/>
                <a:stretch>
                  <a:fillRect l="-1307" t="-3571" b="-1071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667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Computational Diffie-Hellman (CDH) Assumption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/>
              <p:nvPr/>
            </p:nvSpPr>
            <p:spPr>
              <a:xfrm>
                <a:off x="2268288" y="1618898"/>
                <a:ext cx="7860161" cy="238616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u="sng" dirty="0"/>
                  <a:t>W</a:t>
                </a:r>
                <a:r>
                  <a:rPr lang="en-US" sz="2800" u="sng" dirty="0" err="1"/>
                  <a:t>.r.t.</a:t>
                </a:r>
                <a:r>
                  <a:rPr lang="en-US" sz="2800" u="sng" dirty="0"/>
                  <a:t> a random prime</a:t>
                </a:r>
                <a:r>
                  <a:rPr lang="en-US" sz="2800" dirty="0"/>
                  <a:t>: for every </a:t>
                </a:r>
                <a:r>
                  <a:rPr lang="en-US" sz="2800" dirty="0" err="1"/>
                  <a:t>p.p.t</a:t>
                </a:r>
                <a:r>
                  <a:rPr lang="en-US" sz="2800" dirty="0"/>
                  <a:t>. algorithm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there is a negligible function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endParaRPr lang="en-US" sz="2800" dirty="0"/>
              </a:p>
              <a:p>
                <a:r>
                  <a:rPr lang="en-US" sz="2800" dirty="0"/>
                  <a:t> 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𝑃𝑅𝐼𝑀𝐸𝑆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𝐺𝐸𝑁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ℤ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←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𝑥𝑦</m:t>
                                </m:r>
                              </m:sup>
                            </m:sSup>
                          </m:e>
                        </m:eqAr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8288" y="1618898"/>
                <a:ext cx="7860161" cy="2386166"/>
              </a:xfrm>
              <a:prstGeom prst="rect">
                <a:avLst/>
              </a:prstGeom>
              <a:blipFill>
                <a:blip r:embed="rId3"/>
                <a:stretch>
                  <a:fillRect l="-1447" t="-2094" b="-261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9B89608-0AA5-AEEA-740B-BF929885EFC3}"/>
              </a:ext>
            </a:extLst>
          </p:cNvPr>
          <p:cNvGrpSpPr/>
          <p:nvPr/>
        </p:nvGrpSpPr>
        <p:grpSpPr>
          <a:xfrm>
            <a:off x="3647728" y="4531649"/>
            <a:ext cx="4752528" cy="1892955"/>
            <a:chOff x="2123728" y="4531648"/>
            <a:chExt cx="4752528" cy="189295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0E9E57-1DEE-EFDD-28C5-A8A686A9CEF5}"/>
                </a:ext>
              </a:extLst>
            </p:cNvPr>
            <p:cNvSpPr txBox="1"/>
            <p:nvPr/>
          </p:nvSpPr>
          <p:spPr>
            <a:xfrm>
              <a:off x="2123728" y="5239102"/>
              <a:ext cx="1152128" cy="5693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3100" b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CDH</a:t>
              </a:r>
              <a:endParaRPr lang="en-US" sz="1900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6E01CC-7FED-805E-95D8-D7414C8C7B52}"/>
                </a:ext>
              </a:extLst>
            </p:cNvPr>
            <p:cNvSpPr txBox="1"/>
            <p:nvPr/>
          </p:nvSpPr>
          <p:spPr>
            <a:xfrm>
              <a:off x="5724128" y="5239102"/>
              <a:ext cx="1152128" cy="5693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3100" b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rPr>
                <a:t>DLOG</a:t>
              </a:r>
              <a:endParaRPr lang="en-US" sz="1900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4072CAD-8D40-84F0-5FF4-E7E83DCA51FC}"/>
                </a:ext>
              </a:extLst>
            </p:cNvPr>
            <p:cNvSpPr/>
            <p:nvPr/>
          </p:nvSpPr>
          <p:spPr>
            <a:xfrm>
              <a:off x="3240741" y="4531648"/>
              <a:ext cx="2581835" cy="658917"/>
            </a:xfrm>
            <a:custGeom>
              <a:avLst/>
              <a:gdLst>
                <a:gd name="connsiteX0" fmla="*/ 0 w 2581835"/>
                <a:gd name="connsiteY0" fmla="*/ 658917 h 658917"/>
                <a:gd name="connsiteX1" fmla="*/ 1290918 w 2581835"/>
                <a:gd name="connsiteY1" fmla="*/ 11 h 658917"/>
                <a:gd name="connsiteX2" fmla="*/ 2581835 w 2581835"/>
                <a:gd name="connsiteY2" fmla="*/ 645470 h 65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1835" h="658917">
                  <a:moveTo>
                    <a:pt x="0" y="658917"/>
                  </a:moveTo>
                  <a:cubicBezTo>
                    <a:pt x="430306" y="330584"/>
                    <a:pt x="860612" y="2252"/>
                    <a:pt x="1290918" y="11"/>
                  </a:cubicBezTo>
                  <a:cubicBezTo>
                    <a:pt x="1721224" y="-2230"/>
                    <a:pt x="2151529" y="321620"/>
                    <a:pt x="2581835" y="645470"/>
                  </a:cubicBezTo>
                </a:path>
              </a:pathLst>
            </a:custGeom>
            <a:noFill/>
            <a:ln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910E125-D30F-FE67-F549-9E2DFBF5C190}"/>
                </a:ext>
              </a:extLst>
            </p:cNvPr>
            <p:cNvSpPr/>
            <p:nvPr/>
          </p:nvSpPr>
          <p:spPr>
            <a:xfrm flipV="1">
              <a:off x="3212558" y="5765686"/>
              <a:ext cx="2581835" cy="658917"/>
            </a:xfrm>
            <a:custGeom>
              <a:avLst/>
              <a:gdLst>
                <a:gd name="connsiteX0" fmla="*/ 0 w 2581835"/>
                <a:gd name="connsiteY0" fmla="*/ 658917 h 658917"/>
                <a:gd name="connsiteX1" fmla="*/ 1290918 w 2581835"/>
                <a:gd name="connsiteY1" fmla="*/ 11 h 658917"/>
                <a:gd name="connsiteX2" fmla="*/ 2581835 w 2581835"/>
                <a:gd name="connsiteY2" fmla="*/ 645470 h 658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1835" h="658917">
                  <a:moveTo>
                    <a:pt x="0" y="658917"/>
                  </a:moveTo>
                  <a:cubicBezTo>
                    <a:pt x="430306" y="330584"/>
                    <a:pt x="860612" y="2252"/>
                    <a:pt x="1290918" y="11"/>
                  </a:cubicBezTo>
                  <a:cubicBezTo>
                    <a:pt x="1721224" y="-2230"/>
                    <a:pt x="2151529" y="321620"/>
                    <a:pt x="2581835" y="645470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ysDot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016EB0-1746-82BF-AAB1-0D9616EF9889}"/>
                </a:ext>
              </a:extLst>
            </p:cNvPr>
            <p:cNvSpPr txBox="1"/>
            <p:nvPr/>
          </p:nvSpPr>
          <p:spPr>
            <a:xfrm>
              <a:off x="4031957" y="5864311"/>
              <a:ext cx="100462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</a:rPr>
                <a:t>OPEN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DEB3C27-E564-2658-85EF-07B28254C6D9}"/>
              </a:ext>
            </a:extLst>
          </p:cNvPr>
          <p:cNvSpPr txBox="1"/>
          <p:nvPr/>
        </p:nvSpPr>
        <p:spPr>
          <a:xfrm>
            <a:off x="8285636" y="4384053"/>
            <a:ext cx="36856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If A solves DLOG, then it also breaks CDH </a:t>
            </a:r>
          </a:p>
        </p:txBody>
      </p:sp>
    </p:spTree>
    <p:extLst>
      <p:ext uri="{BB962C8B-B14F-4D97-AF65-F5344CB8AC3E}">
        <p14:creationId xmlns:p14="http://schemas.microsoft.com/office/powerpoint/2010/main" val="127379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991545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Diffie-Hellman Key Exchange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858B127F-8A3C-DE4E-9E24-1A2CE1733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468" y="2456793"/>
            <a:ext cx="1647972" cy="164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4F782E-EBE0-0941-9F58-1D3E09F17312}"/>
              </a:ext>
            </a:extLst>
          </p:cNvPr>
          <p:cNvCxnSpPr/>
          <p:nvPr/>
        </p:nvCxnSpPr>
        <p:spPr>
          <a:xfrm>
            <a:off x="3920807" y="2823816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pic>
        <p:nvPicPr>
          <p:cNvPr id="6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F7802316-9A2F-1B43-8A06-7679D9BE3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258" y="2464614"/>
            <a:ext cx="1016248" cy="165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F990E1C-605B-C54A-9C11-E66D6520A85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03512" y="4372282"/>
                <a:ext cx="3240360" cy="99131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Pick a random number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F990E1C-605B-C54A-9C11-E66D6520A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4372282"/>
                <a:ext cx="3240360" cy="991318"/>
              </a:xfrm>
              <a:prstGeom prst="rect">
                <a:avLst/>
              </a:prstGeom>
              <a:blipFill>
                <a:blip r:embed="rId5"/>
                <a:stretch>
                  <a:fillRect l="-3502" t="-8861" b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2C7034-66F7-AE4A-9623-BA457E05B7A0}"/>
                  </a:ext>
                </a:extLst>
              </p:cNvPr>
              <p:cNvSpPr/>
              <p:nvPr/>
            </p:nvSpPr>
            <p:spPr>
              <a:xfrm>
                <a:off x="4940678" y="2178868"/>
                <a:ext cx="17273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2C7034-66F7-AE4A-9623-BA457E05B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0678" y="2178868"/>
                <a:ext cx="1727396" cy="523220"/>
              </a:xfrm>
              <a:prstGeom prst="rect">
                <a:avLst/>
              </a:prstGeom>
              <a:blipFill>
                <a:blip r:embed="rId6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3E2645-FA12-5546-AF52-A563880DDE02}"/>
              </a:ext>
            </a:extLst>
          </p:cNvPr>
          <p:cNvCxnSpPr/>
          <p:nvPr/>
        </p:nvCxnSpPr>
        <p:spPr>
          <a:xfrm>
            <a:off x="3935760" y="4093866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triangl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5E1671-FAF0-284E-B04B-440E09D846D8}"/>
                  </a:ext>
                </a:extLst>
              </p:cNvPr>
              <p:cNvSpPr/>
              <p:nvPr/>
            </p:nvSpPr>
            <p:spPr>
              <a:xfrm>
                <a:off x="4545725" y="1204871"/>
                <a:ext cx="4275466" cy="5132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sz="2400" dirty="0"/>
                  <a:t>Generator of our group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5E1671-FAF0-284E-B04B-440E09D84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725" y="1204871"/>
                <a:ext cx="4275466" cy="513282"/>
              </a:xfrm>
              <a:prstGeom prst="rect">
                <a:avLst/>
              </a:prstGeom>
              <a:blipFill>
                <a:blip r:embed="rId7"/>
                <a:stretch>
                  <a:fillRect l="-890" t="-2439"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32D69BF5-539F-AE46-A75A-8E8C1C9C6FE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896200" y="4372282"/>
                <a:ext cx="3240360" cy="99131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Pick a random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32D69BF5-539F-AE46-A75A-8E8C1C9C6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6200" y="4372282"/>
                <a:ext cx="3240360" cy="991318"/>
              </a:xfrm>
              <a:prstGeom prst="rect">
                <a:avLst/>
              </a:prstGeom>
              <a:blipFill>
                <a:blip r:embed="rId8"/>
                <a:stretch>
                  <a:fillRect l="-3906" t="-8861" b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9E7F7F2-730B-B74B-98D2-4243D95123DA}"/>
                  </a:ext>
                </a:extLst>
              </p:cNvPr>
              <p:cNvSpPr/>
              <p:nvPr/>
            </p:nvSpPr>
            <p:spPr>
              <a:xfrm>
                <a:off x="4968982" y="3352001"/>
                <a:ext cx="17379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9E7F7F2-730B-B74B-98D2-4243D9512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982" y="3352001"/>
                <a:ext cx="1737975" cy="523220"/>
              </a:xfrm>
              <a:prstGeom prst="rect">
                <a:avLst/>
              </a:prstGeom>
              <a:blipFill>
                <a:blip r:embed="rId9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/>
              <p:nvPr/>
            </p:nvSpPr>
            <p:spPr>
              <a:xfrm>
                <a:off x="1703513" y="5677120"/>
                <a:ext cx="41174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Shared key 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3" y="5677120"/>
                <a:ext cx="4117409" cy="523220"/>
              </a:xfrm>
              <a:prstGeom prst="rect">
                <a:avLst/>
              </a:prstGeom>
              <a:blipFill>
                <a:blip r:embed="rId10"/>
                <a:stretch>
                  <a:fillRect l="-2761" t="-930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B0C598-7DBC-8F4E-90F8-80E1193F0A3C}"/>
                  </a:ext>
                </a:extLst>
              </p:cNvPr>
              <p:cNvSpPr/>
              <p:nvPr/>
            </p:nvSpPr>
            <p:spPr>
              <a:xfrm>
                <a:off x="3323693" y="6252250"/>
                <a:ext cx="24013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B0C598-7DBC-8F4E-90F8-80E1193F0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693" y="6252250"/>
                <a:ext cx="2401363" cy="523220"/>
              </a:xfrm>
              <a:prstGeom prst="rect">
                <a:avLst/>
              </a:prstGeom>
              <a:blipFill>
                <a:blip r:embed="rId11"/>
                <a:stretch>
                  <a:fillRect l="-5263" t="-11905" r="-52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629B584-82F9-A244-B1F6-2C733AF03BFE}"/>
                  </a:ext>
                </a:extLst>
              </p:cNvPr>
              <p:cNvSpPr/>
              <p:nvPr/>
            </p:nvSpPr>
            <p:spPr>
              <a:xfrm>
                <a:off x="6456041" y="5677120"/>
                <a:ext cx="41174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Shared key 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629B584-82F9-A244-B1F6-2C733AF03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041" y="5677120"/>
                <a:ext cx="4117409" cy="523220"/>
              </a:xfrm>
              <a:prstGeom prst="rect">
                <a:avLst/>
              </a:prstGeom>
              <a:blipFill>
                <a:blip r:embed="rId12"/>
                <a:stretch>
                  <a:fillRect l="-3077" t="-930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5B1B88A-7024-4442-8C4D-C57DCC4D75CE}"/>
                  </a:ext>
                </a:extLst>
              </p:cNvPr>
              <p:cNvSpPr/>
              <p:nvPr/>
            </p:nvSpPr>
            <p:spPr>
              <a:xfrm>
                <a:off x="8276703" y="6252250"/>
                <a:ext cx="24013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00FF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5B1B88A-7024-4442-8C4D-C57DCC4D7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703" y="6252250"/>
                <a:ext cx="2401363" cy="523220"/>
              </a:xfrm>
              <a:prstGeom prst="rect">
                <a:avLst/>
              </a:prstGeom>
              <a:blipFill>
                <a:blip r:embed="rId13"/>
                <a:stretch>
                  <a:fillRect l="-5263" t="-11905" r="-52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50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991545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Diffie-Hellman/El Gamal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/>
              <p:nvPr/>
            </p:nvSpPr>
            <p:spPr>
              <a:xfrm>
                <a:off x="672520" y="1444079"/>
                <a:ext cx="9136498" cy="1477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800" dirty="0"/>
                  <a:t>Generate an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-bit prime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and a generator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. Choose 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a random number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</m:oMath>
                </a14:m>
                <a:br>
                  <a:rPr lang="en-US" sz="2800" dirty="0"/>
                </a:b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/>
                  <a:t>and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20" y="1444079"/>
                <a:ext cx="9136498" cy="1477649"/>
              </a:xfrm>
              <a:prstGeom prst="rect">
                <a:avLst/>
              </a:prstGeom>
              <a:blipFill>
                <a:blip r:embed="rId3"/>
                <a:stretch>
                  <a:fillRect l="-1110" t="-427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/>
              <p:nvPr/>
            </p:nvSpPr>
            <p:spPr>
              <a:xfrm>
                <a:off x="672520" y="3169055"/>
                <a:ext cx="8724327" cy="1079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: Generate random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  <m:sup/>
                    </m:sSub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output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20" y="3169055"/>
                <a:ext cx="8724327" cy="1079976"/>
              </a:xfrm>
              <a:prstGeom prst="rect">
                <a:avLst/>
              </a:prstGeom>
              <a:blipFill>
                <a:blip r:embed="rId4"/>
                <a:stretch>
                  <a:fillRect l="-1163" t="-4651" b="-1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/>
              <p:nvPr/>
            </p:nvSpPr>
            <p:spPr>
              <a:xfrm>
                <a:off x="672520" y="4447799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800" dirty="0"/>
                  <a:t>: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sz="2800" dirty="0"/>
                  <a:t>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divide the second component to retrieve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20" y="4447799"/>
                <a:ext cx="7971837" cy="954107"/>
              </a:xfrm>
              <a:prstGeom prst="rect">
                <a:avLst/>
              </a:prstGeom>
              <a:blipFill>
                <a:blip r:embed="rId5"/>
                <a:stretch>
                  <a:fillRect l="-1272" t="-6579" r="-1113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63">
            <a:extLst>
              <a:ext uri="{FF2B5EF4-FFF2-40B4-BE49-F238E27FC236}">
                <a16:creationId xmlns:a16="http://schemas.microsoft.com/office/drawing/2014/main" id="{060A0316-D796-6F39-F1BF-E8999B89CA97}"/>
              </a:ext>
            </a:extLst>
          </p:cNvPr>
          <p:cNvSpPr txBox="1">
            <a:spLocks noChangeArrowheads="1"/>
          </p:cNvSpPr>
          <p:nvPr/>
        </p:nvSpPr>
        <p:spPr>
          <a:xfrm>
            <a:off x="672519" y="5401906"/>
            <a:ext cx="7025065" cy="9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solidFill>
                  <a:srgbClr val="FF0000"/>
                </a:solidFill>
                <a:latin typeface="+mn-lt"/>
                <a:ea typeface="American Typewriter" charset="0"/>
                <a:cs typeface="American Typewriter" charset="0"/>
              </a:rPr>
              <a:t>Q1: How to make this really work?  Q2: Is this IND-CPA secure?</a:t>
            </a:r>
          </a:p>
        </p:txBody>
      </p:sp>
    </p:spTree>
    <p:extLst>
      <p:ext uri="{BB962C8B-B14F-4D97-AF65-F5344CB8AC3E}">
        <p14:creationId xmlns:p14="http://schemas.microsoft.com/office/powerpoint/2010/main" val="310282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come up with a prime p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71DC0F-A956-AB39-5923-B874083B08AC}"/>
                  </a:ext>
                </a:extLst>
              </p:cNvPr>
              <p:cNvSpPr/>
              <p:nvPr/>
            </p:nvSpPr>
            <p:spPr>
              <a:xfrm>
                <a:off x="2462990" y="1196753"/>
                <a:ext cx="820891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(1) </a:t>
                </a:r>
                <a:r>
                  <a:rPr lang="en-US" sz="2800" b="1" dirty="0"/>
                  <a:t>Prime number theorem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≈1/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fraction of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800" b="1" dirty="0"/>
                  <a:t>-bit </a:t>
                </a:r>
                <a:r>
                  <a:rPr lang="en-US" sz="2800" dirty="0"/>
                  <a:t>numbers are prime.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71DC0F-A956-AB39-5923-B874083B0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990" y="1196753"/>
                <a:ext cx="8208912" cy="954107"/>
              </a:xfrm>
              <a:prstGeom prst="rect">
                <a:avLst/>
              </a:prstGeom>
              <a:blipFill>
                <a:blip r:embed="rId3"/>
                <a:stretch>
                  <a:fillRect l="-1543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5AA979-3CD4-D138-F1BD-5849AC1D3DE4}"/>
                  </a:ext>
                </a:extLst>
              </p:cNvPr>
              <p:cNvSpPr/>
              <p:nvPr/>
            </p:nvSpPr>
            <p:spPr>
              <a:xfrm>
                <a:off x="2494203" y="2276873"/>
                <a:ext cx="770485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(2) </a:t>
                </a:r>
                <a:r>
                  <a:rPr lang="en-US" sz="2800" b="1" dirty="0"/>
                  <a:t>Primality tests</a:t>
                </a:r>
                <a:r>
                  <a:rPr lang="en-US" sz="2800" dirty="0"/>
                  <a:t> [Miller’76, Rabin’80, Agrawal-Kayal-Saxena’02] Can test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if a given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-bit number is prime.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5AA979-3CD4-D138-F1BD-5849AC1D3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203" y="2276873"/>
                <a:ext cx="7704856" cy="1384995"/>
              </a:xfrm>
              <a:prstGeom prst="rect">
                <a:avLst/>
              </a:prstGeom>
              <a:blipFill>
                <a:blip r:embed="rId4"/>
                <a:stretch>
                  <a:fillRect l="-1645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124F46A-1A12-BCE2-8C96-74659A3435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5168" y="3828257"/>
            <a:ext cx="2201664" cy="16512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639B56-8E8A-2060-73D4-D2726E871890}"/>
              </a:ext>
            </a:extLst>
          </p:cNvPr>
          <p:cNvSpPr txBox="1"/>
          <p:nvPr/>
        </p:nvSpPr>
        <p:spPr>
          <a:xfrm>
            <a:off x="2676928" y="5517233"/>
            <a:ext cx="7739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OPEN: </a:t>
            </a:r>
            <a:r>
              <a:rPr lang="en-US" sz="2400" dirty="0"/>
              <a:t>Deterministically come up with an n-bit prime?  </a:t>
            </a:r>
          </a:p>
        </p:txBody>
      </p:sp>
    </p:spTree>
    <p:extLst>
      <p:ext uri="{BB962C8B-B14F-4D97-AF65-F5344CB8AC3E}">
        <p14:creationId xmlns:p14="http://schemas.microsoft.com/office/powerpoint/2010/main" val="304154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1F3D-5E98-5C62-F64A-93E3A37A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D668-FC9B-0B8E-8A95-31A2A8599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Application of Pseudorandom Functions -- Impossibility of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Preliminaries of Number Theory</a:t>
            </a:r>
          </a:p>
          <a:p>
            <a:pPr lvl="1"/>
            <a:r>
              <a:rPr lang="en-US" dirty="0"/>
              <a:t>Co-</a:t>
            </a:r>
            <a:r>
              <a:rPr lang="en-US" dirty="0" err="1"/>
              <a:t>primeness</a:t>
            </a:r>
            <a:r>
              <a:rPr lang="en-US" dirty="0"/>
              <a:t> and group </a:t>
            </a:r>
          </a:p>
          <a:p>
            <a:pPr lvl="1"/>
            <a:r>
              <a:rPr lang="en-US" dirty="0"/>
              <a:t>Exponent and discrete log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91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come up with a generator g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71DC0F-A956-AB39-5923-B874083B08AC}"/>
                  </a:ext>
                </a:extLst>
              </p:cNvPr>
              <p:cNvSpPr/>
              <p:nvPr/>
            </p:nvSpPr>
            <p:spPr>
              <a:xfrm>
                <a:off x="2459087" y="1493203"/>
                <a:ext cx="9095603" cy="987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(1) </a:t>
                </a:r>
                <a:r>
                  <a:rPr lang="en-US" sz="2800" b="1" dirty="0"/>
                  <a:t>There are lots of generators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≈1/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 fraction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are generators (where p is an n-bit prime).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C71DC0F-A956-AB39-5923-B874083B0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087" y="1493203"/>
                <a:ext cx="9095603" cy="987322"/>
              </a:xfrm>
              <a:prstGeom prst="rect">
                <a:avLst/>
              </a:prstGeom>
              <a:blipFill>
                <a:blip r:embed="rId3"/>
                <a:stretch>
                  <a:fillRect l="-1395" t="-5063" b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5AA979-3CD4-D138-F1BD-5849AC1D3DE4}"/>
                  </a:ext>
                </a:extLst>
              </p:cNvPr>
              <p:cNvSpPr/>
              <p:nvPr/>
            </p:nvSpPr>
            <p:spPr>
              <a:xfrm>
                <a:off x="2459088" y="2636912"/>
                <a:ext cx="820891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(2) </a:t>
                </a:r>
                <a:r>
                  <a:rPr lang="en-US" sz="2800" b="1" dirty="0"/>
                  <a:t>Testing if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b="1" dirty="0"/>
                  <a:t>is a generator</a:t>
                </a:r>
                <a:r>
                  <a:rPr lang="en-US" sz="2800" dirty="0"/>
                  <a:t>: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5AA979-3CD4-D138-F1BD-5849AC1D3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088" y="2636912"/>
                <a:ext cx="8208912" cy="523220"/>
              </a:xfrm>
              <a:prstGeom prst="rect">
                <a:avLst/>
              </a:prstGeom>
              <a:blipFill>
                <a:blip r:embed="rId4"/>
                <a:stretch>
                  <a:fillRect l="-1543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BF608A9-4A94-FD20-67B1-54E7C65FF85F}"/>
                  </a:ext>
                </a:extLst>
              </p:cNvPr>
              <p:cNvSpPr/>
              <p:nvPr/>
            </p:nvSpPr>
            <p:spPr>
              <a:xfrm>
                <a:off x="2676928" y="3376157"/>
                <a:ext cx="7811561" cy="1436099"/>
              </a:xfrm>
              <a:prstGeom prst="rect">
                <a:avLst/>
              </a:prstGeom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u="sng" dirty="0"/>
                  <a:t>Theorem</a:t>
                </a:r>
                <a:r>
                  <a:rPr lang="en-US" sz="2800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be the prime factors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. Then, g is a generator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if and only if 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−1)/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≠1 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for all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BF608A9-4A94-FD20-67B1-54E7C65FF8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928" y="3376157"/>
                <a:ext cx="7811561" cy="1436099"/>
              </a:xfrm>
              <a:prstGeom prst="rect">
                <a:avLst/>
              </a:prstGeom>
              <a:blipFill>
                <a:blip r:embed="rId5"/>
                <a:stretch>
                  <a:fillRect l="-1454" t="-3448" b="-10345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E953FB1-9A2E-A7D7-88D8-27678642FB49}"/>
              </a:ext>
            </a:extLst>
          </p:cNvPr>
          <p:cNvSpPr txBox="1"/>
          <p:nvPr/>
        </p:nvSpPr>
        <p:spPr>
          <a:xfrm>
            <a:off x="2676928" y="5301209"/>
            <a:ext cx="77395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OPEN: </a:t>
            </a:r>
            <a:r>
              <a:rPr lang="en-US" sz="2400" dirty="0"/>
              <a:t>Can you test if g is a generator without knowing the prime factorization of p-1?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4B0A3-BEB9-3FB5-9223-9E2CD3BBEADF}"/>
              </a:ext>
            </a:extLst>
          </p:cNvPr>
          <p:cNvSpPr txBox="1"/>
          <p:nvPr/>
        </p:nvSpPr>
        <p:spPr>
          <a:xfrm>
            <a:off x="2676928" y="6137035"/>
            <a:ext cx="7739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OPEN: </a:t>
            </a:r>
            <a:r>
              <a:rPr lang="en-US" sz="2400" dirty="0"/>
              <a:t>Deterministically come up with a generator?  </a:t>
            </a:r>
          </a:p>
        </p:txBody>
      </p:sp>
    </p:spTree>
    <p:extLst>
      <p:ext uri="{BB962C8B-B14F-4D97-AF65-F5344CB8AC3E}">
        <p14:creationId xmlns:p14="http://schemas.microsoft.com/office/powerpoint/2010/main" val="47183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 animBg="1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 Summarize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D9BAA4F-9052-5432-D025-05BC41D44C2D}"/>
                  </a:ext>
                </a:extLst>
              </p:cNvPr>
              <p:cNvSpPr/>
              <p:nvPr/>
            </p:nvSpPr>
            <p:spPr>
              <a:xfrm>
                <a:off x="2207568" y="1754630"/>
                <a:ext cx="8424935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Pick a random safe prime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/>
                  <a:t> Therefore, I know the factorization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−1=2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automatically!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D9BAA4F-9052-5432-D025-05BC41D44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1754630"/>
                <a:ext cx="8424935" cy="954107"/>
              </a:xfrm>
              <a:prstGeom prst="rect">
                <a:avLst/>
              </a:prstGeom>
              <a:blipFill>
                <a:blip r:embed="rId3"/>
                <a:stretch>
                  <a:fillRect l="-1203" t="-7895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648E48-0035-DD0F-D735-C3096821EC99}"/>
                  </a:ext>
                </a:extLst>
              </p:cNvPr>
              <p:cNvSpPr/>
              <p:nvPr/>
            </p:nvSpPr>
            <p:spPr>
              <a:xfrm>
                <a:off x="2254805" y="2941132"/>
                <a:ext cx="8208912" cy="987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Pick a random element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and test if it is a generator (using theorem from last slide).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4648E48-0035-DD0F-D735-C3096821E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805" y="2941132"/>
                <a:ext cx="8208912" cy="987322"/>
              </a:xfrm>
              <a:prstGeom prst="rect">
                <a:avLst/>
              </a:prstGeom>
              <a:blipFill>
                <a:blip r:embed="rId4"/>
                <a:stretch>
                  <a:fillRect l="-1391" t="-5063" b="-16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9E9674D-6DFC-2A4E-78B1-E9F90FD84F73}"/>
              </a:ext>
            </a:extLst>
          </p:cNvPr>
          <p:cNvSpPr/>
          <p:nvPr/>
        </p:nvSpPr>
        <p:spPr>
          <a:xfrm>
            <a:off x="2226241" y="4273932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Continue step 2 until you hit a generator.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4DD0DF-FDDC-9435-5DC0-E0E23BA3B43A}"/>
              </a:ext>
            </a:extLst>
          </p:cNvPr>
          <p:cNvSpPr/>
          <p:nvPr/>
        </p:nvSpPr>
        <p:spPr>
          <a:xfrm>
            <a:off x="1919536" y="1628800"/>
            <a:ext cx="8640958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9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991544" y="260648"/>
            <a:ext cx="846043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Squares mod P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B42EE32-4201-953F-A853-DBAA1074A0D6}"/>
                  </a:ext>
                </a:extLst>
              </p:cNvPr>
              <p:cNvSpPr/>
              <p:nvPr/>
            </p:nvSpPr>
            <p:spPr>
              <a:xfrm>
                <a:off x="1847528" y="1318663"/>
                <a:ext cx="864096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P be prime.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is a squares mod P (also called a “quadratic residue”) if there is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B42EE32-4201-953F-A853-DBAA1074A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1318663"/>
                <a:ext cx="8640960" cy="1384995"/>
              </a:xfrm>
              <a:prstGeom prst="rect">
                <a:avLst/>
              </a:prstGeom>
              <a:blipFill>
                <a:blip r:embed="rId3"/>
                <a:stretch>
                  <a:fillRect l="-1466" t="-4505" r="-1760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D305D3-3C87-F675-E1C3-3BCF00629A6D}"/>
                  </a:ext>
                </a:extLst>
              </p:cNvPr>
              <p:cNvSpPr/>
              <p:nvPr/>
            </p:nvSpPr>
            <p:spPr>
              <a:xfrm>
                <a:off x="1775520" y="4758422"/>
                <a:ext cx="86409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Theorem</a:t>
                </a:r>
                <a:r>
                  <a:rPr lang="en-US" sz="2800" dirty="0"/>
                  <a:t>: Exactly half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are squares mod P.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0D305D3-3C87-F675-E1C3-3BCF00629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4758422"/>
                <a:ext cx="8640960" cy="523220"/>
              </a:xfrm>
              <a:prstGeom prst="rect">
                <a:avLst/>
              </a:prstGeom>
              <a:blipFill>
                <a:blip r:embed="rId4"/>
                <a:stretch>
                  <a:fillRect l="-1466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loud Callout 3">
                <a:extLst>
                  <a:ext uri="{FF2B5EF4-FFF2-40B4-BE49-F238E27FC236}">
                    <a16:creationId xmlns:a16="http://schemas.microsoft.com/office/drawing/2014/main" id="{A0BA617C-41DE-3703-EFFC-B919E55F5060}"/>
                  </a:ext>
                </a:extLst>
              </p:cNvPr>
              <p:cNvSpPr/>
              <p:nvPr/>
            </p:nvSpPr>
            <p:spPr>
              <a:xfrm>
                <a:off x="5552900" y="2522912"/>
                <a:ext cx="4189615" cy="1812175"/>
              </a:xfrm>
              <a:prstGeom prst="cloudCallou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(p-1)/2 many distinct pairs (x,-x) leading to a non-zero square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loud Callout 3">
                <a:extLst>
                  <a:ext uri="{FF2B5EF4-FFF2-40B4-BE49-F238E27FC236}">
                    <a16:creationId xmlns:a16="http://schemas.microsoft.com/office/drawing/2014/main" id="{A0BA617C-41DE-3703-EFFC-B919E55F50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900" y="2522912"/>
                <a:ext cx="4189615" cy="1812175"/>
              </a:xfrm>
              <a:prstGeom prst="cloudCallou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3770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991544" y="260648"/>
            <a:ext cx="846043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Squares mod P: A Characterization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608604-388C-C143-BB2B-A2989E5B8914}"/>
                  </a:ext>
                </a:extLst>
              </p:cNvPr>
              <p:cNvSpPr/>
              <p:nvPr/>
            </p:nvSpPr>
            <p:spPr>
              <a:xfrm>
                <a:off x="1847528" y="1628801"/>
                <a:ext cx="8604448" cy="1012457"/>
              </a:xfrm>
              <a:prstGeom prst="rect">
                <a:avLst/>
              </a:prstGeom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Claim: Fix any generator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. Then,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is a square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𝐷𝐿𝑂𝐺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mod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is even.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F608604-388C-C143-BB2B-A2989E5B8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1628801"/>
                <a:ext cx="8604448" cy="1012457"/>
              </a:xfrm>
              <a:prstGeom prst="rect">
                <a:avLst/>
              </a:prstGeom>
              <a:blipFill>
                <a:blip r:embed="rId3"/>
                <a:stretch>
                  <a:fillRect l="-1322" t="-6098" b="-9756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446F42-6F70-969C-9012-83EA2029FAFA}"/>
                  </a:ext>
                </a:extLst>
              </p:cNvPr>
              <p:cNvSpPr/>
              <p:nvPr/>
            </p:nvSpPr>
            <p:spPr>
              <a:xfrm>
                <a:off x="1826241" y="2942065"/>
                <a:ext cx="8928992" cy="1401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Proof (</a:t>
                </a:r>
                <a:r>
                  <a:rPr lang="en-US" sz="2800" i="1" dirty="0"/>
                  <a:t>if</a:t>
                </a:r>
                <a:r>
                  <a:rPr lang="en-US" sz="2800" dirty="0"/>
                  <a:t>) </a:t>
                </a:r>
              </a:p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is even,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is a square root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F446F42-6F70-969C-9012-83EA2029F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241" y="2942065"/>
                <a:ext cx="8928992" cy="1401089"/>
              </a:xfrm>
              <a:prstGeom prst="rect">
                <a:avLst/>
              </a:prstGeom>
              <a:blipFill>
                <a:blip r:embed="rId4"/>
                <a:stretch>
                  <a:fillRect l="-1565" t="-4505" b="-1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CCD44B-6B90-5CDB-1E45-E9F1B836876E}"/>
                  </a:ext>
                </a:extLst>
              </p:cNvPr>
              <p:cNvSpPr/>
              <p:nvPr/>
            </p:nvSpPr>
            <p:spPr>
              <a:xfrm>
                <a:off x="1847528" y="4593511"/>
                <a:ext cx="8640960" cy="13926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Proof (</a:t>
                </a:r>
                <a:r>
                  <a:rPr lang="en-US" sz="2800" i="1" dirty="0" err="1"/>
                  <a:t>iff</a:t>
                </a:r>
                <a:r>
                  <a:rPr lang="en-US" sz="2800" dirty="0"/>
                  <a:t>) </a:t>
                </a:r>
              </a:p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/>
                  <a:t>. So,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is even.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3CCD44B-6B90-5CDB-1E45-E9F1B8368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4593511"/>
                <a:ext cx="8640960" cy="1392689"/>
              </a:xfrm>
              <a:prstGeom prst="rect">
                <a:avLst/>
              </a:prstGeom>
              <a:blipFill>
                <a:blip r:embed="rId5"/>
                <a:stretch>
                  <a:fillRect l="-1466" t="-4505" r="-1320" b="-1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1847528" y="5282045"/>
            <a:ext cx="88204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So, it is easy to detect whether a number mod P is a square.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/>
              <p:nvPr/>
            </p:nvSpPr>
            <p:spPr>
              <a:xfrm>
                <a:off x="1847528" y="2060848"/>
                <a:ext cx="8640960" cy="541110"/>
              </a:xfrm>
              <a:prstGeom prst="rect">
                <a:avLst/>
              </a:prstGeom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Claim: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mod P is a square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2060848"/>
                <a:ext cx="8640960" cy="541110"/>
              </a:xfrm>
              <a:prstGeom prst="rect">
                <a:avLst/>
              </a:prstGeom>
              <a:blipFill>
                <a:blip r:embed="rId3"/>
                <a:stretch>
                  <a:fillRect l="-1316" t="-4444" b="-28889"/>
                </a:stretch>
              </a:blipFill>
              <a:ln w="25400"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C92CD-0D53-4641-A227-2E2ED697E0FE}"/>
                  </a:ext>
                </a:extLst>
              </p:cNvPr>
              <p:cNvSpPr/>
              <p:nvPr/>
            </p:nvSpPr>
            <p:spPr>
              <a:xfrm>
                <a:off x="1847528" y="2724656"/>
                <a:ext cx="8928992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Proof (</a:t>
                </a:r>
                <a:r>
                  <a:rPr lang="en-US" sz="2800" i="1" dirty="0" err="1"/>
                  <a:t>iff</a:t>
                </a:r>
                <a:r>
                  <a:rPr lang="en-US" sz="2800" dirty="0"/>
                  <a:t>)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C92CD-0D53-4641-A227-2E2ED697E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2724656"/>
                <a:ext cx="8928992" cy="541110"/>
              </a:xfrm>
              <a:prstGeom prst="rect">
                <a:avLst/>
              </a:prstGeom>
              <a:blipFill>
                <a:blip r:embed="rId4"/>
                <a:stretch>
                  <a:fillRect l="-1420" t="-6818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1409B68-2ED7-EE17-0D97-4A937CB20D9E}"/>
                  </a:ext>
                </a:extLst>
              </p:cNvPr>
              <p:cNvSpPr/>
              <p:nvPr/>
            </p:nvSpPr>
            <p:spPr>
              <a:xfrm>
                <a:off x="1847528" y="3429001"/>
                <a:ext cx="892899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Proof (</a:t>
                </a:r>
                <a:r>
                  <a:rPr lang="en-US" sz="2800" i="1" dirty="0"/>
                  <a:t>if</a:t>
                </a:r>
                <a:r>
                  <a:rPr lang="en-US" sz="2800" dirty="0"/>
                  <a:t>) Show that the discrete log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has to be even and therefore (by previous slide)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is a square.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1409B68-2ED7-EE17-0D97-4A937CB20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3429001"/>
                <a:ext cx="8928992" cy="954107"/>
              </a:xfrm>
              <a:prstGeom prst="rect">
                <a:avLst/>
              </a:prstGeom>
              <a:blipFill>
                <a:blip r:embed="rId5"/>
                <a:stretch>
                  <a:fillRect l="-1420" t="-7895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1">
            <a:extLst>
              <a:ext uri="{FF2B5EF4-FFF2-40B4-BE49-F238E27FC236}">
                <a16:creationId xmlns:a16="http://schemas.microsoft.com/office/drawing/2014/main" id="{698755E1-B3D7-DAB8-EF41-0A783D3C2F1C}"/>
              </a:ext>
            </a:extLst>
          </p:cNvPr>
          <p:cNvSpPr txBox="1">
            <a:spLocks/>
          </p:cNvSpPr>
          <p:nvPr/>
        </p:nvSpPr>
        <p:spPr>
          <a:xfrm>
            <a:off x="1524000" y="260648"/>
            <a:ext cx="954055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Now, an Efficient Characterization…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713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animBg="1"/>
      <p:bldP spid="17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495600" y="404664"/>
            <a:ext cx="734481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Computing Square Roots mod P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/>
              <p:nvPr/>
            </p:nvSpPr>
            <p:spPr>
              <a:xfrm>
                <a:off x="1847528" y="1318662"/>
                <a:ext cx="86409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P be prime. Exactly half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are squares mod P.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1318662"/>
                <a:ext cx="8640960" cy="523220"/>
              </a:xfrm>
              <a:prstGeom prst="rect">
                <a:avLst/>
              </a:prstGeom>
              <a:blipFill>
                <a:blip r:embed="rId3"/>
                <a:stretch>
                  <a:fillRect l="-1466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1847528" y="2110751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It is easy to compute square roots mod P. We will show it for the case where P = 3 (mod 4).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/>
              <p:nvPr/>
            </p:nvSpPr>
            <p:spPr>
              <a:xfrm>
                <a:off x="1847528" y="3429000"/>
                <a:ext cx="8640960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Claim: The square roots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mod P are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 </m:t>
                        </m:r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en-US" sz="2800" b="1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3429000"/>
                <a:ext cx="8640960" cy="541110"/>
              </a:xfrm>
              <a:prstGeom prst="rect">
                <a:avLst/>
              </a:prstGeom>
              <a:blipFill>
                <a:blip r:embed="rId4"/>
                <a:stretch>
                  <a:fillRect l="-1466" t="-930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C92CD-0D53-4641-A227-2E2ED697E0FE}"/>
                  </a:ext>
                </a:extLst>
              </p:cNvPr>
              <p:cNvSpPr/>
              <p:nvPr/>
            </p:nvSpPr>
            <p:spPr>
              <a:xfrm>
                <a:off x="1847528" y="4092808"/>
                <a:ext cx="8928992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Proof: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+1)/4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+1)/2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C92CD-0D53-4641-A227-2E2ED697E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4092808"/>
                <a:ext cx="8928992" cy="541110"/>
              </a:xfrm>
              <a:prstGeom prst="rect">
                <a:avLst/>
              </a:prstGeom>
              <a:blipFill>
                <a:blip r:embed="rId5"/>
                <a:stretch>
                  <a:fillRect l="-1420" t="-6977"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41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991545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Problem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/>
              <p:nvPr/>
            </p:nvSpPr>
            <p:spPr>
              <a:xfrm>
                <a:off x="1991544" y="1484784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Claim: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adversary can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484784"/>
                <a:ext cx="8822144" cy="523220"/>
              </a:xfrm>
              <a:prstGeom prst="rect">
                <a:avLst/>
              </a:prstGeom>
              <a:blipFill>
                <a:blip r:embed="rId3"/>
                <a:stretch>
                  <a:fillRect l="-1437" t="-1463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A3A9E8D-00F2-354A-9641-3CBC80267A0D}"/>
                  </a:ext>
                </a:extLst>
              </p:cNvPr>
              <p:cNvSpPr/>
              <p:nvPr/>
            </p:nvSpPr>
            <p:spPr>
              <a:xfrm>
                <a:off x="1991544" y="2908102"/>
                <a:ext cx="8822144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Corollary: Therefore, additionally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, the adversary </a:t>
                </a:r>
                <a:r>
                  <a:rPr lang="en-US" sz="2800" dirty="0">
                    <a:solidFill>
                      <a:srgbClr val="FF0000"/>
                    </a:solidFill>
                    <a:latin typeface="Calibri"/>
                  </a:rPr>
                  <a:t>can determine whether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Calibri"/>
                  </a:rPr>
                  <a:t> is a square mod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, violating “IND-CPA security”.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A3A9E8D-00F2-354A-9641-3CBC80267A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2908102"/>
                <a:ext cx="8822144" cy="1384995"/>
              </a:xfrm>
              <a:prstGeom prst="rect">
                <a:avLst/>
              </a:prstGeom>
              <a:blipFill>
                <a:blip r:embed="rId4"/>
                <a:stretch>
                  <a:fillRect l="-1437" t="-4545" r="-862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9C7AD-BC5A-9F46-9D0A-110198C6B311}"/>
                  </a:ext>
                </a:extLst>
              </p:cNvPr>
              <p:cNvSpPr/>
              <p:nvPr/>
            </p:nvSpPr>
            <p:spPr>
              <a:xfrm>
                <a:off x="1991544" y="2006840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compute some information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29C7AD-BC5A-9F46-9D0A-110198C6B3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2006840"/>
                <a:ext cx="8822144" cy="523220"/>
              </a:xfrm>
              <a:prstGeom prst="rect">
                <a:avLst/>
              </a:prstGeom>
              <a:blipFill>
                <a:blip r:embed="rId5"/>
                <a:stretch>
                  <a:fillRect l="-1437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70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A756F-56C1-6CE5-20FD-0886DCF01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AA535AB7-27F3-91EA-C5BD-1B92D7AD6198}"/>
              </a:ext>
            </a:extLst>
          </p:cNvPr>
          <p:cNvSpPr txBox="1">
            <a:spLocks/>
          </p:cNvSpPr>
          <p:nvPr/>
        </p:nvSpPr>
        <p:spPr>
          <a:xfrm>
            <a:off x="1991545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Problem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0C91E42-3DDB-F857-0059-3C1AB06341D8}"/>
                  </a:ext>
                </a:extLst>
              </p:cNvPr>
              <p:cNvSpPr/>
              <p:nvPr/>
            </p:nvSpPr>
            <p:spPr>
              <a:xfrm>
                <a:off x="1991544" y="1484784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Claim: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adversary can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0C91E42-3DDB-F857-0059-3C1AB0634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484784"/>
                <a:ext cx="8822144" cy="523220"/>
              </a:xfrm>
              <a:prstGeom prst="rect">
                <a:avLst/>
              </a:prstGeom>
              <a:blipFill>
                <a:blip r:embed="rId3"/>
                <a:stretch>
                  <a:fillRect l="-1437" t="-1463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42C25B6-CE2E-DF1D-0F0E-4DF0782C5D43}"/>
                  </a:ext>
                </a:extLst>
              </p:cNvPr>
              <p:cNvSpPr/>
              <p:nvPr/>
            </p:nvSpPr>
            <p:spPr>
              <a:xfrm>
                <a:off x="1991544" y="2908102"/>
                <a:ext cx="8822144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Corollary: Therefore, additionally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, the adversary </a:t>
                </a:r>
                <a:r>
                  <a:rPr lang="en-US" sz="2800" dirty="0">
                    <a:solidFill>
                      <a:srgbClr val="FF0000"/>
                    </a:solidFill>
                    <a:latin typeface="Calibri"/>
                  </a:rPr>
                  <a:t>can determine whether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Calibri"/>
                  </a:rPr>
                  <a:t> is a square mod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, violating “IND-CPA security”.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42C25B6-CE2E-DF1D-0F0E-4DF0782C5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2908102"/>
                <a:ext cx="8822144" cy="1384995"/>
              </a:xfrm>
              <a:prstGeom prst="rect">
                <a:avLst/>
              </a:prstGeom>
              <a:blipFill>
                <a:blip r:embed="rId4"/>
                <a:stretch>
                  <a:fillRect l="-1437" t="-4545" r="-862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3C91C3A-C37E-FC0D-ECC6-774B27A05E64}"/>
                  </a:ext>
                </a:extLst>
              </p:cNvPr>
              <p:cNvSpPr/>
              <p:nvPr/>
            </p:nvSpPr>
            <p:spPr>
              <a:xfrm>
                <a:off x="1991544" y="2034426"/>
                <a:ext cx="988480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determine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is a square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3C91C3A-C37E-FC0D-ECC6-774B27A05E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2034426"/>
                <a:ext cx="9884804" cy="523220"/>
              </a:xfrm>
              <a:prstGeom prst="rect">
                <a:avLst/>
              </a:prstGeom>
              <a:blipFill>
                <a:blip r:embed="rId5"/>
                <a:stretch>
                  <a:fillRect l="-1282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64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991545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Problem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/>
              <p:nvPr/>
            </p:nvSpPr>
            <p:spPr>
              <a:xfrm>
                <a:off x="1991544" y="1484784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Claim: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adversary can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484784"/>
                <a:ext cx="8822144" cy="523220"/>
              </a:xfrm>
              <a:prstGeom prst="rect">
                <a:avLst/>
              </a:prstGeom>
              <a:blipFill>
                <a:blip r:embed="rId3"/>
                <a:stretch>
                  <a:fillRect l="-1437" t="-1463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CFB4CAB-B25B-7247-B9AA-3434D241EA35}"/>
                  </a:ext>
                </a:extLst>
              </p:cNvPr>
              <p:cNvSpPr/>
              <p:nvPr/>
            </p:nvSpPr>
            <p:spPr>
              <a:xfrm>
                <a:off x="1990673" y="2040576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determine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is a square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CFB4CAB-B25B-7247-B9AA-3434D241E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673" y="2040576"/>
                <a:ext cx="8822144" cy="523220"/>
              </a:xfrm>
              <a:prstGeom prst="rect">
                <a:avLst/>
              </a:prstGeom>
              <a:blipFill>
                <a:blip r:embed="rId4"/>
                <a:stretch>
                  <a:fillRect l="-1437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B4CBAFD-54B8-1C47-97FD-7B90B914A923}"/>
                  </a:ext>
                </a:extLst>
              </p:cNvPr>
              <p:cNvSpPr/>
              <p:nvPr/>
            </p:nvSpPr>
            <p:spPr>
              <a:xfrm>
                <a:off x="2029033" y="2874728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is a square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is even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B4CBAFD-54B8-1C47-97FD-7B90B914A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033" y="2874728"/>
                <a:ext cx="8822144" cy="523220"/>
              </a:xfrm>
              <a:prstGeom prst="rect">
                <a:avLst/>
              </a:prstGeom>
              <a:blipFill>
                <a:blip r:embed="rId5"/>
                <a:stretch>
                  <a:fillRect l="-287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38384E-CE59-6545-8EFB-ACE537975CE2}"/>
                  </a:ext>
                </a:extLst>
              </p:cNvPr>
              <p:cNvSpPr/>
              <p:nvPr/>
            </p:nvSpPr>
            <p:spPr>
              <a:xfrm>
                <a:off x="2658521" y="3520047"/>
                <a:ext cx="37815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is even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38384E-CE59-6545-8EFB-ACE537975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521" y="3520047"/>
                <a:ext cx="3781584" cy="523220"/>
              </a:xfrm>
              <a:prstGeom prst="rect">
                <a:avLst/>
              </a:prstGeom>
              <a:blipFill>
                <a:blip r:embed="rId6"/>
                <a:stretch>
                  <a:fillRect l="-336"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3DF99B-E346-AA42-9730-8AB5F5CFC7A3}"/>
                  </a:ext>
                </a:extLst>
              </p:cNvPr>
              <p:cNvSpPr/>
              <p:nvPr/>
            </p:nvSpPr>
            <p:spPr>
              <a:xfrm>
                <a:off x="2658521" y="4057845"/>
                <a:ext cx="37815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is even 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is even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33DF99B-E346-AA42-9730-8AB5F5CFC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521" y="4057845"/>
                <a:ext cx="3781584" cy="523220"/>
              </a:xfrm>
              <a:prstGeom prst="rect">
                <a:avLst/>
              </a:prstGeom>
              <a:blipFill>
                <a:blip r:embed="rId7"/>
                <a:stretch>
                  <a:fillRect l="-336" t="-11905" r="-369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25043F-4C56-F54C-A5E4-B669892EEF35}"/>
                  </a:ext>
                </a:extLst>
              </p:cNvPr>
              <p:cNvSpPr/>
              <p:nvPr/>
            </p:nvSpPr>
            <p:spPr>
              <a:xfrm>
                <a:off x="2658522" y="4581065"/>
                <a:ext cx="766471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is even 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is even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325043F-4C56-F54C-A5E4-B669892EE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522" y="4581065"/>
                <a:ext cx="7664715" cy="523220"/>
              </a:xfrm>
              <a:prstGeom prst="rect">
                <a:avLst/>
              </a:prstGeom>
              <a:blipFill>
                <a:blip r:embed="rId8"/>
                <a:stretch>
                  <a:fillRect l="-166" t="-11905" r="-2483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F8EA13D-3ADE-BF40-9E51-328939B104DB}"/>
                  </a:ext>
                </a:extLst>
              </p:cNvPr>
              <p:cNvSpPr/>
              <p:nvPr/>
            </p:nvSpPr>
            <p:spPr>
              <a:xfrm>
                <a:off x="2607748" y="5118863"/>
                <a:ext cx="766471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is a square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F8EA13D-3ADE-BF40-9E51-328939B10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748" y="5118863"/>
                <a:ext cx="7664715" cy="523220"/>
              </a:xfrm>
              <a:prstGeom prst="rect">
                <a:avLst/>
              </a:prstGeom>
              <a:blipFill>
                <a:blip r:embed="rId9"/>
                <a:stretch>
                  <a:fillRect l="-16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A175480C-FB05-E84D-BD22-4755D9E2AACF}"/>
              </a:ext>
            </a:extLst>
          </p:cNvPr>
          <p:cNvSpPr/>
          <p:nvPr/>
        </p:nvSpPr>
        <p:spPr>
          <a:xfrm>
            <a:off x="2607747" y="5778760"/>
            <a:ext cx="766471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Calibri"/>
              </a:rPr>
              <a:t>This can be checked in poly time!</a:t>
            </a:r>
          </a:p>
        </p:txBody>
      </p:sp>
    </p:spTree>
    <p:extLst>
      <p:ext uri="{BB962C8B-B14F-4D97-AF65-F5344CB8AC3E}">
        <p14:creationId xmlns:p14="http://schemas.microsoft.com/office/powerpoint/2010/main" val="260327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991545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Diffie-Hellman/El Gamal Encryption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/>
              <p:nvPr/>
            </p:nvSpPr>
            <p:spPr>
              <a:xfrm>
                <a:off x="1991544" y="1484784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Claim: Given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adversary can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484784"/>
                <a:ext cx="8822144" cy="523220"/>
              </a:xfrm>
              <a:prstGeom prst="rect">
                <a:avLst/>
              </a:prstGeom>
              <a:blipFill>
                <a:blip r:embed="rId3"/>
                <a:stretch>
                  <a:fillRect l="-1437" t="-14634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4E555B43-FFF6-F84C-89F6-F7E1E2BF7C5C}"/>
              </a:ext>
            </a:extLst>
          </p:cNvPr>
          <p:cNvSpPr/>
          <p:nvPr/>
        </p:nvSpPr>
        <p:spPr>
          <a:xfrm>
            <a:off x="1990674" y="4491118"/>
            <a:ext cx="84258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Lesson: 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Best to work over a group of prime order. Such groups have no non-trivial subgroups.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12A573-856B-2B49-907B-353C38853152}"/>
              </a:ext>
            </a:extLst>
          </p:cNvPr>
          <p:cNvSpPr/>
          <p:nvPr/>
        </p:nvSpPr>
        <p:spPr>
          <a:xfrm>
            <a:off x="1991544" y="2924945"/>
            <a:ext cx="88221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More generally, dangerous to work with groups that have non-trivial subgroups (in our case, the subgroup of all squares mod 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D5BC5C1-B64D-8646-9146-4BDF4A179A62}"/>
                  </a:ext>
                </a:extLst>
              </p:cNvPr>
              <p:cNvSpPr/>
              <p:nvPr/>
            </p:nvSpPr>
            <p:spPr>
              <a:xfrm>
                <a:off x="1991544" y="5661249"/>
                <a:ext cx="8676456" cy="1162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b="1" dirty="0">
                    <a:solidFill>
                      <a:prstClr val="black"/>
                    </a:solidFill>
                    <a:latin typeface="Calibri"/>
                  </a:rPr>
                  <a:t>An Example: 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is a prime itself. Then, the group of squares mod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has order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D5BC5C1-B64D-8646-9146-4BDF4A179A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5661249"/>
                <a:ext cx="8676456" cy="1162819"/>
              </a:xfrm>
              <a:prstGeom prst="rect">
                <a:avLst/>
              </a:prstGeom>
              <a:blipFill>
                <a:blip r:embed="rId4"/>
                <a:stretch>
                  <a:fillRect l="-1460" t="-5376" b="-5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C523876-BA58-6241-9DC0-391884CAB1A5}"/>
                  </a:ext>
                </a:extLst>
              </p:cNvPr>
              <p:cNvSpPr/>
              <p:nvPr/>
            </p:nvSpPr>
            <p:spPr>
              <a:xfrm>
                <a:off x="1990673" y="2040576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determine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is a square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C523876-BA58-6241-9DC0-391884CAB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673" y="2040576"/>
                <a:ext cx="8822144" cy="523220"/>
              </a:xfrm>
              <a:prstGeom prst="rect">
                <a:avLst/>
              </a:prstGeom>
              <a:blipFill>
                <a:blip r:embed="rId5"/>
                <a:stretch>
                  <a:fillRect l="-1437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62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BD4F-F5BD-6BEA-2BD8-25C2E285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EAE68-8266-C35A-EAF2-52247A4D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Discrete Log Assumption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Diffie-Hellman Key Exchange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Diffie-Hellman/El Gamal Encryption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5207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991545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Diffie-Hellman/El Gamal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/>
              <p:nvPr/>
            </p:nvSpPr>
            <p:spPr>
              <a:xfrm>
                <a:off x="2135560" y="1476074"/>
                <a:ext cx="8532440" cy="2360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Generate an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-bit </a:t>
                </a:r>
                <a:r>
                  <a:rPr lang="en-US" sz="2800" dirty="0">
                    <a:solidFill>
                      <a:srgbClr val="0000FF"/>
                    </a:solidFill>
                    <a:latin typeface="Calibri"/>
                  </a:rPr>
                  <a:t>safe prime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and a generator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/>
                  </a:rPr>
                  <a:t> be a generator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 Choose 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a random number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/>
                    </m:sSubSup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 </a:t>
                </a:r>
              </a:p>
              <a:p>
                <a:pPr>
                  <a:defRPr/>
                </a:pP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    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0" y="1476074"/>
                <a:ext cx="8532440" cy="2360005"/>
              </a:xfrm>
              <a:prstGeom prst="rect">
                <a:avLst/>
              </a:prstGeom>
              <a:blipFill>
                <a:blip r:embed="rId3"/>
                <a:stretch>
                  <a:fillRect l="-1337" t="-3226" r="-1337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/>
              <p:nvPr/>
            </p:nvSpPr>
            <p:spPr>
              <a:xfrm>
                <a:off x="2124202" y="4187058"/>
                <a:ext cx="8724327" cy="1114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: Generate random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/>
                    </m:sSubSup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and output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)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202" y="4187058"/>
                <a:ext cx="8724327" cy="1114151"/>
              </a:xfrm>
              <a:prstGeom prst="rect">
                <a:avLst/>
              </a:prstGeom>
              <a:blipFill>
                <a:blip r:embed="rId4"/>
                <a:stretch>
                  <a:fillRect l="-1308" t="-1124" b="-1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/>
              <p:nvPr/>
            </p:nvSpPr>
            <p:spPr>
              <a:xfrm>
                <a:off x="2135561" y="5715254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: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and divide the second component to retrieve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5715254"/>
                <a:ext cx="7971837" cy="954107"/>
              </a:xfrm>
              <a:prstGeom prst="rect">
                <a:avLst/>
              </a:prstGeom>
              <a:blipFill>
                <a:blip r:embed="rId5"/>
                <a:stretch>
                  <a:fillRect l="-1433" t="-7895" r="-175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9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24000" y="404664"/>
            <a:ext cx="903649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Decisional Diffie-Hellman Assumption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289FE2-3E9A-3848-84B9-678EDD410467}"/>
                  </a:ext>
                </a:extLst>
              </p:cNvPr>
              <p:cNvSpPr/>
              <p:nvPr/>
            </p:nvSpPr>
            <p:spPr>
              <a:xfrm>
                <a:off x="2423592" y="2329717"/>
                <a:ext cx="799478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Hard to distinguish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and a uniformly random group element,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289FE2-3E9A-3848-84B9-678EDD410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2" y="2329717"/>
                <a:ext cx="7994786" cy="954107"/>
              </a:xfrm>
              <a:prstGeom prst="rect">
                <a:avLst/>
              </a:prstGeom>
              <a:blipFill>
                <a:blip r:embed="rId3"/>
                <a:stretch>
                  <a:fillRect l="-1746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4653E87-09A8-DF4E-BD14-407CE30EEBAD}"/>
              </a:ext>
            </a:extLst>
          </p:cNvPr>
          <p:cNvSpPr/>
          <p:nvPr/>
        </p:nvSpPr>
        <p:spPr>
          <a:xfrm>
            <a:off x="2386708" y="1681644"/>
            <a:ext cx="7237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i="1" u="sng" dirty="0">
                <a:solidFill>
                  <a:prstClr val="black"/>
                </a:solidFill>
                <a:latin typeface="Calibri"/>
              </a:rPr>
              <a:t>Decisional</a:t>
            </a:r>
            <a:r>
              <a:rPr lang="en-US" sz="2800" u="sng" dirty="0">
                <a:solidFill>
                  <a:prstClr val="black"/>
                </a:solidFill>
                <a:latin typeface="Calibri"/>
              </a:rPr>
              <a:t> Diffie-Hellman Assumption (DDHA)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FBEFB-38D9-2744-B358-238D0C709CB6}"/>
              </a:ext>
            </a:extLst>
          </p:cNvPr>
          <p:cNvSpPr/>
          <p:nvPr/>
        </p:nvSpPr>
        <p:spPr>
          <a:xfrm>
            <a:off x="2428238" y="3573017"/>
            <a:ext cx="79947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That is, the following two distributions are computationally indistinguishable: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A34310-AA3B-514F-9388-ED640F4B5047}"/>
                  </a:ext>
                </a:extLst>
              </p:cNvPr>
              <p:cNvSpPr/>
              <p:nvPr/>
            </p:nvSpPr>
            <p:spPr>
              <a:xfrm>
                <a:off x="1847528" y="4581128"/>
                <a:ext cx="79947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A34310-AA3B-514F-9388-ED640F4B5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4581128"/>
                <a:ext cx="7994786" cy="523220"/>
              </a:xfrm>
              <a:prstGeom prst="rect">
                <a:avLst/>
              </a:prstGeom>
              <a:blipFill>
                <a:blip r:embed="rId4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07A93E4-7B3A-7F4A-B9B0-9006774FA781}"/>
              </a:ext>
            </a:extLst>
          </p:cNvPr>
          <p:cNvSpPr/>
          <p:nvPr/>
        </p:nvSpPr>
        <p:spPr>
          <a:xfrm>
            <a:off x="2360720" y="5591328"/>
            <a:ext cx="83072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prstClr val="black"/>
                </a:solidFill>
                <a:latin typeface="Calibri"/>
              </a:rPr>
              <a:t>DH/El Gamal is IND-secure under the DDH assumption on the given group. </a:t>
            </a:r>
          </a:p>
        </p:txBody>
      </p:sp>
    </p:spTree>
    <p:extLst>
      <p:ext uri="{BB962C8B-B14F-4D97-AF65-F5344CB8AC3E}">
        <p14:creationId xmlns:p14="http://schemas.microsoft.com/office/powerpoint/2010/main" val="285914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24000" y="404664"/>
            <a:ext cx="903649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Which Group to Use?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804081-B32D-3246-85D6-D7EB72E7D0AA}"/>
                  </a:ext>
                </a:extLst>
              </p:cNvPr>
              <p:cNvSpPr/>
              <p:nvPr/>
            </p:nvSpPr>
            <p:spPr>
              <a:xfrm>
                <a:off x="576064" y="1213097"/>
                <a:ext cx="853244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for a safe prime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is prime. The order of the group is Q.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804081-B32D-3246-85D6-D7EB72E7D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64" y="1213097"/>
                <a:ext cx="8532440" cy="954107"/>
              </a:xfrm>
              <a:prstGeom prst="rect">
                <a:avLst/>
              </a:prstGeom>
              <a:blipFill>
                <a:blip r:embed="rId3"/>
                <a:stretch>
                  <a:fillRect l="-1486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F6A129C-9772-D84B-854B-E49823AB1D48}"/>
                  </a:ext>
                </a:extLst>
              </p:cNvPr>
              <p:cNvSpPr/>
              <p:nvPr/>
            </p:nvSpPr>
            <p:spPr>
              <a:xfrm>
                <a:off x="576064" y="2330598"/>
                <a:ext cx="9618636" cy="1479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Discrete log can be broken in </a:t>
                </a:r>
                <a:r>
                  <a:rPr lang="en-US" sz="2800" i="1" dirty="0">
                    <a:solidFill>
                      <a:prstClr val="black"/>
                    </a:solidFill>
                    <a:latin typeface="Calibri"/>
                  </a:rPr>
                  <a:t>sub-exponential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func>
                                  <m:funcPr>
                                    <m:ctrlPr>
                                      <a:rPr lang="en-US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8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e>
                        </m:rad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(better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but worse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for some specific groups. [</a:t>
                </a:r>
                <a:r>
                  <a:rPr lang="en-US" sz="2800" dirty="0"/>
                  <a:t>Adleman / index-calculus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] 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F6A129C-9772-D84B-854B-E49823AB1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64" y="2330598"/>
                <a:ext cx="9618636" cy="1479251"/>
              </a:xfrm>
              <a:prstGeom prst="rect">
                <a:avLst/>
              </a:prstGeom>
              <a:blipFill>
                <a:blip r:embed="rId4"/>
                <a:stretch>
                  <a:fillRect l="-1319" t="-4274" r="-660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619A3FD-295C-074F-9B35-4A354BD2850D}"/>
                  </a:ext>
                </a:extLst>
              </p:cNvPr>
              <p:cNvSpPr/>
              <p:nvPr/>
            </p:nvSpPr>
            <p:spPr>
              <a:xfrm>
                <a:off x="576063" y="3907457"/>
                <a:ext cx="9618635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Elliptic Curve Groups. The set of solutions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to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(mod P) together with a very cool group addition law.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619A3FD-295C-074F-9B35-4A354BD28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63" y="3907457"/>
                <a:ext cx="9618635" cy="1384995"/>
              </a:xfrm>
              <a:prstGeom prst="rect">
                <a:avLst/>
              </a:prstGeom>
              <a:blipFill>
                <a:blip r:embed="rId5"/>
                <a:stretch>
                  <a:fillRect l="-1319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55DF547-BF3E-8246-9F31-6DEC1BBAD5B0}"/>
                  </a:ext>
                </a:extLst>
              </p:cNvPr>
              <p:cNvSpPr/>
              <p:nvPr/>
            </p:nvSpPr>
            <p:spPr>
              <a:xfrm>
                <a:off x="576063" y="5390060"/>
                <a:ext cx="10912125" cy="5637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Best known general Discrete log algorithm: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ra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time! [</a:t>
                </a:r>
                <a:r>
                  <a:rPr lang="en-US" sz="2800" dirty="0"/>
                  <a:t>Pollard-rho 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]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55DF547-BF3E-8246-9F31-6DEC1BBAD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63" y="5390060"/>
                <a:ext cx="10912125" cy="563744"/>
              </a:xfrm>
              <a:prstGeom prst="rect">
                <a:avLst/>
              </a:prstGeom>
              <a:blipFill>
                <a:blip r:embed="rId6"/>
                <a:stretch>
                  <a:fillRect l="-1163" t="-4444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082C7E0B-55F2-1E4D-8C41-6D98C9399E11}"/>
              </a:ext>
            </a:extLst>
          </p:cNvPr>
          <p:cNvSpPr/>
          <p:nvPr/>
        </p:nvSpPr>
        <p:spPr>
          <a:xfrm>
            <a:off x="576064" y="6051412"/>
            <a:ext cx="8532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</a:rPr>
              <a:t>Much smaller keys: 160-bit P suffices for “80-bit security”.</a:t>
            </a:r>
          </a:p>
        </p:txBody>
      </p:sp>
    </p:spTree>
    <p:extLst>
      <p:ext uri="{BB962C8B-B14F-4D97-AF65-F5344CB8AC3E}">
        <p14:creationId xmlns:p14="http://schemas.microsoft.com/office/powerpoint/2010/main" val="21038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18792164-5014-A817-4C1A-F09F9C6459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3512" y="188640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 Multiplicative Group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18792164-5014-A817-4C1A-F09F9C645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188640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0938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8A25DF-FABD-1314-C3FC-382F672AB664}"/>
                  </a:ext>
                </a:extLst>
              </p:cNvPr>
              <p:cNvSpPr/>
              <p:nvPr/>
            </p:nvSpPr>
            <p:spPr>
              <a:xfrm>
                <a:off x="4151785" y="958570"/>
                <a:ext cx="47773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={1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gcd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8A25DF-FABD-1314-C3FC-382F672AB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85" y="958570"/>
                <a:ext cx="4777333" cy="523220"/>
              </a:xfrm>
              <a:prstGeom prst="rect">
                <a:avLst/>
              </a:prstGeom>
              <a:blipFill>
                <a:blip r:embed="rId4"/>
                <a:stretch>
                  <a:fillRect r="-26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2CA1273F-2901-B524-B096-468FE68FA1BD}"/>
                  </a:ext>
                </a:extLst>
              </p:cNvPr>
              <p:cNvSpPr txBox="1"/>
              <p:nvPr/>
            </p:nvSpPr>
            <p:spPr>
              <a:xfrm>
                <a:off x="2276034" y="2112784"/>
                <a:ext cx="8212455" cy="4521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0">
                  <a:spcBef>
                    <a:spcPts val="100"/>
                  </a:spcBef>
                </a:pPr>
                <a:r>
                  <a:rPr lang="en-US" sz="2800" b="1" u="sng" spc="-5" dirty="0">
                    <a:latin typeface="+mj-lt"/>
                    <a:cs typeface="Arial" panose="020B0604020202020204" pitchFamily="34" charset="0"/>
                  </a:rPr>
                  <a:t>Theorem</a:t>
                </a: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2800" b="1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ar-AE" sz="2800" b="1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ar-AE" sz="2800" b="1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ar-AE" sz="2800" b="1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  <m:r>
                      <a:rPr lang="ar-AE" sz="2800" b="1" i="1"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 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is a </a:t>
                </a: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group under multiplication </a:t>
                </a:r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mod</a:t>
                </a:r>
                <a:r>
                  <a:rPr lang="en-US" sz="2800" spc="20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N.</a:t>
                </a:r>
              </a:p>
            </p:txBody>
          </p:sp>
        </mc:Choice>
        <mc:Fallback xmlns="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2CA1273F-2901-B524-B096-468FE68FA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034" y="2112784"/>
                <a:ext cx="8212455" cy="452120"/>
              </a:xfrm>
              <a:prstGeom prst="rect">
                <a:avLst/>
              </a:prstGeom>
              <a:blipFill>
                <a:blip r:embed="rId5"/>
                <a:stretch>
                  <a:fillRect l="-2315" t="-21622" b="-43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A98B11C3-C4B1-F514-BD97-EA09C222975D}"/>
                  </a:ext>
                </a:extLst>
              </p:cNvPr>
              <p:cNvSpPr txBox="1"/>
              <p:nvPr/>
            </p:nvSpPr>
            <p:spPr>
              <a:xfrm>
                <a:off x="2276034" y="2780928"/>
                <a:ext cx="8212455" cy="87459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0">
                  <a:spcBef>
                    <a:spcPts val="100"/>
                  </a:spcBef>
                </a:pP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Inverses exist: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  <m: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, there exist integers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2800" dirty="0" err="1">
                    <a:latin typeface="+mj-lt"/>
                    <a:cs typeface="Arial" panose="020B0604020202020204" pitchFamily="34" charset="0"/>
                  </a:rPr>
                  <a:t>s.t.</a:t>
                </a:r>
                <a:endParaRPr lang="en-US" sz="28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A98B11C3-C4B1-F514-BD97-EA09C22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034" y="2780928"/>
                <a:ext cx="8212455" cy="874598"/>
              </a:xfrm>
              <a:prstGeom prst="rect">
                <a:avLst/>
              </a:prstGeom>
              <a:blipFill>
                <a:blip r:embed="rId6"/>
                <a:stretch>
                  <a:fillRect l="-2315" t="-10000" b="-2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A54FF-D4B0-E24F-9A34-E3D8C5743AE3}"/>
                  </a:ext>
                </a:extLst>
              </p:cNvPr>
              <p:cNvSpPr txBox="1"/>
              <p:nvPr/>
            </p:nvSpPr>
            <p:spPr>
              <a:xfrm>
                <a:off x="3810000" y="3609940"/>
                <a:ext cx="5861538" cy="513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𝑏𝑁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  </a:t>
                </a:r>
                <a:r>
                  <a:rPr lang="en-US" sz="2400" dirty="0"/>
                  <a:t>(</a:t>
                </a:r>
                <a:r>
                  <a:rPr lang="en-US" sz="2400" dirty="0" err="1"/>
                  <a:t>Bezout’s</a:t>
                </a:r>
                <a:r>
                  <a:rPr lang="en-US" sz="2400" dirty="0"/>
                  <a:t> identity)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A54FF-D4B0-E24F-9A34-E3D8C5743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609940"/>
                <a:ext cx="5861538" cy="513282"/>
              </a:xfrm>
              <a:prstGeom prst="rect">
                <a:avLst/>
              </a:prstGeom>
              <a:blipFill>
                <a:blip r:embed="rId7"/>
                <a:stretch>
                  <a:fillRect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5DD5CC14-53FE-31AE-8B39-17F17987D77E}"/>
                  </a:ext>
                </a:extLst>
              </p:cNvPr>
              <p:cNvSpPr txBox="1"/>
              <p:nvPr/>
            </p:nvSpPr>
            <p:spPr>
              <a:xfrm>
                <a:off x="2276034" y="4318789"/>
                <a:ext cx="8212455" cy="44371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0">
                  <a:spcBef>
                    <a:spcPts val="100"/>
                  </a:spcBef>
                </a:pP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𝑎𝑥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 </m:t>
                    </m:r>
                    <m:d>
                      <m:d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.  </a:t>
                </a:r>
                <a:endParaRPr lang="en-US" sz="28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object 3">
                <a:extLst>
                  <a:ext uri="{FF2B5EF4-FFF2-40B4-BE49-F238E27FC236}">
                    <a16:creationId xmlns:a16="http://schemas.microsoft.com/office/drawing/2014/main" id="{5DD5CC14-53FE-31AE-8B39-17F17987D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034" y="4318789"/>
                <a:ext cx="8212455" cy="443711"/>
              </a:xfrm>
              <a:prstGeom prst="rect">
                <a:avLst/>
              </a:prstGeom>
              <a:blipFill>
                <a:blip r:embed="rId8"/>
                <a:stretch>
                  <a:fillRect l="-2315" t="-1944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771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18792164-5014-A817-4C1A-F09F9C6459B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3512" y="191634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 Multiplicative Group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2" name="Subtitle 1">
                <a:extLst>
                  <a:ext uri="{FF2B5EF4-FFF2-40B4-BE49-F238E27FC236}">
                    <a16:creationId xmlns:a16="http://schemas.microsoft.com/office/drawing/2014/main" id="{18792164-5014-A817-4C1A-F09F9C645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191634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0938" b="-2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8A25DF-FABD-1314-C3FC-382F672AB664}"/>
                  </a:ext>
                </a:extLst>
              </p:cNvPr>
              <p:cNvSpPr/>
              <p:nvPr/>
            </p:nvSpPr>
            <p:spPr>
              <a:xfrm>
                <a:off x="4151785" y="961564"/>
                <a:ext cx="477733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={1 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</m:t>
                      </m:r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gcd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  <m:r>
                        <a:rPr lang="en-US" sz="280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8A25DF-FABD-1314-C3FC-382F672AB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85" y="961564"/>
                <a:ext cx="4777333" cy="523220"/>
              </a:xfrm>
              <a:prstGeom prst="rect">
                <a:avLst/>
              </a:prstGeom>
              <a:blipFill>
                <a:blip r:embed="rId4"/>
                <a:stretch>
                  <a:fillRect r="-265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2CA1273F-2901-B524-B096-468FE68FA1BD}"/>
                  </a:ext>
                </a:extLst>
              </p:cNvPr>
              <p:cNvSpPr txBox="1"/>
              <p:nvPr/>
            </p:nvSpPr>
            <p:spPr>
              <a:xfrm>
                <a:off x="2284803" y="1916832"/>
                <a:ext cx="8212455" cy="452120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0">
                  <a:spcBef>
                    <a:spcPts val="100"/>
                  </a:spcBef>
                </a:pPr>
                <a:r>
                  <a:rPr lang="en-US" sz="2800" b="1" u="sng" spc="-5" dirty="0">
                    <a:latin typeface="+mj-lt"/>
                    <a:cs typeface="Arial" panose="020B0604020202020204" pitchFamily="34" charset="0"/>
                  </a:rPr>
                  <a:t>Theorem</a:t>
                </a: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2800" b="1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ar-AE" sz="2800" b="1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ar-AE" sz="2800" b="1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ar-AE" sz="2800" b="1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  <m:r>
                      <a:rPr lang="ar-AE" sz="2800" b="1" i="1"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 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is a </a:t>
                </a: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group under multiplication </a:t>
                </a:r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mod</a:t>
                </a:r>
                <a:r>
                  <a:rPr lang="en-US" sz="2800" spc="20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N.</a:t>
                </a:r>
              </a:p>
            </p:txBody>
          </p:sp>
        </mc:Choice>
        <mc:Fallback xmlns="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2CA1273F-2901-B524-B096-468FE68FA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803" y="1916832"/>
                <a:ext cx="8212455" cy="452120"/>
              </a:xfrm>
              <a:prstGeom prst="rect">
                <a:avLst/>
              </a:prstGeom>
              <a:blipFill>
                <a:blip r:embed="rId5"/>
                <a:stretch>
                  <a:fillRect l="-2473" t="-18919" b="-45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31994D35-A71D-21ED-A9FE-83078B1C842D}"/>
                  </a:ext>
                </a:extLst>
              </p:cNvPr>
              <p:cNvSpPr txBox="1"/>
              <p:nvPr/>
            </p:nvSpPr>
            <p:spPr>
              <a:xfrm>
                <a:off x="2279576" y="2728993"/>
                <a:ext cx="8094980" cy="44371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spcBef>
                    <a:spcPts val="100"/>
                  </a:spcBef>
                  <a:tabLst>
                    <a:tab pos="2082800" algn="l"/>
                    <a:tab pos="6825615" algn="l"/>
                  </a:tabLst>
                </a:pP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Order</a:t>
                </a:r>
                <a:r>
                  <a:rPr lang="en-US" sz="2800" dirty="0">
                    <a:solidFill>
                      <a:srgbClr val="0541FF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of</a:t>
                </a:r>
                <a:r>
                  <a:rPr lang="en-US" sz="2800" spc="5" dirty="0">
                    <a:latin typeface="+mj-lt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ar-AE" sz="2800" b="1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ar-AE" sz="2800" b="1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ar-AE" sz="2800" b="1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𝑵</m:t>
                        </m:r>
                      </m:sub>
                      <m:sup>
                        <m:r>
                          <a:rPr lang="ar-AE" sz="2800" b="1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ar-AE" sz="2800" dirty="0"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= Euler’s totient function </a:t>
                </a:r>
                <a14:m>
                  <m:oMath xmlns:m="http://schemas.openxmlformats.org/officeDocument/2006/math">
                    <m:r>
                      <a:rPr lang="ar-AE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r>
                      <a:rPr lang="ar-AE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.</a:t>
                </a:r>
                <a:endParaRPr sz="28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object 8">
                <a:extLst>
                  <a:ext uri="{FF2B5EF4-FFF2-40B4-BE49-F238E27FC236}">
                    <a16:creationId xmlns:a16="http://schemas.microsoft.com/office/drawing/2014/main" id="{31994D35-A71D-21ED-A9FE-83078B1C8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2728993"/>
                <a:ext cx="8094980" cy="443711"/>
              </a:xfrm>
              <a:prstGeom prst="rect">
                <a:avLst/>
              </a:prstGeom>
              <a:blipFill>
                <a:blip r:embed="rId6"/>
                <a:stretch>
                  <a:fillRect l="-2194" t="-28571" b="-5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8">
                <a:extLst>
                  <a:ext uri="{FF2B5EF4-FFF2-40B4-BE49-F238E27FC236}">
                    <a16:creationId xmlns:a16="http://schemas.microsoft.com/office/drawing/2014/main" id="{80C8982A-DAAF-D154-D5E2-CF7AA9A02E29}"/>
                  </a:ext>
                </a:extLst>
              </p:cNvPr>
              <p:cNvSpPr txBox="1"/>
              <p:nvPr/>
            </p:nvSpPr>
            <p:spPr>
              <a:xfrm>
                <a:off x="2792401" y="3508395"/>
                <a:ext cx="3816424" cy="44371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spcBef>
                    <a:spcPts val="100"/>
                  </a:spcBef>
                  <a:tabLst>
                    <a:tab pos="2082800" algn="l"/>
                    <a:tab pos="6825615" algn="l"/>
                  </a:tabLst>
                </a:pPr>
                <a14:m>
                  <m:oMath xmlns:m="http://schemas.openxmlformats.org/officeDocument/2006/math">
                    <m:r>
                      <a:rPr lang="ar-AE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d>
                      <m:dPr>
                        <m:ctrlPr>
                          <a:rPr lang="ar-AE" sz="2800" i="1" spc="-2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i="1" spc="-2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</m:d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−1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 prime.</a:t>
                </a:r>
                <a:endParaRPr sz="28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object 8">
                <a:extLst>
                  <a:ext uri="{FF2B5EF4-FFF2-40B4-BE49-F238E27FC236}">
                    <a16:creationId xmlns:a16="http://schemas.microsoft.com/office/drawing/2014/main" id="{80C8982A-DAAF-D154-D5E2-CF7AA9A02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401" y="3508395"/>
                <a:ext cx="3816424" cy="443711"/>
              </a:xfrm>
              <a:prstGeom prst="rect">
                <a:avLst/>
              </a:prstGeom>
              <a:blipFill>
                <a:blip r:embed="rId7"/>
                <a:stretch>
                  <a:fillRect l="-1987" t="-22222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6A3E0951-439F-50F4-817C-0387E80D592F}"/>
                  </a:ext>
                </a:extLst>
              </p:cNvPr>
              <p:cNvSpPr txBox="1"/>
              <p:nvPr/>
            </p:nvSpPr>
            <p:spPr>
              <a:xfrm>
                <a:off x="2792401" y="4085482"/>
                <a:ext cx="7344816" cy="44371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spcBef>
                    <a:spcPts val="100"/>
                  </a:spcBef>
                  <a:tabLst>
                    <a:tab pos="2082800" algn="l"/>
                    <a:tab pos="6825615" algn="l"/>
                  </a:tabLst>
                </a:pPr>
                <a14:m>
                  <m:oMath xmlns:m="http://schemas.openxmlformats.org/officeDocument/2006/math">
                    <m:r>
                      <a:rPr lang="ar-AE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d>
                      <m:dPr>
                        <m:ctrlPr>
                          <a:rPr lang="ar-AE" sz="2800" i="1" spc="-2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i="1" spc="-2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=(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−1)(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−1)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𝑃𝑄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≠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 primes.</a:t>
                </a:r>
                <a:endParaRPr sz="28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object 8">
                <a:extLst>
                  <a:ext uri="{FF2B5EF4-FFF2-40B4-BE49-F238E27FC236}">
                    <a16:creationId xmlns:a16="http://schemas.microsoft.com/office/drawing/2014/main" id="{6A3E0951-439F-50F4-817C-0387E80D5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401" y="4085482"/>
                <a:ext cx="7344816" cy="443711"/>
              </a:xfrm>
              <a:prstGeom prst="rect">
                <a:avLst/>
              </a:prstGeom>
              <a:blipFill>
                <a:blip r:embed="rId8"/>
                <a:stretch>
                  <a:fillRect l="-1034" t="-22222" b="-47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C626D73A-F036-EA75-8F21-811CC0B78E14}"/>
                  </a:ext>
                </a:extLst>
              </p:cNvPr>
              <p:cNvSpPr txBox="1"/>
              <p:nvPr/>
            </p:nvSpPr>
            <p:spPr>
              <a:xfrm>
                <a:off x="2792401" y="4733554"/>
                <a:ext cx="7344816" cy="54207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spcBef>
                    <a:spcPts val="100"/>
                  </a:spcBef>
                  <a:tabLst>
                    <a:tab pos="2082800" algn="l"/>
                    <a:tab pos="6825615" algn="l"/>
                  </a:tabLst>
                </a:pPr>
                <a14:m>
                  <m:oMath xmlns:m="http://schemas.openxmlformats.org/officeDocument/2006/math">
                    <m:r>
                      <a:rPr lang="ar-AE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𝜑</m:t>
                    </m:r>
                    <m:d>
                      <m:dPr>
                        <m:ctrlPr>
                          <a:rPr lang="ar-AE" sz="2800" i="1" spc="-2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800" i="1" spc="-2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</m:d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800" i="1" spc="-2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800" i="1" spc="-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spc="-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i="1" spc="-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2800" i="1" spc="-2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 spc="-2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−1)</m:t>
                        </m:r>
                      </m:e>
                    </m:nary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r>
                      <a:rPr lang="en-US" sz="2800" i="1" spc="-2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sz="2800" i="1" spc="-2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800" i="1" spc="-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spc="-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800" i="1" spc="-2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en-US" sz="2800" dirty="0">
                    <a:latin typeface="+mj-lt"/>
                    <a:cs typeface="Arial" panose="020B0604020202020204" pitchFamily="34" charset="0"/>
                  </a:rPr>
                  <a:t>.</a:t>
                </a:r>
                <a:endParaRPr sz="28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C626D73A-F036-EA75-8F21-811CC0B78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401" y="4733554"/>
                <a:ext cx="7344816" cy="542071"/>
              </a:xfrm>
              <a:prstGeom prst="rect">
                <a:avLst/>
              </a:prstGeom>
              <a:blipFill>
                <a:blip r:embed="rId9"/>
                <a:stretch>
                  <a:fillRect l="-1034" t="-113636" b="-18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1CB83C79-2E4C-48B7-CC1F-4CA0D8DDE241}"/>
              </a:ext>
            </a:extLst>
          </p:cNvPr>
          <p:cNvSpPr/>
          <p:nvPr/>
        </p:nvSpPr>
        <p:spPr>
          <a:xfrm>
            <a:off x="2576378" y="3532744"/>
            <a:ext cx="72008" cy="174288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3">
                <a:extLst>
                  <a:ext uri="{FF2B5EF4-FFF2-40B4-BE49-F238E27FC236}">
                    <a16:creationId xmlns:a16="http://schemas.microsoft.com/office/drawing/2014/main" id="{0DE3D18A-D6B4-BF3A-453E-22CAE44A4386}"/>
                  </a:ext>
                </a:extLst>
              </p:cNvPr>
              <p:cNvSpPr txBox="1"/>
              <p:nvPr/>
            </p:nvSpPr>
            <p:spPr>
              <a:xfrm>
                <a:off x="2279577" y="5710386"/>
                <a:ext cx="9513825" cy="91691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25400">
                  <a:spcBef>
                    <a:spcPts val="100"/>
                  </a:spcBef>
                </a:pPr>
                <a:r>
                  <a:rPr lang="en-US" sz="2800" b="1" u="sng" spc="-5" dirty="0">
                    <a:latin typeface="+mj-lt"/>
                    <a:cs typeface="Arial" panose="020B0604020202020204" pitchFamily="34" charset="0"/>
                  </a:rPr>
                  <a:t>Theorem [Lagrange, Euler]</a:t>
                </a: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: </a:t>
                </a:r>
              </a:p>
              <a:p>
                <a:pPr marL="25400">
                  <a:spcBef>
                    <a:spcPts val="100"/>
                  </a:spcBef>
                </a:pPr>
                <a:r>
                  <a:rPr lang="en-US" sz="2800" spc="-5" dirty="0">
                    <a:latin typeface="+mj-lt"/>
                    <a:cs typeface="Arial" panose="020B0604020202020204" pitchFamily="34" charset="0"/>
                  </a:rPr>
                  <a:t>		For every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a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∈</m:t>
                    </m:r>
                    <m:sSubSup>
                      <m:sSubSupPr>
                        <m:ctrlPr>
                          <a:rPr lang="ar-AE" sz="2800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ar-AE" sz="2800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ar-AE" sz="2800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𝑁</m:t>
                        </m:r>
                      </m:sub>
                      <m:sup>
                        <m:r>
                          <a:rPr lang="ar-AE" sz="2800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  <m:r>
                      <a:rPr lang="en-US" sz="2800" i="1"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,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𝑎</m:t>
                        </m:r>
                      </m:e>
                      <m:sup>
                        <m:r>
                          <a:rPr lang="ar-AE" sz="2800" i="1" spc="-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ar-AE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spc="-2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</m:d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=1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𝑁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.</m:t>
                    </m:r>
                  </m:oMath>
                </a14:m>
                <a:endParaRPr lang="en-US" sz="2800" dirty="0"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object 3">
                <a:extLst>
                  <a:ext uri="{FF2B5EF4-FFF2-40B4-BE49-F238E27FC236}">
                    <a16:creationId xmlns:a16="http://schemas.microsoft.com/office/drawing/2014/main" id="{0DE3D18A-D6B4-BF3A-453E-22CAE44A4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7" y="5710386"/>
                <a:ext cx="9513825" cy="916918"/>
              </a:xfrm>
              <a:prstGeom prst="rect">
                <a:avLst/>
              </a:prstGeom>
              <a:blipFill>
                <a:blip r:embed="rId10"/>
                <a:stretch>
                  <a:fillRect l="-2000" t="-9589" b="-24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199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  <p:bldP spid="12" grpId="0" animBg="1"/>
      <p:bldP spid="12" grpId="1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8792164-5014-A817-4C1A-F09F9C6459BA}"/>
              </a:ext>
            </a:extLst>
          </p:cNvPr>
          <p:cNvSpPr txBox="1">
            <a:spLocks/>
          </p:cNvSpPr>
          <p:nvPr/>
        </p:nvSpPr>
        <p:spPr>
          <a:xfrm>
            <a:off x="1703512" y="19163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Examples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73B29E-840A-ADF1-5405-356AF8410DF1}"/>
                  </a:ext>
                </a:extLst>
              </p:cNvPr>
              <p:cNvSpPr txBox="1"/>
              <p:nvPr/>
            </p:nvSpPr>
            <p:spPr>
              <a:xfrm>
                <a:off x="3756248" y="1628800"/>
                <a:ext cx="4572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ℤ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𝟐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∗</m:t>
                          </m:r>
                        </m:sup>
                      </m:sSubSup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={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𝟏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73B29E-840A-ADF1-5405-356AF8410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48" y="1628800"/>
                <a:ext cx="4572000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49F0FD-9A02-FA9A-C5F5-5C3399388910}"/>
                  </a:ext>
                </a:extLst>
              </p:cNvPr>
              <p:cNvSpPr txBox="1"/>
              <p:nvPr/>
            </p:nvSpPr>
            <p:spPr>
              <a:xfrm>
                <a:off x="3756248" y="2329716"/>
                <a:ext cx="4572000" cy="532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ℤ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𝟑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∗</m:t>
                          </m:r>
                        </m:sup>
                      </m:sSubSup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={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𝟏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𝟐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49F0FD-9A02-FA9A-C5F5-5C3399388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48" y="2329716"/>
                <a:ext cx="4572000" cy="532646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8A6A0F-CAB5-8741-85BE-155F022ABEE9}"/>
                  </a:ext>
                </a:extLst>
              </p:cNvPr>
              <p:cNvSpPr txBox="1"/>
              <p:nvPr/>
            </p:nvSpPr>
            <p:spPr>
              <a:xfrm>
                <a:off x="3756248" y="3041081"/>
                <a:ext cx="4572000" cy="532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ℤ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𝟒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∗</m:t>
                          </m:r>
                        </m:sup>
                      </m:sSubSup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={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𝟏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𝟑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8A6A0F-CAB5-8741-85BE-155F022AB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48" y="3041081"/>
                <a:ext cx="4572000" cy="532646"/>
              </a:xfrm>
              <a:prstGeom prst="rect">
                <a:avLst/>
              </a:prstGeom>
              <a:blipFill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D54173-CA2E-B287-4B36-E0F25DD0A87A}"/>
                  </a:ext>
                </a:extLst>
              </p:cNvPr>
              <p:cNvSpPr txBox="1"/>
              <p:nvPr/>
            </p:nvSpPr>
            <p:spPr>
              <a:xfrm>
                <a:off x="3756248" y="3753163"/>
                <a:ext cx="4572000" cy="532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ℤ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𝟓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∗</m:t>
                          </m:r>
                        </m:sup>
                      </m:sSubSup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={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𝟏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𝟐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𝟑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𝟒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D54173-CA2E-B287-4B36-E0F25DD0A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48" y="3753163"/>
                <a:ext cx="4572000" cy="532646"/>
              </a:xfrm>
              <a:prstGeom prst="rect">
                <a:avLst/>
              </a:prstGeom>
              <a:blipFill>
                <a:blip r:embed="rId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958BB5-D6E4-8A57-EDA9-F29281C1FD68}"/>
                  </a:ext>
                </a:extLst>
              </p:cNvPr>
              <p:cNvSpPr txBox="1"/>
              <p:nvPr/>
            </p:nvSpPr>
            <p:spPr>
              <a:xfrm>
                <a:off x="3756248" y="4465245"/>
                <a:ext cx="4572000" cy="532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ℤ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𝟔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∗</m:t>
                          </m:r>
                        </m:sup>
                      </m:sSubSup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={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𝟏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𝟓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958BB5-D6E4-8A57-EDA9-F29281C1F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248" y="4465245"/>
                <a:ext cx="4572000" cy="532646"/>
              </a:xfrm>
              <a:prstGeom prst="rect">
                <a:avLst/>
              </a:prstGeom>
              <a:blipFill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47EBFF-6DBB-148B-4A3A-D14DFAFA7BE7}"/>
                  </a:ext>
                </a:extLst>
              </p:cNvPr>
              <p:cNvSpPr txBox="1"/>
              <p:nvPr/>
            </p:nvSpPr>
            <p:spPr>
              <a:xfrm>
                <a:off x="3863752" y="5157192"/>
                <a:ext cx="4572000" cy="532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</m:ctrlPr>
                        </m:sSubSupPr>
                        <m:e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ℤ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𝟕</m:t>
                          </m:r>
                        </m:sub>
                        <m:sup>
                          <m:r>
                            <a:rPr lang="en-US" sz="2800" b="1" i="1">
                              <a:solidFill>
                                <a:srgbClr val="891637"/>
                              </a:solidFill>
                              <a:latin typeface="Cambria Math" panose="02040503050406030204" pitchFamily="18" charset="0"/>
                              <a:ea typeface="Cambria Math" pitchFamily="18" charset="0"/>
                              <a:cs typeface="Arial Unicode MS" pitchFamily="34" charset="-128"/>
                            </a:rPr>
                            <m:t>∗</m:t>
                          </m:r>
                        </m:sup>
                      </m:sSubSup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={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𝟏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𝟐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𝟑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𝟒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𝟓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𝟔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,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𝟕</m:t>
                      </m:r>
                      <m:r>
                        <a:rPr lang="en-US" sz="2800" b="1" i="1">
                          <a:solidFill>
                            <a:srgbClr val="891637"/>
                          </a:solidFill>
                          <a:latin typeface="Cambria Math" panose="02040503050406030204" pitchFamily="18" charset="0"/>
                          <a:ea typeface="Cambria Math" pitchFamily="18" charset="0"/>
                          <a:cs typeface="Arial Unicode MS" pitchFamily="34" charset="-128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47EBFF-6DBB-148B-4A3A-D14DFAFA7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52" y="5157192"/>
                <a:ext cx="4572000" cy="532646"/>
              </a:xfrm>
              <a:prstGeom prst="rect">
                <a:avLst/>
              </a:prstGeom>
              <a:blipFill>
                <a:blip r:embed="rId8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36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03512" y="332656"/>
                <a:ext cx="8712968" cy="7920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The Multiplicative Group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</m:ctrlPr>
                      </m:sSubSupPr>
                      <m:e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ℤ</m:t>
                        </m:r>
                      </m:e>
                      <m:sub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𝒑</m:t>
                        </m:r>
                      </m:sub>
                      <m:sup>
                        <m:r>
                          <a:rPr lang="en-US" sz="4000" b="1" i="1">
                            <a:solidFill>
                              <a:srgbClr val="891637"/>
                            </a:solidFill>
                            <a:latin typeface="Cambria Math" panose="02040503050406030204" pitchFamily="18" charset="0"/>
                            <a:ea typeface="Cambria Math" pitchFamily="18" charset="0"/>
                            <a:cs typeface="Arial Unicode MS" pitchFamily="34" charset="-128"/>
                          </a:rPr>
                          <m:t>∗</m:t>
                        </m:r>
                      </m:sup>
                    </m:sSubSup>
                  </m:oMath>
                </a14:m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3" name="Subtitle 1">
                <a:extLst>
                  <a:ext uri="{FF2B5EF4-FFF2-40B4-BE49-F238E27FC236}">
                    <a16:creationId xmlns:a16="http://schemas.microsoft.com/office/drawing/2014/main" id="{D0BCA042-7756-9C4E-952E-DD3DD09C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332656"/>
                <a:ext cx="8712968" cy="792088"/>
              </a:xfrm>
              <a:prstGeom prst="rect">
                <a:avLst/>
              </a:prstGeom>
              <a:blipFill>
                <a:blip r:embed="rId3"/>
                <a:stretch>
                  <a:fillRect t="-12698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6C3168F-5BB6-FF6C-E299-FA5BF63BF45F}"/>
                  </a:ext>
                </a:extLst>
              </p:cNvPr>
              <p:cNvSpPr/>
              <p:nvPr/>
            </p:nvSpPr>
            <p:spPr>
              <a:xfrm>
                <a:off x="2135561" y="1412776"/>
                <a:ext cx="6804683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: (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{1,…,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−1}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group operation: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800" dirty="0"/>
                  <a:t> mod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6C3168F-5BB6-FF6C-E299-FA5BF63BF4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1412776"/>
                <a:ext cx="6804683" cy="556434"/>
              </a:xfrm>
              <a:prstGeom prst="rect">
                <a:avLst/>
              </a:prstGeom>
              <a:blipFill>
                <a:blip r:embed="rId4"/>
                <a:stretch>
                  <a:fillRect l="-559" t="-8889" r="-74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9B3ED6E-CF19-665F-5C6F-C76D423C0AD4}"/>
              </a:ext>
            </a:extLst>
          </p:cNvPr>
          <p:cNvSpPr/>
          <p:nvPr/>
        </p:nvSpPr>
        <p:spPr>
          <a:xfrm>
            <a:off x="2351585" y="2204864"/>
            <a:ext cx="66676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Computing the group operation is easy.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85CD2C-AD3E-E1CF-7179-E2388E2A04A9}"/>
              </a:ext>
            </a:extLst>
          </p:cNvPr>
          <p:cNvSpPr/>
          <p:nvPr/>
        </p:nvSpPr>
        <p:spPr>
          <a:xfrm>
            <a:off x="2351585" y="2905780"/>
            <a:ext cx="7626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Computing inverses is easy: Extended Euclid.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43B7480-2120-FA99-30A9-7852183541C2}"/>
                  </a:ext>
                </a:extLst>
              </p:cNvPr>
              <p:cNvSpPr/>
              <p:nvPr/>
            </p:nvSpPr>
            <p:spPr>
              <a:xfrm>
                <a:off x="2351584" y="3573016"/>
                <a:ext cx="8123003" cy="1849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Exponentiation (given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,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/>
                  <a:t> mod p) is easy:</a:t>
                </a:r>
                <a:r>
                  <a:rPr lang="en-US" sz="2800" b="1" dirty="0"/>
                  <a:t> Repeated Squaring Algorithm.</a:t>
                </a:r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43B7480-2120-FA99-30A9-785218354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3573016"/>
                <a:ext cx="8123003" cy="1849096"/>
              </a:xfrm>
              <a:prstGeom prst="rect">
                <a:avLst/>
              </a:prstGeom>
              <a:blipFill>
                <a:blip r:embed="rId5"/>
                <a:stretch>
                  <a:fillRect l="-1406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E4D11CB-E87A-B770-995F-BA8FC99F3A1A}"/>
                  </a:ext>
                </a:extLst>
              </p:cNvPr>
              <p:cNvSpPr/>
              <p:nvPr/>
            </p:nvSpPr>
            <p:spPr>
              <a:xfrm>
                <a:off x="2340295" y="4887086"/>
                <a:ext cx="8089632" cy="1451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The discrete logarithm problem (given a generator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, find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s</a:t>
                </a:r>
                <a:r>
                  <a:rPr lang="en-US" sz="2800" dirty="0" err="1"/>
                  <a:t>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/>
                  <a:t> mod p) is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hard</a:t>
                </a:r>
                <a:r>
                  <a:rPr lang="en-US" sz="2800" dirty="0"/>
                  <a:t>, to the best of our knowledge!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E4D11CB-E87A-B770-995F-BA8FC99F3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295" y="4887086"/>
                <a:ext cx="8089632" cy="1451423"/>
              </a:xfrm>
              <a:prstGeom prst="rect">
                <a:avLst/>
              </a:prstGeom>
              <a:blipFill>
                <a:blip r:embed="rId6"/>
                <a:stretch>
                  <a:fillRect l="-1411" t="-4310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91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Discrete Log Assumption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B7CF0F-B445-FA52-2B07-45E07110E145}"/>
              </a:ext>
            </a:extLst>
          </p:cNvPr>
          <p:cNvSpPr/>
          <p:nvPr/>
        </p:nvSpPr>
        <p:spPr>
          <a:xfrm>
            <a:off x="2351584" y="2996952"/>
            <a:ext cx="80896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Distributions…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265ECB-4771-D4C7-5331-3869FAD12D4B}"/>
              </a:ext>
            </a:extLst>
          </p:cNvPr>
          <p:cNvSpPr/>
          <p:nvPr/>
        </p:nvSpPr>
        <p:spPr>
          <a:xfrm>
            <a:off x="2423592" y="3717033"/>
            <a:ext cx="78488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Is the discrete log problem hard for a random p? Could it be easy for some p?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56E5C-9D9C-B923-9AE8-5B0195C90F61}"/>
              </a:ext>
            </a:extLst>
          </p:cNvPr>
          <p:cNvSpPr/>
          <p:nvPr/>
        </p:nvSpPr>
        <p:spPr>
          <a:xfrm>
            <a:off x="2423592" y="4816317"/>
            <a:ext cx="8924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2.   Given p: is the problem hard for all generators g?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08EEF0-E918-C0B8-1CCD-AA6DDD148BC9}"/>
              </a:ext>
            </a:extLst>
          </p:cNvPr>
          <p:cNvSpPr/>
          <p:nvPr/>
        </p:nvSpPr>
        <p:spPr>
          <a:xfrm>
            <a:off x="2423592" y="5464388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3.   Given p and g: is the problem hard for all x?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/>
              <p:nvPr/>
            </p:nvSpPr>
            <p:spPr>
              <a:xfrm>
                <a:off x="2340296" y="1340769"/>
                <a:ext cx="7860161" cy="14182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discrete logarithm problem is: given a generator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, find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s</a:t>
                </a:r>
                <a:r>
                  <a:rPr lang="en-US" sz="2800" dirty="0" err="1"/>
                  <a:t>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/>
                  <a:t> mod p.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296" y="1340769"/>
                <a:ext cx="7860161" cy="1418209"/>
              </a:xfrm>
              <a:prstGeom prst="rect">
                <a:avLst/>
              </a:prstGeom>
              <a:blipFill>
                <a:blip r:embed="rId3"/>
                <a:stretch>
                  <a:fillRect l="-1284" t="-3478" b="-1043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93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Random Self-Reducibility of DLOG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/>
              <p:nvPr/>
            </p:nvSpPr>
            <p:spPr>
              <a:xfrm>
                <a:off x="2340296" y="1340769"/>
                <a:ext cx="8076185" cy="274408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Theorem</a:t>
                </a:r>
                <a:r>
                  <a:rPr lang="en-US" sz="2800" dirty="0"/>
                  <a:t>: If there is an </a:t>
                </a:r>
                <a:r>
                  <a:rPr lang="en-US" sz="2800" dirty="0" err="1"/>
                  <a:t>p.p.t</a:t>
                </a:r>
                <a:r>
                  <a:rPr lang="en-US" sz="2800" dirty="0"/>
                  <a:t>. algorithm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  </a:t>
                </a:r>
              </a:p>
              <a:p>
                <a:r>
                  <a:rPr lang="en-US" sz="2800" dirty="0"/>
                  <a:t>   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&gt;1/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for some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,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random</a:t>
                </a:r>
                <a:r>
                  <a:rPr lang="en-US" sz="2800" dirty="0"/>
                  <a:t> generator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, and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random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, then there is a </a:t>
                </a:r>
                <a:r>
                  <a:rPr lang="en-US" sz="2800" dirty="0" err="1"/>
                  <a:t>p.p.t</a:t>
                </a:r>
                <a:r>
                  <a:rPr lang="en-US" sz="2800" dirty="0"/>
                  <a:t>. algorithm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for all g and x.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2EBA8D-B2C0-110D-346C-2F28CB49B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296" y="1340769"/>
                <a:ext cx="8076185" cy="2744085"/>
              </a:xfrm>
              <a:prstGeom prst="rect">
                <a:avLst/>
              </a:prstGeom>
              <a:blipFill>
                <a:blip r:embed="rId3"/>
                <a:stretch>
                  <a:fillRect l="-1250" t="-1818" r="-469" b="-454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BB1E942-AAFE-134B-E3E1-FE0F6B3362C7}"/>
              </a:ext>
            </a:extLst>
          </p:cNvPr>
          <p:cNvSpPr/>
          <p:nvPr/>
        </p:nvSpPr>
        <p:spPr>
          <a:xfrm>
            <a:off x="2340295" y="4437112"/>
            <a:ext cx="7848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Proof</a:t>
            </a:r>
            <a:r>
              <a:rPr lang="en-US" sz="2800" dirty="0"/>
              <a:t>: On the board.</a:t>
            </a:r>
          </a:p>
        </p:txBody>
      </p:sp>
    </p:spTree>
    <p:extLst>
      <p:ext uri="{BB962C8B-B14F-4D97-AF65-F5344CB8AC3E}">
        <p14:creationId xmlns:p14="http://schemas.microsoft.com/office/powerpoint/2010/main" val="126957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19454</TotalTime>
  <Words>2594</Words>
  <Application>Microsoft Macintosh PowerPoint</Application>
  <PresentationFormat>Widescreen</PresentationFormat>
  <Paragraphs>258</Paragraphs>
  <Slides>32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American Typewriter</vt:lpstr>
      <vt:lpstr>Aptos</vt:lpstr>
      <vt:lpstr>Aptos Display</vt:lpstr>
      <vt:lpstr>Arial</vt:lpstr>
      <vt:lpstr>Calibri</vt:lpstr>
      <vt:lpstr>Cambria Math</vt:lpstr>
      <vt:lpstr>Office Theme</vt:lpstr>
      <vt:lpstr>Purdue CS555: Cryptography Lecture 9 </vt:lpstr>
      <vt:lpstr>Recap</vt:lpstr>
      <vt:lpstr>Today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Purdue CS555: Cryptography Lecture 3 </dc:title>
  <dc:creator>Hanshen Xiao</dc:creator>
  <cp:lastModifiedBy>Hanshen Xiao</cp:lastModifiedBy>
  <cp:revision>16</cp:revision>
  <dcterms:created xsi:type="dcterms:W3CDTF">2025-08-25T19:13:43Z</dcterms:created>
  <dcterms:modified xsi:type="dcterms:W3CDTF">2025-09-22T20:40:26Z</dcterms:modified>
</cp:coreProperties>
</file>