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1521" r:id="rId3"/>
    <p:sldId id="3233" r:id="rId4"/>
    <p:sldId id="3234" r:id="rId5"/>
    <p:sldId id="3235" r:id="rId6"/>
    <p:sldId id="3238" r:id="rId7"/>
    <p:sldId id="1454" r:id="rId8"/>
    <p:sldId id="1471" r:id="rId9"/>
    <p:sldId id="1469" r:id="rId10"/>
    <p:sldId id="3222" r:id="rId11"/>
    <p:sldId id="3246" r:id="rId12"/>
    <p:sldId id="3223" r:id="rId13"/>
    <p:sldId id="3243" r:id="rId14"/>
    <p:sldId id="3244" r:id="rId15"/>
    <p:sldId id="3237" r:id="rId16"/>
    <p:sldId id="3226" r:id="rId17"/>
    <p:sldId id="1517" r:id="rId18"/>
    <p:sldId id="3236" r:id="rId19"/>
    <p:sldId id="3218" r:id="rId20"/>
    <p:sldId id="3219" r:id="rId21"/>
    <p:sldId id="3220" r:id="rId22"/>
    <p:sldId id="3221" r:id="rId23"/>
    <p:sldId id="3224" r:id="rId24"/>
    <p:sldId id="1518" r:id="rId25"/>
    <p:sldId id="1519" r:id="rId26"/>
    <p:sldId id="3245" r:id="rId27"/>
    <p:sldId id="3241" r:id="rId28"/>
    <p:sldId id="665" r:id="rId29"/>
    <p:sldId id="626" r:id="rId30"/>
    <p:sldId id="6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72"/>
    <p:restoredTop sz="82786"/>
  </p:normalViewPr>
  <p:slideViewPr>
    <p:cSldViewPr snapToGrid="0">
      <p:cViewPr varScale="1">
        <p:scale>
          <a:sx n="97" d="100"/>
          <a:sy n="97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75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68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2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9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1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1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62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83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16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5.png"/><Relationship Id="rId7" Type="http://schemas.openxmlformats.org/officeDocument/2006/relationships/image" Target="../media/image87.png"/><Relationship Id="rId12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NULL"/><Relationship Id="rId5" Type="http://schemas.openxmlformats.org/officeDocument/2006/relationships/image" Target="../media/image77.png"/><Relationship Id="rId10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3" Type="http://schemas.openxmlformats.org/officeDocument/2006/relationships/image" Target="../media/image75.png"/><Relationship Id="rId7" Type="http://schemas.openxmlformats.org/officeDocument/2006/relationships/image" Target="../media/image87.png"/><Relationship Id="rId12" Type="http://schemas.openxmlformats.org/officeDocument/2006/relationships/image" Target="NUL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NULL"/><Relationship Id="rId5" Type="http://schemas.openxmlformats.org/officeDocument/2006/relationships/image" Target="../media/image77.png"/><Relationship Id="rId10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5.png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1</a:t>
            </a:r>
            <a:r>
              <a:rPr lang="en-US" altLang="zh-CN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Security: Leftover Hash Lemma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sz="3200" b="1" dirty="0">
                <a:latin typeface="Calibri" panose="020F0502020204030204" pitchFamily="34" charset="0"/>
              </a:rPr>
              <a:t>[Impagliazzo-Levin-Luby’90]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128" y="1196753"/>
                <a:ext cx="8866824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understand how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|"/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  <m:sup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sup>
                        </m:sSub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distributed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random (and public).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128" y="1196753"/>
                <a:ext cx="8866824" cy="1511225"/>
              </a:xfrm>
              <a:prstGeom prst="rect">
                <a:avLst/>
              </a:prstGeom>
              <a:blipFill>
                <a:blip r:embed="rId2"/>
                <a:stretch>
                  <a:fillRect l="-1429" t="-4167" b="-10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A189B6-5B25-C94B-A196-CE6FC70D0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128" y="4472405"/>
                <a:ext cx="7956884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NOT truly random! It has small entries. 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A189B6-5B25-C94B-A196-CE6FC70D0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128" y="4472405"/>
                <a:ext cx="7956884" cy="807188"/>
              </a:xfrm>
              <a:prstGeom prst="rect">
                <a:avLst/>
              </a:prstGeom>
              <a:blipFill>
                <a:blip r:embed="rId3"/>
                <a:stretch>
                  <a:fillRect l="-1592" b="-3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05905A4-B5A1-EC43-A0D5-ADF150FB34BC}"/>
              </a:ext>
            </a:extLst>
          </p:cNvPr>
          <p:cNvSpPr/>
          <p:nvPr/>
        </p:nvSpPr>
        <p:spPr>
          <a:xfrm>
            <a:off x="5247293" y="2716681"/>
            <a:ext cx="569445" cy="950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2C2CE7-42DE-E044-B4CA-C95E7BF7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920" y="2875151"/>
                <a:ext cx="432048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2C2CE7-42DE-E044-B4CA-C95E7BF72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5920" y="2875151"/>
                <a:ext cx="432048" cy="589892"/>
              </a:xfrm>
              <a:prstGeom prst="rect">
                <a:avLst/>
              </a:prstGeom>
              <a:blipFill>
                <a:blip r:embed="rId4"/>
                <a:stretch>
                  <a:fillRect l="-5714" r="-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39329FB-91D5-584E-AF3A-932080BA0000}"/>
              </a:ext>
            </a:extLst>
          </p:cNvPr>
          <p:cNvSpPr/>
          <p:nvPr/>
        </p:nvSpPr>
        <p:spPr>
          <a:xfrm>
            <a:off x="5835552" y="2726319"/>
            <a:ext cx="404464" cy="940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803D1-DD19-B348-B13D-F1DA2161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976" y="2875151"/>
                <a:ext cx="432048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803D1-DD19-B348-B13D-F1DA216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9976" y="2875151"/>
                <a:ext cx="432048" cy="589892"/>
              </a:xfrm>
              <a:prstGeom prst="rect">
                <a:avLst/>
              </a:prstGeom>
              <a:blipFill>
                <a:blip r:embed="rId5"/>
                <a:stretch>
                  <a:fillRect l="-5882" r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D6DD1A-8DE2-5C41-B551-1D63DD57A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064" y="3451216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trul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random, so is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D6DD1A-8DE2-5C41-B551-1D63DD57A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3064" y="3451216"/>
                <a:ext cx="8424936" cy="1511225"/>
              </a:xfrm>
              <a:prstGeom prst="rect">
                <a:avLst/>
              </a:prstGeom>
              <a:blipFill>
                <a:blip r:embed="rId6"/>
                <a:stretch>
                  <a:fillRect l="-15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0C2D655-57A8-744E-B7F6-1456384CF49D}"/>
              </a:ext>
            </a:extLst>
          </p:cNvPr>
          <p:cNvSpPr/>
          <p:nvPr/>
        </p:nvSpPr>
        <p:spPr>
          <a:xfrm>
            <a:off x="3575720" y="2851257"/>
            <a:ext cx="1195384" cy="35006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30BA05-E113-C144-9325-96668022CFDB}"/>
                  </a:ext>
                </a:extLst>
              </p:cNvPr>
              <p:cNvSpPr/>
              <p:nvPr/>
            </p:nvSpPr>
            <p:spPr>
              <a:xfrm>
                <a:off x="3935206" y="2726318"/>
                <a:ext cx="4507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30BA05-E113-C144-9325-96668022C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06" y="2726318"/>
                <a:ext cx="4507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039A5C8D-E9C9-FE4A-B5E6-71E2D920624B}"/>
              </a:ext>
            </a:extLst>
          </p:cNvPr>
          <p:cNvSpPr/>
          <p:nvPr/>
        </p:nvSpPr>
        <p:spPr>
          <a:xfrm>
            <a:off x="5072916" y="2550643"/>
            <a:ext cx="102368" cy="13021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58D7206D-5F80-8F45-A209-C21343CD4FC8}"/>
              </a:ext>
            </a:extLst>
          </p:cNvPr>
          <p:cNvSpPr/>
          <p:nvPr/>
        </p:nvSpPr>
        <p:spPr>
          <a:xfrm flipH="1">
            <a:off x="6312024" y="2587120"/>
            <a:ext cx="139286" cy="13021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07FDAA-58C2-BF45-8893-CA4EE6C6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568" y="5158136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Nevertheless,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entropy. Leftover hash lemma tells us that matrix multiplication turns (sufficient) entropy into true randomness.  We need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≫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07FDAA-58C2-BF45-8893-CA4EE6C6F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5158136"/>
                <a:ext cx="8424936" cy="1511225"/>
              </a:xfrm>
              <a:prstGeom prst="rect">
                <a:avLst/>
              </a:prstGeom>
              <a:blipFill>
                <a:blip r:embed="rId8"/>
                <a:stretch>
                  <a:fillRect l="-1504" b="-5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A8D07B9-F42A-6A4B-8CE9-E90A5CB7D50C}"/>
              </a:ext>
            </a:extLst>
          </p:cNvPr>
          <p:cNvGrpSpPr/>
          <p:nvPr/>
        </p:nvGrpSpPr>
        <p:grpSpPr>
          <a:xfrm>
            <a:off x="6790207" y="2632490"/>
            <a:ext cx="1985473" cy="669081"/>
            <a:chOff x="5266206" y="2632489"/>
            <a:chExt cx="1985473" cy="6690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CDD121-226D-6847-AD77-BE0445190D00}"/>
                </a:ext>
              </a:extLst>
            </p:cNvPr>
            <p:cNvSpPr/>
            <p:nvPr/>
          </p:nvSpPr>
          <p:spPr>
            <a:xfrm>
              <a:off x="6804248" y="2725366"/>
              <a:ext cx="420979" cy="45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8F5E43-D6B7-454E-BAB8-368077C51043}"/>
                    </a:ext>
                  </a:extLst>
                </p:cNvPr>
                <p:cNvSpPr/>
                <p:nvPr/>
              </p:nvSpPr>
              <p:spPr>
                <a:xfrm>
                  <a:off x="5266206" y="2778350"/>
                  <a:ext cx="5229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8F5E43-D6B7-454E-BAB8-368077C51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206" y="2778350"/>
                  <a:ext cx="52290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F9F0E3F-3342-D046-AF15-72FE7B18FD4A}"/>
                    </a:ext>
                  </a:extLst>
                </p:cNvPr>
                <p:cNvSpPr/>
                <p:nvPr/>
              </p:nvSpPr>
              <p:spPr>
                <a:xfrm>
                  <a:off x="5335477" y="2632489"/>
                  <a:ext cx="3674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F9F0E3F-3342-D046-AF15-72FE7B18F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477" y="2632489"/>
                  <a:ext cx="36740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FA9ACC-DE7C-4E4B-B4BE-A22C9DC870F3}"/>
                </a:ext>
              </a:extLst>
            </p:cNvPr>
            <p:cNvSpPr/>
            <p:nvPr/>
          </p:nvSpPr>
          <p:spPr>
            <a:xfrm>
              <a:off x="5943123" y="2751558"/>
              <a:ext cx="848722" cy="404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A23623-F595-2C48-BD8D-9C240E684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4658" y="2634208"/>
                  <a:ext cx="432048" cy="589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A23623-F595-2C48-BD8D-9C240E684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94658" y="2634208"/>
                  <a:ext cx="432048" cy="589892"/>
                </a:xfrm>
                <a:prstGeom prst="rect">
                  <a:avLst/>
                </a:prstGeom>
                <a:blipFill>
                  <a:blip r:embed="rId11"/>
                  <a:stretch>
                    <a:fillRect l="-8571" r="-2285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CF65C40-527E-DE46-9A3D-EC6E01F57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9631" y="2662591"/>
                  <a:ext cx="432048" cy="589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CF65C40-527E-DE46-9A3D-EC6E01F57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19631" y="2662591"/>
                  <a:ext cx="432048" cy="589892"/>
                </a:xfrm>
                <a:prstGeom prst="rect">
                  <a:avLst/>
                </a:prstGeom>
                <a:blipFill>
                  <a:blip r:embed="rId12"/>
                  <a:stretch>
                    <a:fillRect l="-8571" r="-1714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509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FBFFBE6-25EC-A728-4DA9-999051ADA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4237CB0-BBBD-1174-9253-720511B0AF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Security: Leftover Hash Lemma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sz="3200" b="1" dirty="0">
                <a:latin typeface="Calibri" panose="020F0502020204030204" pitchFamily="34" charset="0"/>
              </a:rPr>
              <a:t>[Impagliazzo-Levin-Luby’90]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43B0C-928A-EA04-D7B6-87B3BBE7A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128" y="1196753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understand how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|"/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distributed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random (and public).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128" y="1196753"/>
                <a:ext cx="8424936" cy="1511225"/>
              </a:xfrm>
              <a:prstGeom prst="rect">
                <a:avLst/>
              </a:prstGeom>
              <a:blipFill>
                <a:blip r:embed="rId2"/>
                <a:stretch>
                  <a:fillRect l="-15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B02A6F-B70F-3679-EF4F-5DBD7A286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128" y="4472405"/>
                <a:ext cx="7956884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NOT truly random! It has small entries. 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A189B6-5B25-C94B-A196-CE6FC70D0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128" y="4472405"/>
                <a:ext cx="7956884" cy="807188"/>
              </a:xfrm>
              <a:prstGeom prst="rect">
                <a:avLst/>
              </a:prstGeom>
              <a:blipFill>
                <a:blip r:embed="rId3"/>
                <a:stretch>
                  <a:fillRect l="-1592" b="-3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E44A164-4FC9-1B3C-F33D-6C46C0D48FEB}"/>
              </a:ext>
            </a:extLst>
          </p:cNvPr>
          <p:cNvSpPr/>
          <p:nvPr/>
        </p:nvSpPr>
        <p:spPr>
          <a:xfrm>
            <a:off x="5247293" y="2716681"/>
            <a:ext cx="569445" cy="950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05B5C9C-686C-C514-1B21-1E2A7B75C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920" y="2875151"/>
                <a:ext cx="432048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2C2CE7-42DE-E044-B4CA-C95E7BF72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5920" y="2875151"/>
                <a:ext cx="432048" cy="589892"/>
              </a:xfrm>
              <a:prstGeom prst="rect">
                <a:avLst/>
              </a:prstGeom>
              <a:blipFill>
                <a:blip r:embed="rId4"/>
                <a:stretch>
                  <a:fillRect l="-5714" r="-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1BDF4FD-3333-15E0-38B6-71A44CFD7314}"/>
              </a:ext>
            </a:extLst>
          </p:cNvPr>
          <p:cNvSpPr/>
          <p:nvPr/>
        </p:nvSpPr>
        <p:spPr>
          <a:xfrm>
            <a:off x="5835552" y="2726319"/>
            <a:ext cx="404464" cy="940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E938E5-B821-C7D0-4105-D47AD67EF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976" y="2875151"/>
                <a:ext cx="432048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803D1-DD19-B348-B13D-F1DA216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9976" y="2875151"/>
                <a:ext cx="432048" cy="589892"/>
              </a:xfrm>
              <a:prstGeom prst="rect">
                <a:avLst/>
              </a:prstGeom>
              <a:blipFill>
                <a:blip r:embed="rId5"/>
                <a:stretch>
                  <a:fillRect l="-5882" r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4B7D29-033B-331F-BA35-4DA3791CA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064" y="3451216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trul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random, so is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|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D6DD1A-8DE2-5C41-B551-1D63DD57A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3064" y="3451216"/>
                <a:ext cx="8424936" cy="1511225"/>
              </a:xfrm>
              <a:prstGeom prst="rect">
                <a:avLst/>
              </a:prstGeom>
              <a:blipFill>
                <a:blip r:embed="rId6"/>
                <a:stretch>
                  <a:fillRect l="-15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1FCF3B3-8E47-9129-0EC4-E1CBDD679BF3}"/>
              </a:ext>
            </a:extLst>
          </p:cNvPr>
          <p:cNvSpPr/>
          <p:nvPr/>
        </p:nvSpPr>
        <p:spPr>
          <a:xfrm>
            <a:off x="3575720" y="2851257"/>
            <a:ext cx="1195384" cy="35006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9BF53-7E82-14D4-E52C-A069C023CB38}"/>
                  </a:ext>
                </a:extLst>
              </p:cNvPr>
              <p:cNvSpPr/>
              <p:nvPr/>
            </p:nvSpPr>
            <p:spPr>
              <a:xfrm>
                <a:off x="3935206" y="2726318"/>
                <a:ext cx="4507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30BA05-E113-C144-9325-96668022C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06" y="2726318"/>
                <a:ext cx="4507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6D4CFCC2-FAA7-67E9-17C8-A8E38347767A}"/>
              </a:ext>
            </a:extLst>
          </p:cNvPr>
          <p:cNvSpPr/>
          <p:nvPr/>
        </p:nvSpPr>
        <p:spPr>
          <a:xfrm>
            <a:off x="5072916" y="2550643"/>
            <a:ext cx="102368" cy="13021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09C2AF36-E040-605F-487D-13E668406FB1}"/>
              </a:ext>
            </a:extLst>
          </p:cNvPr>
          <p:cNvSpPr/>
          <p:nvPr/>
        </p:nvSpPr>
        <p:spPr>
          <a:xfrm flipH="1">
            <a:off x="6312024" y="2587120"/>
            <a:ext cx="139286" cy="13021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308389-CDAA-FF53-D0B6-E0A8FAE0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568" y="5158136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Nevertheless,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entropy. Leftover hash lemma tells us that matrix multiplication turns (sufficient) entropy into true randomness.  </a:t>
                </a:r>
                <a:r>
                  <a:rPr lang="en-US" sz="280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need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a:rPr lang="en-US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(1/</m:t>
                            </m:r>
                            <m:r>
                              <m:rPr>
                                <m:lit/>
                              </m:r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𝜖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308389-CDAA-FF53-D0B6-E0A8FAE0A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5158136"/>
                <a:ext cx="8424936" cy="1511225"/>
              </a:xfrm>
              <a:prstGeom prst="rect">
                <a:avLst/>
              </a:prstGeom>
              <a:blipFill>
                <a:blip r:embed="rId8"/>
                <a:stretch>
                  <a:fillRect l="-1504" t="-14167" b="-1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01EC924-AC40-5290-32E6-B2AD15BEF80E}"/>
              </a:ext>
            </a:extLst>
          </p:cNvPr>
          <p:cNvGrpSpPr/>
          <p:nvPr/>
        </p:nvGrpSpPr>
        <p:grpSpPr>
          <a:xfrm>
            <a:off x="6790207" y="2632490"/>
            <a:ext cx="1985473" cy="669081"/>
            <a:chOff x="5266206" y="2632489"/>
            <a:chExt cx="1985473" cy="6690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C021D8-9C20-4332-AD86-EF392087C378}"/>
                </a:ext>
              </a:extLst>
            </p:cNvPr>
            <p:cNvSpPr/>
            <p:nvPr/>
          </p:nvSpPr>
          <p:spPr>
            <a:xfrm>
              <a:off x="6804248" y="2725366"/>
              <a:ext cx="420979" cy="45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74E2568-1B6C-7FFC-E1D8-A638C3A8E7A4}"/>
                    </a:ext>
                  </a:extLst>
                </p:cNvPr>
                <p:cNvSpPr/>
                <p:nvPr/>
              </p:nvSpPr>
              <p:spPr>
                <a:xfrm>
                  <a:off x="5266206" y="2778350"/>
                  <a:ext cx="5229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8F5E43-D6B7-454E-BAB8-368077C51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206" y="2778350"/>
                  <a:ext cx="52290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640C58D-5062-8715-10D2-3EDD974E1C74}"/>
                    </a:ext>
                  </a:extLst>
                </p:cNvPr>
                <p:cNvSpPr/>
                <p:nvPr/>
              </p:nvSpPr>
              <p:spPr>
                <a:xfrm>
                  <a:off x="5335477" y="2632489"/>
                  <a:ext cx="3674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F9F0E3F-3342-D046-AF15-72FE7B18F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477" y="2632489"/>
                  <a:ext cx="36740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FD1A18-D770-CA64-B1C6-BB2A30E9E703}"/>
                </a:ext>
              </a:extLst>
            </p:cNvPr>
            <p:cNvSpPr/>
            <p:nvPr/>
          </p:nvSpPr>
          <p:spPr>
            <a:xfrm>
              <a:off x="5943123" y="2751558"/>
              <a:ext cx="848722" cy="404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4E292D6-7CBB-81F8-A6D6-10C4029E36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4658" y="2634208"/>
                  <a:ext cx="432048" cy="589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A23623-F595-2C48-BD8D-9C240E684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94658" y="2634208"/>
                  <a:ext cx="432048" cy="589892"/>
                </a:xfrm>
                <a:prstGeom prst="rect">
                  <a:avLst/>
                </a:prstGeom>
                <a:blipFill>
                  <a:blip r:embed="rId11"/>
                  <a:stretch>
                    <a:fillRect l="-8571" r="-2285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894DBE8-A904-00A8-EA2B-8BEBFABCC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9631" y="2662591"/>
                  <a:ext cx="432048" cy="589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CF65C40-527E-DE46-9A3D-EC6E01F57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19631" y="2662591"/>
                  <a:ext cx="432048" cy="589892"/>
                </a:xfrm>
                <a:prstGeom prst="rect">
                  <a:avLst/>
                </a:prstGeom>
                <a:blipFill>
                  <a:blip r:embed="rId12"/>
                  <a:stretch>
                    <a:fillRect l="-8571" r="-1714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B437B-C89C-1947-8C0B-97C2F9FAA921}"/>
                  </a:ext>
                </a:extLst>
              </p:cNvPr>
              <p:cNvSpPr txBox="1"/>
              <p:nvPr/>
            </p:nvSpPr>
            <p:spPr>
              <a:xfrm>
                <a:off x="3994109" y="3162720"/>
                <a:ext cx="6098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B437B-C89C-1947-8C0B-97C2F9FA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09" y="3162720"/>
                <a:ext cx="60981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8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 Proof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3845948"/>
            <a:ext cx="8424936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1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Change the public key to random (from LWE).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  <a:blipFill>
                <a:blip r:embed="rId2"/>
                <a:stretch>
                  <a:fillRect t="-1428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Hybrids 0 and 1 are comp.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by decisional LWE.</a:t>
            </a:r>
          </a:p>
        </p:txBody>
      </p:sp>
    </p:spTree>
    <p:extLst>
      <p:ext uri="{BB962C8B-B14F-4D97-AF65-F5344CB8AC3E}">
        <p14:creationId xmlns:p14="http://schemas.microsoft.com/office/powerpoint/2010/main" val="102432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 Proof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568" y="3845948"/>
                <a:ext cx="8424936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Hybrid 2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Change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random (using Leftover hash lemma or LHL).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3845948"/>
                <a:ext cx="8424936" cy="807188"/>
              </a:xfrm>
              <a:prstGeom prst="rect">
                <a:avLst/>
              </a:prstGeom>
              <a:blipFill>
                <a:blip r:embed="rId2"/>
                <a:stretch>
                  <a:fillRect l="-1504" t="-15385" r="-90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  <a:blipFill>
                <a:blip r:embed="rId3"/>
                <a:stretch>
                  <a:fillRect t="-1428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Hybrids 1 and 2 are stat.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by LHL.</a:t>
            </a:r>
          </a:p>
        </p:txBody>
      </p:sp>
    </p:spTree>
    <p:extLst>
      <p:ext uri="{BB962C8B-B14F-4D97-AF65-F5344CB8AC3E}">
        <p14:creationId xmlns:p14="http://schemas.microsoft.com/office/powerpoint/2010/main" val="67741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 Proof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568" y="3845948"/>
                <a:ext cx="8424936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Hybrid 3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Change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a random bit.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3845948"/>
                <a:ext cx="8424936" cy="807188"/>
              </a:xfrm>
              <a:prstGeom prst="rect">
                <a:avLst/>
              </a:prstGeom>
              <a:blipFill>
                <a:blip r:embed="rId2"/>
                <a:stretch>
                  <a:fillRect l="-1504" b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  <a:blipFill>
                <a:blip r:embed="rId3"/>
                <a:stretch>
                  <a:fillRect t="-1428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Hybrids 1 and 2 are perfectly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5048" y="1556792"/>
            <a:ext cx="9067800" cy="26503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NEXT UP: 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 from LWE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LWE with Small Secrets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3878184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484" y="5534368"/>
                <a:ext cx="7190584" cy="1029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chosen at random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40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𝝌</m:t>
                        </m:r>
                      </m:e>
                      <m:sup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</m:sSup>
                    <m:r>
                      <a:rPr lang="en-US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8484" y="5534368"/>
                <a:ext cx="7190584" cy="1029950"/>
              </a:xfrm>
              <a:prstGeom prst="rect">
                <a:avLst/>
              </a:prstGeom>
              <a:blipFill>
                <a:blip r:embed="rId3"/>
                <a:stretch>
                  <a:fillRect l="-1764" t="-23171" b="-329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6456428" y="1357904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3720124" y="1340768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020" y="2149992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900" y="222200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488" y="218366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8052028" y="1364818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906" y="1642479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064" y="2197950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684" y="22801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9411886" y="1357904"/>
            <a:ext cx="456628" cy="22871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720" y="214999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1972" y="4400622"/>
                <a:ext cx="810039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dimensions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modulus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error distribution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uniform in some interval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   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1972" y="4400622"/>
                <a:ext cx="8100392" cy="1133747"/>
              </a:xfrm>
              <a:prstGeom prst="rect">
                <a:avLst/>
              </a:prstGeom>
              <a:blipFill>
                <a:blip r:embed="rId5"/>
                <a:stretch>
                  <a:fillRect l="-1565" r="-2973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LWE with Small Secrets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3878184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(the small secret) 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27B6A-533C-774F-B8C1-370E3EB3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4581128"/>
            <a:ext cx="8050916" cy="10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LWE with small secrets is as hard as LWE.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6456428" y="1357904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3720124" y="1340768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020" y="2149992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900" y="222200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488" y="218366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8052028" y="1364818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906" y="1642479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064" y="2197950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684" y="22801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9411886" y="1357904"/>
            <a:ext cx="456628" cy="22871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720" y="214999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261587-5019-FA4A-8920-0DAE33E9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564" y="5279370"/>
            <a:ext cx="8050916" cy="10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 on the board.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 secret 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400" b="1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2057400" y="1556792"/>
            <a:ext cx="83058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7644" y="1098100"/>
            <a:ext cx="3612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[Lyubashevsky-Peikert-Regev’10]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2394992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394992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4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Small secret </a:t>
                </a:r>
                <a:r>
                  <a:rPr lang="en-US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2057400" y="1556792"/>
            <a:ext cx="8305800" cy="5225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2394992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394992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560" y="3753966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3753966"/>
                <a:ext cx="8458200" cy="1083267"/>
              </a:xfrm>
              <a:prstGeom prst="rect">
                <a:avLst/>
              </a:prstGeom>
              <a:blipFill>
                <a:blip r:embed="rId4"/>
                <a:stretch>
                  <a:fillRect l="-1199" t="-11494" b="-45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B9301F4-8C54-2041-986A-7BB7D226745B}"/>
              </a:ext>
            </a:extLst>
          </p:cNvPr>
          <p:cNvGrpSpPr/>
          <p:nvPr/>
        </p:nvGrpSpPr>
        <p:grpSpPr>
          <a:xfrm>
            <a:off x="7860571" y="2776612"/>
            <a:ext cx="2721024" cy="720080"/>
            <a:chOff x="4267054" y="1763242"/>
            <a:chExt cx="2721024" cy="7200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7B0E9-8B63-AA4D-8582-B33C81C272A4}"/>
                </a:ext>
              </a:extLst>
            </p:cNvPr>
            <p:cNvSpPr/>
            <p:nvPr/>
          </p:nvSpPr>
          <p:spPr>
            <a:xfrm>
              <a:off x="5148064" y="1841367"/>
              <a:ext cx="540060" cy="569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814199-2AD0-1A40-B7E9-07ACD52209DD}"/>
                </a:ext>
              </a:extLst>
            </p:cNvPr>
            <p:cNvSpPr/>
            <p:nvPr/>
          </p:nvSpPr>
          <p:spPr>
            <a:xfrm>
              <a:off x="4267054" y="1841367"/>
              <a:ext cx="569445" cy="541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86E86-BB61-5442-9C9C-D4756781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36" y="1763242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26D79-2E68-E349-B811-B1E293473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682" y="1798672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BE1EBB-E63A-D84B-8E1E-177B790E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929" y="1855299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4527CC-B619-4D45-8024-91AE1B3067A0}"/>
                </a:ext>
              </a:extLst>
            </p:cNvPr>
            <p:cNvSpPr/>
            <p:nvPr/>
          </p:nvSpPr>
          <p:spPr>
            <a:xfrm>
              <a:off x="5772603" y="1856054"/>
              <a:ext cx="355235" cy="555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145599-4F7F-C944-847B-CD106D45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654" y="1825738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BB6AB5-143F-5841-8084-CA246B59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694" y="1893430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1A6620-827E-9D40-91ED-D48177A8D958}"/>
                </a:ext>
              </a:extLst>
            </p:cNvPr>
            <p:cNvSpPr/>
            <p:nvPr/>
          </p:nvSpPr>
          <p:spPr>
            <a:xfrm>
              <a:off x="6547865" y="1845682"/>
              <a:ext cx="298018" cy="541185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8EFA4-34F6-184B-9A79-E08D059D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931" y="1839566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560" y="5013177"/>
                <a:ext cx="8458200" cy="1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Decryption: compute 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𝒓𝑨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and round to nearest multiple of q/2.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5013177"/>
                <a:ext cx="8458200" cy="1769441"/>
              </a:xfrm>
              <a:prstGeom prst="rect">
                <a:avLst/>
              </a:prstGeom>
              <a:blipFill>
                <a:blip r:embed="rId6"/>
                <a:stretch>
                  <a:fillRect l="-1199" t="-7092" b="-8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493CB1D-4F58-4349-A015-B57CCE82D1C8}"/>
              </a:ext>
            </a:extLst>
          </p:cNvPr>
          <p:cNvSpPr/>
          <p:nvPr/>
        </p:nvSpPr>
        <p:spPr>
          <a:xfrm>
            <a:off x="4229857" y="1132294"/>
            <a:ext cx="3612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[Lyubashevsky-Peikert-Regev’10]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538-4E0D-7399-B8D7-5E6520EE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5BA3-09BC-B187-125E-8E887108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American Typewriter" charset="0"/>
                <a:cs typeface="American Typewriter" charset="0"/>
              </a:rPr>
              <a:t>Post-Quantum Security &amp; Lattice-based Encryption</a:t>
            </a:r>
          </a:p>
          <a:p>
            <a:pPr lvl="1"/>
            <a:r>
              <a:rPr lang="en-US" dirty="0"/>
              <a:t>Lattice</a:t>
            </a:r>
          </a:p>
          <a:p>
            <a:pPr lvl="1"/>
            <a:r>
              <a:rPr lang="en-US" dirty="0"/>
              <a:t>Learning with Errors (LWE)</a:t>
            </a:r>
          </a:p>
          <a:p>
            <a:pPr lvl="1"/>
            <a:r>
              <a:rPr lang="en-US" dirty="0"/>
              <a:t>Secret-Key Encryption </a:t>
            </a:r>
          </a:p>
        </p:txBody>
      </p:sp>
    </p:spTree>
    <p:extLst>
      <p:ext uri="{BB962C8B-B14F-4D97-AF65-F5344CB8AC3E}">
        <p14:creationId xmlns:p14="http://schemas.microsoft.com/office/powerpoint/2010/main" val="187986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560" y="1412777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1412777"/>
                <a:ext cx="8458200" cy="1083267"/>
              </a:xfrm>
              <a:prstGeom prst="rect">
                <a:avLst/>
              </a:prstGeom>
              <a:blipFill>
                <a:blip r:embed="rId2"/>
                <a:stretch>
                  <a:fillRect l="-1199" t="-11628" b="-58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560" y="2671988"/>
                <a:ext cx="8458200" cy="2485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Decryption: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000000"/>
                          </a:solidFill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sz="24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sz="2400" b="1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 eaLnBrk="1" hangingPunct="1">
                  <a:lnSpc>
                    <a:spcPct val="80000"/>
                  </a:lnSpc>
                  <a:buNone/>
                  <a:defRPr/>
                </a:pPr>
                <a:br>
                  <a:rPr lang="en-US" sz="2400" b="1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𝒓𝒆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2671988"/>
                <a:ext cx="8458200" cy="2485205"/>
              </a:xfrm>
              <a:prstGeom prst="rect">
                <a:avLst/>
              </a:prstGeom>
              <a:blipFill>
                <a:blip r:embed="rId3"/>
                <a:stretch>
                  <a:fillRect l="-1199" t="-50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8FF3C878-1147-C04E-B60A-D8CCF90FC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560" y="5445224"/>
                <a:ext cx="8458200" cy="115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Decryption works as long as </a:t>
                </a:r>
                <a:r>
                  <a:rPr lang="en-US" sz="2400" b="1" dirty="0">
                    <a:solidFill>
                      <a:srgbClr val="00000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𝒓𝒆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′|&lt;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8FF3C878-1147-C04E-B60A-D8CCF90FC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5445224"/>
                <a:ext cx="8458200" cy="1152128"/>
              </a:xfrm>
              <a:prstGeom prst="rect">
                <a:avLst/>
              </a:prstGeom>
              <a:blipFill>
                <a:blip r:embed="rId4"/>
                <a:stretch>
                  <a:fillRect l="-1199" t="-6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9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A3059-FF51-2240-B38D-0C20215A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2981852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show this by a hybrid argument.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384594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stare at a public key, ciphertext pair.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1343472" y="4815814"/>
                <a:ext cx="9505056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𝒑𝒌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𝑨𝒔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4815814"/>
                <a:ext cx="9505056" cy="387798"/>
              </a:xfrm>
              <a:prstGeom prst="rect">
                <a:avLst/>
              </a:prstGeom>
              <a:blipFill>
                <a:blip r:embed="rId2"/>
                <a:stretch>
                  <a:fillRect t="-1612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this distribution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0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7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3845948"/>
            <a:ext cx="8424936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1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Change the public key to random (from LWE).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2351584" y="4653137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653137"/>
                <a:ext cx="8280920" cy="428451"/>
              </a:xfrm>
              <a:prstGeom prst="rect">
                <a:avLst/>
              </a:prstGeom>
              <a:blipFill>
                <a:blip r:embed="rId2"/>
                <a:stretch>
                  <a:fillRect t="-142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Hybrids 0 and 1 are comp.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by decisional LWE.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21A25F-89C3-D025-17C6-8415CFCAD3B1}"/>
                  </a:ext>
                </a:extLst>
              </p:cNvPr>
              <p:cNvSpPr/>
              <p:nvPr/>
            </p:nvSpPr>
            <p:spPr>
              <a:xfrm>
                <a:off x="2279576" y="5304806"/>
                <a:ext cx="8280920" cy="596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|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[0|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21A25F-89C3-D025-17C6-8415CFCAD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304806"/>
                <a:ext cx="8280920" cy="596445"/>
              </a:xfrm>
              <a:prstGeom prst="rect">
                <a:avLst/>
              </a:prstGeom>
              <a:blipFill>
                <a:blip r:embed="rId3"/>
                <a:stretch>
                  <a:fillRect t="-833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568" y="3845948"/>
                <a:ext cx="8424936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Hybrid 2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Change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into random.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3845948"/>
                <a:ext cx="8424936" cy="807188"/>
              </a:xfrm>
              <a:prstGeom prst="rect">
                <a:avLst/>
              </a:prstGeom>
              <a:blipFill>
                <a:blip r:embed="rId2"/>
                <a:stretch>
                  <a:fillRect l="-1504" b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  <a:blipFill>
                <a:blip r:embed="rId3"/>
                <a:stretch>
                  <a:fillRect t="-1428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5754088"/>
            <a:ext cx="8460432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Hybrids 1 and 2 are comp.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by LWE.</a:t>
            </a:r>
          </a:p>
        </p:txBody>
      </p:sp>
    </p:spTree>
    <p:extLst>
      <p:ext uri="{BB962C8B-B14F-4D97-AF65-F5344CB8AC3E}">
        <p14:creationId xmlns:p14="http://schemas.microsoft.com/office/powerpoint/2010/main" val="23314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568" y="3845948"/>
                <a:ext cx="8424936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Hybrid 2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Change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into random.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3845948"/>
                <a:ext cx="8424936" cy="807188"/>
              </a:xfrm>
              <a:prstGeom prst="rect">
                <a:avLst/>
              </a:prstGeom>
              <a:blipFill>
                <a:blip r:embed="rId2"/>
                <a:stretch>
                  <a:fillRect l="-1504" b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962001"/>
                <a:ext cx="8280920" cy="428451"/>
              </a:xfrm>
              <a:prstGeom prst="rect">
                <a:avLst/>
              </a:prstGeom>
              <a:blipFill>
                <a:blip r:embed="rId3"/>
                <a:stretch>
                  <a:fillRect t="-1428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E7EF0-68A1-614C-9134-30148256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568" y="5661248"/>
                <a:ext cx="8460432" cy="1103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Now, we have the message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encrypted with a one-time pad which perfectly hides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E7EF0-68A1-614C-9134-30148256D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568" y="5661248"/>
                <a:ext cx="8460432" cy="1103912"/>
              </a:xfrm>
              <a:prstGeom prst="rect">
                <a:avLst/>
              </a:prstGeom>
              <a:blipFill>
                <a:blip r:embed="rId4"/>
                <a:stretch>
                  <a:fillRect l="-1497" r="-299" b="-79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44624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Small secret </a:t>
                </a:r>
                <a:r>
                  <a:rPr lang="en-US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2057400" y="1556792"/>
            <a:ext cx="8305800" cy="5225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2394992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394992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560" y="3753966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3753966"/>
                <a:ext cx="8458200" cy="1083267"/>
              </a:xfrm>
              <a:prstGeom prst="rect">
                <a:avLst/>
              </a:prstGeom>
              <a:blipFill>
                <a:blip r:embed="rId4"/>
                <a:stretch>
                  <a:fillRect l="-1199" t="-11494" b="-45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560" y="5013177"/>
                <a:ext cx="8458200" cy="1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Decryption: compute 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𝒓𝑨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and round to nearest multiple of q/2.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5013177"/>
                <a:ext cx="8458200" cy="1769441"/>
              </a:xfrm>
              <a:prstGeom prst="rect">
                <a:avLst/>
              </a:prstGeom>
              <a:blipFill>
                <a:blip r:embed="rId5"/>
                <a:stretch>
                  <a:fillRect l="-1199" t="-7092" b="-8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A719C77-7C0D-2EE8-9C56-F66F6FC2199F}"/>
              </a:ext>
            </a:extLst>
          </p:cNvPr>
          <p:cNvSpPr/>
          <p:nvPr/>
        </p:nvSpPr>
        <p:spPr>
          <a:xfrm>
            <a:off x="3045242" y="887869"/>
            <a:ext cx="617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[Regev05, Micciancio’10, Lyubashevsky-Peikert-Regev’10]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7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1C683-B594-C056-7593-6D0A45FA1031}"/>
              </a:ext>
            </a:extLst>
          </p:cNvPr>
          <p:cNvSpPr txBox="1"/>
          <p:nvPr/>
        </p:nvSpPr>
        <p:spPr>
          <a:xfrm>
            <a:off x="1030309" y="2351782"/>
            <a:ext cx="9749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Some Final Comments on Public-Key Encryption </a:t>
            </a:r>
          </a:p>
        </p:txBody>
      </p:sp>
    </p:spTree>
    <p:extLst>
      <p:ext uri="{BB962C8B-B14F-4D97-AF65-F5344CB8AC3E}">
        <p14:creationId xmlns:p14="http://schemas.microsoft.com/office/powerpoint/2010/main" val="295466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Big Open Question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2135154" y="1556792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Public-key Encryption from One-way Functions?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/>
              <p:nvPr/>
            </p:nvSpPr>
            <p:spPr>
              <a:xfrm>
                <a:off x="2567608" y="2420888"/>
                <a:ext cx="796692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Impagliazzo-Rudich: Black-box separations.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Roughly speaking, says that any construction of a public-key encryption scheme in a “OWF-oracle-model” can be broken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queries if the honest parties make at most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queries. </a:t>
                </a:r>
                <a:br>
                  <a:rPr lang="en-US" sz="2800" dirty="0"/>
                </a:br>
                <a:r>
                  <a:rPr lang="en-US" sz="2800" dirty="0"/>
                  <a:t>				[Barak-Mahmoody’09]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This is tight </a:t>
                </a:r>
                <a:r>
                  <a:rPr lang="en-US" sz="2800" dirty="0" err="1"/>
                  <a:t>w.r.t.</a:t>
                </a:r>
                <a:r>
                  <a:rPr lang="en-US" sz="2800" dirty="0"/>
                  <a:t> Merkle puzzles!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2420888"/>
                <a:ext cx="7966924" cy="3970318"/>
              </a:xfrm>
              <a:prstGeom prst="rect">
                <a:avLst/>
              </a:prstGeom>
              <a:blipFill>
                <a:blip r:embed="rId3"/>
                <a:stretch>
                  <a:fillRect l="-1592" t="-1592" b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92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Practical Considerations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2135154" y="1844825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 want to encrypt to Bob. How do I know his public key?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1D3AF-2974-A845-A618-FA03A20EC274}"/>
              </a:ext>
            </a:extLst>
          </p:cNvPr>
          <p:cNvSpPr/>
          <p:nvPr/>
        </p:nvSpPr>
        <p:spPr>
          <a:xfrm>
            <a:off x="2567608" y="2708921"/>
            <a:ext cx="7966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Public-key Infrastructure: a directory of identities together with their public keys.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10E5B-060D-1B45-B9F2-2AE2CFD7CF8C}"/>
              </a:ext>
            </a:extLst>
          </p:cNvPr>
          <p:cNvSpPr/>
          <p:nvPr/>
        </p:nvSpPr>
        <p:spPr>
          <a:xfrm>
            <a:off x="2567608" y="3915053"/>
            <a:ext cx="796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Needs to be “authenticated”: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694E6-7BF4-DD49-89ED-B80D8C8C5CAE}"/>
              </a:ext>
            </a:extLst>
          </p:cNvPr>
          <p:cNvSpPr/>
          <p:nvPr/>
        </p:nvSpPr>
        <p:spPr>
          <a:xfrm>
            <a:off x="2567608" y="4438273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otherwise Eve could replace Bob’s </a:t>
            </a:r>
            <a:r>
              <a:rPr lang="en-US" sz="2800" dirty="0" err="1">
                <a:solidFill>
                  <a:prstClr val="black"/>
                </a:solidFill>
              </a:rPr>
              <a:t>pk</a:t>
            </a:r>
            <a:r>
              <a:rPr lang="en-US" sz="2800" dirty="0">
                <a:solidFill>
                  <a:prstClr val="black"/>
                </a:solidFill>
              </a:rPr>
              <a:t> with her own.</a:t>
            </a:r>
          </a:p>
        </p:txBody>
      </p:sp>
    </p:spTree>
    <p:extLst>
      <p:ext uri="{BB962C8B-B14F-4D97-AF65-F5344CB8AC3E}">
        <p14:creationId xmlns:p14="http://schemas.microsoft.com/office/powerpoint/2010/main" val="14271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Practical Considerations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2135154" y="1268761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Public-key encryption is orders of magnitude slower than secret-key encryption.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/>
              <p:nvPr/>
            </p:nvSpPr>
            <p:spPr>
              <a:xfrm>
                <a:off x="2135154" y="2464094"/>
                <a:ext cx="8281326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We mostly showed </a:t>
                </a:r>
                <a:r>
                  <a:rPr lang="en-US" sz="2800" dirty="0">
                    <a:solidFill>
                      <a:srgbClr val="0000FF"/>
                    </a:solidFill>
                  </a:rPr>
                  <a:t>(except El Gamal) </a:t>
                </a:r>
                <a:r>
                  <a:rPr lang="en-US" sz="2800" dirty="0"/>
                  <a:t>how to encrypt bit-by-bit! Super-duper inefficient.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Exponentiation takes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 as opposed to typically linear time for secret key encryption (AES).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itself is large for PKE (RSA: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en-US" sz="2800" dirty="0"/>
                  <a:t>) compared to SKE (AES: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sz="2800" dirty="0"/>
                  <a:t>).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54" y="2464094"/>
                <a:ext cx="8281326" cy="3108543"/>
              </a:xfrm>
              <a:prstGeom prst="rect">
                <a:avLst/>
              </a:prstGeom>
              <a:blipFill>
                <a:blip r:embed="rId3"/>
                <a:stretch>
                  <a:fillRect l="-1685" t="-1626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BCBB90B-1090-4A4A-B9F1-8AF13CE94F8B}"/>
              </a:ext>
            </a:extLst>
          </p:cNvPr>
          <p:cNvSpPr/>
          <p:nvPr/>
        </p:nvSpPr>
        <p:spPr>
          <a:xfrm>
            <a:off x="2207162" y="5589241"/>
            <a:ext cx="82813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 solve problem 1 and minimize problems 2&amp;3 using </a:t>
            </a:r>
            <a:r>
              <a:rPr lang="en-US" sz="2800" b="1" dirty="0"/>
              <a:t>hybrid encryption</a:t>
            </a:r>
            <a:r>
              <a:rPr lang="en-US" sz="28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B3BD82-8478-A74A-A64F-740B35B7B5D2}"/>
              </a:ext>
            </a:extLst>
          </p:cNvPr>
          <p:cNvSpPr/>
          <p:nvPr/>
        </p:nvSpPr>
        <p:spPr>
          <a:xfrm>
            <a:off x="7798044" y="5100273"/>
            <a:ext cx="4225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(For Elliptic Curve El-Gamal, it’s 320 bits)</a:t>
            </a:r>
          </a:p>
        </p:txBody>
      </p:sp>
    </p:spTree>
    <p:extLst>
      <p:ext uri="{BB962C8B-B14F-4D97-AF65-F5344CB8AC3E}">
        <p14:creationId xmlns:p14="http://schemas.microsoft.com/office/powerpoint/2010/main" val="377922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2061369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Secret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sk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 = Uniformly random vector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s</a:t>
                </a:r>
                <a:r>
                  <a:rPr lang="en-US" sz="2400" b="1" i="1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lang="en-US" sz="2400" b="1" i="1" dirty="0">
                  <a:solidFill>
                    <a:srgbClr val="0000FF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061369"/>
                <a:ext cx="8458200" cy="571500"/>
              </a:xfrm>
              <a:prstGeom prst="rect">
                <a:avLst/>
              </a:prstGeom>
              <a:blipFill>
                <a:blip r:embed="rId3"/>
                <a:stretch>
                  <a:fillRect l="-104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2514600"/>
                <a:ext cx="84582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0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Encryption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Enc</a:t>
                </a:r>
                <a:r>
                  <a:rPr lang="en-US" sz="2400" b="1" baseline="-25000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s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):   </a:t>
                </a:r>
                <a:r>
                  <a:rPr lang="en-US" sz="2000" dirty="0">
                    <a:solidFill>
                      <a:srgbClr val="000000"/>
                    </a:solidFill>
                    <a:latin typeface="Arial"/>
                    <a:cs typeface="Arial"/>
                  </a:rPr>
                  <a:t>//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Arial"/>
                    <a:cs typeface="Arial"/>
                    <a:sym typeface="Symbol" pitchFamily="18" charset="2"/>
                  </a:rPr>
                  <a:t> {0,1}</a:t>
                </a:r>
                <a:r>
                  <a:rPr lang="en-US" sz="2000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</a:br>
                <a:r>
                  <a:rPr lang="en-US" sz="2000" dirty="0">
                    <a:solidFill>
                      <a:srgbClr val="000000"/>
                    </a:solidFill>
                    <a:latin typeface="Arial"/>
                    <a:cs typeface="Arial"/>
                  </a:rPr>
                  <a:t>	</a:t>
                </a:r>
              </a:p>
              <a:p>
                <a:pPr lvl="1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Sample uniformly random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a</a:t>
                </a:r>
                <a:r>
                  <a:rPr lang="en-US" sz="2400" b="1" i="1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, “small” noise e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  <a:sym typeface="Symbol" pitchFamily="18" charset="2"/>
                  </a:rPr>
                  <a:t>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cs typeface="Arial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𝑍</m:t>
                    </m:r>
                  </m:oMath>
                </a14:m>
                <a:br>
                  <a:rPr lang="en-US" sz="2400" baseline="-25000" dirty="0">
                    <a:solidFill>
                      <a:srgbClr val="000000"/>
                    </a:solidFill>
                    <a:latin typeface="Arial"/>
                    <a:cs typeface="Arial"/>
                  </a:rPr>
                </a:b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</a:p>
              <a:p>
                <a:pPr lvl="1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The ciphertext </a:t>
                </a:r>
                <a:r>
                  <a:rPr lang="en-US" sz="24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c =</a:t>
                </a:r>
                <a:r>
                  <a:rPr lang="en-US" sz="240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Arial"/>
                    <a:cs typeface="Arial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Arial"/>
                    <a:cs typeface="Arial"/>
                  </a:rPr>
                  <a:t>, b = </a:t>
                </a:r>
                <a:r>
                  <a:rPr lang="en-US" sz="2400" b="1" dirty="0">
                    <a:solidFill>
                      <a:srgbClr val="0000FF"/>
                    </a:solidFill>
                    <a:latin typeface="Arial"/>
                    <a:cs typeface="Arial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a, s</a:t>
                </a:r>
                <a:r>
                  <a:rPr lang="en-US" sz="2400" b="1" dirty="0">
                    <a:solidFill>
                      <a:srgbClr val="0000FF"/>
                    </a:solidFill>
                    <a:latin typeface="Arial"/>
                    <a:cs typeface="Arial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Arial"/>
                    <a:cs typeface="Arial"/>
                  </a:rPr>
                  <a:t>+ e +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Arial"/>
                    <a:cs typeface="Arial"/>
                  </a:rPr>
                  <a:t>)</a:t>
                </a:r>
                <a:endParaRPr lang="en-US" sz="2000" b="1" dirty="0">
                  <a:solidFill>
                    <a:srgbClr val="0000FF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514600"/>
                <a:ext cx="8458200" cy="2209800"/>
              </a:xfrm>
              <a:prstGeom prst="rect">
                <a:avLst/>
              </a:prstGeom>
              <a:blipFill>
                <a:blip r:embed="rId4"/>
                <a:stretch>
                  <a:fillRect l="-1049" b="-5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2057400" y="1905000"/>
            <a:ext cx="8305800" cy="472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79976" y="1524000"/>
            <a:ext cx="478643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n = security parameter, q = “small” modulus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[Regev05]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133600" y="5143500"/>
            <a:ext cx="8458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Decryption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Dec</a:t>
            </a:r>
            <a:r>
              <a:rPr lang="en-US" sz="2400" baseline="-25000" dirty="0" err="1">
                <a:solidFill>
                  <a:srgbClr val="000000"/>
                </a:solidFill>
                <a:latin typeface="Arial"/>
                <a:cs typeface="Arial"/>
              </a:rPr>
              <a:t>sk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): Output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</a:rPr>
              <a:t>Round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/2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(b − 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  <a:sym typeface="Symbol" pitchFamily="18" charset="2"/>
              </a:rPr>
              <a:t>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a, s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  <a:sym typeface="Symbol" pitchFamily="18" charset="2"/>
              </a:rPr>
              <a:t>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Symbol" pitchFamily="18" charset="2"/>
              </a:rPr>
              <a:t>mod q)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819400" y="6096000"/>
            <a:ext cx="5410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// correctness as long as |e| &lt; q/4</a:t>
            </a:r>
          </a:p>
        </p:txBody>
      </p:sp>
    </p:spTree>
    <p:extLst>
      <p:ext uri="{BB962C8B-B14F-4D97-AF65-F5344CB8AC3E}">
        <p14:creationId xmlns:p14="http://schemas.microsoft.com/office/powerpoint/2010/main" val="33061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Hybrid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BB90B-1090-4A4A-B9F1-8AF13CE94F8B}"/>
                  </a:ext>
                </a:extLst>
              </p:cNvPr>
              <p:cNvSpPr/>
              <p:nvPr/>
            </p:nvSpPr>
            <p:spPr>
              <a:xfrm>
                <a:off x="2207568" y="1772816"/>
                <a:ext cx="82813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encrypt a long message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(think 1 GB):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BB90B-1090-4A4A-B9F1-8AF13CE94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772816"/>
                <a:ext cx="8281326" cy="523220"/>
              </a:xfrm>
              <a:prstGeom prst="rect">
                <a:avLst/>
              </a:prstGeom>
              <a:blipFill>
                <a:blip r:embed="rId3"/>
                <a:stretch>
                  <a:fillRect l="-1529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6F08E3A-8E03-AF4B-90AD-7943AD356C71}"/>
              </a:ext>
            </a:extLst>
          </p:cNvPr>
          <p:cNvSpPr/>
          <p:nvPr/>
        </p:nvSpPr>
        <p:spPr>
          <a:xfrm>
            <a:off x="2747831" y="2538483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Pick a random key K </a:t>
            </a:r>
            <a:r>
              <a:rPr lang="en-US" sz="2800" dirty="0"/>
              <a:t>(think 128 bits) for a secret-key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9BE339-F0F4-B040-BACA-15C58CFB3E6A}"/>
                  </a:ext>
                </a:extLst>
              </p:cNvPr>
              <p:cNvSpPr/>
              <p:nvPr/>
            </p:nvSpPr>
            <p:spPr>
              <a:xfrm>
                <a:off x="2747831" y="3625860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Encrypt K with the PKE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𝑃𝐾𝐸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9BE339-F0F4-B040-BACA-15C58CFB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831" y="3625860"/>
                <a:ext cx="7200800" cy="523220"/>
              </a:xfrm>
              <a:prstGeom prst="rect">
                <a:avLst/>
              </a:prstGeom>
              <a:blipFill>
                <a:blip r:embed="rId4"/>
                <a:stretch>
                  <a:fillRect l="-1761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BBE153-1539-5F4A-AE29-F21CAD66DD27}"/>
                  </a:ext>
                </a:extLst>
              </p:cNvPr>
              <p:cNvSpPr/>
              <p:nvPr/>
            </p:nvSpPr>
            <p:spPr>
              <a:xfrm>
                <a:off x="2766391" y="4417948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Encrypt m with the SKE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SKE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BBE153-1539-5F4A-AE29-F21CAD66D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391" y="4417948"/>
                <a:ext cx="7200800" cy="523220"/>
              </a:xfrm>
              <a:prstGeom prst="rect">
                <a:avLst/>
              </a:prstGeom>
              <a:blipFill>
                <a:blip r:embed="rId5"/>
                <a:stretch>
                  <a:fillRect l="-1761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950A1D-4DFC-6F48-805C-12194613196F}"/>
                  </a:ext>
                </a:extLst>
              </p:cNvPr>
              <p:cNvSpPr/>
              <p:nvPr/>
            </p:nvSpPr>
            <p:spPr>
              <a:xfrm>
                <a:off x="2226128" y="5418508"/>
                <a:ext cx="860515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decrypt: recover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800" dirty="0"/>
                  <a:t>. Then using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, recover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950A1D-4DFC-6F48-805C-121946131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8" y="5418508"/>
                <a:ext cx="8605159" cy="954107"/>
              </a:xfrm>
              <a:prstGeom prst="rect">
                <a:avLst/>
              </a:prstGeom>
              <a:blipFill>
                <a:blip r:embed="rId6"/>
                <a:stretch>
                  <a:fillRect l="-147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[Regev05]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5858644" y="5399089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2082964" y="1992283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This scheme is additively homomorphic.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/>
              <p:nvPr/>
            </p:nvSpPr>
            <p:spPr>
              <a:xfrm>
                <a:off x="2284882" y="3259425"/>
                <a:ext cx="3921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82" y="3259425"/>
                <a:ext cx="3921843" cy="523220"/>
              </a:xfrm>
              <a:prstGeom prst="rect">
                <a:avLst/>
              </a:prstGeom>
              <a:blipFill>
                <a:blip r:embed="rId3"/>
                <a:stretch>
                  <a:fillRect t="-11628" r="-2265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/>
              <p:nvPr/>
            </p:nvSpPr>
            <p:spPr>
              <a:xfrm>
                <a:off x="2284882" y="4028198"/>
                <a:ext cx="45389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82" y="4028198"/>
                <a:ext cx="4538999" cy="523220"/>
              </a:xfrm>
              <a:prstGeom prst="rect">
                <a:avLst/>
              </a:prstGeom>
              <a:blipFill>
                <a:blip r:embed="rId4"/>
                <a:stretch>
                  <a:fillRect l="-559" t="-11905" r="-167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F744A-8AEA-A24C-AD9A-510CCB21637D}"/>
              </a:ext>
            </a:extLst>
          </p:cNvPr>
          <p:cNvCxnSpPr>
            <a:cxnSpLocks/>
          </p:cNvCxnSpPr>
          <p:nvPr/>
        </p:nvCxnSpPr>
        <p:spPr>
          <a:xfrm>
            <a:off x="1991544" y="4725144"/>
            <a:ext cx="8409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/>
              <p:nvPr/>
            </p:nvSpPr>
            <p:spPr>
              <a:xfrm>
                <a:off x="2277669" y="5016265"/>
                <a:ext cx="28574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69" y="5016265"/>
                <a:ext cx="2857449" cy="523220"/>
              </a:xfrm>
              <a:prstGeom prst="rect">
                <a:avLst/>
              </a:prstGeom>
              <a:blipFill>
                <a:blip r:embed="rId5"/>
                <a:stretch>
                  <a:fillRect t="-14286" r="-354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/>
              <p:nvPr/>
            </p:nvSpPr>
            <p:spPr>
              <a:xfrm>
                <a:off x="6471071" y="327494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071" y="3274941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2279576" y="5877272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words: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an encryption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800" dirty="0">
                    <a:solidFill>
                      <a:srgbClr val="0000FF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′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(mod 2)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877272"/>
                <a:ext cx="8822144" cy="523220"/>
              </a:xfrm>
              <a:prstGeom prst="rect">
                <a:avLst/>
              </a:prstGeom>
              <a:blipFill>
                <a:blip r:embed="rId7"/>
                <a:stretch>
                  <a:fillRect l="-1437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38A6D59-E853-5948-98A4-B414770C8B38}"/>
              </a:ext>
            </a:extLst>
          </p:cNvPr>
          <p:cNvSpPr/>
          <p:nvPr/>
        </p:nvSpPr>
        <p:spPr>
          <a:xfrm>
            <a:off x="8256241" y="330678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Enc</a:t>
            </a:r>
            <a:r>
              <a:rPr lang="en-US" b="1" baseline="-25000" dirty="0" err="1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(m)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7021C-CE67-FD48-86DA-8C8E7938DCCA}"/>
              </a:ext>
            </a:extLst>
          </p:cNvPr>
          <p:cNvSpPr/>
          <p:nvPr/>
        </p:nvSpPr>
        <p:spPr>
          <a:xfrm>
            <a:off x="8279056" y="4042978"/>
            <a:ext cx="1077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Enc</a:t>
            </a:r>
            <a:r>
              <a:rPr lang="en-US" b="1" baseline="-25000" dirty="0" err="1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(m’)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419CF-FB47-9F4A-92AA-D426380A4644}"/>
              </a:ext>
            </a:extLst>
          </p:cNvPr>
          <p:cNvCxnSpPr/>
          <p:nvPr/>
        </p:nvCxnSpPr>
        <p:spPr>
          <a:xfrm flipH="1">
            <a:off x="6445374" y="3490873"/>
            <a:ext cx="1666850" cy="8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F09858-6027-5B46-B217-2F2A163C6FEC}"/>
              </a:ext>
            </a:extLst>
          </p:cNvPr>
          <p:cNvCxnSpPr>
            <a:cxnSpLocks/>
          </p:cNvCxnSpPr>
          <p:nvPr/>
        </p:nvCxnSpPr>
        <p:spPr>
          <a:xfrm flipH="1">
            <a:off x="6817212" y="4227644"/>
            <a:ext cx="1295012" cy="4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CDB93F-DC21-9349-BCA5-0AA7D062CC7E}"/>
                  </a:ext>
                </a:extLst>
              </p:cNvPr>
              <p:cNvSpPr/>
              <p:nvPr/>
            </p:nvSpPr>
            <p:spPr>
              <a:xfrm>
                <a:off x="2284881" y="4988758"/>
                <a:ext cx="7362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+a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(</a:t>
                </a:r>
                <a:r>
                  <a:rPr lang="en-US" sz="24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e+e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+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′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CDB93F-DC21-9349-BCA5-0AA7D062C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81" y="4988758"/>
                <a:ext cx="7362208" cy="523220"/>
              </a:xfrm>
              <a:prstGeom prst="rect">
                <a:avLst/>
              </a:prstGeom>
              <a:blipFill>
                <a:blip r:embed="rId8"/>
                <a:stretch>
                  <a:fillRect t="-11905" r="-12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[Regev05]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5858644" y="5399089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2082964" y="2996953"/>
            <a:ext cx="8318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We will see how to make this scheme into a fully homomorphic scheme.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2207568" y="5729813"/>
                <a:ext cx="8822144" cy="973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(for example) lets us support any polynomial number of additions.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729813"/>
                <a:ext cx="8822144" cy="973280"/>
              </a:xfrm>
              <a:prstGeom prst="rect">
                <a:avLst/>
              </a:prstGeom>
              <a:blipFill>
                <a:blip r:embed="rId3"/>
                <a:stretch>
                  <a:fillRect l="-1437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100B6A-D269-7F43-907C-B76FB243BE1E}"/>
                  </a:ext>
                </a:extLst>
              </p:cNvPr>
              <p:cNvSpPr/>
              <p:nvPr/>
            </p:nvSpPr>
            <p:spPr>
              <a:xfrm>
                <a:off x="2063552" y="4415667"/>
                <a:ext cx="83180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For now, note that the error increases when you add two ciphertexts. That is,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≈|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100B6A-D269-7F43-907C-B76FB243B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415667"/>
                <a:ext cx="8318088" cy="954107"/>
              </a:xfrm>
              <a:prstGeom prst="rect">
                <a:avLst/>
              </a:prstGeom>
              <a:blipFill>
                <a:blip r:embed="rId4"/>
                <a:stretch>
                  <a:fillRect l="-1524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55DBCC6-0E1A-E44F-8BEE-E6D52EBD3427}"/>
              </a:ext>
            </a:extLst>
          </p:cNvPr>
          <p:cNvSpPr/>
          <p:nvPr/>
        </p:nvSpPr>
        <p:spPr>
          <a:xfrm>
            <a:off x="2098392" y="2041684"/>
            <a:ext cx="8318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You can also negate the encrypted bit easily.</a:t>
            </a:r>
          </a:p>
        </p:txBody>
      </p:sp>
      <p:sp>
        <p:nvSpPr>
          <p:cNvPr id="2" name="Action Button: Forward or Next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5C4743E-5521-F06F-0261-C7A31C9283AE}"/>
              </a:ext>
            </a:extLst>
          </p:cNvPr>
          <p:cNvSpPr/>
          <p:nvPr/>
        </p:nvSpPr>
        <p:spPr>
          <a:xfrm>
            <a:off x="9994467" y="6037019"/>
            <a:ext cx="504056" cy="666075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5048" y="1556792"/>
            <a:ext cx="9067800" cy="26503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Today: 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 from LWE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[Regev05]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/>
              <p:nvPr/>
            </p:nvSpPr>
            <p:spPr>
              <a:xfrm>
                <a:off x="2082964" y="1970837"/>
                <a:ext cx="858503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Here is a crazy idea.  Public key has an encryption of 0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) and an encryption of 1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).  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If you want to encrypt 0,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and if you want to encrypt 1,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964" y="1970837"/>
                <a:ext cx="8585036" cy="1815882"/>
              </a:xfrm>
              <a:prstGeom prst="rect">
                <a:avLst/>
              </a:prstGeom>
              <a:blipFill>
                <a:blip r:embed="rId2"/>
                <a:stretch>
                  <a:fillRect l="-1477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BD8166D-2291-D343-A660-C86F8B8C8F16}"/>
              </a:ext>
            </a:extLst>
          </p:cNvPr>
          <p:cNvSpPr/>
          <p:nvPr/>
        </p:nvSpPr>
        <p:spPr>
          <a:xfrm>
            <a:off x="2063552" y="4275093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/>
              </a:rPr>
              <a:t>Well, turns out to be a crazy </a:t>
            </a:r>
            <a:r>
              <a:rPr lang="en-US" sz="2800" i="1" dirty="0">
                <a:solidFill>
                  <a:prstClr val="black"/>
                </a:solidFill>
                <a:latin typeface="Calibri"/>
                <a:cs typeface="Arial"/>
              </a:rPr>
              <a:t>bad</a:t>
            </a:r>
            <a:r>
              <a:rPr lang="en-US" sz="2800" dirty="0">
                <a:solidFill>
                  <a:prstClr val="black"/>
                </a:solidFill>
                <a:latin typeface="Calibri"/>
                <a:cs typeface="Arial"/>
              </a:rPr>
              <a:t> idea.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193E4-6987-BF49-B8EE-205F5FCFAA7A}"/>
              </a:ext>
            </a:extLst>
          </p:cNvPr>
          <p:cNvSpPr/>
          <p:nvPr/>
        </p:nvSpPr>
        <p:spPr>
          <a:xfrm>
            <a:off x="2063552" y="5229201"/>
            <a:ext cx="8822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/>
              </a:rPr>
              <a:t>If only we could produce </a:t>
            </a:r>
            <a:r>
              <a:rPr lang="en-US" sz="2800" i="1" dirty="0">
                <a:solidFill>
                  <a:prstClr val="black"/>
                </a:solidFill>
                <a:latin typeface="Calibri"/>
                <a:cs typeface="Arial"/>
              </a:rPr>
              <a:t>fresh</a:t>
            </a:r>
            <a:r>
              <a:rPr lang="en-US" sz="2800" dirty="0">
                <a:solidFill>
                  <a:prstClr val="black"/>
                </a:solidFill>
                <a:latin typeface="Calibri"/>
                <a:cs typeface="Arial"/>
              </a:rPr>
              <a:t> encryptions of 0 or 1 given just the </a:t>
            </a:r>
            <a:r>
              <a:rPr lang="en-US" sz="2800" dirty="0" err="1">
                <a:solidFill>
                  <a:prstClr val="black"/>
                </a:solidFill>
                <a:latin typeface="Calibri"/>
                <a:cs typeface="Arial"/>
              </a:rPr>
              <a:t>pk</a:t>
            </a:r>
            <a:r>
              <a:rPr lang="en-US" sz="2800" dirty="0">
                <a:solidFill>
                  <a:prstClr val="black"/>
                </a:solidFill>
                <a:latin typeface="Calibri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166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[Regev05]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/>
              <p:nvPr/>
            </p:nvSpPr>
            <p:spPr>
              <a:xfrm>
                <a:off x="2082964" y="1700808"/>
                <a:ext cx="826150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Here is another crazy idea.  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Public key has </a:t>
                </a:r>
                <a:r>
                  <a:rPr lang="en-US" sz="2800" i="1" dirty="0">
                    <a:solidFill>
                      <a:srgbClr val="0000FF"/>
                    </a:solidFill>
                    <a:latin typeface="Calibri"/>
                    <a:cs typeface="Arial"/>
                  </a:rPr>
                  <a:t>many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 encryptions of 0 and an encryption of 1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).  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</a:br>
                <a:endParaRPr lang="en-US" sz="2800" dirty="0">
                  <a:solidFill>
                    <a:prstClr val="black"/>
                  </a:solidFill>
                  <a:latin typeface="Calibri"/>
                  <a:cs typeface="Arial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964" y="1700808"/>
                <a:ext cx="8261508" cy="1815882"/>
              </a:xfrm>
              <a:prstGeom prst="rect">
                <a:avLst/>
              </a:prstGeom>
              <a:blipFill>
                <a:blip r:embed="rId2"/>
                <a:stretch>
                  <a:fillRect l="-1536" t="-3472" r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AA4B53E-C445-4144-86E8-F8DC0817B052}"/>
              </a:ext>
            </a:extLst>
          </p:cNvPr>
          <p:cNvSpPr/>
          <p:nvPr/>
        </p:nvSpPr>
        <p:spPr>
          <a:xfrm>
            <a:off x="2089352" y="6093296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/>
              </a:rPr>
              <a:t>This one turns out to be a crazy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Arial"/>
              </a:rPr>
              <a:t>good</a:t>
            </a:r>
            <a:r>
              <a:rPr lang="en-US" sz="2800" dirty="0">
                <a:solidFill>
                  <a:prstClr val="black"/>
                </a:solidFill>
                <a:latin typeface="Calibri"/>
                <a:cs typeface="Arial"/>
              </a:rPr>
              <a:t> idea.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5D5AF-F630-1E45-B542-D08F8E788ED1}"/>
                  </a:ext>
                </a:extLst>
              </p:cNvPr>
              <p:cNvSpPr/>
              <p:nvPr/>
            </p:nvSpPr>
            <p:spPr>
              <a:xfrm>
                <a:off x="2101548" y="2852936"/>
                <a:ext cx="878497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b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If you want to encrypt 0, output a random linear combination of the 0-encryptions.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</a:br>
                <a:endParaRPr lang="en-US" sz="2800" dirty="0">
                  <a:solidFill>
                    <a:prstClr val="black"/>
                  </a:solidFill>
                  <a:latin typeface="Calibri"/>
                  <a:cs typeface="Arial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If you want to encrypt 1, output a random linear combination of the 0-encryptions plus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  <a:cs typeface="Arial"/>
                  </a:rPr>
                  <a:t>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5D5AF-F630-1E45-B542-D08F8E788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48" y="2852936"/>
                <a:ext cx="8784976" cy="2677656"/>
              </a:xfrm>
              <a:prstGeom prst="rect">
                <a:avLst/>
              </a:prstGeom>
              <a:blipFill>
                <a:blip r:embed="rId3"/>
                <a:stretch>
                  <a:fillRect l="-1443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9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Regev’s 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Uniformly random vector </a:t>
                </a:r>
                <a:r>
                  <a:rPr lang="en-US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2057400" y="1556792"/>
            <a:ext cx="83058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2133600" y="2394992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𝑝𝑜𝑙𝑦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394992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7224B1D-D801-8849-AAA5-C3109E29E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560" y="4088905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bit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m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(0,0,…,0,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∙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7224B1D-D801-8849-AAA5-C3109E29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4088905"/>
                <a:ext cx="8458200" cy="1619251"/>
              </a:xfrm>
              <a:prstGeom prst="rect">
                <a:avLst/>
              </a:prstGeom>
              <a:blipFill>
                <a:blip r:embed="rId4"/>
                <a:stretch>
                  <a:fillRect l="-1199" t="-42188" b="-1101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8678E5-7AE1-4A68-8C92-4DC34356A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858" y="5765794"/>
                <a:ext cx="8436142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Correctness: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long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/4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small enough.</a:t>
                </a:r>
                <a:endParaRPr lang="en-US" sz="2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8678E5-7AE1-4A68-8C92-4DC34356A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858" y="5765794"/>
                <a:ext cx="8436142" cy="807188"/>
              </a:xfrm>
              <a:prstGeom prst="rect">
                <a:avLst/>
              </a:prstGeom>
              <a:blipFill>
                <a:blip r:embed="rId5"/>
                <a:stretch>
                  <a:fillRect l="-1502" t="-67188" b="-109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20742</TotalTime>
  <Words>2100</Words>
  <Application>Microsoft Macintosh PowerPoint</Application>
  <PresentationFormat>Widescreen</PresentationFormat>
  <Paragraphs>233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Cambria Math</vt:lpstr>
      <vt:lpstr>Office Theme</vt:lpstr>
      <vt:lpstr>Purdue CS555: Cryptography Lecture 12 </vt:lpstr>
      <vt:lpstr>Recap</vt:lpstr>
      <vt:lpstr>Basic (Secret-key) Encryption</vt:lpstr>
      <vt:lpstr>Basic (Secret-key) Encryption</vt:lpstr>
      <vt:lpstr>Basic (Secret-key) Encryption</vt:lpstr>
      <vt:lpstr>Today:  Public-key Encryption from LWE </vt:lpstr>
      <vt:lpstr>Public-key Encryption</vt:lpstr>
      <vt:lpstr>Public-key Encryption</vt:lpstr>
      <vt:lpstr>Regev’s Public-key Encryption</vt:lpstr>
      <vt:lpstr>Security: Leftover Hash Lemma [Impagliazzo-Levin-Luby’90]</vt:lpstr>
      <vt:lpstr>Security: Leftover Hash Lemma [Impagliazzo-Levin-Luby’90]</vt:lpstr>
      <vt:lpstr>Security Proof</vt:lpstr>
      <vt:lpstr>Security Proof</vt:lpstr>
      <vt:lpstr>Security Proof</vt:lpstr>
      <vt:lpstr>NEXT UP:  Public-key Encryption from LWE </vt:lpstr>
      <vt:lpstr>LWE with Small Secrets</vt:lpstr>
      <vt:lpstr>LWE with Small Secrets</vt:lpstr>
      <vt:lpstr>Public-key Encryption</vt:lpstr>
      <vt:lpstr>Public-key Encryption</vt:lpstr>
      <vt:lpstr>Correctness</vt:lpstr>
      <vt:lpstr>Security</vt:lpstr>
      <vt:lpstr>Security</vt:lpstr>
      <vt:lpstr>Security</vt:lpstr>
      <vt:lpstr>Security</vt:lpstr>
      <vt:lpstr>Public-key Encryption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21</cp:revision>
  <dcterms:created xsi:type="dcterms:W3CDTF">2025-08-25T19:13:43Z</dcterms:created>
  <dcterms:modified xsi:type="dcterms:W3CDTF">2025-10-02T12:45:50Z</dcterms:modified>
</cp:coreProperties>
</file>