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716" r:id="rId3"/>
    <p:sldId id="717" r:id="rId4"/>
    <p:sldId id="693" r:id="rId5"/>
    <p:sldId id="722" r:id="rId6"/>
    <p:sldId id="723" r:id="rId7"/>
    <p:sldId id="726" r:id="rId8"/>
    <p:sldId id="727" r:id="rId9"/>
    <p:sldId id="728" r:id="rId10"/>
    <p:sldId id="729" r:id="rId11"/>
    <p:sldId id="681" r:id="rId12"/>
    <p:sldId id="1490" r:id="rId13"/>
    <p:sldId id="1491" r:id="rId14"/>
    <p:sldId id="1492" r:id="rId15"/>
    <p:sldId id="731" r:id="rId16"/>
    <p:sldId id="1493" r:id="rId17"/>
    <p:sldId id="1494" r:id="rId18"/>
    <p:sldId id="730" r:id="rId19"/>
    <p:sldId id="1508" r:id="rId20"/>
    <p:sldId id="1495" r:id="rId21"/>
    <p:sldId id="1496" r:id="rId22"/>
    <p:sldId id="1497" r:id="rId23"/>
    <p:sldId id="1506" r:id="rId24"/>
    <p:sldId id="1507" r:id="rId25"/>
    <p:sldId id="1509" r:id="rId26"/>
    <p:sldId id="1510" r:id="rId27"/>
    <p:sldId id="1511" r:id="rId28"/>
    <p:sldId id="1514" r:id="rId29"/>
    <p:sldId id="1512" r:id="rId30"/>
    <p:sldId id="1502" r:id="rId31"/>
    <p:sldId id="1498" r:id="rId32"/>
    <p:sldId id="1503" r:id="rId33"/>
    <p:sldId id="1504" r:id="rId34"/>
    <p:sldId id="1513" r:id="rId35"/>
    <p:sldId id="1515" r:id="rId36"/>
    <p:sldId id="1516" r:id="rId37"/>
    <p:sldId id="1529" r:id="rId38"/>
    <p:sldId id="1528" r:id="rId39"/>
    <p:sldId id="1530" r:id="rId40"/>
    <p:sldId id="1531" r:id="rId41"/>
    <p:sldId id="1527" r:id="rId42"/>
    <p:sldId id="1532" r:id="rId43"/>
    <p:sldId id="1533" r:id="rId44"/>
    <p:sldId id="1500" r:id="rId45"/>
    <p:sldId id="151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2721"/>
  </p:normalViewPr>
  <p:slideViewPr>
    <p:cSldViewPr snapToGrid="0">
      <p:cViewPr varScale="1">
        <p:scale>
          <a:sx n="105" d="100"/>
          <a:sy n="105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EF505-6EAF-FB49-A762-3623A236B6C9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E442-FF26-4249-9E11-24F08F9FD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866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657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0427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121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294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175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654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3699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982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454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669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18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055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459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5840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766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63573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422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063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3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82824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66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6175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2414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35583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0222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799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84703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4053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9224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32283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053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003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2382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2525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2222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19979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1353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678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839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1984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161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138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23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050-01B2-37F8-373D-B64596BC9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A97C6-0EF9-8C7F-76FA-BDBDD0063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A3DA-BDD6-2ADC-2EF2-CC3DCABA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4BDF-32C9-5A8F-7547-9B6F2E14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05C4-57D2-2419-BC2E-5A7EB55D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3710-7953-413E-A729-A66BEC85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BCA2D-BC4E-B1F8-D383-10D447F7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0CA8-F00D-EFE1-B580-EB78A3F9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ABF2-E15F-77D6-FACE-9080DB75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4C9B-2891-967B-D948-8239812E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8445A-220F-6B86-0A9B-1F7BCB60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709EB-F95D-B839-1C67-25CDB8DE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C9BD-1C84-B0B9-66A1-C7BEED10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5827-B101-B8DF-3CE9-9DEBD4B3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28A1-B0C5-6232-42A2-99187D7D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71EB-EFD9-94EF-E1EA-6DE00D26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61DC-2E54-CA73-0208-3B68CC70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79D6-7D9F-4141-B140-A5C1D046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6E8C-11B1-819B-8323-BC248634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DDE6-A837-DE9D-E87E-7875FB0B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E15-3A02-B021-661C-67E86CDD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AEE1-7B25-B002-5DDA-571BC0B8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5105-D48C-35A0-A260-06018BC1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7A1E-892A-39DD-AEF8-13F2E2B9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E0C5-A382-4F2F-A346-019C7B63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B2E1-1C3A-A301-979A-D02799B1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747-0DF4-6B1B-1943-AA319014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BE52-4488-4817-911D-F666ED34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6E93-D42E-CEDA-4FAE-EB028865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5133-320C-9555-99D5-54717D0E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57D41-93DB-1EC4-5A39-1E076162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189E-4A6A-14FC-2B83-7807974A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B5CA-38A6-7668-F76B-86B79992B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A1988-0428-6DEA-5350-28A8F1A8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36BE7-B202-BA99-83AE-E9B8B89FA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D94B8-D1A6-17A9-5004-0A1294D10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FF401-FFBE-F31C-DF4D-91CED0F3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E590C-5149-0079-4E31-38B344A8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ADA1B-8FA3-07FC-CBFA-37E3AF82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A624-BC42-6ED6-F1DA-E6A39368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393AD-5264-A917-41DC-49A28479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74E13-6E2F-0688-3F40-27C641F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D6C3-FD94-5CD1-A07E-6F8946F0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DC785-81A4-9BCF-20FF-982ADCEA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02103-9930-D049-2738-DE773CB1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22C7-787A-0C3D-E76B-30F3FDED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7136-8B86-17E6-D5F8-BC27C2ED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C6AA-09AB-431A-7F65-75311BD9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180B9-0CD4-AFE0-D582-C6408805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F22BA-C36A-9964-0BD8-8750C67F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95639-F09C-7C0F-F59A-F66B7F15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A49E0-B55B-14D9-04FE-F26FFADB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C7A7-E2DA-1A48-4204-35048E2F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6FFA6-46DD-BA2E-8F84-1F971144F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AA6F9-F40F-7CD7-B14B-1899D475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819A6-9025-F679-E064-ADD23B60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CC58-8BB3-04E3-E73E-8FC9C919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9D8B5-26EF-699B-DEC1-A9747CB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1D671-6389-2B32-BFDD-7D8EFC1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85C4-555D-ED68-52ED-C153B218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8EED-6EF5-465C-2533-8DA435E02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DCA05-C01A-464A-B4FC-AD243AD53EE8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747C-1114-BCFC-E4EA-B1D1A14C7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61DD-D476-EAAA-5646-E00B0D79D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s55500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10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0.png"/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12" Type="http://schemas.openxmlformats.org/officeDocument/2006/relationships/image" Target="../media/image39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38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40.png"/><Relationship Id="rId5" Type="http://schemas.openxmlformats.org/officeDocument/2006/relationships/image" Target="../media/image38.png"/><Relationship Id="rId10" Type="http://schemas.openxmlformats.org/officeDocument/2006/relationships/image" Target="../media/image390.png"/><Relationship Id="rId4" Type="http://schemas.openxmlformats.org/officeDocument/2006/relationships/image" Target="../media/image37.png"/><Relationship Id="rId9" Type="http://schemas.openxmlformats.org/officeDocument/2006/relationships/image" Target="../media/image38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pn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0.png"/><Relationship Id="rId5" Type="http://schemas.openxmlformats.org/officeDocument/2006/relationships/image" Target="../media/image38.png"/><Relationship Id="rId10" Type="http://schemas.openxmlformats.org/officeDocument/2006/relationships/image" Target="../media/image390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png"/><Relationship Id="rId3" Type="http://schemas.openxmlformats.org/officeDocument/2006/relationships/image" Target="../media/image8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0.png"/><Relationship Id="rId5" Type="http://schemas.openxmlformats.org/officeDocument/2006/relationships/image" Target="../media/image38.png"/><Relationship Id="rId10" Type="http://schemas.openxmlformats.org/officeDocument/2006/relationships/image" Target="../media/image380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37.png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8.png"/><Relationship Id="rId7" Type="http://schemas.openxmlformats.org/officeDocument/2006/relationships/image" Target="../media/image56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8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8.png"/><Relationship Id="rId7" Type="http://schemas.openxmlformats.org/officeDocument/2006/relationships/image" Target="../media/image62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4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8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2.png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91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8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8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9.png"/><Relationship Id="rId5" Type="http://schemas.openxmlformats.org/officeDocument/2006/relationships/image" Target="../media/image54.png"/><Relationship Id="rId10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6.png"/><Relationship Id="rId4" Type="http://schemas.openxmlformats.org/officeDocument/2006/relationships/image" Target="../media/image1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DBD-4C8F-ADB2-3054-869B80709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41400"/>
            <a:ext cx="100584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Purdue CS555: </a:t>
            </a:r>
            <a:r>
              <a:rPr lang="en-US" dirty="0"/>
              <a:t>Cryptography</a:t>
            </a:r>
            <a:br>
              <a:rPr lang="en-US" dirty="0"/>
            </a:br>
            <a:r>
              <a:rPr lang="en-US" dirty="0"/>
              <a:t>Lecture 1</a:t>
            </a:r>
            <a:r>
              <a:rPr lang="en-US" altLang="zh-CN" dirty="0"/>
              <a:t>6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25513-29FC-0E55-1D49-6505414EF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Hanshen Xiao</a:t>
            </a:r>
          </a:p>
          <a:p>
            <a:r>
              <a:rPr lang="en-US" dirty="0"/>
              <a:t>Teaching Assistant: Justin He</a:t>
            </a:r>
          </a:p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https://cs55500.github.io/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0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C3E4ED-E3F6-5D4F-B34C-C5770DD05048}"/>
              </a:ext>
            </a:extLst>
          </p:cNvPr>
          <p:cNvSpPr/>
          <p:nvPr/>
        </p:nvSpPr>
        <p:spPr>
          <a:xfrm>
            <a:off x="1811047" y="1429986"/>
            <a:ext cx="8532440" cy="51125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4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E2EE4C-14EF-5046-81F3-7CA4A54C9501}"/>
                  </a:ext>
                </a:extLst>
              </p:cNvPr>
              <p:cNvSpPr/>
              <p:nvPr/>
            </p:nvSpPr>
            <p:spPr>
              <a:xfrm>
                <a:off x="1973796" y="1407046"/>
                <a:ext cx="8532440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An Interactive Protocol (P,V) is a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perfect/statistical/computational zero-knowledge </a:t>
                </a:r>
                <a:r>
                  <a:rPr lang="en-US" sz="2800" dirty="0"/>
                  <a:t>proof system for a language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if it is </a:t>
                </a:r>
              </a:p>
              <a:p>
                <a:pPr marL="514350" indent="-514350">
                  <a:buAutoNum type="alphaLcPeriod"/>
                </a:pPr>
                <a:r>
                  <a:rPr lang="en-US" sz="2800" dirty="0"/>
                  <a:t>Complete</a:t>
                </a:r>
              </a:p>
              <a:p>
                <a:pPr marL="514350" indent="-514350">
                  <a:buAutoNum type="alphaLcPeriod"/>
                </a:pPr>
                <a:r>
                  <a:rPr lang="en-US" sz="2800" dirty="0"/>
                  <a:t>Sound and</a:t>
                </a:r>
              </a:p>
              <a:p>
                <a:pPr marL="514350" indent="-514350">
                  <a:buAutoNum type="alphaLcPeriod"/>
                </a:pPr>
                <a:r>
                  <a:rPr lang="en-US" sz="2800" dirty="0"/>
                  <a:t>Zero knowledge: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for every PPT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, there exists a (expected) poly time simulator S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for every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, the following two distributions are identical/statistically close/computationally close: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E2EE4C-14EF-5046-81F3-7CA4A54C9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796" y="1407046"/>
                <a:ext cx="8532440" cy="3970318"/>
              </a:xfrm>
              <a:prstGeom prst="rect">
                <a:avLst/>
              </a:prstGeom>
              <a:blipFill>
                <a:blip r:embed="rId3"/>
                <a:stretch>
                  <a:fillRect l="-1486" t="-1592" r="-2229" b="-35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2BD66D-4CAA-0342-8595-37DDB902A11B}"/>
                  </a:ext>
                </a:extLst>
              </p:cNvPr>
              <p:cNvSpPr/>
              <p:nvPr/>
            </p:nvSpPr>
            <p:spPr>
              <a:xfrm>
                <a:off x="2555234" y="5474103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2BD66D-4CAA-0342-8595-37DDB902A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34" y="5474103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96" t="-1489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30FB4C-9EA2-9E4F-B98F-9777DD1A1BA9}"/>
                  </a:ext>
                </a:extLst>
              </p:cNvPr>
              <p:cNvSpPr/>
              <p:nvPr/>
            </p:nvSpPr>
            <p:spPr>
              <a:xfrm>
                <a:off x="6528048" y="5450955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30FB4C-9EA2-9E4F-B98F-9777DD1A1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5450955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96" t="-8163" b="-30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16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706989" y="4451842"/>
            <a:ext cx="1081857" cy="885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216516" y="4347105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2445032" y="535521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8688288" y="499517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lang="en-US" altLang="en-US" sz="2000" b="1" dirty="0">
              <a:solidFill>
                <a:srgbClr val="00B05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4461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5807968" y="3508928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8" y="3508928"/>
                <a:ext cx="1733978" cy="523220"/>
              </a:xfrm>
              <a:prstGeom prst="rect">
                <a:avLst/>
              </a:prstGeom>
              <a:blipFill>
                <a:blip r:embed="rId4"/>
                <a:stretch>
                  <a:fillRect l="-219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5994CBBB-7E7A-C049-A3E3-3416258F8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818" y="799072"/>
            <a:ext cx="2030789" cy="203078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2C76B3-C1DF-4440-88B5-B114FA877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782" y="861925"/>
            <a:ext cx="2030788" cy="2030788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EE1F0383-6FB1-7A4A-B64E-8BB5A1AF1263}"/>
              </a:ext>
            </a:extLst>
          </p:cNvPr>
          <p:cNvGrpSpPr/>
          <p:nvPr/>
        </p:nvGrpSpPr>
        <p:grpSpPr>
          <a:xfrm>
            <a:off x="2711625" y="492641"/>
            <a:ext cx="2129243" cy="2384396"/>
            <a:chOff x="1921862" y="724634"/>
            <a:chExt cx="2129243" cy="238439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79F9DF-39C8-524C-96A5-8E42E25A781D}"/>
                </a:ext>
              </a:extLst>
            </p:cNvPr>
            <p:cNvSpPr/>
            <p:nvPr/>
          </p:nvSpPr>
          <p:spPr>
            <a:xfrm>
              <a:off x="2771800" y="72463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BBE07CD-D881-0949-AB37-9D45651032A1}"/>
                </a:ext>
              </a:extLst>
            </p:cNvPr>
            <p:cNvSpPr/>
            <p:nvPr/>
          </p:nvSpPr>
          <p:spPr>
            <a:xfrm>
              <a:off x="1921862" y="135893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A9BBD5E-11E8-2F4C-8A0C-5A8A917E37CA}"/>
                </a:ext>
              </a:extLst>
            </p:cNvPr>
            <p:cNvSpPr/>
            <p:nvPr/>
          </p:nvSpPr>
          <p:spPr>
            <a:xfrm>
              <a:off x="3712503" y="137270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4641FBB-FF9E-4846-9763-B7645C656254}"/>
                </a:ext>
              </a:extLst>
            </p:cNvPr>
            <p:cNvSpPr/>
            <p:nvPr/>
          </p:nvSpPr>
          <p:spPr>
            <a:xfrm>
              <a:off x="2035217" y="269412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344DB7-02DF-9444-A228-E93FF05CB6D5}"/>
                </a:ext>
              </a:extLst>
            </p:cNvPr>
            <p:cNvSpPr/>
            <p:nvPr/>
          </p:nvSpPr>
          <p:spPr>
            <a:xfrm>
              <a:off x="3513318" y="270892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696E4D-727A-C847-990F-A89F247FA72B}"/>
                </a:ext>
              </a:extLst>
            </p:cNvPr>
            <p:cNvSpPr/>
            <p:nvPr/>
          </p:nvSpPr>
          <p:spPr>
            <a:xfrm>
              <a:off x="2905347" y="130994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B4374F3-2E81-4F4C-8C1C-C18037C9BD7E}"/>
                </a:ext>
              </a:extLst>
            </p:cNvPr>
            <p:cNvSpPr/>
            <p:nvPr/>
          </p:nvSpPr>
          <p:spPr>
            <a:xfrm>
              <a:off x="2427786" y="1532691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C4D5C8-9A29-3742-B5CF-0722D494834D}"/>
                </a:ext>
              </a:extLst>
            </p:cNvPr>
            <p:cNvSpPr/>
            <p:nvPr/>
          </p:nvSpPr>
          <p:spPr>
            <a:xfrm>
              <a:off x="2363155" y="2154904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AB26C5A-4404-394B-9AC1-8707B2BA4C7B}"/>
                </a:ext>
              </a:extLst>
            </p:cNvPr>
            <p:cNvSpPr/>
            <p:nvPr/>
          </p:nvSpPr>
          <p:spPr>
            <a:xfrm>
              <a:off x="3221335" y="2152323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30FF771-BAFB-5C4E-96B7-7C0D7383EF28}"/>
                </a:ext>
              </a:extLst>
            </p:cNvPr>
            <p:cNvSpPr/>
            <p:nvPr/>
          </p:nvSpPr>
          <p:spPr>
            <a:xfrm>
              <a:off x="3131840" y="1544879"/>
              <a:ext cx="46901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D0C4671-EA57-9243-A54A-E6AFEBE34A96}"/>
              </a:ext>
            </a:extLst>
          </p:cNvPr>
          <p:cNvGrpSpPr/>
          <p:nvPr/>
        </p:nvGrpSpPr>
        <p:grpSpPr>
          <a:xfrm>
            <a:off x="7088512" y="476673"/>
            <a:ext cx="2679896" cy="2647825"/>
            <a:chOff x="5076104" y="708665"/>
            <a:chExt cx="2679896" cy="264782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509928A-1B61-9B4C-A3D9-CE9B1D3E0680}"/>
                </a:ext>
              </a:extLst>
            </p:cNvPr>
            <p:cNvSpPr/>
            <p:nvPr/>
          </p:nvSpPr>
          <p:spPr>
            <a:xfrm>
              <a:off x="6177614" y="708665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1</a:t>
              </a:r>
              <a:endParaRPr lang="en-US" sz="2000" b="1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A11C200-C71C-5445-945D-FD40F55EEC0B}"/>
                </a:ext>
              </a:extLst>
            </p:cNvPr>
            <p:cNvSpPr/>
            <p:nvPr/>
          </p:nvSpPr>
          <p:spPr>
            <a:xfrm>
              <a:off x="5463956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2</a:t>
              </a:r>
              <a:endParaRPr lang="en-US" sz="2000" b="1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3334432-FAB1-2B40-B9AA-C0DE8AC856B0}"/>
                </a:ext>
              </a:extLst>
            </p:cNvPr>
            <p:cNvSpPr/>
            <p:nvPr/>
          </p:nvSpPr>
          <p:spPr>
            <a:xfrm>
              <a:off x="5076104" y="1660738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3</a:t>
              </a:r>
              <a:endParaRPr lang="en-US" sz="2000" b="1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227442D-A4BB-1F4F-9DEE-A9294B83A746}"/>
                </a:ext>
              </a:extLst>
            </p:cNvPr>
            <p:cNvSpPr/>
            <p:nvPr/>
          </p:nvSpPr>
          <p:spPr>
            <a:xfrm>
              <a:off x="5183234" y="240318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4</a:t>
              </a:r>
              <a:endParaRPr lang="en-US" sz="2000" b="1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1D53C1C-F148-814D-9D30-A2594DB238AE}"/>
                </a:ext>
              </a:extLst>
            </p:cNvPr>
            <p:cNvSpPr/>
            <p:nvPr/>
          </p:nvSpPr>
          <p:spPr>
            <a:xfrm>
              <a:off x="6049350" y="1732746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5</a:t>
              </a:r>
              <a:endParaRPr lang="en-US" sz="2000" b="1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DE8C72E-F6ED-2E4B-86BC-7261C490027F}"/>
                </a:ext>
              </a:extLst>
            </p:cNvPr>
            <p:cNvSpPr/>
            <p:nvPr/>
          </p:nvSpPr>
          <p:spPr>
            <a:xfrm>
              <a:off x="5886206" y="2956380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9</a:t>
              </a:r>
              <a:endParaRPr lang="en-US" sz="2000" b="1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B573400-B21D-404B-B200-1D125332D372}"/>
                </a:ext>
              </a:extLst>
            </p:cNvPr>
            <p:cNvSpPr/>
            <p:nvPr/>
          </p:nvSpPr>
          <p:spPr>
            <a:xfrm>
              <a:off x="6926719" y="953037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6</a:t>
              </a:r>
              <a:endParaRPr lang="en-US" sz="2000" b="1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13A0C9E-FA13-A143-BE4F-0CCDF3586051}"/>
                </a:ext>
              </a:extLst>
            </p:cNvPr>
            <p:cNvSpPr/>
            <p:nvPr/>
          </p:nvSpPr>
          <p:spPr>
            <a:xfrm>
              <a:off x="7291387" y="1648392"/>
              <a:ext cx="33860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8</a:t>
              </a:r>
              <a:endParaRPr lang="en-US" sz="2000" b="1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A5A652F-2296-5844-86EF-77259BC5341A}"/>
                </a:ext>
              </a:extLst>
            </p:cNvPr>
            <p:cNvSpPr/>
            <p:nvPr/>
          </p:nvSpPr>
          <p:spPr>
            <a:xfrm>
              <a:off x="7222137" y="2342433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10</a:t>
              </a:r>
              <a:endParaRPr lang="en-US" sz="2000" b="1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2F652F-6C34-394F-B56B-52F183DFCEC7}"/>
                </a:ext>
              </a:extLst>
            </p:cNvPr>
            <p:cNvSpPr/>
            <p:nvPr/>
          </p:nvSpPr>
          <p:spPr>
            <a:xfrm>
              <a:off x="6659787" y="2939825"/>
              <a:ext cx="53386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ea typeface="Cambria Math" panose="02040503050406030204" pitchFamily="18" charset="0"/>
                  <a:cs typeface="Arial Unicode MS" pitchFamily="34" charset="-128"/>
                </a:rPr>
                <a:t>7</a:t>
              </a:r>
              <a:endParaRPr lang="en-US" sz="2000" b="1" dirty="0"/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BE3F3D31-30F7-D44F-9340-9C784B2BF986}"/>
              </a:ext>
            </a:extLst>
          </p:cNvPr>
          <p:cNvSpPr txBox="1">
            <a:spLocks/>
          </p:cNvSpPr>
          <p:nvPr/>
        </p:nvSpPr>
        <p:spPr>
          <a:xfrm>
            <a:off x="1509048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ZK Proof for Graph Isomorphism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94D8CC-D9BB-C245-A3D0-A18F394F225E}"/>
              </a:ext>
            </a:extLst>
          </p:cNvPr>
          <p:cNvSpPr/>
          <p:nvPr/>
        </p:nvSpPr>
        <p:spPr>
          <a:xfrm>
            <a:off x="3054880" y="2773646"/>
            <a:ext cx="15868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Graph G</a:t>
            </a:r>
            <a:endParaRPr lang="en-US" sz="2800" b="1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0E3CAB-8C31-D048-B812-3B8BF0C46CFA}"/>
              </a:ext>
            </a:extLst>
          </p:cNvPr>
          <p:cNvSpPr/>
          <p:nvPr/>
        </p:nvSpPr>
        <p:spPr>
          <a:xfrm>
            <a:off x="7735223" y="2912256"/>
            <a:ext cx="15868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Graph H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/>
              <p:nvPr/>
            </p:nvSpPr>
            <p:spPr>
              <a:xfrm>
                <a:off x="2482356" y="3916226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𝐇</m:t>
                      </m:r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𝝅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𝑮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56" y="3916226"/>
                <a:ext cx="1733978" cy="523220"/>
              </a:xfrm>
              <a:prstGeom prst="rect">
                <a:avLst/>
              </a:prstGeom>
              <a:blipFill>
                <a:blip r:embed="rId7"/>
                <a:stretch>
                  <a:fillRect l="-725" r="-2174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/>
              <p:nvPr/>
            </p:nvSpPr>
            <p:spPr>
              <a:xfrm>
                <a:off x="4444625" y="4116273"/>
                <a:ext cx="47899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</m:oMath>
                </a14:m>
                <a:r>
                  <a:rPr lang="en-US" sz="2400" dirty="0"/>
                  <a:t> is a random permutation</a:t>
                </a: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625" y="4116273"/>
                <a:ext cx="4789920" cy="461665"/>
              </a:xfrm>
              <a:prstGeom prst="rect">
                <a:avLst/>
              </a:prstGeom>
              <a:blipFill>
                <a:blip r:embed="rId8"/>
                <a:stretch>
                  <a:fillRect l="-1847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88CC916-5B42-824F-954C-5B64F664D5F5}"/>
              </a:ext>
            </a:extLst>
          </p:cNvPr>
          <p:cNvCxnSpPr>
            <a:cxnSpLocks/>
          </p:cNvCxnSpPr>
          <p:nvPr/>
        </p:nvCxnSpPr>
        <p:spPr>
          <a:xfrm>
            <a:off x="4350708" y="5263333"/>
            <a:ext cx="44239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/>
              <p:nvPr/>
            </p:nvSpPr>
            <p:spPr>
              <a:xfrm>
                <a:off x="4665136" y="4716169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challenge bit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136" y="4716169"/>
                <a:ext cx="4167168" cy="523220"/>
              </a:xfrm>
              <a:prstGeom prst="rect">
                <a:avLst/>
              </a:prstGeom>
              <a:blipFill>
                <a:blip r:embed="rId9"/>
                <a:stretch>
                  <a:fillRect l="-1520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94FBB5-0764-6C4D-A4DE-27D4EB7657F1}"/>
              </a:ext>
            </a:extLst>
          </p:cNvPr>
          <p:cNvCxnSpPr>
            <a:cxnSpLocks/>
          </p:cNvCxnSpPr>
          <p:nvPr/>
        </p:nvCxnSpPr>
        <p:spPr>
          <a:xfrm>
            <a:off x="4349699" y="613989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/>
              <p:nvPr/>
            </p:nvSpPr>
            <p:spPr>
              <a:xfrm>
                <a:off x="4259421" y="5544236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=0:</m:t>
                    </m:r>
                  </m:oMath>
                </a14:m>
                <a:r>
                  <a:rPr lang="en-US" sz="2800" dirty="0"/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21" y="5544236"/>
                <a:ext cx="5382977" cy="523220"/>
              </a:xfrm>
              <a:prstGeom prst="rect">
                <a:avLst/>
              </a:prstGeom>
              <a:blipFill>
                <a:blip r:embed="rId10"/>
                <a:stretch>
                  <a:fillRect l="-706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/>
              <p:nvPr/>
            </p:nvSpPr>
            <p:spPr>
              <a:xfrm>
                <a:off x="4223793" y="6165304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=1:</m:t>
                    </m:r>
                  </m:oMath>
                </a14:m>
                <a:r>
                  <a:rPr lang="en-US" sz="2800" dirty="0"/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3" y="6165304"/>
                <a:ext cx="5382977" cy="523220"/>
              </a:xfrm>
              <a:prstGeom prst="rect">
                <a:avLst/>
              </a:prstGeom>
              <a:blipFill>
                <a:blip r:embed="rId11"/>
                <a:stretch>
                  <a:fillRect l="-706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55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3" grpId="0"/>
      <p:bldP spid="65" grpId="0"/>
      <p:bldP spid="67" grpId="0"/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706989" y="4451842"/>
            <a:ext cx="1081857" cy="885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216516" y="4347105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2445032" y="535521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8688288" y="499517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lang="en-US" altLang="en-US" sz="2000" b="1" dirty="0">
              <a:solidFill>
                <a:srgbClr val="00B05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4461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5807968" y="3508928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8" y="3508928"/>
                <a:ext cx="1733978" cy="523220"/>
              </a:xfrm>
              <a:prstGeom prst="rect">
                <a:avLst/>
              </a:prstGeom>
              <a:blipFill>
                <a:blip r:embed="rId4"/>
                <a:stretch>
                  <a:fillRect l="-219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ubtitle 1">
            <a:extLst>
              <a:ext uri="{FF2B5EF4-FFF2-40B4-BE49-F238E27FC236}">
                <a16:creationId xmlns:a16="http://schemas.microsoft.com/office/drawing/2014/main" id="{BE3F3D31-30F7-D44F-9340-9C784B2BF986}"/>
              </a:ext>
            </a:extLst>
          </p:cNvPr>
          <p:cNvSpPr txBox="1">
            <a:spLocks/>
          </p:cNvSpPr>
          <p:nvPr/>
        </p:nvSpPr>
        <p:spPr>
          <a:xfrm>
            <a:off x="1509048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ZK Proof for Graph Isomorphism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/>
              <p:nvPr/>
            </p:nvSpPr>
            <p:spPr>
              <a:xfrm>
                <a:off x="2482356" y="3916226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𝐇</m:t>
                      </m:r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𝝅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𝑮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56" y="3916226"/>
                <a:ext cx="1733978" cy="523220"/>
              </a:xfrm>
              <a:prstGeom prst="rect">
                <a:avLst/>
              </a:prstGeom>
              <a:blipFill>
                <a:blip r:embed="rId5"/>
                <a:stretch>
                  <a:fillRect l="-725" r="-2174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/>
              <p:nvPr/>
            </p:nvSpPr>
            <p:spPr>
              <a:xfrm>
                <a:off x="4444625" y="4116273"/>
                <a:ext cx="47899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</m:oMath>
                </a14:m>
                <a:r>
                  <a:rPr lang="en-US" sz="2400" dirty="0"/>
                  <a:t> is a random permutation</a:t>
                </a: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625" y="4116273"/>
                <a:ext cx="4789920" cy="461665"/>
              </a:xfrm>
              <a:prstGeom prst="rect">
                <a:avLst/>
              </a:prstGeom>
              <a:blipFill>
                <a:blip r:embed="rId6"/>
                <a:stretch>
                  <a:fillRect l="-1847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88CC916-5B42-824F-954C-5B64F664D5F5}"/>
              </a:ext>
            </a:extLst>
          </p:cNvPr>
          <p:cNvCxnSpPr>
            <a:cxnSpLocks/>
          </p:cNvCxnSpPr>
          <p:nvPr/>
        </p:nvCxnSpPr>
        <p:spPr>
          <a:xfrm>
            <a:off x="4350708" y="5263333"/>
            <a:ext cx="44239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/>
              <p:nvPr/>
            </p:nvSpPr>
            <p:spPr>
              <a:xfrm>
                <a:off x="4665136" y="4716169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challenge bit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136" y="4716169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520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94FBB5-0764-6C4D-A4DE-27D4EB7657F1}"/>
              </a:ext>
            </a:extLst>
          </p:cNvPr>
          <p:cNvCxnSpPr>
            <a:cxnSpLocks/>
          </p:cNvCxnSpPr>
          <p:nvPr/>
        </p:nvCxnSpPr>
        <p:spPr>
          <a:xfrm>
            <a:off x="4349699" y="613989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/>
              <p:nvPr/>
            </p:nvSpPr>
            <p:spPr>
              <a:xfrm>
                <a:off x="4259421" y="5544236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=0:</m:t>
                    </m:r>
                  </m:oMath>
                </a14:m>
                <a:r>
                  <a:rPr lang="en-US" sz="2800" dirty="0"/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21" y="5544236"/>
                <a:ext cx="5382977" cy="523220"/>
              </a:xfrm>
              <a:prstGeom prst="rect">
                <a:avLst/>
              </a:prstGeom>
              <a:blipFill>
                <a:blip r:embed="rId8"/>
                <a:stretch>
                  <a:fillRect l="-706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/>
              <p:nvPr/>
            </p:nvSpPr>
            <p:spPr>
              <a:xfrm>
                <a:off x="4223793" y="6165304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=1:</m:t>
                    </m:r>
                  </m:oMath>
                </a14:m>
                <a:r>
                  <a:rPr lang="en-US" sz="2800" dirty="0"/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3" y="6165304"/>
                <a:ext cx="5382977" cy="523220"/>
              </a:xfrm>
              <a:prstGeom prst="rect">
                <a:avLst/>
              </a:prstGeom>
              <a:blipFill>
                <a:blip r:embed="rId9"/>
                <a:stretch>
                  <a:fillRect l="-706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FD74AF0A-994F-6A49-87F6-757BCFC5F874}"/>
              </a:ext>
            </a:extLst>
          </p:cNvPr>
          <p:cNvSpPr/>
          <p:nvPr/>
        </p:nvSpPr>
        <p:spPr>
          <a:xfrm>
            <a:off x="2336260" y="1112667"/>
            <a:ext cx="8296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Completeness?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030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706989" y="4451842"/>
            <a:ext cx="1081857" cy="885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216516" y="4347105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2445032" y="535521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8688288" y="499517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lang="en-US" altLang="en-US" sz="2000" b="1" dirty="0">
              <a:solidFill>
                <a:srgbClr val="00B05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4461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5807968" y="3508928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8" y="3508928"/>
                <a:ext cx="1733978" cy="523220"/>
              </a:xfrm>
              <a:prstGeom prst="rect">
                <a:avLst/>
              </a:prstGeom>
              <a:blipFill>
                <a:blip r:embed="rId4"/>
                <a:stretch>
                  <a:fillRect l="-219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ubtitle 1">
            <a:extLst>
              <a:ext uri="{FF2B5EF4-FFF2-40B4-BE49-F238E27FC236}">
                <a16:creationId xmlns:a16="http://schemas.microsoft.com/office/drawing/2014/main" id="{BE3F3D31-30F7-D44F-9340-9C784B2BF986}"/>
              </a:ext>
            </a:extLst>
          </p:cNvPr>
          <p:cNvSpPr txBox="1">
            <a:spLocks/>
          </p:cNvSpPr>
          <p:nvPr/>
        </p:nvSpPr>
        <p:spPr>
          <a:xfrm>
            <a:off x="1509048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ZK Proof for Graph Isomorphism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/>
              <p:nvPr/>
            </p:nvSpPr>
            <p:spPr>
              <a:xfrm>
                <a:off x="2482356" y="3916226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𝐇</m:t>
                      </m:r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𝝅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𝑮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56" y="3916226"/>
                <a:ext cx="1733978" cy="523220"/>
              </a:xfrm>
              <a:prstGeom prst="rect">
                <a:avLst/>
              </a:prstGeom>
              <a:blipFill>
                <a:blip r:embed="rId5"/>
                <a:stretch>
                  <a:fillRect l="-725" r="-2174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/>
              <p:nvPr/>
            </p:nvSpPr>
            <p:spPr>
              <a:xfrm>
                <a:off x="4444625" y="4116273"/>
                <a:ext cx="47899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</m:oMath>
                </a14:m>
                <a:r>
                  <a:rPr lang="en-US" sz="2400" dirty="0"/>
                  <a:t> is a random permutation</a:t>
                </a: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625" y="4116273"/>
                <a:ext cx="4789920" cy="461665"/>
              </a:xfrm>
              <a:prstGeom prst="rect">
                <a:avLst/>
              </a:prstGeom>
              <a:blipFill>
                <a:blip r:embed="rId6"/>
                <a:stretch>
                  <a:fillRect l="-1847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88CC916-5B42-824F-954C-5B64F664D5F5}"/>
              </a:ext>
            </a:extLst>
          </p:cNvPr>
          <p:cNvCxnSpPr>
            <a:cxnSpLocks/>
          </p:cNvCxnSpPr>
          <p:nvPr/>
        </p:nvCxnSpPr>
        <p:spPr>
          <a:xfrm>
            <a:off x="4350708" y="5263333"/>
            <a:ext cx="44239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/>
              <p:nvPr/>
            </p:nvSpPr>
            <p:spPr>
              <a:xfrm>
                <a:off x="4665136" y="4716169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challenge bit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136" y="4716169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520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94FBB5-0764-6C4D-A4DE-27D4EB7657F1}"/>
              </a:ext>
            </a:extLst>
          </p:cNvPr>
          <p:cNvCxnSpPr>
            <a:cxnSpLocks/>
          </p:cNvCxnSpPr>
          <p:nvPr/>
        </p:nvCxnSpPr>
        <p:spPr>
          <a:xfrm>
            <a:off x="4349699" y="613989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/>
              <p:nvPr/>
            </p:nvSpPr>
            <p:spPr>
              <a:xfrm>
                <a:off x="4259421" y="5544236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=0:</m:t>
                    </m:r>
                  </m:oMath>
                </a14:m>
                <a:r>
                  <a:rPr lang="en-US" sz="2800" dirty="0"/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21" y="5544236"/>
                <a:ext cx="5382977" cy="523220"/>
              </a:xfrm>
              <a:prstGeom prst="rect">
                <a:avLst/>
              </a:prstGeom>
              <a:blipFill>
                <a:blip r:embed="rId8"/>
                <a:stretch>
                  <a:fillRect l="-706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/>
              <p:nvPr/>
            </p:nvSpPr>
            <p:spPr>
              <a:xfrm>
                <a:off x="4223793" y="6165304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=1:</m:t>
                    </m:r>
                  </m:oMath>
                </a14:m>
                <a:r>
                  <a:rPr lang="en-US" sz="2800" dirty="0"/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3" y="6165304"/>
                <a:ext cx="5382977" cy="523220"/>
              </a:xfrm>
              <a:prstGeom prst="rect">
                <a:avLst/>
              </a:prstGeom>
              <a:blipFill>
                <a:blip r:embed="rId9"/>
                <a:stretch>
                  <a:fillRect l="-706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A24EA33-90F8-DC48-96B7-729832632202}"/>
                  </a:ext>
                </a:extLst>
              </p:cNvPr>
              <p:cNvSpPr/>
              <p:nvPr/>
            </p:nvSpPr>
            <p:spPr>
              <a:xfrm>
                <a:off x="2336259" y="980729"/>
                <a:ext cx="8296245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Soundness</a:t>
                </a:r>
                <a:r>
                  <a:rPr lang="en-US" sz="2800" dirty="0"/>
                  <a:t>: Suppose G and H are non-isomorphic, and a prover could answer both the verifier challenges. Then,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A24EA33-90F8-DC48-96B7-729832632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259" y="980729"/>
                <a:ext cx="8296245" cy="1384995"/>
              </a:xfrm>
              <a:prstGeom prst="rect">
                <a:avLst/>
              </a:prstGeom>
              <a:blipFill>
                <a:blip r:embed="rId10"/>
                <a:stretch>
                  <a:fillRect l="-1527" t="-4545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031863E-FC9C-D949-A6A3-2E4330358E20}"/>
                  </a:ext>
                </a:extLst>
              </p:cNvPr>
              <p:cNvSpPr/>
              <p:nvPr/>
            </p:nvSpPr>
            <p:spPr>
              <a:xfrm>
                <a:off x="2207569" y="2374657"/>
                <a:ext cx="829624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 In other words,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H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, a contradiction!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031863E-FC9C-D949-A6A3-2E4330358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9" y="2374657"/>
                <a:ext cx="8296245" cy="523220"/>
              </a:xfrm>
              <a:prstGeom prst="rect">
                <a:avLst/>
              </a:prstGeom>
              <a:blipFill>
                <a:blip r:embed="rId11"/>
                <a:stretch>
                  <a:fillRect l="-611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16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1DA8690-207B-2D45-B1C2-0CE1DC3D2D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706989" y="4451842"/>
            <a:ext cx="1081857" cy="885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4B7040-CD5D-9740-9D51-D5FAB8AD3C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216516" y="4347105"/>
            <a:ext cx="648072" cy="67067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ADBA2894-B98C-F14D-A113-5255299BBCC5}"/>
              </a:ext>
            </a:extLst>
          </p:cNvPr>
          <p:cNvSpPr txBox="1">
            <a:spLocks noChangeArrowheads="1"/>
          </p:cNvSpPr>
          <p:nvPr/>
        </p:nvSpPr>
        <p:spPr>
          <a:xfrm>
            <a:off x="2445032" y="535521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Prover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819E2B35-2DB2-FA44-9179-BE828D804ACB}"/>
              </a:ext>
            </a:extLst>
          </p:cNvPr>
          <p:cNvSpPr txBox="1">
            <a:spLocks noChangeArrowheads="1"/>
          </p:cNvSpPr>
          <p:nvPr/>
        </p:nvSpPr>
        <p:spPr>
          <a:xfrm>
            <a:off x="8688288" y="499517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Verifier</a:t>
            </a:r>
            <a:endParaRPr lang="en-US" altLang="en-US" sz="2000" b="1" dirty="0">
              <a:solidFill>
                <a:srgbClr val="00B05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4E56F2-09FF-DA42-99D3-8F9E97F4256A}"/>
              </a:ext>
            </a:extLst>
          </p:cNvPr>
          <p:cNvCxnSpPr>
            <a:cxnSpLocks/>
          </p:cNvCxnSpPr>
          <p:nvPr/>
        </p:nvCxnSpPr>
        <p:spPr>
          <a:xfrm>
            <a:off x="4461256" y="410385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/>
              <p:nvPr/>
            </p:nvSpPr>
            <p:spPr>
              <a:xfrm>
                <a:off x="5807968" y="3508928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𝐾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35219D6-6DF9-7C48-9808-B9070DC199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8" y="3508928"/>
                <a:ext cx="1733978" cy="523220"/>
              </a:xfrm>
              <a:prstGeom prst="rect">
                <a:avLst/>
              </a:prstGeom>
              <a:blipFill>
                <a:blip r:embed="rId4"/>
                <a:stretch>
                  <a:fillRect l="-219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Subtitle 1">
            <a:extLst>
              <a:ext uri="{FF2B5EF4-FFF2-40B4-BE49-F238E27FC236}">
                <a16:creationId xmlns:a16="http://schemas.microsoft.com/office/drawing/2014/main" id="{BE3F3D31-30F7-D44F-9340-9C784B2BF986}"/>
              </a:ext>
            </a:extLst>
          </p:cNvPr>
          <p:cNvSpPr txBox="1">
            <a:spLocks/>
          </p:cNvSpPr>
          <p:nvPr/>
        </p:nvSpPr>
        <p:spPr>
          <a:xfrm>
            <a:off x="1509048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ZK Proof for Graph Isomorphism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/>
              <p:nvPr/>
            </p:nvSpPr>
            <p:spPr>
              <a:xfrm>
                <a:off x="2482356" y="3916226"/>
                <a:ext cx="173397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𝐇</m:t>
                      </m:r>
                      <m: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𝝅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𝑮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C39CD1-F31D-7643-AB56-CD58D8C44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56" y="3916226"/>
                <a:ext cx="1733978" cy="523220"/>
              </a:xfrm>
              <a:prstGeom prst="rect">
                <a:avLst/>
              </a:prstGeom>
              <a:blipFill>
                <a:blip r:embed="rId5"/>
                <a:stretch>
                  <a:fillRect l="-725" r="-2174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/>
              <p:nvPr/>
            </p:nvSpPr>
            <p:spPr>
              <a:xfrm>
                <a:off x="4444625" y="4116273"/>
                <a:ext cx="47899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</m:oMath>
                </a14:m>
                <a:r>
                  <a:rPr lang="en-US" sz="2400" dirty="0"/>
                  <a:t> is a random permutation</a:t>
                </a: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A7B68E-AF47-EE4E-9587-BC3938859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625" y="4116273"/>
                <a:ext cx="4789920" cy="461665"/>
              </a:xfrm>
              <a:prstGeom prst="rect">
                <a:avLst/>
              </a:prstGeom>
              <a:blipFill>
                <a:blip r:embed="rId6"/>
                <a:stretch>
                  <a:fillRect l="-1847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88CC916-5B42-824F-954C-5B64F664D5F5}"/>
              </a:ext>
            </a:extLst>
          </p:cNvPr>
          <p:cNvCxnSpPr>
            <a:cxnSpLocks/>
          </p:cNvCxnSpPr>
          <p:nvPr/>
        </p:nvCxnSpPr>
        <p:spPr>
          <a:xfrm>
            <a:off x="4350708" y="5263333"/>
            <a:ext cx="4423942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/>
              <p:nvPr/>
            </p:nvSpPr>
            <p:spPr>
              <a:xfrm>
                <a:off x="4665136" y="4716169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challenge bit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4FF01F02-0593-AA49-854F-5FA15B7DB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136" y="4716169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520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94FBB5-0764-6C4D-A4DE-27D4EB7657F1}"/>
              </a:ext>
            </a:extLst>
          </p:cNvPr>
          <p:cNvCxnSpPr>
            <a:cxnSpLocks/>
          </p:cNvCxnSpPr>
          <p:nvPr/>
        </p:nvCxnSpPr>
        <p:spPr>
          <a:xfrm>
            <a:off x="4349699" y="6139897"/>
            <a:ext cx="44239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/>
              <p:nvPr/>
            </p:nvSpPr>
            <p:spPr>
              <a:xfrm>
                <a:off x="4259421" y="5544236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=0:</m:t>
                    </m:r>
                  </m:oMath>
                </a14:m>
                <a:r>
                  <a:rPr lang="en-US" sz="2800" dirty="0"/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20AD263-AAA1-BF45-AE47-F14041EB66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21" y="5544236"/>
                <a:ext cx="5382977" cy="523220"/>
              </a:xfrm>
              <a:prstGeom prst="rect">
                <a:avLst/>
              </a:prstGeom>
              <a:blipFill>
                <a:blip r:embed="rId8"/>
                <a:stretch>
                  <a:fillRect l="-706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/>
              <p:nvPr/>
            </p:nvSpPr>
            <p:spPr>
              <a:xfrm>
                <a:off x="4223793" y="6165304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=1:</m:t>
                    </m:r>
                  </m:oMath>
                </a14:m>
                <a:r>
                  <a:rPr lang="en-US" sz="2800" dirty="0"/>
                  <a:t> send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38C661F-9C98-2344-81E4-E422627455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3" y="6165304"/>
                <a:ext cx="5382977" cy="523220"/>
              </a:xfrm>
              <a:prstGeom prst="rect">
                <a:avLst/>
              </a:prstGeom>
              <a:blipFill>
                <a:blip r:embed="rId9"/>
                <a:stretch>
                  <a:fillRect l="-706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CA24EA33-90F8-DC48-96B7-729832632202}"/>
              </a:ext>
            </a:extLst>
          </p:cNvPr>
          <p:cNvSpPr/>
          <p:nvPr/>
        </p:nvSpPr>
        <p:spPr>
          <a:xfrm>
            <a:off x="2336259" y="980728"/>
            <a:ext cx="8296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Zero Knowledge?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79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Efficient Prover (given a Witness)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31618DF-6F94-9046-9E71-BC8FC01656BC}"/>
                  </a:ext>
                </a:extLst>
              </p:cNvPr>
              <p:cNvSpPr/>
              <p:nvPr/>
            </p:nvSpPr>
            <p:spPr>
              <a:xfrm>
                <a:off x="2063553" y="1700808"/>
                <a:ext cx="8296245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In both these protocols, the (honest) prover is actually polynomial-time </a:t>
                </a:r>
                <a:r>
                  <a:rPr lang="en-US" sz="2800" b="1" i="1" dirty="0"/>
                  <a:t>given the NP witness </a:t>
                </a:r>
                <a:r>
                  <a:rPr lang="en-US" sz="2800" dirty="0"/>
                  <a:t>(the square root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in the case of QR, and the isomorphism in the case of graph-iso.) 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31618DF-6F94-9046-9E71-BC8FC0165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3" y="1700808"/>
                <a:ext cx="8296245" cy="1815882"/>
              </a:xfrm>
              <a:prstGeom prst="rect">
                <a:avLst/>
              </a:prstGeom>
              <a:blipFill>
                <a:blip r:embed="rId3"/>
                <a:stretch>
                  <a:fillRect l="-1529" t="-3472" b="-9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68FED6-25B4-2E4F-AA72-EC19FF82D5C2}"/>
                  </a:ext>
                </a:extLst>
              </p:cNvPr>
              <p:cNvSpPr/>
              <p:nvPr/>
            </p:nvSpPr>
            <p:spPr>
              <a:xfrm>
                <a:off x="2063553" y="3789041"/>
                <a:ext cx="8296245" cy="9774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Soundness is nevertheless against any, even computationally unbounded, prover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68FED6-25B4-2E4F-AA72-EC19FF82D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3" y="3789041"/>
                <a:ext cx="8296245" cy="977447"/>
              </a:xfrm>
              <a:prstGeom prst="rect">
                <a:avLst/>
              </a:prstGeom>
              <a:blipFill>
                <a:blip r:embed="rId4"/>
                <a:stretch>
                  <a:fillRect l="-1529" t="-6410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12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24001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Do all NP languages have Perfect ZK proofs?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1618DF-6F94-9046-9E71-BC8FC01656BC}"/>
              </a:ext>
            </a:extLst>
          </p:cNvPr>
          <p:cNvSpPr/>
          <p:nvPr/>
        </p:nvSpPr>
        <p:spPr>
          <a:xfrm>
            <a:off x="2063553" y="1196753"/>
            <a:ext cx="82962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 showed two languages with perfect ZK proofs. Can we show this for </a:t>
            </a:r>
            <a:r>
              <a:rPr lang="en-US" sz="2800" i="1" dirty="0"/>
              <a:t>all</a:t>
            </a:r>
            <a:r>
              <a:rPr lang="en-US" sz="2800" dirty="0"/>
              <a:t> NP languages?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68FED6-25B4-2E4F-AA72-EC19FF82D5C2}"/>
              </a:ext>
            </a:extLst>
          </p:cNvPr>
          <p:cNvSpPr/>
          <p:nvPr/>
        </p:nvSpPr>
        <p:spPr>
          <a:xfrm>
            <a:off x="2080234" y="2473733"/>
            <a:ext cx="82962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Theorem</a:t>
            </a:r>
            <a:r>
              <a:rPr lang="en-US" sz="2800" dirty="0"/>
              <a:t> [Fortnow’89, Aiello-Hastad’87] No, unless bizarre stuff happens in complexity theory (technically: the polynomial hierarchy collapses.)  </a:t>
            </a:r>
          </a:p>
        </p:txBody>
      </p:sp>
    </p:spTree>
    <p:extLst>
      <p:ext uri="{BB962C8B-B14F-4D97-AF65-F5344CB8AC3E}">
        <p14:creationId xmlns:p14="http://schemas.microsoft.com/office/powerpoint/2010/main" val="309111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24001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Do all NP languages have ZK proofs?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9F1291-D538-314A-862E-F924620969DC}"/>
              </a:ext>
            </a:extLst>
          </p:cNvPr>
          <p:cNvSpPr/>
          <p:nvPr/>
        </p:nvSpPr>
        <p:spPr>
          <a:xfrm>
            <a:off x="2063552" y="1268760"/>
            <a:ext cx="82962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Nevertheless, today, we will show:</a:t>
            </a:r>
            <a:endParaRPr lang="en-US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26DF76-AB3F-4C41-A3CE-9DDAA7249162}"/>
              </a:ext>
            </a:extLst>
          </p:cNvPr>
          <p:cNvSpPr/>
          <p:nvPr/>
        </p:nvSpPr>
        <p:spPr>
          <a:xfrm>
            <a:off x="2077376" y="1844825"/>
            <a:ext cx="82962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/>
              <a:t>Theorem</a:t>
            </a:r>
            <a:r>
              <a:rPr lang="en-US" sz="2800" dirty="0"/>
              <a:t> [Goldreich-Micali-Wigderson’87] Assuming one-way functions exist, all of NP has computational zero-knowledge proofs.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4D1A8C-D2DC-CC44-8CB5-5AEC346BFFB6}"/>
              </a:ext>
            </a:extLst>
          </p:cNvPr>
          <p:cNvSpPr/>
          <p:nvPr/>
        </p:nvSpPr>
        <p:spPr>
          <a:xfrm>
            <a:off x="2063553" y="4237932"/>
            <a:ext cx="82962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solidFill>
                  <a:srgbClr val="0000FF"/>
                </a:solidFill>
              </a:rPr>
              <a:t>This theorem is amazing</a:t>
            </a:r>
            <a:r>
              <a:rPr lang="en-US" sz="2800" dirty="0"/>
              <a:t>: it tells us that everything that can be proved (in the sense of Euclid) can be proved in zero knowledge!</a:t>
            </a:r>
          </a:p>
        </p:txBody>
      </p:sp>
    </p:spTree>
    <p:extLst>
      <p:ext uri="{BB962C8B-B14F-4D97-AF65-F5344CB8AC3E}">
        <p14:creationId xmlns:p14="http://schemas.microsoft.com/office/powerpoint/2010/main" val="67612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Hamiltonicity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51DBD-70BB-224F-9DCC-A7F13CA810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446" r="50000" b="32817"/>
          <a:stretch/>
        </p:blipFill>
        <p:spPr>
          <a:xfrm>
            <a:off x="2063552" y="884755"/>
            <a:ext cx="2905356" cy="23391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16645B-640F-BA4D-9998-59981E6FED65}"/>
              </a:ext>
            </a:extLst>
          </p:cNvPr>
          <p:cNvSpPr/>
          <p:nvPr/>
        </p:nvSpPr>
        <p:spPr>
          <a:xfrm>
            <a:off x="4747625" y="1156853"/>
            <a:ext cx="5045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ea typeface="Cambria Math" panose="02040503050406030204" pitchFamily="18" charset="0"/>
                <a:cs typeface="Arial Unicode MS" pitchFamily="34" charset="-128"/>
              </a:rPr>
              <a:t>NP-Complete</a:t>
            </a:r>
            <a:r>
              <a:rPr lang="en-US" sz="3600" b="1" dirty="0">
                <a:ea typeface="Cambria Math" panose="02040503050406030204" pitchFamily="18" charset="0"/>
                <a:cs typeface="Arial Unicode MS" pitchFamily="34" charset="-128"/>
              </a:rPr>
              <a:t> Problem:</a:t>
            </a:r>
            <a:endParaRPr lang="en-US" sz="3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5A0692-8986-0A4E-899E-8B899FF94264}"/>
              </a:ext>
            </a:extLst>
          </p:cNvPr>
          <p:cNvSpPr/>
          <p:nvPr/>
        </p:nvSpPr>
        <p:spPr>
          <a:xfrm>
            <a:off x="4747626" y="1826822"/>
            <a:ext cx="54436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Every other problem in NP can be reduced to it.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CE9C07-6221-FA40-A03D-C50A3DC9293E}"/>
              </a:ext>
            </a:extLst>
          </p:cNvPr>
          <p:cNvSpPr/>
          <p:nvPr/>
        </p:nvSpPr>
        <p:spPr>
          <a:xfrm>
            <a:off x="2081676" y="3247559"/>
            <a:ext cx="8550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Let us first design a protocol in the </a:t>
            </a:r>
            <a:r>
              <a:rPr lang="en-US" sz="2800" b="1" dirty="0">
                <a:solidFill>
                  <a:srgbClr val="762416"/>
                </a:solidFill>
                <a:ea typeface="Cambria Math" panose="02040503050406030204" pitchFamily="18" charset="0"/>
                <a:cs typeface="Arial Unicode MS" pitchFamily="34" charset="-128"/>
              </a:rPr>
              <a:t>lead-box</a:t>
            </a:r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 model. </a:t>
            </a:r>
            <a:endParaRPr lang="en-US" sz="2800" b="1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4A193E4-BB45-804C-962D-B963C8F5C992}"/>
              </a:ext>
            </a:extLst>
          </p:cNvPr>
          <p:cNvGrpSpPr/>
          <p:nvPr/>
        </p:nvGrpSpPr>
        <p:grpSpPr>
          <a:xfrm>
            <a:off x="2567609" y="1357341"/>
            <a:ext cx="1584177" cy="1351364"/>
            <a:chOff x="1043608" y="1357341"/>
            <a:chExt cx="1584177" cy="13513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DAFB6FE-529A-E842-A919-715A2CAF0253}"/>
                </a:ext>
              </a:extLst>
            </p:cNvPr>
            <p:cNvCxnSpPr>
              <a:cxnSpLocks/>
            </p:cNvCxnSpPr>
            <p:nvPr/>
          </p:nvCxnSpPr>
          <p:spPr>
            <a:xfrm>
              <a:off x="1043608" y="1480017"/>
              <a:ext cx="288032" cy="196826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E57A19-4C87-1F48-9CD1-95E57D708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7428" y="1357341"/>
              <a:ext cx="1408348" cy="1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CB8596E-39F9-3346-A87C-FFE367CE8B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760" y="1412776"/>
              <a:ext cx="216025" cy="264067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1D554F0-D9ED-3D48-8DD0-429122749D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7746" y="1916832"/>
              <a:ext cx="1" cy="208633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CDE6CF4-0EB6-7245-A5AF-321A111863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3649" y="1942144"/>
              <a:ext cx="1" cy="208633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04BA4D-005C-5041-9F98-BEC3A6D594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1760" y="2348881"/>
              <a:ext cx="216025" cy="288031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AB96A3-88A6-C742-8B00-9FCCD4787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608" y="2399318"/>
              <a:ext cx="259999" cy="237594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FAA6199-644F-134B-9738-041E873DE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7428" y="2708704"/>
              <a:ext cx="1408348" cy="1"/>
            </a:xfrm>
            <a:prstGeom prst="line">
              <a:avLst/>
            </a:prstGeom>
            <a:ln w="508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181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3-Coloring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A51DBD-70BB-224F-9DCC-A7F13CA810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33446" r="50000" b="32817"/>
          <a:stretch/>
        </p:blipFill>
        <p:spPr>
          <a:xfrm>
            <a:off x="2063552" y="884755"/>
            <a:ext cx="2905356" cy="23391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216645B-640F-BA4D-9998-59981E6FED65}"/>
              </a:ext>
            </a:extLst>
          </p:cNvPr>
          <p:cNvSpPr/>
          <p:nvPr/>
        </p:nvSpPr>
        <p:spPr>
          <a:xfrm>
            <a:off x="4747625" y="1156853"/>
            <a:ext cx="50453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i="1" dirty="0">
                <a:ea typeface="Cambria Math" panose="02040503050406030204" pitchFamily="18" charset="0"/>
                <a:cs typeface="Arial Unicode MS" pitchFamily="34" charset="-128"/>
              </a:rPr>
              <a:t>NP-Complete</a:t>
            </a:r>
            <a:r>
              <a:rPr lang="en-US" sz="3600" b="1" dirty="0">
                <a:ea typeface="Cambria Math" panose="02040503050406030204" pitchFamily="18" charset="0"/>
                <a:cs typeface="Arial Unicode MS" pitchFamily="34" charset="-128"/>
              </a:rPr>
              <a:t> Problem:</a:t>
            </a:r>
            <a:endParaRPr lang="en-US" sz="3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5A0692-8986-0A4E-899E-8B899FF94264}"/>
              </a:ext>
            </a:extLst>
          </p:cNvPr>
          <p:cNvSpPr/>
          <p:nvPr/>
        </p:nvSpPr>
        <p:spPr>
          <a:xfrm>
            <a:off x="4747626" y="1826822"/>
            <a:ext cx="544369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Every other problem in NP can be reduced to it.</a:t>
            </a: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9425A6-179D-1346-A0C5-000BAA62BFDF}"/>
              </a:ext>
            </a:extLst>
          </p:cNvPr>
          <p:cNvGrpSpPr/>
          <p:nvPr/>
        </p:nvGrpSpPr>
        <p:grpSpPr>
          <a:xfrm>
            <a:off x="2351584" y="1175043"/>
            <a:ext cx="2055778" cy="1702482"/>
            <a:chOff x="827584" y="1175043"/>
            <a:chExt cx="2055778" cy="170248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ABC0D243-58BF-274D-AA68-E50889ACFA38}"/>
                </a:ext>
              </a:extLst>
            </p:cNvPr>
            <p:cNvSpPr/>
            <p:nvPr/>
          </p:nvSpPr>
          <p:spPr>
            <a:xfrm>
              <a:off x="827584" y="1175043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5AF6065-A8D7-C243-A347-D08476314D50}"/>
                </a:ext>
              </a:extLst>
            </p:cNvPr>
            <p:cNvSpPr/>
            <p:nvPr/>
          </p:nvSpPr>
          <p:spPr>
            <a:xfrm>
              <a:off x="827584" y="2582196"/>
              <a:ext cx="288032" cy="2880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F8EBB3-1F11-D94F-A201-0EC38FBAFD14}"/>
                </a:ext>
              </a:extLst>
            </p:cNvPr>
            <p:cNvSpPr/>
            <p:nvPr/>
          </p:nvSpPr>
          <p:spPr>
            <a:xfrm>
              <a:off x="2555776" y="1191985"/>
              <a:ext cx="288032" cy="2880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F3E6E4-287E-3F4E-B09D-F252340ACC64}"/>
                </a:ext>
              </a:extLst>
            </p:cNvPr>
            <p:cNvSpPr/>
            <p:nvPr/>
          </p:nvSpPr>
          <p:spPr>
            <a:xfrm>
              <a:off x="2195736" y="1633374"/>
              <a:ext cx="288032" cy="28803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6FD2B1-A620-6E4A-B432-1B30ED54AF06}"/>
                </a:ext>
              </a:extLst>
            </p:cNvPr>
            <p:cNvSpPr/>
            <p:nvPr/>
          </p:nvSpPr>
          <p:spPr>
            <a:xfrm>
              <a:off x="1311863" y="1601761"/>
              <a:ext cx="288032" cy="2880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4C684F-ECFE-B740-8543-2E3CDD984955}"/>
                </a:ext>
              </a:extLst>
            </p:cNvPr>
            <p:cNvSpPr/>
            <p:nvPr/>
          </p:nvSpPr>
          <p:spPr>
            <a:xfrm>
              <a:off x="1311863" y="2159858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379FD7C-1B70-FA43-BCE3-1A67B5F57E37}"/>
                </a:ext>
              </a:extLst>
            </p:cNvPr>
            <p:cNvSpPr/>
            <p:nvPr/>
          </p:nvSpPr>
          <p:spPr>
            <a:xfrm>
              <a:off x="2595330" y="2589493"/>
              <a:ext cx="288032" cy="28803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DE1547-D227-824C-8C04-627E912AEA86}"/>
                </a:ext>
              </a:extLst>
            </p:cNvPr>
            <p:cNvSpPr/>
            <p:nvPr/>
          </p:nvSpPr>
          <p:spPr>
            <a:xfrm>
              <a:off x="2142471" y="2140615"/>
              <a:ext cx="288032" cy="288032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930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4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Define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2397859" y="1556793"/>
                <a:ext cx="741682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>
                    <a:solidFill>
                      <a:srgbClr val="0000FF"/>
                    </a:solidFill>
                  </a:rPr>
                  <a:t>After the interaction,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3200" b="1" dirty="0">
                    <a:solidFill>
                      <a:srgbClr val="0000FF"/>
                    </a:solidFill>
                  </a:rPr>
                  <a:t> knows: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859" y="1556793"/>
                <a:ext cx="7416824" cy="584775"/>
              </a:xfrm>
              <a:prstGeom prst="rect">
                <a:avLst/>
              </a:prstGeom>
              <a:blipFill>
                <a:blip r:embed="rId3"/>
                <a:stretch>
                  <a:fillRect l="-2051" t="-12766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2E3EF1F-CDC8-3249-AF37-F3C8795DC678}"/>
              </a:ext>
            </a:extLst>
          </p:cNvPr>
          <p:cNvSpPr/>
          <p:nvPr/>
        </p:nvSpPr>
        <p:spPr>
          <a:xfrm>
            <a:off x="2855640" y="2196154"/>
            <a:ext cx="7416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theorem is true; and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CA900-8731-6A46-90AB-71DE279E80FA}"/>
              </a:ext>
            </a:extLst>
          </p:cNvPr>
          <p:cNvSpPr/>
          <p:nvPr/>
        </p:nvSpPr>
        <p:spPr>
          <a:xfrm>
            <a:off x="2855640" y="2844225"/>
            <a:ext cx="741682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</a:t>
            </a:r>
            <a:r>
              <a:rPr lang="en-US" sz="3200" b="1" dirty="0"/>
              <a:t>view</a:t>
            </a:r>
            <a:r>
              <a:rPr lang="en-US" sz="3200" dirty="0"/>
              <a:t> of the interaction </a:t>
            </a:r>
          </a:p>
          <a:p>
            <a:pPr lvl="1"/>
            <a:r>
              <a:rPr lang="en-US" sz="3200" dirty="0"/>
              <a:t>	(= transcript + coins of 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F27560-0F39-CE49-AFC4-D2E04A41F73E}"/>
                  </a:ext>
                </a:extLst>
              </p:cNvPr>
              <p:cNvSpPr/>
              <p:nvPr/>
            </p:nvSpPr>
            <p:spPr>
              <a:xfrm>
                <a:off x="2430268" y="4065773"/>
                <a:ext cx="741682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>
                    <a:solidFill>
                      <a:srgbClr val="0000FF"/>
                    </a:solidFill>
                  </a:rPr>
                  <a:t> gives zero knowledge to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3200" b="1" dirty="0">
                    <a:solidFill>
                      <a:srgbClr val="0000FF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FF27560-0F39-CE49-AFC4-D2E04A41F7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268" y="4065773"/>
                <a:ext cx="7416824" cy="584775"/>
              </a:xfrm>
              <a:prstGeom prst="rect">
                <a:avLst/>
              </a:prstGeom>
              <a:blipFill>
                <a:blip r:embed="rId4"/>
                <a:stretch>
                  <a:fillRect l="-684" t="-14894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FBC4CAD-78D3-C346-AB1D-9EA68BD4CE1E}"/>
              </a:ext>
            </a:extLst>
          </p:cNvPr>
          <p:cNvSpPr/>
          <p:nvPr/>
        </p:nvSpPr>
        <p:spPr>
          <a:xfrm>
            <a:off x="2855640" y="4794876"/>
            <a:ext cx="7416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When the theorem is true, the view gives V nothing that he couldn’t have obtained on his own without interacting with P.</a:t>
            </a:r>
          </a:p>
        </p:txBody>
      </p:sp>
    </p:spTree>
    <p:extLst>
      <p:ext uri="{BB962C8B-B14F-4D97-AF65-F5344CB8AC3E}">
        <p14:creationId xmlns:p14="http://schemas.microsoft.com/office/powerpoint/2010/main" val="71019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CE9C07-6221-FA40-A03D-C50A3DC9293E}"/>
              </a:ext>
            </a:extLst>
          </p:cNvPr>
          <p:cNvSpPr/>
          <p:nvPr/>
        </p:nvSpPr>
        <p:spPr>
          <a:xfrm>
            <a:off x="2180626" y="386662"/>
            <a:ext cx="85508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We need a commitment scheme (aka a “promise hiding scheme”).</a:t>
            </a:r>
            <a:endParaRPr lang="en-US" sz="2800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CCA717-6683-CA46-8C10-9D302FEBD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706989" y="2795658"/>
            <a:ext cx="1081857" cy="885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312C5-2D62-6E4E-9EE6-269BD57F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443414" y="3010142"/>
            <a:ext cx="648072" cy="670672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CEACE141-53F7-4541-B260-13E82A67EFD4}"/>
              </a:ext>
            </a:extLst>
          </p:cNvPr>
          <p:cNvSpPr txBox="1">
            <a:spLocks noChangeArrowheads="1"/>
          </p:cNvSpPr>
          <p:nvPr/>
        </p:nvSpPr>
        <p:spPr>
          <a:xfrm>
            <a:off x="2445032" y="3699034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Sender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57002A1C-64E9-C243-8707-08D6BDB7B69D}"/>
              </a:ext>
            </a:extLst>
          </p:cNvPr>
          <p:cNvSpPr txBox="1">
            <a:spLocks noChangeArrowheads="1"/>
          </p:cNvSpPr>
          <p:nvPr/>
        </p:nvSpPr>
        <p:spPr>
          <a:xfrm>
            <a:off x="7915186" y="365821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Receiver</a:t>
            </a:r>
            <a:endParaRPr lang="en-US" altLang="en-US" sz="2000" b="1" dirty="0">
              <a:solidFill>
                <a:srgbClr val="00B05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FDCC4-7B94-0540-8BBA-02AC9E8CA93C}"/>
              </a:ext>
            </a:extLst>
          </p:cNvPr>
          <p:cNvCxnSpPr>
            <a:cxnSpLocks/>
          </p:cNvCxnSpPr>
          <p:nvPr/>
        </p:nvCxnSpPr>
        <p:spPr>
          <a:xfrm>
            <a:off x="4295800" y="3501008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1EA79D88-7466-4A44-9434-D99EED24901D}"/>
              </a:ext>
            </a:extLst>
          </p:cNvPr>
          <p:cNvSpPr/>
          <p:nvPr/>
        </p:nvSpPr>
        <p:spPr>
          <a:xfrm>
            <a:off x="3098324" y="2078142"/>
            <a:ext cx="914400" cy="6126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 b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BEB11B-3E47-5C4D-8258-31FFF08B0980}"/>
              </a:ext>
            </a:extLst>
          </p:cNvPr>
          <p:cNvGrpSpPr/>
          <p:nvPr/>
        </p:nvGrpSpPr>
        <p:grpSpPr>
          <a:xfrm>
            <a:off x="6460910" y="2289780"/>
            <a:ext cx="1291274" cy="1011756"/>
            <a:chOff x="3952646" y="1273224"/>
            <a:chExt cx="1291274" cy="1011756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DB7F096F-6D4A-B142-BF4B-18EC3D2D9614}"/>
                </a:ext>
              </a:extLst>
            </p:cNvPr>
            <p:cNvSpPr/>
            <p:nvPr/>
          </p:nvSpPr>
          <p:spPr>
            <a:xfrm>
              <a:off x="3952646" y="1433674"/>
              <a:ext cx="848664" cy="851306"/>
            </a:xfrm>
            <a:prstGeom prst="cub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C90D76-4531-1045-B048-9A7561D4D776}"/>
                </a:ext>
              </a:extLst>
            </p:cNvPr>
            <p:cNvSpPr txBox="1"/>
            <p:nvPr/>
          </p:nvSpPr>
          <p:spPr>
            <a:xfrm>
              <a:off x="4128253" y="1811867"/>
              <a:ext cx="663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b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Calibri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776CB47-2A94-3947-A645-B3C926871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91708">
              <a:off x="4654881" y="1273224"/>
              <a:ext cx="589039" cy="589039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E0F22A-ED6E-6E44-9A64-77505CD2C122}"/>
              </a:ext>
            </a:extLst>
          </p:cNvPr>
          <p:cNvSpPr/>
          <p:nvPr/>
        </p:nvSpPr>
        <p:spPr>
          <a:xfrm>
            <a:off x="4241915" y="2719367"/>
            <a:ext cx="2394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Commit to b:</a:t>
            </a:r>
            <a:endParaRPr lang="en-US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3C04F-1875-6F45-93BA-59E6BBFA01E1}"/>
              </a:ext>
            </a:extLst>
          </p:cNvPr>
          <p:cNvSpPr/>
          <p:nvPr/>
        </p:nvSpPr>
        <p:spPr>
          <a:xfrm>
            <a:off x="2135560" y="5168997"/>
            <a:ext cx="8550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1. Hiding: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locked box should completely hide b.</a:t>
            </a:r>
            <a:endParaRPr lang="en-US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49FCBE-ADF8-B045-8700-173829AA8DC9}"/>
              </a:ext>
            </a:extLst>
          </p:cNvPr>
          <p:cNvSpPr/>
          <p:nvPr/>
        </p:nvSpPr>
        <p:spPr>
          <a:xfrm>
            <a:off x="2153948" y="5858108"/>
            <a:ext cx="8946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2. Binding: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Sender shouldn’t be able to open to 1-b.</a:t>
            </a:r>
            <a:endParaRPr lang="en-US" sz="28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F09580-2CBE-774F-9E9A-E8C3734B2906}"/>
              </a:ext>
            </a:extLst>
          </p:cNvPr>
          <p:cNvCxnSpPr>
            <a:cxnSpLocks/>
          </p:cNvCxnSpPr>
          <p:nvPr/>
        </p:nvCxnSpPr>
        <p:spPr>
          <a:xfrm>
            <a:off x="4295800" y="4293096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63E816F4-5600-CE48-A874-EB6E237DE2A9}"/>
              </a:ext>
            </a:extLst>
          </p:cNvPr>
          <p:cNvSpPr/>
          <p:nvPr/>
        </p:nvSpPr>
        <p:spPr>
          <a:xfrm>
            <a:off x="9300560" y="2723518"/>
            <a:ext cx="914400" cy="612648"/>
          </a:xfrm>
          <a:prstGeom prst="wedgeRectCallout">
            <a:avLst>
              <a:gd name="adj1" fmla="val -78460"/>
              <a:gd name="adj2" fmla="val 372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5DA63A-EBE2-EF47-8675-C8E975443156}"/>
              </a:ext>
            </a:extLst>
          </p:cNvPr>
          <p:cNvSpPr/>
          <p:nvPr/>
        </p:nvSpPr>
        <p:spPr>
          <a:xfrm>
            <a:off x="4306520" y="3715099"/>
            <a:ext cx="1698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Open:  b,</a:t>
            </a:r>
            <a:endParaRPr lang="en-US" sz="2800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36972D3-56A5-A14C-9005-98D83D6796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0" b="31614"/>
          <a:stretch/>
        </p:blipFill>
        <p:spPr>
          <a:xfrm>
            <a:off x="5760780" y="3679730"/>
            <a:ext cx="1343333" cy="4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1" grpId="0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CE9C07-6221-FA40-A03D-C50A3DC9293E}"/>
              </a:ext>
            </a:extLst>
          </p:cNvPr>
          <p:cNvSpPr/>
          <p:nvPr/>
        </p:nvSpPr>
        <p:spPr>
          <a:xfrm>
            <a:off x="1919536" y="188641"/>
            <a:ext cx="87668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ea typeface="Cambria Math" panose="02040503050406030204" pitchFamily="18" charset="0"/>
                <a:cs typeface="Arial Unicode MS" pitchFamily="34" charset="-128"/>
              </a:rPr>
              <a:t>We will show a construction using one-way permutations.</a:t>
            </a:r>
            <a:endParaRPr lang="en-US" sz="2800" b="1" dirty="0">
              <a:solidFill>
                <a:srgbClr val="00206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CCA717-6683-CA46-8C10-9D302FEBD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706989" y="2795658"/>
            <a:ext cx="1081857" cy="885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312C5-2D62-6E4E-9EE6-269BD57F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443414" y="3010142"/>
            <a:ext cx="648072" cy="670672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CEACE141-53F7-4541-B260-13E82A67EFD4}"/>
              </a:ext>
            </a:extLst>
          </p:cNvPr>
          <p:cNvSpPr txBox="1">
            <a:spLocks noChangeArrowheads="1"/>
          </p:cNvSpPr>
          <p:nvPr/>
        </p:nvSpPr>
        <p:spPr>
          <a:xfrm>
            <a:off x="2445032" y="3699034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Sender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57002A1C-64E9-C243-8707-08D6BDB7B69D}"/>
              </a:ext>
            </a:extLst>
          </p:cNvPr>
          <p:cNvSpPr txBox="1">
            <a:spLocks noChangeArrowheads="1"/>
          </p:cNvSpPr>
          <p:nvPr/>
        </p:nvSpPr>
        <p:spPr>
          <a:xfrm>
            <a:off x="7915186" y="3658215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Receiver</a:t>
            </a:r>
            <a:endParaRPr lang="en-US" altLang="en-US" sz="2000" b="1" dirty="0">
              <a:solidFill>
                <a:srgbClr val="00B05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FDCC4-7B94-0540-8BBA-02AC9E8CA93C}"/>
              </a:ext>
            </a:extLst>
          </p:cNvPr>
          <p:cNvCxnSpPr>
            <a:cxnSpLocks/>
          </p:cNvCxnSpPr>
          <p:nvPr/>
        </p:nvCxnSpPr>
        <p:spPr>
          <a:xfrm>
            <a:off x="4295800" y="3501008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1EA79D88-7466-4A44-9434-D99EED24901D}"/>
              </a:ext>
            </a:extLst>
          </p:cNvPr>
          <p:cNvSpPr/>
          <p:nvPr/>
        </p:nvSpPr>
        <p:spPr>
          <a:xfrm>
            <a:off x="3098324" y="2078142"/>
            <a:ext cx="914400" cy="6126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 b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BEB11B-3E47-5C4D-8258-31FFF08B0980}"/>
              </a:ext>
            </a:extLst>
          </p:cNvPr>
          <p:cNvGrpSpPr/>
          <p:nvPr/>
        </p:nvGrpSpPr>
        <p:grpSpPr>
          <a:xfrm>
            <a:off x="6460910" y="2289780"/>
            <a:ext cx="1291274" cy="1011756"/>
            <a:chOff x="3952646" y="1273224"/>
            <a:chExt cx="1291274" cy="1011756"/>
          </a:xfrm>
        </p:grpSpPr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DB7F096F-6D4A-B142-BF4B-18EC3D2D9614}"/>
                </a:ext>
              </a:extLst>
            </p:cNvPr>
            <p:cNvSpPr/>
            <p:nvPr/>
          </p:nvSpPr>
          <p:spPr>
            <a:xfrm>
              <a:off x="3952646" y="1433674"/>
              <a:ext cx="848664" cy="851306"/>
            </a:xfrm>
            <a:prstGeom prst="cub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C90D76-4531-1045-B048-9A7561D4D776}"/>
                </a:ext>
              </a:extLst>
            </p:cNvPr>
            <p:cNvSpPr txBox="1"/>
            <p:nvPr/>
          </p:nvSpPr>
          <p:spPr>
            <a:xfrm>
              <a:off x="4128253" y="1811867"/>
              <a:ext cx="6630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b</a:t>
              </a:r>
              <a:endParaRPr lang="en-US" sz="1600" dirty="0">
                <a:solidFill>
                  <a:schemeClr val="bg1">
                    <a:lumMod val="75000"/>
                  </a:schemeClr>
                </a:solidFill>
                <a:latin typeface="Calibri"/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776CB47-2A94-3947-A645-B3C926871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91708">
              <a:off x="4654881" y="1273224"/>
              <a:ext cx="589039" cy="589039"/>
            </a:xfrm>
            <a:prstGeom prst="rect">
              <a:avLst/>
            </a:prstGeom>
          </p:spPr>
        </p:pic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9DE0F22A-ED6E-6E44-9A64-77505CD2C122}"/>
              </a:ext>
            </a:extLst>
          </p:cNvPr>
          <p:cNvSpPr/>
          <p:nvPr/>
        </p:nvSpPr>
        <p:spPr>
          <a:xfrm>
            <a:off x="4241915" y="2719367"/>
            <a:ext cx="23946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Commit to b:</a:t>
            </a:r>
            <a:endParaRPr lang="en-US" sz="28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3C04F-1875-6F45-93BA-59E6BBFA01E1}"/>
              </a:ext>
            </a:extLst>
          </p:cNvPr>
          <p:cNvSpPr/>
          <p:nvPr/>
        </p:nvSpPr>
        <p:spPr>
          <a:xfrm>
            <a:off x="2135560" y="5168997"/>
            <a:ext cx="8550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1. Hiding: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locked box should completely hide b.</a:t>
            </a:r>
            <a:endParaRPr lang="en-US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49FCBE-ADF8-B045-8700-173829AA8DC9}"/>
              </a:ext>
            </a:extLst>
          </p:cNvPr>
          <p:cNvSpPr/>
          <p:nvPr/>
        </p:nvSpPr>
        <p:spPr>
          <a:xfrm>
            <a:off x="2153948" y="5858108"/>
            <a:ext cx="8946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2. Binding: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Sender shouldn’t be able to open to 1-b.</a:t>
            </a:r>
            <a:endParaRPr lang="en-US" sz="28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F09580-2CBE-774F-9E9A-E8C3734B2906}"/>
              </a:ext>
            </a:extLst>
          </p:cNvPr>
          <p:cNvCxnSpPr>
            <a:cxnSpLocks/>
          </p:cNvCxnSpPr>
          <p:nvPr/>
        </p:nvCxnSpPr>
        <p:spPr>
          <a:xfrm>
            <a:off x="4295800" y="4293096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A12D7C9-D256-1F4B-90E1-4C682EF29317}"/>
              </a:ext>
            </a:extLst>
          </p:cNvPr>
          <p:cNvSpPr/>
          <p:nvPr/>
        </p:nvSpPr>
        <p:spPr>
          <a:xfrm>
            <a:off x="4306520" y="3715099"/>
            <a:ext cx="16984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Open:  b,</a:t>
            </a:r>
            <a:endParaRPr lang="en-US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46DCF4-B9B3-4846-9C82-D72E2349D2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00" b="31614"/>
          <a:stretch/>
        </p:blipFill>
        <p:spPr>
          <a:xfrm>
            <a:off x="5760780" y="3679730"/>
            <a:ext cx="1343333" cy="452345"/>
          </a:xfrm>
          <a:prstGeom prst="rect">
            <a:avLst/>
          </a:prstGeom>
        </p:spPr>
      </p:pic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63E816F4-5600-CE48-A874-EB6E237DE2A9}"/>
              </a:ext>
            </a:extLst>
          </p:cNvPr>
          <p:cNvSpPr/>
          <p:nvPr/>
        </p:nvSpPr>
        <p:spPr>
          <a:xfrm>
            <a:off x="9300560" y="2723518"/>
            <a:ext cx="1095388" cy="612648"/>
          </a:xfrm>
          <a:prstGeom prst="wedgeRectCallout">
            <a:avLst>
              <a:gd name="adj1" fmla="val -78460"/>
              <a:gd name="adj2" fmla="val 372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ACCEPT/REJECT</a:t>
            </a:r>
          </a:p>
        </p:txBody>
      </p:sp>
    </p:spTree>
    <p:extLst>
      <p:ext uri="{BB962C8B-B14F-4D97-AF65-F5344CB8AC3E}">
        <p14:creationId xmlns:p14="http://schemas.microsoft.com/office/powerpoint/2010/main" val="259580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610C81A-8AF3-7E43-8351-2A0E4DA7EAE9}"/>
              </a:ext>
            </a:extLst>
          </p:cNvPr>
          <p:cNvGrpSpPr/>
          <p:nvPr/>
        </p:nvGrpSpPr>
        <p:grpSpPr>
          <a:xfrm>
            <a:off x="4727848" y="692697"/>
            <a:ext cx="2784570" cy="2027255"/>
            <a:chOff x="3952646" y="1267071"/>
            <a:chExt cx="1094025" cy="1017909"/>
          </a:xfrm>
        </p:grpSpPr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389606CC-1D3E-9042-91DC-7ECDEE6F50DE}"/>
                </a:ext>
              </a:extLst>
            </p:cNvPr>
            <p:cNvSpPr/>
            <p:nvPr/>
          </p:nvSpPr>
          <p:spPr>
            <a:xfrm>
              <a:off x="3952646" y="1433674"/>
              <a:ext cx="848664" cy="851306"/>
            </a:xfrm>
            <a:prstGeom prst="cub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50AB92A-D295-014B-80E4-6063A3C8E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91708">
              <a:off x="4609638" y="1267071"/>
              <a:ext cx="437033" cy="437033"/>
            </a:xfrm>
            <a:prstGeom prst="rect">
              <a:avLst/>
            </a:prstGeom>
          </p:spPr>
        </p:pic>
      </p:grp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Hamiltonicity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783633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896201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4306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btitle 1">
            <a:extLst>
              <a:ext uri="{FF2B5EF4-FFF2-40B4-BE49-F238E27FC236}">
                <a16:creationId xmlns:a16="http://schemas.microsoft.com/office/drawing/2014/main" id="{49BEB4B5-30F3-DF47-BA5E-E8D375F7A684}"/>
              </a:ext>
            </a:extLst>
          </p:cNvPr>
          <p:cNvSpPr txBox="1">
            <a:spLocks/>
          </p:cNvSpPr>
          <p:nvPr/>
        </p:nvSpPr>
        <p:spPr>
          <a:xfrm>
            <a:off x="1775521" y="1339936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8328806" y="1132709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7215644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9012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7CC291-6808-A744-974B-6C04E54F9B05}"/>
                  </a:ext>
                </a:extLst>
              </p:cNvPr>
              <p:cNvSpPr txBox="1"/>
              <p:nvPr/>
            </p:nvSpPr>
            <p:spPr>
              <a:xfrm>
                <a:off x="2072625" y="3346360"/>
                <a:ext cx="191026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7CC291-6808-A744-974B-6C04E54F9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25" y="3346360"/>
                <a:ext cx="1910267" cy="1020472"/>
              </a:xfrm>
              <a:prstGeom prst="rect">
                <a:avLst/>
              </a:prstGeom>
              <a:blipFill>
                <a:blip r:embed="rId5"/>
                <a:stretch>
                  <a:fillRect l="-2649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2722763" y="716038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8115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8947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8112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8945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B8FC6DF-99EE-6244-8A9E-8E991DF691EA}"/>
                  </a:ext>
                </a:extLst>
              </p:cNvPr>
              <p:cNvSpPr txBox="1"/>
              <p:nvPr/>
            </p:nvSpPr>
            <p:spPr>
              <a:xfrm>
                <a:off x="4907914" y="1902483"/>
                <a:ext cx="1355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B8FC6DF-99EE-6244-8A9E-8E991DF69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914" y="1902483"/>
                <a:ext cx="1355884" cy="369332"/>
              </a:xfrm>
              <a:prstGeom prst="rect">
                <a:avLst/>
              </a:prstGeom>
              <a:blipFill>
                <a:blip r:embed="rId6"/>
                <a:stretch>
                  <a:fillRect l="-4630" r="-740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220CFF-DF62-674D-BA13-990A909A96AA}"/>
                  </a:ext>
                </a:extLst>
              </p:cNvPr>
              <p:cNvSpPr txBox="1"/>
              <p:nvPr/>
            </p:nvSpPr>
            <p:spPr>
              <a:xfrm>
                <a:off x="2018593" y="4812045"/>
                <a:ext cx="1929310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220CFF-DF62-674D-BA13-990A909A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593" y="4812045"/>
                <a:ext cx="1929310" cy="1020472"/>
              </a:xfrm>
              <a:prstGeom prst="rect">
                <a:avLst/>
              </a:prstGeom>
              <a:blipFill>
                <a:blip r:embed="rId7"/>
                <a:stretch>
                  <a:fillRect l="-1948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2DC4BD4A-26F7-7242-855F-C9D7B35B75E3}"/>
              </a:ext>
            </a:extLst>
          </p:cNvPr>
          <p:cNvGrpSpPr/>
          <p:nvPr/>
        </p:nvGrpSpPr>
        <p:grpSpPr>
          <a:xfrm>
            <a:off x="4200703" y="4544743"/>
            <a:ext cx="1212212" cy="1555077"/>
            <a:chOff x="1198763" y="921030"/>
            <a:chExt cx="1212212" cy="155507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98A4AE66-D139-4D4D-90CB-6CDF2CDC27A7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C8BC667A-B700-C745-95AA-8C221A5AE2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4B35AD6B-4D8B-3549-BF16-AC9351C59E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A6FC3A8-B249-A84C-8BA5-E938BD7D94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E6DEC6A-61DF-6B44-AEEF-184ECB0096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17B0528-DFC2-9C43-9895-E61A607A9230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Subtitle 1">
              <a:extLst>
                <a:ext uri="{FF2B5EF4-FFF2-40B4-BE49-F238E27FC236}">
                  <a16:creationId xmlns:a16="http://schemas.microsoft.com/office/drawing/2014/main" id="{46C457DA-2C78-664D-BCE4-A432AC72517C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69" name="Subtitle 1">
              <a:extLst>
                <a:ext uri="{FF2B5EF4-FFF2-40B4-BE49-F238E27FC236}">
                  <a16:creationId xmlns:a16="http://schemas.microsoft.com/office/drawing/2014/main" id="{FFD4AA0B-C0E8-D04F-9A11-E8189FEF7F85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  <p:sp>
          <p:nvSpPr>
            <p:cNvPr id="70" name="Subtitle 1">
              <a:extLst>
                <a:ext uri="{FF2B5EF4-FFF2-40B4-BE49-F238E27FC236}">
                  <a16:creationId xmlns:a16="http://schemas.microsoft.com/office/drawing/2014/main" id="{5B352033-9D4D-044C-923B-4C29C2F6AC24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71" name="Subtitle 1">
              <a:extLst>
                <a:ext uri="{FF2B5EF4-FFF2-40B4-BE49-F238E27FC236}">
                  <a16:creationId xmlns:a16="http://schemas.microsoft.com/office/drawing/2014/main" id="{5CFC097B-F65F-1A41-9AFC-8942FE048E6F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6E105A-183F-AA4C-B6F1-0992092914B6}"/>
                  </a:ext>
                </a:extLst>
              </p:cNvPr>
              <p:cNvSpPr txBox="1"/>
              <p:nvPr/>
            </p:nvSpPr>
            <p:spPr>
              <a:xfrm>
                <a:off x="4871865" y="1567823"/>
                <a:ext cx="1452897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6E105A-183F-AA4C-B6F1-099209291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5" y="1567823"/>
                <a:ext cx="1452897" cy="1020472"/>
              </a:xfrm>
              <a:prstGeom prst="rect">
                <a:avLst/>
              </a:prstGeom>
              <a:blipFill>
                <a:blip r:embed="rId8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33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3" grpId="0"/>
      <p:bldP spid="63" grpId="1"/>
      <p:bldP spid="64" grpId="0"/>
      <p:bldP spid="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610C81A-8AF3-7E43-8351-2A0E4DA7EAE9}"/>
              </a:ext>
            </a:extLst>
          </p:cNvPr>
          <p:cNvGrpSpPr/>
          <p:nvPr/>
        </p:nvGrpSpPr>
        <p:grpSpPr>
          <a:xfrm>
            <a:off x="4806810" y="1006064"/>
            <a:ext cx="2359213" cy="1591436"/>
            <a:chOff x="3952646" y="1267071"/>
            <a:chExt cx="1094025" cy="1017909"/>
          </a:xfrm>
        </p:grpSpPr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389606CC-1D3E-9042-91DC-7ECDEE6F50DE}"/>
                </a:ext>
              </a:extLst>
            </p:cNvPr>
            <p:cNvSpPr/>
            <p:nvPr/>
          </p:nvSpPr>
          <p:spPr>
            <a:xfrm>
              <a:off x="3952646" y="1433674"/>
              <a:ext cx="848664" cy="851306"/>
            </a:xfrm>
            <a:prstGeom prst="cub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50AB92A-D295-014B-80E4-6063A3C8E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91708">
              <a:off x="4609638" y="1267071"/>
              <a:ext cx="437033" cy="437033"/>
            </a:xfrm>
            <a:prstGeom prst="rect">
              <a:avLst/>
            </a:prstGeom>
          </p:spPr>
        </p:pic>
      </p:grp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Hamiltonicity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783633" y="2282546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896201" y="2310029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4306520" y="2746306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btitle 1">
            <a:extLst>
              <a:ext uri="{FF2B5EF4-FFF2-40B4-BE49-F238E27FC236}">
                <a16:creationId xmlns:a16="http://schemas.microsoft.com/office/drawing/2014/main" id="{49BEB4B5-30F3-DF47-BA5E-E8D375F7A684}"/>
              </a:ext>
            </a:extLst>
          </p:cNvPr>
          <p:cNvSpPr txBox="1">
            <a:spLocks/>
          </p:cNvSpPr>
          <p:nvPr/>
        </p:nvSpPr>
        <p:spPr>
          <a:xfrm>
            <a:off x="1775521" y="1316595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8328806" y="1109368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7215644" y="1306213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9012374" y="1109367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2722763" y="692697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8115050" y="7592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8947956" y="7238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8112224" y="180152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8945130" y="1766121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B8FC6DF-99EE-6244-8A9E-8E991DF691EA}"/>
                  </a:ext>
                </a:extLst>
              </p:cNvPr>
              <p:cNvSpPr txBox="1"/>
              <p:nvPr/>
            </p:nvSpPr>
            <p:spPr>
              <a:xfrm>
                <a:off x="4907914" y="1879142"/>
                <a:ext cx="1355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B8FC6DF-99EE-6244-8A9E-8E991DF69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914" y="1879142"/>
                <a:ext cx="1355884" cy="369332"/>
              </a:xfrm>
              <a:prstGeom prst="rect">
                <a:avLst/>
              </a:prstGeom>
              <a:blipFill>
                <a:blip r:embed="rId5"/>
                <a:stretch>
                  <a:fillRect l="-4630" r="-740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220CFF-DF62-674D-BA13-990A909A96AA}"/>
                  </a:ext>
                </a:extLst>
              </p:cNvPr>
              <p:cNvSpPr txBox="1"/>
              <p:nvPr/>
            </p:nvSpPr>
            <p:spPr>
              <a:xfrm>
                <a:off x="2002839" y="3416690"/>
                <a:ext cx="1929310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220CFF-DF62-674D-BA13-990A909A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839" y="3416690"/>
                <a:ext cx="1929310" cy="1020472"/>
              </a:xfrm>
              <a:prstGeom prst="rect">
                <a:avLst/>
              </a:prstGeom>
              <a:blipFill>
                <a:blip r:embed="rId6"/>
                <a:stretch>
                  <a:fillRect l="-1961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F4CEC1-66A0-2948-B131-76DED9C5270C}"/>
              </a:ext>
            </a:extLst>
          </p:cNvPr>
          <p:cNvCxnSpPr>
            <a:cxnSpLocks/>
          </p:cNvCxnSpPr>
          <p:nvPr/>
        </p:nvCxnSpPr>
        <p:spPr>
          <a:xfrm>
            <a:off x="4276814" y="384873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57833F1-9617-BF45-9FFB-B61E96B630B4}"/>
              </a:ext>
            </a:extLst>
          </p:cNvPr>
          <p:cNvCxnSpPr>
            <a:cxnSpLocks/>
          </p:cNvCxnSpPr>
          <p:nvPr/>
        </p:nvCxnSpPr>
        <p:spPr>
          <a:xfrm>
            <a:off x="3071664" y="5072874"/>
            <a:ext cx="50447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AF005F7-26CA-A144-92D5-E76E85EB0075}"/>
                  </a:ext>
                </a:extLst>
              </p:cNvPr>
              <p:cNvSpPr/>
              <p:nvPr/>
            </p:nvSpPr>
            <p:spPr>
              <a:xfrm>
                <a:off x="4155457" y="3280514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challenge bit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AF005F7-26CA-A144-92D5-E76E85EB0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57" y="3280514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216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91BEAD8-950D-7F44-8903-E293ECA81791}"/>
                  </a:ext>
                </a:extLst>
              </p:cNvPr>
              <p:cNvSpPr/>
              <p:nvPr/>
            </p:nvSpPr>
            <p:spPr>
              <a:xfrm>
                <a:off x="3101371" y="4496126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=0:</m:t>
                    </m:r>
                  </m:oMath>
                </a14:m>
                <a:r>
                  <a:rPr lang="en-US" sz="2800" dirty="0"/>
                  <a:t> send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 and open all edges</a:t>
                </a: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91BEAD8-950D-7F44-8903-E293ECA81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71" y="4496126"/>
                <a:ext cx="5382977" cy="523220"/>
              </a:xfrm>
              <a:prstGeom prst="rect">
                <a:avLst/>
              </a:prstGeom>
              <a:blipFill>
                <a:blip r:embed="rId8"/>
                <a:stretch>
                  <a:fillRect l="-941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C372594-E894-AD41-B086-3B3A0B412B8F}"/>
                  </a:ext>
                </a:extLst>
              </p:cNvPr>
              <p:cNvSpPr/>
              <p:nvPr/>
            </p:nvSpPr>
            <p:spPr>
              <a:xfrm>
                <a:off x="3077327" y="5144882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=1:</m:t>
                    </m:r>
                  </m:oMath>
                </a14:m>
                <a:r>
                  <a:rPr lang="en-US" sz="2800" dirty="0"/>
                  <a:t> open a Ham cycle in H</a:t>
                </a: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C372594-E894-AD41-B086-3B3A0B412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27" y="5144882"/>
                <a:ext cx="5382977" cy="523220"/>
              </a:xfrm>
              <a:prstGeom prst="rect">
                <a:avLst/>
              </a:prstGeom>
              <a:blipFill>
                <a:blip r:embed="rId9"/>
                <a:stretch>
                  <a:fillRect l="-706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E2B556A-9BD8-794D-B5B0-5F7BEFE4EE0D}"/>
              </a:ext>
            </a:extLst>
          </p:cNvPr>
          <p:cNvGrpSpPr/>
          <p:nvPr/>
        </p:nvGrpSpPr>
        <p:grpSpPr>
          <a:xfrm>
            <a:off x="2600313" y="3448369"/>
            <a:ext cx="1245960" cy="957128"/>
            <a:chOff x="1076313" y="3676703"/>
            <a:chExt cx="1245960" cy="9571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7A2198-68F5-984A-8425-4EA30E93D7D2}"/>
                </a:ext>
              </a:extLst>
            </p:cNvPr>
            <p:cNvSpPr/>
            <p:nvPr/>
          </p:nvSpPr>
          <p:spPr>
            <a:xfrm>
              <a:off x="1774983" y="3676703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AEE196D-AED5-5445-BFD0-52B7F1D9C60F}"/>
                </a:ext>
              </a:extLst>
            </p:cNvPr>
            <p:cNvSpPr/>
            <p:nvPr/>
          </p:nvSpPr>
          <p:spPr>
            <a:xfrm>
              <a:off x="1390907" y="4155260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EAE8EF0-359F-4140-B457-DA0D6531EB10}"/>
                </a:ext>
              </a:extLst>
            </p:cNvPr>
            <p:cNvSpPr/>
            <p:nvPr/>
          </p:nvSpPr>
          <p:spPr>
            <a:xfrm>
              <a:off x="2117544" y="3938313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966C5C2-5B78-C942-A560-5402F53B93F7}"/>
                </a:ext>
              </a:extLst>
            </p:cNvPr>
            <p:cNvSpPr/>
            <p:nvPr/>
          </p:nvSpPr>
          <p:spPr>
            <a:xfrm>
              <a:off x="1076313" y="4446321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6E96FDD-36A8-DF49-A856-6DD16DA6A96F}"/>
                  </a:ext>
                </a:extLst>
              </p:cNvPr>
              <p:cNvSpPr/>
              <p:nvPr/>
            </p:nvSpPr>
            <p:spPr>
              <a:xfrm>
                <a:off x="5249239" y="5761404"/>
                <a:ext cx="5052451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u="sng" dirty="0"/>
                  <a:t>V (when b=0): </a:t>
                </a:r>
                <a:r>
                  <a:rPr lang="en-US" sz="2800" dirty="0"/>
                  <a:t>Check all openings and check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6E96FDD-36A8-DF49-A856-6DD16DA6A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239" y="5761404"/>
                <a:ext cx="5052451" cy="1384995"/>
              </a:xfrm>
              <a:prstGeom prst="rect">
                <a:avLst/>
              </a:prstGeom>
              <a:blipFill>
                <a:blip r:embed="rId10"/>
                <a:stretch>
                  <a:fillRect t="-4545" r="-4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11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610C81A-8AF3-7E43-8351-2A0E4DA7EAE9}"/>
              </a:ext>
            </a:extLst>
          </p:cNvPr>
          <p:cNvGrpSpPr/>
          <p:nvPr/>
        </p:nvGrpSpPr>
        <p:grpSpPr>
          <a:xfrm>
            <a:off x="4806810" y="1006064"/>
            <a:ext cx="2359213" cy="1591436"/>
            <a:chOff x="3952646" y="1267071"/>
            <a:chExt cx="1094025" cy="1017909"/>
          </a:xfrm>
        </p:grpSpPr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389606CC-1D3E-9042-91DC-7ECDEE6F50DE}"/>
                </a:ext>
              </a:extLst>
            </p:cNvPr>
            <p:cNvSpPr/>
            <p:nvPr/>
          </p:nvSpPr>
          <p:spPr>
            <a:xfrm>
              <a:off x="3952646" y="1433674"/>
              <a:ext cx="848664" cy="851306"/>
            </a:xfrm>
            <a:prstGeom prst="cube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50AB92A-D295-014B-80E4-6063A3C8E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491708">
              <a:off x="4609638" y="1267071"/>
              <a:ext cx="437033" cy="437033"/>
            </a:xfrm>
            <a:prstGeom prst="rect">
              <a:avLst/>
            </a:prstGeom>
          </p:spPr>
        </p:pic>
      </p:grp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Hamiltonicity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783633" y="2282546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896201" y="2310029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4306520" y="2746306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btitle 1">
            <a:extLst>
              <a:ext uri="{FF2B5EF4-FFF2-40B4-BE49-F238E27FC236}">
                <a16:creationId xmlns:a16="http://schemas.microsoft.com/office/drawing/2014/main" id="{49BEB4B5-30F3-DF47-BA5E-E8D375F7A684}"/>
              </a:ext>
            </a:extLst>
          </p:cNvPr>
          <p:cNvSpPr txBox="1">
            <a:spLocks/>
          </p:cNvSpPr>
          <p:nvPr/>
        </p:nvSpPr>
        <p:spPr>
          <a:xfrm>
            <a:off x="1775521" y="1316595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8328806" y="1109368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7215644" y="1306213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9012374" y="1109367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2722763" y="692697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8115050" y="7592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8947956" y="7238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8112224" y="180152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8945130" y="1766121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B8FC6DF-99EE-6244-8A9E-8E991DF691EA}"/>
                  </a:ext>
                </a:extLst>
              </p:cNvPr>
              <p:cNvSpPr txBox="1"/>
              <p:nvPr/>
            </p:nvSpPr>
            <p:spPr>
              <a:xfrm>
                <a:off x="4907914" y="1879142"/>
                <a:ext cx="135588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B8FC6DF-99EE-6244-8A9E-8E991DF69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914" y="1879142"/>
                <a:ext cx="1355884" cy="369332"/>
              </a:xfrm>
              <a:prstGeom prst="rect">
                <a:avLst/>
              </a:prstGeom>
              <a:blipFill>
                <a:blip r:embed="rId5"/>
                <a:stretch>
                  <a:fillRect l="-4630" r="-740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220CFF-DF62-674D-BA13-990A909A96AA}"/>
                  </a:ext>
                </a:extLst>
              </p:cNvPr>
              <p:cNvSpPr txBox="1"/>
              <p:nvPr/>
            </p:nvSpPr>
            <p:spPr>
              <a:xfrm>
                <a:off x="2002839" y="3416690"/>
                <a:ext cx="1929310" cy="1020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8220CFF-DF62-674D-BA13-990A909A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839" y="3416690"/>
                <a:ext cx="1929310" cy="1020472"/>
              </a:xfrm>
              <a:prstGeom prst="rect">
                <a:avLst/>
              </a:prstGeom>
              <a:blipFill>
                <a:blip r:embed="rId6"/>
                <a:stretch>
                  <a:fillRect l="-1961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2F4CEC1-66A0-2948-B131-76DED9C5270C}"/>
              </a:ext>
            </a:extLst>
          </p:cNvPr>
          <p:cNvCxnSpPr>
            <a:cxnSpLocks/>
          </p:cNvCxnSpPr>
          <p:nvPr/>
        </p:nvCxnSpPr>
        <p:spPr>
          <a:xfrm>
            <a:off x="4276814" y="384873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57833F1-9617-BF45-9FFB-B61E96B630B4}"/>
              </a:ext>
            </a:extLst>
          </p:cNvPr>
          <p:cNvCxnSpPr>
            <a:cxnSpLocks/>
          </p:cNvCxnSpPr>
          <p:nvPr/>
        </p:nvCxnSpPr>
        <p:spPr>
          <a:xfrm>
            <a:off x="3071664" y="5072874"/>
            <a:ext cx="50447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AF005F7-26CA-A144-92D5-E76E85EB0075}"/>
                  </a:ext>
                </a:extLst>
              </p:cNvPr>
              <p:cNvSpPr/>
              <p:nvPr/>
            </p:nvSpPr>
            <p:spPr>
              <a:xfrm>
                <a:off x="4155457" y="3280514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challenge bit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6AF005F7-26CA-A144-92D5-E76E85EB0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457" y="3280514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216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91BEAD8-950D-7F44-8903-E293ECA81791}"/>
                  </a:ext>
                </a:extLst>
              </p:cNvPr>
              <p:cNvSpPr/>
              <p:nvPr/>
            </p:nvSpPr>
            <p:spPr>
              <a:xfrm>
                <a:off x="3101371" y="4496126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=0:</m:t>
                    </m:r>
                  </m:oMath>
                </a14:m>
                <a:r>
                  <a:rPr lang="en-US" sz="2800" dirty="0"/>
                  <a:t> send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 and open all edges</a:t>
                </a: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91BEAD8-950D-7F44-8903-E293ECA81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371" y="4496126"/>
                <a:ext cx="5382977" cy="523220"/>
              </a:xfrm>
              <a:prstGeom prst="rect">
                <a:avLst/>
              </a:prstGeom>
              <a:blipFill>
                <a:blip r:embed="rId8"/>
                <a:stretch>
                  <a:fillRect l="-941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C372594-E894-AD41-B086-3B3A0B412B8F}"/>
                  </a:ext>
                </a:extLst>
              </p:cNvPr>
              <p:cNvSpPr/>
              <p:nvPr/>
            </p:nvSpPr>
            <p:spPr>
              <a:xfrm>
                <a:off x="3077327" y="5144882"/>
                <a:ext cx="538297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=1:</m:t>
                    </m:r>
                  </m:oMath>
                </a14:m>
                <a:r>
                  <a:rPr lang="en-US" sz="2800" dirty="0"/>
                  <a:t> open a Ham cycle in H</a:t>
                </a: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C372594-E894-AD41-B086-3B3A0B412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27" y="5144882"/>
                <a:ext cx="5382977" cy="523220"/>
              </a:xfrm>
              <a:prstGeom prst="rect">
                <a:avLst/>
              </a:prstGeom>
              <a:blipFill>
                <a:blip r:embed="rId9"/>
                <a:stretch>
                  <a:fillRect l="-706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E2B556A-9BD8-794D-B5B0-5F7BEFE4EE0D}"/>
              </a:ext>
            </a:extLst>
          </p:cNvPr>
          <p:cNvGrpSpPr/>
          <p:nvPr/>
        </p:nvGrpSpPr>
        <p:grpSpPr>
          <a:xfrm>
            <a:off x="2600313" y="3448369"/>
            <a:ext cx="1245960" cy="957128"/>
            <a:chOff x="1076313" y="3676703"/>
            <a:chExt cx="1245960" cy="9571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7A2198-68F5-984A-8425-4EA30E93D7D2}"/>
                </a:ext>
              </a:extLst>
            </p:cNvPr>
            <p:cNvSpPr/>
            <p:nvPr/>
          </p:nvSpPr>
          <p:spPr>
            <a:xfrm>
              <a:off x="1774983" y="3676703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AEE196D-AED5-5445-BFD0-52B7F1D9C60F}"/>
                </a:ext>
              </a:extLst>
            </p:cNvPr>
            <p:cNvSpPr/>
            <p:nvPr/>
          </p:nvSpPr>
          <p:spPr>
            <a:xfrm>
              <a:off x="1390907" y="4155260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EAE8EF0-359F-4140-B457-DA0D6531EB10}"/>
                </a:ext>
              </a:extLst>
            </p:cNvPr>
            <p:cNvSpPr/>
            <p:nvPr/>
          </p:nvSpPr>
          <p:spPr>
            <a:xfrm>
              <a:off x="2117544" y="3938313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966C5C2-5B78-C942-A560-5402F53B93F7}"/>
                </a:ext>
              </a:extLst>
            </p:cNvPr>
            <p:cNvSpPr/>
            <p:nvPr/>
          </p:nvSpPr>
          <p:spPr>
            <a:xfrm>
              <a:off x="1076313" y="4446321"/>
              <a:ext cx="204729" cy="187510"/>
            </a:xfrm>
            <a:prstGeom prst="ellipse">
              <a:avLst/>
            </a:prstGeom>
            <a:solidFill>
              <a:schemeClr val="accent1">
                <a:alpha val="5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76E96FDD-36A8-DF49-A856-6DD16DA6A96F}"/>
              </a:ext>
            </a:extLst>
          </p:cNvPr>
          <p:cNvSpPr/>
          <p:nvPr/>
        </p:nvSpPr>
        <p:spPr>
          <a:xfrm>
            <a:off x="5249239" y="5761404"/>
            <a:ext cx="50524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800" u="sng" dirty="0"/>
              <a:t>V (when b=1): </a:t>
            </a:r>
            <a:r>
              <a:rPr lang="en-US" sz="2800" dirty="0"/>
              <a:t>Check the openings correspond to a cycle.</a:t>
            </a:r>
          </a:p>
        </p:txBody>
      </p:sp>
    </p:spTree>
    <p:extLst>
      <p:ext uri="{BB962C8B-B14F-4D97-AF65-F5344CB8AC3E}">
        <p14:creationId xmlns:p14="http://schemas.microsoft.com/office/powerpoint/2010/main" val="195934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3COL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783633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896201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4306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ubtitle 1">
            <a:extLst>
              <a:ext uri="{FF2B5EF4-FFF2-40B4-BE49-F238E27FC236}">
                <a16:creationId xmlns:a16="http://schemas.microsoft.com/office/drawing/2014/main" id="{49BEB4B5-30F3-DF47-BA5E-E8D375F7A684}"/>
              </a:ext>
            </a:extLst>
          </p:cNvPr>
          <p:cNvSpPr txBox="1">
            <a:spLocks/>
          </p:cNvSpPr>
          <p:nvPr/>
        </p:nvSpPr>
        <p:spPr>
          <a:xfrm>
            <a:off x="1775521" y="1124745"/>
            <a:ext cx="1119643" cy="74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=(V,E)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8328806" y="1132709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7215644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9012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2722763" y="716038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8115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8947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8112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8945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D286026-0E06-2144-95F3-F480C96537C3}"/>
                  </a:ext>
                </a:extLst>
              </p:cNvPr>
              <p:cNvSpPr/>
              <p:nvPr/>
            </p:nvSpPr>
            <p:spPr>
              <a:xfrm>
                <a:off x="1590302" y="3414239"/>
                <a:ext cx="234184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Come up with a random permutation of the colors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D286026-0E06-2144-95F3-F480C9653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302" y="3414239"/>
                <a:ext cx="2341847" cy="1938992"/>
              </a:xfrm>
              <a:prstGeom prst="rect">
                <a:avLst/>
              </a:prstGeom>
              <a:blipFill>
                <a:blip r:embed="rId4"/>
                <a:stretch>
                  <a:fillRect l="-4324" t="-2597" r="-2162" b="-3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4448520" y="2190599"/>
                <a:ext cx="23172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520" y="2190599"/>
                <a:ext cx="2317236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4276814" y="384873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4459828" y="331271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edge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828" y="3312717"/>
                <a:ext cx="4167168" cy="523220"/>
              </a:xfrm>
              <a:prstGeom prst="rect">
                <a:avLst/>
              </a:prstGeom>
              <a:blipFill>
                <a:blip r:embed="rId6"/>
                <a:stretch>
                  <a:fillRect l="-1216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4204429" y="5121028"/>
            <a:ext cx="3259346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4387443" y="458500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open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43" y="4585007"/>
                <a:ext cx="4167168" cy="523220"/>
              </a:xfrm>
              <a:prstGeom prst="rect">
                <a:avLst/>
              </a:prstGeom>
              <a:blipFill>
                <a:blip r:embed="rId7"/>
                <a:stretch>
                  <a:fillRect l="-1216" t="-11628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FBD90BFB-A57F-3B4B-9CA0-5B979CC4DDDD}"/>
              </a:ext>
            </a:extLst>
          </p:cNvPr>
          <p:cNvSpPr/>
          <p:nvPr/>
        </p:nvSpPr>
        <p:spPr>
          <a:xfrm>
            <a:off x="2845909" y="101793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FDCC29A-3C78-1D40-81F1-185E8892E10F}"/>
              </a:ext>
            </a:extLst>
          </p:cNvPr>
          <p:cNvSpPr/>
          <p:nvPr/>
        </p:nvSpPr>
        <p:spPr>
          <a:xfrm>
            <a:off x="3487024" y="990469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8C09BEE-0B6C-8E40-BEBA-6F9C0F3F5C84}"/>
              </a:ext>
            </a:extLst>
          </p:cNvPr>
          <p:cNvSpPr/>
          <p:nvPr/>
        </p:nvSpPr>
        <p:spPr>
          <a:xfrm>
            <a:off x="2848047" y="1615827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5535332-E419-CD45-82F3-B474DFF86B6B}"/>
              </a:ext>
            </a:extLst>
          </p:cNvPr>
          <p:cNvSpPr/>
          <p:nvPr/>
        </p:nvSpPr>
        <p:spPr>
          <a:xfrm>
            <a:off x="3461605" y="162159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D09A179-43B7-C548-B058-2B4E86F262A4}"/>
                  </a:ext>
                </a:extLst>
              </p:cNvPr>
              <p:cNvSpPr/>
              <p:nvPr/>
            </p:nvSpPr>
            <p:spPr>
              <a:xfrm>
                <a:off x="5834103" y="5341685"/>
                <a:ext cx="5052451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sz="2800" dirty="0"/>
                  <a:t>Check the openings</a:t>
                </a:r>
              </a:p>
              <a:p>
                <a:pPr marL="514350" indent="-514350">
                  <a:buAutoNum type="arabicPeriod"/>
                </a:pPr>
                <a:r>
                  <a:rPr lang="en-US" sz="2800" dirty="0"/>
                  <a:t>Check: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∈{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𝑅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𝐵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}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3.   Check: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800" dirty="0"/>
                  <a:t> .</a:t>
                </a: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D09A179-43B7-C548-B058-2B4E86F26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103" y="5341685"/>
                <a:ext cx="5052451" cy="1384995"/>
              </a:xfrm>
              <a:prstGeom prst="rect">
                <a:avLst/>
              </a:prstGeom>
              <a:blipFill>
                <a:blip r:embed="rId8"/>
                <a:stretch>
                  <a:fillRect l="-2506" t="-4545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69E9B47B-2B2D-18CE-4888-F2920DAC6904}"/>
              </a:ext>
            </a:extLst>
          </p:cNvPr>
          <p:cNvGrpSpPr/>
          <p:nvPr/>
        </p:nvGrpSpPr>
        <p:grpSpPr>
          <a:xfrm>
            <a:off x="3468741" y="1371788"/>
            <a:ext cx="4699746" cy="1237598"/>
            <a:chOff x="1747239" y="901652"/>
            <a:chExt cx="4699746" cy="12375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A6869AF-F200-1EA6-9EAF-CC4C17EE5F42}"/>
                </a:ext>
              </a:extLst>
            </p:cNvPr>
            <p:cNvGrpSpPr/>
            <p:nvPr/>
          </p:nvGrpSpPr>
          <p:grpSpPr>
            <a:xfrm>
              <a:off x="2809601" y="935079"/>
              <a:ext cx="1169846" cy="1204171"/>
              <a:chOff x="2809601" y="935079"/>
              <a:chExt cx="1169846" cy="1204171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610C81A-8AF3-7E43-8351-2A0E4DA7EAE9}"/>
                  </a:ext>
                </a:extLst>
              </p:cNvPr>
              <p:cNvGrpSpPr/>
              <p:nvPr/>
            </p:nvGrpSpPr>
            <p:grpSpPr>
              <a:xfrm>
                <a:off x="2819697" y="935079"/>
                <a:ext cx="1159750" cy="1204171"/>
                <a:chOff x="3745713" y="1518773"/>
                <a:chExt cx="1039843" cy="766207"/>
              </a:xfrm>
            </p:grpSpPr>
            <p:sp>
              <p:nvSpPr>
                <p:cNvPr id="77" name="Cube 76">
                  <a:extLst>
                    <a:ext uri="{FF2B5EF4-FFF2-40B4-BE49-F238E27FC236}">
                      <a16:creationId xmlns:a16="http://schemas.microsoft.com/office/drawing/2014/main" id="{389606CC-1D3E-9042-91DC-7ECDEE6F50DE}"/>
                    </a:ext>
                  </a:extLst>
                </p:cNvPr>
                <p:cNvSpPr/>
                <p:nvPr/>
              </p:nvSpPr>
              <p:spPr>
                <a:xfrm>
                  <a:off x="3745713" y="1763358"/>
                  <a:ext cx="848664" cy="521622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750AB92A-D295-014B-80E4-6063A3C8E3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553326">
                  <a:off x="4348523" y="1518773"/>
                  <a:ext cx="437033" cy="437033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231DC9B1-869F-B22D-A2B5-F10F6AC64098}"/>
                      </a:ext>
                    </a:extLst>
                  </p:cNvPr>
                  <p:cNvSpPr/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231DC9B1-869F-B22D-A2B5-F10F6AC640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639" r="-9836" b="-162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75FDFC9-709C-585C-F741-0D879E99A9A7}"/>
                </a:ext>
              </a:extLst>
            </p:cNvPr>
            <p:cNvGrpSpPr/>
            <p:nvPr/>
          </p:nvGrpSpPr>
          <p:grpSpPr>
            <a:xfrm>
              <a:off x="4425763" y="901652"/>
              <a:ext cx="1169846" cy="1204171"/>
              <a:chOff x="2809601" y="935079"/>
              <a:chExt cx="1169846" cy="1204171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2104069-5640-A647-E028-0A598CD8BC05}"/>
                  </a:ext>
                </a:extLst>
              </p:cNvPr>
              <p:cNvGrpSpPr/>
              <p:nvPr/>
            </p:nvGrpSpPr>
            <p:grpSpPr>
              <a:xfrm>
                <a:off x="2819697" y="935079"/>
                <a:ext cx="1159750" cy="1204171"/>
                <a:chOff x="3745713" y="1518773"/>
                <a:chExt cx="1039843" cy="766207"/>
              </a:xfrm>
            </p:grpSpPr>
            <p:sp>
              <p:nvSpPr>
                <p:cNvPr id="8" name="Cube 7">
                  <a:extLst>
                    <a:ext uri="{FF2B5EF4-FFF2-40B4-BE49-F238E27FC236}">
                      <a16:creationId xmlns:a16="http://schemas.microsoft.com/office/drawing/2014/main" id="{24659125-8CCB-E406-B8F9-FD747C8F212E}"/>
                    </a:ext>
                  </a:extLst>
                </p:cNvPr>
                <p:cNvSpPr/>
                <p:nvPr/>
              </p:nvSpPr>
              <p:spPr>
                <a:xfrm>
                  <a:off x="3745713" y="1763358"/>
                  <a:ext cx="848664" cy="521622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05CFEBC1-5041-04CA-9D8C-F42167B159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553326">
                  <a:off x="4348523" y="1518773"/>
                  <a:ext cx="437033" cy="437033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D1B897E2-6F45-B64E-4B93-EDEF4B5735A8}"/>
                      </a:ext>
                    </a:extLst>
                  </p:cNvPr>
                  <p:cNvSpPr/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D1B897E2-6F45-B64E-4B93-EDEF4B5735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639" r="-11475" b="-189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AAE875B-BA18-00C4-3570-BB386048E4D1}"/>
                    </a:ext>
                  </a:extLst>
                </p:cNvPr>
                <p:cNvSpPr txBox="1"/>
                <p:nvPr/>
              </p:nvSpPr>
              <p:spPr>
                <a:xfrm>
                  <a:off x="1747239" y="1495853"/>
                  <a:ext cx="469974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AAE875B-BA18-00C4-3570-BB386048E4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239" y="1495853"/>
                  <a:ext cx="4699746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1139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2" grpId="1"/>
      <p:bldP spid="78" grpId="0"/>
      <p:bldP spid="78" grpId="1"/>
      <p:bldP spid="82" grpId="0"/>
      <p:bldP spid="84" grpId="0"/>
      <p:bldP spid="8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3COL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783633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896201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4306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8328806" y="1132709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7215644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9012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2722763" y="716038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8115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8947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8112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8945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4276814" y="384873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4459828" y="331271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edge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828" y="3312717"/>
                <a:ext cx="4167168" cy="523220"/>
              </a:xfrm>
              <a:prstGeom prst="rect">
                <a:avLst/>
              </a:prstGeom>
              <a:blipFill>
                <a:blip r:embed="rId4"/>
                <a:stretch>
                  <a:fillRect l="-1216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4204429" y="5121028"/>
            <a:ext cx="3259346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4387443" y="458500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open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43" y="4585007"/>
                <a:ext cx="4167168" cy="523220"/>
              </a:xfrm>
              <a:prstGeom prst="rect">
                <a:avLst/>
              </a:prstGeom>
              <a:blipFill>
                <a:blip r:embed="rId5"/>
                <a:stretch>
                  <a:fillRect l="-1216" t="-11628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FBD90BFB-A57F-3B4B-9CA0-5B979CC4DDDD}"/>
              </a:ext>
            </a:extLst>
          </p:cNvPr>
          <p:cNvSpPr/>
          <p:nvPr/>
        </p:nvSpPr>
        <p:spPr>
          <a:xfrm>
            <a:off x="2845909" y="101793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FDCC29A-3C78-1D40-81F1-185E8892E10F}"/>
              </a:ext>
            </a:extLst>
          </p:cNvPr>
          <p:cNvSpPr/>
          <p:nvPr/>
        </p:nvSpPr>
        <p:spPr>
          <a:xfrm>
            <a:off x="3487024" y="990469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8C09BEE-0B6C-8E40-BEBA-6F9C0F3F5C84}"/>
              </a:ext>
            </a:extLst>
          </p:cNvPr>
          <p:cNvSpPr/>
          <p:nvPr/>
        </p:nvSpPr>
        <p:spPr>
          <a:xfrm>
            <a:off x="2848047" y="1615827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5535332-E419-CD45-82F3-B474DFF86B6B}"/>
              </a:ext>
            </a:extLst>
          </p:cNvPr>
          <p:cNvSpPr/>
          <p:nvPr/>
        </p:nvSpPr>
        <p:spPr>
          <a:xfrm>
            <a:off x="3461605" y="162159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09A179-43B7-C548-B058-2B4E86F262A4}"/>
              </a:ext>
            </a:extLst>
          </p:cNvPr>
          <p:cNvSpPr/>
          <p:nvPr/>
        </p:nvSpPr>
        <p:spPr>
          <a:xfrm>
            <a:off x="2335342" y="5618743"/>
            <a:ext cx="50524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Completeness</a:t>
            </a:r>
            <a:r>
              <a:rPr lang="en-US" sz="2800" dirty="0"/>
              <a:t>: Exercise.</a:t>
            </a:r>
          </a:p>
        </p:txBody>
      </p:sp>
      <p:sp>
        <p:nvSpPr>
          <p:cNvPr id="62" name="Subtitle 1">
            <a:extLst>
              <a:ext uri="{FF2B5EF4-FFF2-40B4-BE49-F238E27FC236}">
                <a16:creationId xmlns:a16="http://schemas.microsoft.com/office/drawing/2014/main" id="{FAB43DF1-839C-1749-B7BE-D84E988A7209}"/>
              </a:ext>
            </a:extLst>
          </p:cNvPr>
          <p:cNvSpPr txBox="1">
            <a:spLocks/>
          </p:cNvSpPr>
          <p:nvPr/>
        </p:nvSpPr>
        <p:spPr>
          <a:xfrm>
            <a:off x="1775521" y="1124745"/>
            <a:ext cx="1119643" cy="74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=(V,E)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7C306A-BFD5-7354-099E-F113F5FAF406}"/>
              </a:ext>
            </a:extLst>
          </p:cNvPr>
          <p:cNvGrpSpPr/>
          <p:nvPr/>
        </p:nvGrpSpPr>
        <p:grpSpPr>
          <a:xfrm>
            <a:off x="3468741" y="1371788"/>
            <a:ext cx="4699746" cy="1237598"/>
            <a:chOff x="1747239" y="901652"/>
            <a:chExt cx="4699746" cy="12375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E61A91C-5ECA-3CE5-2D94-52FFE8ACDBBD}"/>
                </a:ext>
              </a:extLst>
            </p:cNvPr>
            <p:cNvGrpSpPr/>
            <p:nvPr/>
          </p:nvGrpSpPr>
          <p:grpSpPr>
            <a:xfrm>
              <a:off x="2809601" y="935079"/>
              <a:ext cx="1169846" cy="1204171"/>
              <a:chOff x="2809601" y="935079"/>
              <a:chExt cx="1169846" cy="120417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B4D6AAE-DA87-CE20-5E8C-BF91F6772C51}"/>
                  </a:ext>
                </a:extLst>
              </p:cNvPr>
              <p:cNvGrpSpPr/>
              <p:nvPr/>
            </p:nvGrpSpPr>
            <p:grpSpPr>
              <a:xfrm>
                <a:off x="2819697" y="935079"/>
                <a:ext cx="1159750" cy="1204171"/>
                <a:chOff x="3745713" y="1518773"/>
                <a:chExt cx="1039843" cy="766207"/>
              </a:xfrm>
            </p:grpSpPr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2DC05585-8025-D9C4-B988-D01D9A2B2FEE}"/>
                    </a:ext>
                  </a:extLst>
                </p:cNvPr>
                <p:cNvSpPr/>
                <p:nvPr/>
              </p:nvSpPr>
              <p:spPr>
                <a:xfrm>
                  <a:off x="3745713" y="1763358"/>
                  <a:ext cx="848664" cy="521622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9D999AD0-AE45-0AF3-C678-3839F2DD70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553326">
                  <a:off x="4348523" y="1518773"/>
                  <a:ext cx="437033" cy="437033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EAA8810-95B6-66FA-7ECD-7FAC7CFAAA52}"/>
                      </a:ext>
                    </a:extLst>
                  </p:cNvPr>
                  <p:cNvSpPr/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EAA8810-95B6-66FA-7ECD-7FAC7CFAAA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39" r="-9836" b="-162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DD87BA1-4F9C-4823-F333-C97D626D4B34}"/>
                </a:ext>
              </a:extLst>
            </p:cNvPr>
            <p:cNvGrpSpPr/>
            <p:nvPr/>
          </p:nvGrpSpPr>
          <p:grpSpPr>
            <a:xfrm>
              <a:off x="4425763" y="901652"/>
              <a:ext cx="1169846" cy="1204171"/>
              <a:chOff x="2809601" y="935079"/>
              <a:chExt cx="1169846" cy="120417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2F34C78-24B7-2F62-3F94-294E9CEB0F90}"/>
                  </a:ext>
                </a:extLst>
              </p:cNvPr>
              <p:cNvGrpSpPr/>
              <p:nvPr/>
            </p:nvGrpSpPr>
            <p:grpSpPr>
              <a:xfrm>
                <a:off x="2819697" y="935079"/>
                <a:ext cx="1159750" cy="1204171"/>
                <a:chOff x="3745713" y="1518773"/>
                <a:chExt cx="1039843" cy="766207"/>
              </a:xfrm>
            </p:grpSpPr>
            <p:sp>
              <p:nvSpPr>
                <p:cNvPr id="10" name="Cube 9">
                  <a:extLst>
                    <a:ext uri="{FF2B5EF4-FFF2-40B4-BE49-F238E27FC236}">
                      <a16:creationId xmlns:a16="http://schemas.microsoft.com/office/drawing/2014/main" id="{3540E008-4251-5E23-76CB-31D445B56E52}"/>
                    </a:ext>
                  </a:extLst>
                </p:cNvPr>
                <p:cNvSpPr/>
                <p:nvPr/>
              </p:nvSpPr>
              <p:spPr>
                <a:xfrm>
                  <a:off x="3745713" y="1763358"/>
                  <a:ext cx="848664" cy="521622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9705BE97-82AC-B23A-288D-15B35F2ED2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553326">
                  <a:off x="4348523" y="1518773"/>
                  <a:ext cx="437033" cy="437033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17190CB4-F670-EBDD-9EFF-9BC236E6A531}"/>
                      </a:ext>
                    </a:extLst>
                  </p:cNvPr>
                  <p:cNvSpPr/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17190CB4-F670-EBDD-9EFF-9BC236E6A5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39" r="-11475" b="-189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97CDD72-ABAA-A95B-53F4-51DA8F0FAE42}"/>
                    </a:ext>
                  </a:extLst>
                </p:cNvPr>
                <p:cNvSpPr txBox="1"/>
                <p:nvPr/>
              </p:nvSpPr>
              <p:spPr>
                <a:xfrm>
                  <a:off x="1747239" y="1495853"/>
                  <a:ext cx="469974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97CDD72-ABAA-A95B-53F4-51DA8F0FA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239" y="1495853"/>
                  <a:ext cx="4699746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14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3COL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783633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896201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4306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8328806" y="1132709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7215644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9012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2722763" y="716038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8115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8947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8112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8945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4276814" y="384873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4459828" y="331271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edge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828" y="3312717"/>
                <a:ext cx="4167168" cy="523220"/>
              </a:xfrm>
              <a:prstGeom prst="rect">
                <a:avLst/>
              </a:prstGeom>
              <a:blipFill>
                <a:blip r:embed="rId4"/>
                <a:stretch>
                  <a:fillRect l="-1216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4204429" y="5121028"/>
            <a:ext cx="3259346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4387443" y="458500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open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43" y="4585007"/>
                <a:ext cx="4167168" cy="523220"/>
              </a:xfrm>
              <a:prstGeom prst="rect">
                <a:avLst/>
              </a:prstGeom>
              <a:blipFill>
                <a:blip r:embed="rId5"/>
                <a:stretch>
                  <a:fillRect l="-1216" t="-11628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FBD90BFB-A57F-3B4B-9CA0-5B979CC4DDDD}"/>
              </a:ext>
            </a:extLst>
          </p:cNvPr>
          <p:cNvSpPr/>
          <p:nvPr/>
        </p:nvSpPr>
        <p:spPr>
          <a:xfrm>
            <a:off x="2845909" y="101793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FDCC29A-3C78-1D40-81F1-185E8892E10F}"/>
              </a:ext>
            </a:extLst>
          </p:cNvPr>
          <p:cNvSpPr/>
          <p:nvPr/>
        </p:nvSpPr>
        <p:spPr>
          <a:xfrm>
            <a:off x="3487024" y="990469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8C09BEE-0B6C-8E40-BEBA-6F9C0F3F5C84}"/>
              </a:ext>
            </a:extLst>
          </p:cNvPr>
          <p:cNvSpPr/>
          <p:nvPr/>
        </p:nvSpPr>
        <p:spPr>
          <a:xfrm>
            <a:off x="2848047" y="1615827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5535332-E419-CD45-82F3-B474DFF86B6B}"/>
              </a:ext>
            </a:extLst>
          </p:cNvPr>
          <p:cNvSpPr/>
          <p:nvPr/>
        </p:nvSpPr>
        <p:spPr>
          <a:xfrm>
            <a:off x="3461605" y="162159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09A179-43B7-C548-B058-2B4E86F262A4}"/>
              </a:ext>
            </a:extLst>
          </p:cNvPr>
          <p:cNvSpPr/>
          <p:nvPr/>
        </p:nvSpPr>
        <p:spPr>
          <a:xfrm>
            <a:off x="1595632" y="5161859"/>
            <a:ext cx="912345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Soundness</a:t>
            </a:r>
            <a:r>
              <a:rPr lang="en-US" sz="2800" dirty="0"/>
              <a:t>: </a:t>
            </a:r>
            <a:r>
              <a:rPr lang="en-US" sz="2400" dirty="0"/>
              <a:t>If the graph is not 3COL, in every 3-coloring (that P commits to), there is some edge whose end-points have the same color.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EE1EF73-CF6C-FC4E-A784-FD3DF8D41F4A}"/>
                  </a:ext>
                </a:extLst>
              </p:cNvPr>
              <p:cNvSpPr/>
              <p:nvPr/>
            </p:nvSpPr>
            <p:spPr>
              <a:xfrm>
                <a:off x="1657945" y="6300264"/>
                <a:ext cx="91234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V will catch this edge and reject with probability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≥1/|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EE1EF73-CF6C-FC4E-A784-FD3DF8D41F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945" y="6300264"/>
                <a:ext cx="9123457" cy="461665"/>
              </a:xfrm>
              <a:prstGeom prst="rect">
                <a:avLst/>
              </a:prstGeom>
              <a:blipFill>
                <a:blip r:embed="rId6"/>
                <a:stretch>
                  <a:fillRect l="-1111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ubtitle 1">
            <a:extLst>
              <a:ext uri="{FF2B5EF4-FFF2-40B4-BE49-F238E27FC236}">
                <a16:creationId xmlns:a16="http://schemas.microsoft.com/office/drawing/2014/main" id="{036D9BAA-399D-474A-8C19-07AF21C850AA}"/>
              </a:ext>
            </a:extLst>
          </p:cNvPr>
          <p:cNvSpPr txBox="1">
            <a:spLocks/>
          </p:cNvSpPr>
          <p:nvPr/>
        </p:nvSpPr>
        <p:spPr>
          <a:xfrm>
            <a:off x="1775521" y="1124745"/>
            <a:ext cx="1119643" cy="74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=(V,E)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950AEA-2013-458C-B16F-A05017CA215B}"/>
              </a:ext>
            </a:extLst>
          </p:cNvPr>
          <p:cNvGrpSpPr/>
          <p:nvPr/>
        </p:nvGrpSpPr>
        <p:grpSpPr>
          <a:xfrm>
            <a:off x="3468741" y="1371788"/>
            <a:ext cx="4699746" cy="1237598"/>
            <a:chOff x="1747239" y="901652"/>
            <a:chExt cx="4699746" cy="12375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E6B4AB-AEE1-78B7-3BAC-B2F27792FEB5}"/>
                </a:ext>
              </a:extLst>
            </p:cNvPr>
            <p:cNvGrpSpPr/>
            <p:nvPr/>
          </p:nvGrpSpPr>
          <p:grpSpPr>
            <a:xfrm>
              <a:off x="2809601" y="935079"/>
              <a:ext cx="1169846" cy="1204171"/>
              <a:chOff x="2809601" y="935079"/>
              <a:chExt cx="1169846" cy="120417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12FF37F-B265-D4DA-947F-64AA24C41469}"/>
                  </a:ext>
                </a:extLst>
              </p:cNvPr>
              <p:cNvGrpSpPr/>
              <p:nvPr/>
            </p:nvGrpSpPr>
            <p:grpSpPr>
              <a:xfrm>
                <a:off x="2819697" y="935079"/>
                <a:ext cx="1159750" cy="1204171"/>
                <a:chOff x="3745713" y="1518773"/>
                <a:chExt cx="1039843" cy="766207"/>
              </a:xfrm>
            </p:grpSpPr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E37E1722-4FAF-72F2-C26B-6E8DAF91CF93}"/>
                    </a:ext>
                  </a:extLst>
                </p:cNvPr>
                <p:cNvSpPr/>
                <p:nvPr/>
              </p:nvSpPr>
              <p:spPr>
                <a:xfrm>
                  <a:off x="3745713" y="1763358"/>
                  <a:ext cx="848664" cy="521622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21A09C4A-8F57-93AA-D647-1294C042EA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553326">
                  <a:off x="4348523" y="1518773"/>
                  <a:ext cx="437033" cy="437033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8C2DEC9-F7A7-2E6D-D105-8D41F50D82BF}"/>
                      </a:ext>
                    </a:extLst>
                  </p:cNvPr>
                  <p:cNvSpPr/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8C2DEC9-F7A7-2E6D-D105-8D41F50D82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39" r="-9836" b="-162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48774AB-D884-4317-EE02-F7E22FDC65D0}"/>
                </a:ext>
              </a:extLst>
            </p:cNvPr>
            <p:cNvGrpSpPr/>
            <p:nvPr/>
          </p:nvGrpSpPr>
          <p:grpSpPr>
            <a:xfrm>
              <a:off x="4425763" y="901652"/>
              <a:ext cx="1169846" cy="1204171"/>
              <a:chOff x="2809601" y="935079"/>
              <a:chExt cx="1169846" cy="120417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921D9AE-489F-517D-03C3-C233D797226D}"/>
                  </a:ext>
                </a:extLst>
              </p:cNvPr>
              <p:cNvGrpSpPr/>
              <p:nvPr/>
            </p:nvGrpSpPr>
            <p:grpSpPr>
              <a:xfrm>
                <a:off x="2819697" y="935079"/>
                <a:ext cx="1159750" cy="1204171"/>
                <a:chOff x="3745713" y="1518773"/>
                <a:chExt cx="1039843" cy="766207"/>
              </a:xfrm>
            </p:grpSpPr>
            <p:sp>
              <p:nvSpPr>
                <p:cNvPr id="10" name="Cube 9">
                  <a:extLst>
                    <a:ext uri="{FF2B5EF4-FFF2-40B4-BE49-F238E27FC236}">
                      <a16:creationId xmlns:a16="http://schemas.microsoft.com/office/drawing/2014/main" id="{C0D919E7-F641-7D4B-8B67-74DFE2E56011}"/>
                    </a:ext>
                  </a:extLst>
                </p:cNvPr>
                <p:cNvSpPr/>
                <p:nvPr/>
              </p:nvSpPr>
              <p:spPr>
                <a:xfrm>
                  <a:off x="3745713" y="1763358"/>
                  <a:ext cx="848664" cy="521622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2997FEFA-AF81-5123-3306-2024DA3F9D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553326">
                  <a:off x="4348523" y="1518773"/>
                  <a:ext cx="437033" cy="437033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E6043909-1080-AEB5-A298-8A8091FC4632}"/>
                      </a:ext>
                    </a:extLst>
                  </p:cNvPr>
                  <p:cNvSpPr/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E6043909-1080-AEB5-A298-8A8091FC46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39" r="-11475" b="-189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36285F-B300-C172-274A-14FAB1D08D2F}"/>
                    </a:ext>
                  </a:extLst>
                </p:cNvPr>
                <p:cNvSpPr txBox="1"/>
                <p:nvPr/>
              </p:nvSpPr>
              <p:spPr>
                <a:xfrm>
                  <a:off x="1747239" y="1495853"/>
                  <a:ext cx="469974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636285F-B300-C172-274A-14FAB1D08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239" y="1495853"/>
                  <a:ext cx="4699746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7005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Zero Knowledge Proof for 3COL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783633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896201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4306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8328806" y="1132709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7215644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9012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2722763" y="716038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8115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8947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8112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8945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4276814" y="384873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4459828" y="331271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edge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828" y="3312717"/>
                <a:ext cx="4167168" cy="523220"/>
              </a:xfrm>
              <a:prstGeom prst="rect">
                <a:avLst/>
              </a:prstGeom>
              <a:blipFill>
                <a:blip r:embed="rId4"/>
                <a:stretch>
                  <a:fillRect l="-1216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4204429" y="5121028"/>
            <a:ext cx="3259346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4387443" y="458500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open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ρ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443" y="4585007"/>
                <a:ext cx="4167168" cy="523220"/>
              </a:xfrm>
              <a:prstGeom prst="rect">
                <a:avLst/>
              </a:prstGeom>
              <a:blipFill>
                <a:blip r:embed="rId5"/>
                <a:stretch>
                  <a:fillRect l="-1216" t="-11628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FBD90BFB-A57F-3B4B-9CA0-5B979CC4DDDD}"/>
              </a:ext>
            </a:extLst>
          </p:cNvPr>
          <p:cNvSpPr/>
          <p:nvPr/>
        </p:nvSpPr>
        <p:spPr>
          <a:xfrm>
            <a:off x="2845909" y="101793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FDCC29A-3C78-1D40-81F1-185E8892E10F}"/>
              </a:ext>
            </a:extLst>
          </p:cNvPr>
          <p:cNvSpPr/>
          <p:nvPr/>
        </p:nvSpPr>
        <p:spPr>
          <a:xfrm>
            <a:off x="3487024" y="990469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8C09BEE-0B6C-8E40-BEBA-6F9C0F3F5C84}"/>
              </a:ext>
            </a:extLst>
          </p:cNvPr>
          <p:cNvSpPr/>
          <p:nvPr/>
        </p:nvSpPr>
        <p:spPr>
          <a:xfrm>
            <a:off x="2848047" y="1615827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5535332-E419-CD45-82F3-B474DFF86B6B}"/>
              </a:ext>
            </a:extLst>
          </p:cNvPr>
          <p:cNvSpPr/>
          <p:nvPr/>
        </p:nvSpPr>
        <p:spPr>
          <a:xfrm>
            <a:off x="3461605" y="162159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D09A179-43B7-C548-B058-2B4E86F262A4}"/>
                  </a:ext>
                </a:extLst>
              </p:cNvPr>
              <p:cNvSpPr/>
              <p:nvPr/>
            </p:nvSpPr>
            <p:spPr>
              <a:xfrm>
                <a:off x="1631504" y="5445224"/>
                <a:ext cx="9609519" cy="924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Repeat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|∙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sz="2400" dirty="0"/>
                  <a:t> times to get the verifier to accept with probability 	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≤(1−1/|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D09A179-43B7-C548-B058-2B4E86F262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504" y="5445224"/>
                <a:ext cx="9609519" cy="924164"/>
              </a:xfrm>
              <a:prstGeom prst="rect">
                <a:avLst/>
              </a:prstGeom>
              <a:blipFill>
                <a:blip r:embed="rId6"/>
                <a:stretch>
                  <a:fillRect l="-1319" t="-6757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ubtitle 1">
            <a:extLst>
              <a:ext uri="{FF2B5EF4-FFF2-40B4-BE49-F238E27FC236}">
                <a16:creationId xmlns:a16="http://schemas.microsoft.com/office/drawing/2014/main" id="{036D9BAA-399D-474A-8C19-07AF21C850AA}"/>
              </a:ext>
            </a:extLst>
          </p:cNvPr>
          <p:cNvSpPr txBox="1">
            <a:spLocks/>
          </p:cNvSpPr>
          <p:nvPr/>
        </p:nvSpPr>
        <p:spPr>
          <a:xfrm>
            <a:off x="1775521" y="1124745"/>
            <a:ext cx="1119643" cy="74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=(V,E)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C7E440-41D1-E86E-DD1D-753CC0B6A3DC}"/>
              </a:ext>
            </a:extLst>
          </p:cNvPr>
          <p:cNvGrpSpPr/>
          <p:nvPr/>
        </p:nvGrpSpPr>
        <p:grpSpPr>
          <a:xfrm>
            <a:off x="3468741" y="1371788"/>
            <a:ext cx="4699746" cy="1237598"/>
            <a:chOff x="1747239" y="901652"/>
            <a:chExt cx="4699746" cy="123759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DC9A12-0460-6143-2768-A84B1AD4674F}"/>
                </a:ext>
              </a:extLst>
            </p:cNvPr>
            <p:cNvGrpSpPr/>
            <p:nvPr/>
          </p:nvGrpSpPr>
          <p:grpSpPr>
            <a:xfrm>
              <a:off x="2809601" y="935079"/>
              <a:ext cx="1169846" cy="1204171"/>
              <a:chOff x="2809601" y="935079"/>
              <a:chExt cx="1169846" cy="120417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CC2FEF7-7F81-53A9-5454-A74633EAC1A9}"/>
                  </a:ext>
                </a:extLst>
              </p:cNvPr>
              <p:cNvGrpSpPr/>
              <p:nvPr/>
            </p:nvGrpSpPr>
            <p:grpSpPr>
              <a:xfrm>
                <a:off x="2819697" y="935079"/>
                <a:ext cx="1159750" cy="1204171"/>
                <a:chOff x="3745713" y="1518773"/>
                <a:chExt cx="1039843" cy="766207"/>
              </a:xfrm>
            </p:grpSpPr>
            <p:sp>
              <p:nvSpPr>
                <p:cNvPr id="14" name="Cube 13">
                  <a:extLst>
                    <a:ext uri="{FF2B5EF4-FFF2-40B4-BE49-F238E27FC236}">
                      <a16:creationId xmlns:a16="http://schemas.microsoft.com/office/drawing/2014/main" id="{33B14BA9-AEB8-1108-A977-004EF7905340}"/>
                    </a:ext>
                  </a:extLst>
                </p:cNvPr>
                <p:cNvSpPr/>
                <p:nvPr/>
              </p:nvSpPr>
              <p:spPr>
                <a:xfrm>
                  <a:off x="3745713" y="1763358"/>
                  <a:ext cx="848664" cy="521622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60F7B95C-517C-37B9-8117-06EE4B89C9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553326">
                  <a:off x="4348523" y="1518773"/>
                  <a:ext cx="437033" cy="437033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2CED494-F013-D0F4-1BE7-B4A94000BA04}"/>
                      </a:ext>
                    </a:extLst>
                  </p:cNvPr>
                  <p:cNvSpPr/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2CED494-F013-D0F4-1BE7-B4A94000BA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39" r="-9836" b="-162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3F6CA8B-B9B6-080D-0868-43FFEC2D3774}"/>
                </a:ext>
              </a:extLst>
            </p:cNvPr>
            <p:cNvGrpSpPr/>
            <p:nvPr/>
          </p:nvGrpSpPr>
          <p:grpSpPr>
            <a:xfrm>
              <a:off x="4425763" y="901652"/>
              <a:ext cx="1169846" cy="1204171"/>
              <a:chOff x="2809601" y="935079"/>
              <a:chExt cx="1169846" cy="120417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753CFC4-7FD2-DD19-EA1E-16268F6D9BF4}"/>
                  </a:ext>
                </a:extLst>
              </p:cNvPr>
              <p:cNvGrpSpPr/>
              <p:nvPr/>
            </p:nvGrpSpPr>
            <p:grpSpPr>
              <a:xfrm>
                <a:off x="2819697" y="935079"/>
                <a:ext cx="1159750" cy="1204171"/>
                <a:chOff x="3745713" y="1518773"/>
                <a:chExt cx="1039843" cy="766207"/>
              </a:xfrm>
            </p:grpSpPr>
            <p:sp>
              <p:nvSpPr>
                <p:cNvPr id="10" name="Cube 9">
                  <a:extLst>
                    <a:ext uri="{FF2B5EF4-FFF2-40B4-BE49-F238E27FC236}">
                      <a16:creationId xmlns:a16="http://schemas.microsoft.com/office/drawing/2014/main" id="{1BAC2AB3-2D30-A354-6FD7-E0AEEB83EE7B}"/>
                    </a:ext>
                  </a:extLst>
                </p:cNvPr>
                <p:cNvSpPr/>
                <p:nvPr/>
              </p:nvSpPr>
              <p:spPr>
                <a:xfrm>
                  <a:off x="3745713" y="1763358"/>
                  <a:ext cx="848664" cy="521622"/>
                </a:xfrm>
                <a:prstGeom prst="cub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BA36E5C2-F5C8-8DCA-B6C6-1A1938D8B9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4553326">
                  <a:off x="4348523" y="1518773"/>
                  <a:ext cx="437033" cy="437033"/>
                </a:xfrm>
                <a:prstGeom prst="rect">
                  <a:avLst/>
                </a:prstGeom>
              </p:spPr>
            </p:pic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C1371A37-E046-E745-46D7-3019F1A8F22B}"/>
                      </a:ext>
                    </a:extLst>
                  </p:cNvPr>
                  <p:cNvSpPr/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C1371A37-E046-E745-46D7-3019F1A8F2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9601" y="1590179"/>
                    <a:ext cx="754287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39" r="-11475" b="-189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B0FF044-91C9-A9C5-7381-C413AF64D3A9}"/>
                    </a:ext>
                  </a:extLst>
                </p:cNvPr>
                <p:cNvSpPr txBox="1"/>
                <p:nvPr/>
              </p:nvSpPr>
              <p:spPr>
                <a:xfrm>
                  <a:off x="1747239" y="1495853"/>
                  <a:ext cx="469974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B0FF044-91C9-A9C5-7381-C413AF64D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7239" y="1495853"/>
                  <a:ext cx="4699746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3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">
            <a:extLst>
              <a:ext uri="{FF2B5EF4-FFF2-40B4-BE49-F238E27FC236}">
                <a16:creationId xmlns:a16="http://schemas.microsoft.com/office/drawing/2014/main" id="{946B768C-A4E7-4943-A90E-BEB69AE9D0EE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Commitment Schemes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337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4" y="19168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Define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2495600" y="3143871"/>
                <a:ext cx="7632848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zero-knowledge if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can “simulate” his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VIEW</a:t>
                </a:r>
                <a:r>
                  <a:rPr lang="en-US" sz="3200" dirty="0"/>
                  <a:t> of the interaction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all </a:t>
                </a:r>
                <a:r>
                  <a:rPr lang="en-US" sz="3200" b="1" u="sng" dirty="0">
                    <a:solidFill>
                      <a:srgbClr val="0000FF"/>
                    </a:solidFill>
                  </a:rPr>
                  <a:t>by himself </a:t>
                </a:r>
                <a:r>
                  <a:rPr lang="en-US" sz="3200" dirty="0"/>
                  <a:t>in </a:t>
                </a:r>
                <a:r>
                  <a:rPr lang="en-US" sz="3200" b="1" dirty="0">
                    <a:solidFill>
                      <a:srgbClr val="0000FF"/>
                    </a:solidFill>
                  </a:rPr>
                  <a:t>probabilistic polynomial time</a:t>
                </a:r>
                <a:r>
                  <a:rPr lang="en-US" sz="3200" dirty="0"/>
                  <a:t>.  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0" y="3143871"/>
                <a:ext cx="7632848" cy="2062103"/>
              </a:xfrm>
              <a:prstGeom prst="rect">
                <a:avLst/>
              </a:prstGeom>
              <a:blipFill>
                <a:blip r:embed="rId3"/>
                <a:stretch>
                  <a:fillRect l="-1993" t="-3681" b="-9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73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CCA717-6683-CA46-8C10-9D302FEBD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109485" y="2058284"/>
            <a:ext cx="1081857" cy="885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312C5-2D62-6E4E-9EE6-269BD57F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072500" y="2060848"/>
            <a:ext cx="648072" cy="670672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CEACE141-53F7-4541-B260-13E82A67EFD4}"/>
              </a:ext>
            </a:extLst>
          </p:cNvPr>
          <p:cNvSpPr txBox="1">
            <a:spLocks noChangeArrowheads="1"/>
          </p:cNvSpPr>
          <p:nvPr/>
        </p:nvSpPr>
        <p:spPr>
          <a:xfrm>
            <a:off x="1847528" y="296166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Sender S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57002A1C-64E9-C243-8707-08D6BDB7B69D}"/>
              </a:ext>
            </a:extLst>
          </p:cNvPr>
          <p:cNvSpPr txBox="1">
            <a:spLocks noChangeArrowheads="1"/>
          </p:cNvSpPr>
          <p:nvPr/>
        </p:nvSpPr>
        <p:spPr>
          <a:xfrm>
            <a:off x="8544272" y="270892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Receiver R</a:t>
            </a:r>
            <a:endParaRPr lang="en-US" altLang="en-US" sz="2000" b="1" dirty="0">
              <a:solidFill>
                <a:srgbClr val="00B05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FDCC4-7B94-0540-8BBA-02AC9E8CA93C}"/>
              </a:ext>
            </a:extLst>
          </p:cNvPr>
          <p:cNvCxnSpPr>
            <a:cxnSpLocks/>
          </p:cNvCxnSpPr>
          <p:nvPr/>
        </p:nvCxnSpPr>
        <p:spPr>
          <a:xfrm>
            <a:off x="4306520" y="2204864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1EA79D88-7466-4A44-9434-D99EED24901D}"/>
              </a:ext>
            </a:extLst>
          </p:cNvPr>
          <p:cNvSpPr/>
          <p:nvPr/>
        </p:nvSpPr>
        <p:spPr>
          <a:xfrm>
            <a:off x="2500820" y="1340768"/>
            <a:ext cx="914400" cy="6126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 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F09580-2CBE-774F-9E9A-E8C3734B2906}"/>
              </a:ext>
            </a:extLst>
          </p:cNvPr>
          <p:cNvCxnSpPr>
            <a:cxnSpLocks/>
          </p:cNvCxnSpPr>
          <p:nvPr/>
        </p:nvCxnSpPr>
        <p:spPr>
          <a:xfrm>
            <a:off x="4295800" y="4221088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1">
            <a:extLst>
              <a:ext uri="{FF2B5EF4-FFF2-40B4-BE49-F238E27FC236}">
                <a16:creationId xmlns:a16="http://schemas.microsoft.com/office/drawing/2014/main" id="{946B768C-A4E7-4943-A90E-BEB69AE9D0EE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Commitment Schemes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62E1FD-E58E-5047-85D1-4E6373D5F3D6}"/>
              </a:ext>
            </a:extLst>
          </p:cNvPr>
          <p:cNvCxnSpPr>
            <a:cxnSpLocks/>
          </p:cNvCxnSpPr>
          <p:nvPr/>
        </p:nvCxnSpPr>
        <p:spPr>
          <a:xfrm>
            <a:off x="4306520" y="2564904"/>
            <a:ext cx="361938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E488FA-B32A-964C-9225-2B4A3BC434BB}"/>
              </a:ext>
            </a:extLst>
          </p:cNvPr>
          <p:cNvCxnSpPr>
            <a:cxnSpLocks/>
          </p:cNvCxnSpPr>
          <p:nvPr/>
        </p:nvCxnSpPr>
        <p:spPr>
          <a:xfrm>
            <a:off x="4306520" y="2974640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635135-D45D-B74B-9FAC-3238CBF50227}"/>
                  </a:ext>
                </a:extLst>
              </p:cNvPr>
              <p:cNvSpPr/>
              <p:nvPr/>
            </p:nvSpPr>
            <p:spPr>
              <a:xfrm>
                <a:off x="3431888" y="1286464"/>
                <a:ext cx="5368651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  <a:cs typeface="Arial Unicode MS" pitchFamily="34" charset="-128"/>
                  </a:rPr>
                  <a:t>	     Commitment Protocol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𝐷𝐸𝐶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𝐶𝑂𝑀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←(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𝜆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𝜆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635135-D45D-B74B-9FAC-3238CBF50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888" y="1286464"/>
                <a:ext cx="5368651" cy="878510"/>
              </a:xfrm>
              <a:prstGeom prst="rect">
                <a:avLst/>
              </a:prstGeom>
              <a:blipFill>
                <a:blip r:embed="rId4"/>
                <a:stretch>
                  <a:fillRect t="-57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1C45F82D-04FC-8649-879A-F008F74107DE}"/>
              </a:ext>
            </a:extLst>
          </p:cNvPr>
          <p:cNvSpPr/>
          <p:nvPr/>
        </p:nvSpPr>
        <p:spPr>
          <a:xfrm>
            <a:off x="8904312" y="3143766"/>
            <a:ext cx="106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COM</a:t>
            </a:r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6D4909-D58A-9045-9F28-7B91CC3A64A9}"/>
              </a:ext>
            </a:extLst>
          </p:cNvPr>
          <p:cNvSpPr/>
          <p:nvPr/>
        </p:nvSpPr>
        <p:spPr>
          <a:xfrm>
            <a:off x="2224052" y="3276286"/>
            <a:ext cx="106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DEC</a:t>
            </a: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5C743-76C3-D147-B1A8-8E7B0F27359B}"/>
              </a:ext>
            </a:extLst>
          </p:cNvPr>
          <p:cNvSpPr/>
          <p:nvPr/>
        </p:nvSpPr>
        <p:spPr>
          <a:xfrm>
            <a:off x="5520806" y="3697483"/>
            <a:ext cx="1511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b, DEC</a:t>
            </a:r>
            <a:endParaRPr lang="en-US" sz="2800" dirty="0"/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BF737F45-4A63-AF43-8C4C-AC8B652F1232}"/>
              </a:ext>
            </a:extLst>
          </p:cNvPr>
          <p:cNvSpPr/>
          <p:nvPr/>
        </p:nvSpPr>
        <p:spPr>
          <a:xfrm>
            <a:off x="9372364" y="1081769"/>
            <a:ext cx="1095388" cy="612648"/>
          </a:xfrm>
          <a:prstGeom prst="wedgeRectCallout">
            <a:avLst>
              <a:gd name="adj1" fmla="val -45918"/>
              <a:gd name="adj2" fmla="val 979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ACCEPT/REJECT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CB5E112-85CC-FE4E-9753-95E5BEF4975F}"/>
              </a:ext>
            </a:extLst>
          </p:cNvPr>
          <p:cNvSpPr/>
          <p:nvPr/>
        </p:nvSpPr>
        <p:spPr>
          <a:xfrm>
            <a:off x="1884929" y="5257770"/>
            <a:ext cx="8784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1. Completeness: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R always accepts in an honest execution.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440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CCA717-6683-CA46-8C10-9D302FEBD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109485" y="2058284"/>
            <a:ext cx="1081857" cy="885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312C5-2D62-6E4E-9EE6-269BD57F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072500" y="2060848"/>
            <a:ext cx="648072" cy="670672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CEACE141-53F7-4541-B260-13E82A67EFD4}"/>
              </a:ext>
            </a:extLst>
          </p:cNvPr>
          <p:cNvSpPr txBox="1">
            <a:spLocks noChangeArrowheads="1"/>
          </p:cNvSpPr>
          <p:nvPr/>
        </p:nvSpPr>
        <p:spPr>
          <a:xfrm>
            <a:off x="1847528" y="296166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Sender S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57002A1C-64E9-C243-8707-08D6BDB7B69D}"/>
              </a:ext>
            </a:extLst>
          </p:cNvPr>
          <p:cNvSpPr txBox="1">
            <a:spLocks noChangeArrowheads="1"/>
          </p:cNvSpPr>
          <p:nvPr/>
        </p:nvSpPr>
        <p:spPr>
          <a:xfrm>
            <a:off x="8544272" y="270892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Receiver R</a:t>
            </a:r>
            <a:endParaRPr lang="en-US" altLang="en-US" sz="2000" b="1" dirty="0">
              <a:solidFill>
                <a:srgbClr val="00B05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FDCC4-7B94-0540-8BBA-02AC9E8CA93C}"/>
              </a:ext>
            </a:extLst>
          </p:cNvPr>
          <p:cNvCxnSpPr>
            <a:cxnSpLocks/>
          </p:cNvCxnSpPr>
          <p:nvPr/>
        </p:nvCxnSpPr>
        <p:spPr>
          <a:xfrm>
            <a:off x="4306520" y="2204864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1EA79D88-7466-4A44-9434-D99EED24901D}"/>
              </a:ext>
            </a:extLst>
          </p:cNvPr>
          <p:cNvSpPr/>
          <p:nvPr/>
        </p:nvSpPr>
        <p:spPr>
          <a:xfrm>
            <a:off x="2500820" y="1340768"/>
            <a:ext cx="914400" cy="6126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C3C04F-1875-6F45-93BA-59E6BBFA01E1}"/>
                  </a:ext>
                </a:extLst>
              </p:cNvPr>
              <p:cNvSpPr/>
              <p:nvPr/>
            </p:nvSpPr>
            <p:spPr>
              <a:xfrm>
                <a:off x="2063552" y="4869161"/>
                <a:ext cx="8550828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2. Computational Hiding: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For every possibly malicious (PPT)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sSup>
                          <m:sSup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C3C04F-1875-6F45-93BA-59E6BBFA0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4869161"/>
                <a:ext cx="8550828" cy="1384995"/>
              </a:xfrm>
              <a:prstGeom prst="rect">
                <a:avLst/>
              </a:prstGeom>
              <a:blipFill>
                <a:blip r:embed="rId4"/>
                <a:stretch>
                  <a:fillRect l="-1484" t="-4545" b="-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F09580-2CBE-774F-9E9A-E8C3734B2906}"/>
              </a:ext>
            </a:extLst>
          </p:cNvPr>
          <p:cNvCxnSpPr>
            <a:cxnSpLocks/>
          </p:cNvCxnSpPr>
          <p:nvPr/>
        </p:nvCxnSpPr>
        <p:spPr>
          <a:xfrm>
            <a:off x="4295800" y="4221088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1">
            <a:extLst>
              <a:ext uri="{FF2B5EF4-FFF2-40B4-BE49-F238E27FC236}">
                <a16:creationId xmlns:a16="http://schemas.microsoft.com/office/drawing/2014/main" id="{946B768C-A4E7-4943-A90E-BEB69AE9D0EE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Commitment Schemes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62E1FD-E58E-5047-85D1-4E6373D5F3D6}"/>
              </a:ext>
            </a:extLst>
          </p:cNvPr>
          <p:cNvCxnSpPr>
            <a:cxnSpLocks/>
          </p:cNvCxnSpPr>
          <p:nvPr/>
        </p:nvCxnSpPr>
        <p:spPr>
          <a:xfrm>
            <a:off x="4306520" y="2564904"/>
            <a:ext cx="361938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E488FA-B32A-964C-9225-2B4A3BC434BB}"/>
              </a:ext>
            </a:extLst>
          </p:cNvPr>
          <p:cNvCxnSpPr>
            <a:cxnSpLocks/>
          </p:cNvCxnSpPr>
          <p:nvPr/>
        </p:nvCxnSpPr>
        <p:spPr>
          <a:xfrm>
            <a:off x="4306520" y="2974640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635135-D45D-B74B-9FAC-3238CBF50227}"/>
                  </a:ext>
                </a:extLst>
              </p:cNvPr>
              <p:cNvSpPr/>
              <p:nvPr/>
            </p:nvSpPr>
            <p:spPr>
              <a:xfrm>
                <a:off x="3431888" y="1286464"/>
                <a:ext cx="5368651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  <a:cs typeface="Arial Unicode MS" pitchFamily="34" charset="-128"/>
                  </a:rPr>
                  <a:t>	     Commitment Protocol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𝐷𝐸𝐶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𝐶𝑂𝑀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←(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𝜆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𝜆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635135-D45D-B74B-9FAC-3238CBF50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888" y="1286464"/>
                <a:ext cx="5368651" cy="878510"/>
              </a:xfrm>
              <a:prstGeom prst="rect">
                <a:avLst/>
              </a:prstGeom>
              <a:blipFill>
                <a:blip r:embed="rId5"/>
                <a:stretch>
                  <a:fillRect t="-57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1C45F82D-04FC-8649-879A-F008F74107DE}"/>
              </a:ext>
            </a:extLst>
          </p:cNvPr>
          <p:cNvSpPr/>
          <p:nvPr/>
        </p:nvSpPr>
        <p:spPr>
          <a:xfrm>
            <a:off x="8904312" y="3143766"/>
            <a:ext cx="106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COM</a:t>
            </a:r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6D4909-D58A-9045-9F28-7B91CC3A64A9}"/>
              </a:ext>
            </a:extLst>
          </p:cNvPr>
          <p:cNvSpPr/>
          <p:nvPr/>
        </p:nvSpPr>
        <p:spPr>
          <a:xfrm>
            <a:off x="2224052" y="3276286"/>
            <a:ext cx="106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DEC</a:t>
            </a: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5C743-76C3-D147-B1A8-8E7B0F27359B}"/>
              </a:ext>
            </a:extLst>
          </p:cNvPr>
          <p:cNvSpPr/>
          <p:nvPr/>
        </p:nvSpPr>
        <p:spPr>
          <a:xfrm>
            <a:off x="5520806" y="3697483"/>
            <a:ext cx="1511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b, DEC</a:t>
            </a:r>
            <a:endParaRPr lang="en-US" sz="2800" dirty="0"/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BF737F45-4A63-AF43-8C4C-AC8B652F1232}"/>
              </a:ext>
            </a:extLst>
          </p:cNvPr>
          <p:cNvSpPr/>
          <p:nvPr/>
        </p:nvSpPr>
        <p:spPr>
          <a:xfrm>
            <a:off x="9372364" y="1081769"/>
            <a:ext cx="1095388" cy="612648"/>
          </a:xfrm>
          <a:prstGeom prst="wedgeRectCallout">
            <a:avLst>
              <a:gd name="adj1" fmla="val -45918"/>
              <a:gd name="adj2" fmla="val 979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ACCEPT/REJECT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0CA056C-6AEF-B944-B90F-2305E59060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9477608" y="1683024"/>
            <a:ext cx="469524" cy="61248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50210DA2-A60C-7448-9F14-64C8BE7C98E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8808159" y="1576168"/>
            <a:ext cx="556584" cy="73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CCA717-6683-CA46-8C10-9D302FEBD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109485" y="2058284"/>
            <a:ext cx="1081857" cy="885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312C5-2D62-6E4E-9EE6-269BD57F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072500" y="2060848"/>
            <a:ext cx="648072" cy="670672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CEACE141-53F7-4541-B260-13E82A67EFD4}"/>
              </a:ext>
            </a:extLst>
          </p:cNvPr>
          <p:cNvSpPr txBox="1">
            <a:spLocks noChangeArrowheads="1"/>
          </p:cNvSpPr>
          <p:nvPr/>
        </p:nvSpPr>
        <p:spPr>
          <a:xfrm>
            <a:off x="1847528" y="296166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Sender S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57002A1C-64E9-C243-8707-08D6BDB7B69D}"/>
              </a:ext>
            </a:extLst>
          </p:cNvPr>
          <p:cNvSpPr txBox="1">
            <a:spLocks noChangeArrowheads="1"/>
          </p:cNvSpPr>
          <p:nvPr/>
        </p:nvSpPr>
        <p:spPr>
          <a:xfrm>
            <a:off x="8544272" y="270892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Receiver R</a:t>
            </a:r>
            <a:endParaRPr lang="en-US" altLang="en-US" sz="2000" b="1" dirty="0">
              <a:solidFill>
                <a:srgbClr val="00B05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FDCC4-7B94-0540-8BBA-02AC9E8CA93C}"/>
              </a:ext>
            </a:extLst>
          </p:cNvPr>
          <p:cNvCxnSpPr>
            <a:cxnSpLocks/>
          </p:cNvCxnSpPr>
          <p:nvPr/>
        </p:nvCxnSpPr>
        <p:spPr>
          <a:xfrm>
            <a:off x="4306520" y="2204864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1EA79D88-7466-4A44-9434-D99EED24901D}"/>
              </a:ext>
            </a:extLst>
          </p:cNvPr>
          <p:cNvSpPr/>
          <p:nvPr/>
        </p:nvSpPr>
        <p:spPr>
          <a:xfrm>
            <a:off x="2500820" y="1340768"/>
            <a:ext cx="914400" cy="6126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C3C04F-1875-6F45-93BA-59E6BBFA01E1}"/>
                  </a:ext>
                </a:extLst>
              </p:cNvPr>
              <p:cNvSpPr/>
              <p:nvPr/>
            </p:nvSpPr>
            <p:spPr>
              <a:xfrm>
                <a:off x="2063552" y="4725144"/>
                <a:ext cx="9677344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3. Perfect Binding: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For every possibly malicious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𝑆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dirty="0"/>
                  <a:t> let COM be the receiver’s output in an execution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 Unicode MS" pitchFamily="34" charset="-128"/>
                              </a:rPr>
                              <m:t>∗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𝑅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r>
                  <a:rPr lang="en-US" sz="2800" dirty="0"/>
                  <a:t> There is no pair of decommitments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𝐷𝐸𝐶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𝐷𝐸𝐶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R accepts both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com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𝐷𝐸𝐶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com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𝐷𝐸𝐶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9C3C04F-1875-6F45-93BA-59E6BBFA01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4725144"/>
                <a:ext cx="9677344" cy="2246769"/>
              </a:xfrm>
              <a:prstGeom prst="rect">
                <a:avLst/>
              </a:prstGeom>
              <a:blipFill>
                <a:blip r:embed="rId4"/>
                <a:stretch>
                  <a:fillRect l="-1311" t="-33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7F09580-2CBE-774F-9E9A-E8C3734B2906}"/>
              </a:ext>
            </a:extLst>
          </p:cNvPr>
          <p:cNvCxnSpPr>
            <a:cxnSpLocks/>
          </p:cNvCxnSpPr>
          <p:nvPr/>
        </p:nvCxnSpPr>
        <p:spPr>
          <a:xfrm>
            <a:off x="4295800" y="4221088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1">
            <a:extLst>
              <a:ext uri="{FF2B5EF4-FFF2-40B4-BE49-F238E27FC236}">
                <a16:creationId xmlns:a16="http://schemas.microsoft.com/office/drawing/2014/main" id="{946B768C-A4E7-4943-A90E-BEB69AE9D0EE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Commitment Schemes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62E1FD-E58E-5047-85D1-4E6373D5F3D6}"/>
              </a:ext>
            </a:extLst>
          </p:cNvPr>
          <p:cNvCxnSpPr>
            <a:cxnSpLocks/>
          </p:cNvCxnSpPr>
          <p:nvPr/>
        </p:nvCxnSpPr>
        <p:spPr>
          <a:xfrm>
            <a:off x="4306520" y="2564904"/>
            <a:ext cx="361938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E488FA-B32A-964C-9225-2B4A3BC434BB}"/>
              </a:ext>
            </a:extLst>
          </p:cNvPr>
          <p:cNvCxnSpPr>
            <a:cxnSpLocks/>
          </p:cNvCxnSpPr>
          <p:nvPr/>
        </p:nvCxnSpPr>
        <p:spPr>
          <a:xfrm>
            <a:off x="4306520" y="2974640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635135-D45D-B74B-9FAC-3238CBF50227}"/>
                  </a:ext>
                </a:extLst>
              </p:cNvPr>
              <p:cNvSpPr/>
              <p:nvPr/>
            </p:nvSpPr>
            <p:spPr>
              <a:xfrm>
                <a:off x="3431888" y="1286464"/>
                <a:ext cx="5368651" cy="878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  <a:cs typeface="Arial Unicode MS" pitchFamily="34" charset="-128"/>
                  </a:rPr>
                  <a:t>	     Commitment Protocol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𝐷𝐸𝐶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𝐶𝑂𝑀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←(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𝜆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𝑅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 Unicode MS" pitchFamily="34" charset="-128"/>
                                </a:rPr>
                                <m:t>𝜆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A635135-D45D-B74B-9FAC-3238CBF502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888" y="1286464"/>
                <a:ext cx="5368651" cy="878510"/>
              </a:xfrm>
              <a:prstGeom prst="rect">
                <a:avLst/>
              </a:prstGeom>
              <a:blipFill>
                <a:blip r:embed="rId5"/>
                <a:stretch>
                  <a:fillRect t="-571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1C45F82D-04FC-8649-879A-F008F74107DE}"/>
              </a:ext>
            </a:extLst>
          </p:cNvPr>
          <p:cNvSpPr/>
          <p:nvPr/>
        </p:nvSpPr>
        <p:spPr>
          <a:xfrm>
            <a:off x="8904312" y="3143766"/>
            <a:ext cx="106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COM</a:t>
            </a:r>
            <a:endParaRPr lang="en-US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6D4909-D58A-9045-9F28-7B91CC3A64A9}"/>
              </a:ext>
            </a:extLst>
          </p:cNvPr>
          <p:cNvSpPr/>
          <p:nvPr/>
        </p:nvSpPr>
        <p:spPr>
          <a:xfrm>
            <a:off x="2224052" y="3276286"/>
            <a:ext cx="1063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DEC</a:t>
            </a: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F75C743-76C3-D147-B1A8-8E7B0F27359B}"/>
              </a:ext>
            </a:extLst>
          </p:cNvPr>
          <p:cNvSpPr/>
          <p:nvPr/>
        </p:nvSpPr>
        <p:spPr>
          <a:xfrm>
            <a:off x="5520806" y="3697483"/>
            <a:ext cx="1511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b, DEC</a:t>
            </a:r>
            <a:endParaRPr lang="en-US" sz="2800" dirty="0"/>
          </a:p>
        </p:txBody>
      </p:sp>
      <p:sp>
        <p:nvSpPr>
          <p:cNvPr id="37" name="Rectangular Callout 36">
            <a:extLst>
              <a:ext uri="{FF2B5EF4-FFF2-40B4-BE49-F238E27FC236}">
                <a16:creationId xmlns:a16="http://schemas.microsoft.com/office/drawing/2014/main" id="{BF737F45-4A63-AF43-8C4C-AC8B652F1232}"/>
              </a:ext>
            </a:extLst>
          </p:cNvPr>
          <p:cNvSpPr/>
          <p:nvPr/>
        </p:nvSpPr>
        <p:spPr>
          <a:xfrm>
            <a:off x="9372364" y="1081769"/>
            <a:ext cx="1095388" cy="612648"/>
          </a:xfrm>
          <a:prstGeom prst="wedgeRectCallout">
            <a:avLst>
              <a:gd name="adj1" fmla="val -45918"/>
              <a:gd name="adj2" fmla="val 979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ACCEPT/REJECT</a:t>
            </a:r>
          </a:p>
        </p:txBody>
      </p:sp>
    </p:spTree>
    <p:extLst>
      <p:ext uri="{BB962C8B-B14F-4D97-AF65-F5344CB8AC3E}">
        <p14:creationId xmlns:p14="http://schemas.microsoft.com/office/powerpoint/2010/main" val="130750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FCCA717-6683-CA46-8C10-9D302FEBDA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109485" y="1626236"/>
            <a:ext cx="1081857" cy="8851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3312C5-2D62-6E4E-9EE6-269BD57FBE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496436" y="1799368"/>
            <a:ext cx="648072" cy="670672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CEACE141-53F7-4541-B260-13E82A67EFD4}"/>
              </a:ext>
            </a:extLst>
          </p:cNvPr>
          <p:cNvSpPr txBox="1">
            <a:spLocks noChangeArrowheads="1"/>
          </p:cNvSpPr>
          <p:nvPr/>
        </p:nvSpPr>
        <p:spPr>
          <a:xfrm>
            <a:off x="1847528" y="2529612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Sender S</a:t>
            </a:r>
            <a:endParaRPr lang="en-US" altLang="en-US" sz="2000" b="1" dirty="0">
              <a:solidFill>
                <a:srgbClr val="7030A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57002A1C-64E9-C243-8707-08D6BDB7B69D}"/>
              </a:ext>
            </a:extLst>
          </p:cNvPr>
          <p:cNvSpPr txBox="1">
            <a:spLocks noChangeArrowheads="1"/>
          </p:cNvSpPr>
          <p:nvPr/>
        </p:nvSpPr>
        <p:spPr>
          <a:xfrm>
            <a:off x="7968208" y="244744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solidFill>
                  <a:srgbClr val="00B05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Receiver R</a:t>
            </a:r>
            <a:endParaRPr lang="en-US" altLang="en-US" sz="2000" b="1" dirty="0">
              <a:solidFill>
                <a:srgbClr val="00B05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FDCC4-7B94-0540-8BBA-02AC9E8CA93C}"/>
              </a:ext>
            </a:extLst>
          </p:cNvPr>
          <p:cNvCxnSpPr>
            <a:cxnSpLocks/>
          </p:cNvCxnSpPr>
          <p:nvPr/>
        </p:nvCxnSpPr>
        <p:spPr>
          <a:xfrm>
            <a:off x="3611482" y="2682028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1EA79D88-7466-4A44-9434-D99EED24901D}"/>
              </a:ext>
            </a:extLst>
          </p:cNvPr>
          <p:cNvSpPr/>
          <p:nvPr/>
        </p:nvSpPr>
        <p:spPr>
          <a:xfrm>
            <a:off x="2500820" y="908720"/>
            <a:ext cx="914400" cy="612648"/>
          </a:xfrm>
          <a:prstGeom prst="wedgeRect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 b</a:t>
            </a:r>
          </a:p>
        </p:txBody>
      </p:sp>
      <p:sp>
        <p:nvSpPr>
          <p:cNvPr id="20" name="Subtitle 1">
            <a:extLst>
              <a:ext uri="{FF2B5EF4-FFF2-40B4-BE49-F238E27FC236}">
                <a16:creationId xmlns:a16="http://schemas.microsoft.com/office/drawing/2014/main" id="{946B768C-A4E7-4943-A90E-BEB69AE9D0EE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 Commitment Scheme from any OWP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DA0485A-49D1-224D-9F82-FC452B925147}"/>
                  </a:ext>
                </a:extLst>
              </p:cNvPr>
              <p:cNvSpPr/>
              <p:nvPr/>
            </p:nvSpPr>
            <p:spPr>
              <a:xfrm>
                <a:off x="2711625" y="2117625"/>
                <a:ext cx="536865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𝐶𝑂𝑀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=(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𝐻𝐶𝐵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𝑟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)⊕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DA0485A-49D1-224D-9F82-FC452B925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5" y="2117625"/>
                <a:ext cx="5368651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EE15D65-CE5F-8942-946F-E2282E008975}"/>
                  </a:ext>
                </a:extLst>
              </p:cNvPr>
              <p:cNvSpPr/>
              <p:nvPr/>
            </p:nvSpPr>
            <p:spPr>
              <a:xfrm>
                <a:off x="1836070" y="2925870"/>
                <a:ext cx="165618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𝐷𝐸𝐶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EE15D65-CE5F-8942-946F-E2282E008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070" y="2925870"/>
                <a:ext cx="165618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0A09EEE-A40A-F541-8E07-6A355697CF02}"/>
              </a:ext>
            </a:extLst>
          </p:cNvPr>
          <p:cNvCxnSpPr>
            <a:cxnSpLocks/>
          </p:cNvCxnSpPr>
          <p:nvPr/>
        </p:nvCxnSpPr>
        <p:spPr>
          <a:xfrm>
            <a:off x="3620975" y="4221088"/>
            <a:ext cx="3619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3E0142D-51F1-0543-A42A-88BFC38C3217}"/>
                  </a:ext>
                </a:extLst>
              </p:cNvPr>
              <p:cNvSpPr/>
              <p:nvPr/>
            </p:nvSpPr>
            <p:spPr>
              <a:xfrm>
                <a:off x="2828888" y="3645753"/>
                <a:ext cx="536865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𝑂𝑃𝐸𝑁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:(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𝑟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3E0142D-51F1-0543-A42A-88BFC38C3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888" y="3645753"/>
                <a:ext cx="5368651" cy="461665"/>
              </a:xfrm>
              <a:prstGeom prst="rect">
                <a:avLst/>
              </a:prstGeom>
              <a:blipFill>
                <a:blip r:embed="rId6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8089ED-16AE-5E4F-9F5C-DA09057BC595}"/>
                  </a:ext>
                </a:extLst>
              </p:cNvPr>
              <p:cNvSpPr/>
              <p:nvPr/>
            </p:nvSpPr>
            <p:spPr>
              <a:xfrm>
                <a:off x="7723629" y="3011468"/>
                <a:ext cx="269774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  <a:cs typeface="Arial Unicode MS" pitchFamily="34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𝐶𝑂𝑀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r>
                  <a:rPr lang="en-US" sz="2400" dirty="0"/>
                  <a:t> Check that</a:t>
                </a:r>
              </a:p>
              <a:p>
                <a:r>
                  <a:rPr lang="en-US" sz="2400" dirty="0"/>
                  <a:t>1.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</a:p>
              <a:p>
                <a:r>
                  <a:rPr lang="en-US" sz="2400" dirty="0"/>
                  <a:t>2.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𝐻𝐶𝐵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⊕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𝑏</m:t>
                    </m:r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y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8089ED-16AE-5E4F-9F5C-DA09057BC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629" y="3011468"/>
                <a:ext cx="2697742" cy="1569660"/>
              </a:xfrm>
              <a:prstGeom prst="rect">
                <a:avLst/>
              </a:prstGeom>
              <a:blipFill>
                <a:blip r:embed="rId7"/>
                <a:stretch>
                  <a:fillRect l="-3756" t="-3226" b="-8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46B9776B-C453-DE4A-A337-691661911807}"/>
              </a:ext>
            </a:extLst>
          </p:cNvPr>
          <p:cNvSpPr/>
          <p:nvPr/>
        </p:nvSpPr>
        <p:spPr>
          <a:xfrm>
            <a:off x="1884929" y="4869160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1. Completeness: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Exercise.</a:t>
            </a:r>
            <a:endParaRPr lang="en-US" sz="28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2A1D9A-C684-FA40-9C23-7434C10B2B65}"/>
              </a:ext>
            </a:extLst>
          </p:cNvPr>
          <p:cNvSpPr/>
          <p:nvPr/>
        </p:nvSpPr>
        <p:spPr>
          <a:xfrm>
            <a:off x="1919536" y="5426060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2. Comp. Hiding: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by the hardcore bit property.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613D53-EFAF-A640-B4F6-1C8D70DEB9C8}"/>
              </a:ext>
            </a:extLst>
          </p:cNvPr>
          <p:cNvSpPr/>
          <p:nvPr/>
        </p:nvSpPr>
        <p:spPr>
          <a:xfrm>
            <a:off x="1919536" y="6002124"/>
            <a:ext cx="87849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3. Perfect Binding: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because f is a permutation.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8213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0" grpId="0"/>
      <p:bldP spid="31" grpId="0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Back to ZK Proof for 3COL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0406BD-79D5-9A48-A601-9D374F267F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783633" y="2305887"/>
            <a:ext cx="1081857" cy="885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896201" y="2333370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4306520" y="2769647"/>
            <a:ext cx="3229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F4D0011-6F64-1C4E-8113-B10DF01DB464}"/>
              </a:ext>
            </a:extLst>
          </p:cNvPr>
          <p:cNvGrpSpPr/>
          <p:nvPr/>
        </p:nvGrpSpPr>
        <p:grpSpPr>
          <a:xfrm>
            <a:off x="8328806" y="1132709"/>
            <a:ext cx="683568" cy="723147"/>
            <a:chOff x="4248472" y="4581128"/>
            <a:chExt cx="683568" cy="723147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6267C67-10D0-BA43-93FB-C99B52531812}"/>
                </a:ext>
              </a:extLst>
            </p:cNvPr>
            <p:cNvCxnSpPr>
              <a:cxnSpLocks/>
            </p:cNvCxnSpPr>
            <p:nvPr/>
          </p:nvCxnSpPr>
          <p:spPr>
            <a:xfrm>
              <a:off x="4248472" y="4581128"/>
              <a:ext cx="0" cy="72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BA802B-FD1D-9B4C-9891-121313D48695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458112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2640D5-CA2C-5F41-B514-5AB2EBDBB343}"/>
                </a:ext>
              </a:extLst>
            </p:cNvPr>
            <p:cNvCxnSpPr>
              <a:cxnSpLocks/>
            </p:cNvCxnSpPr>
            <p:nvPr/>
          </p:nvCxnSpPr>
          <p:spPr>
            <a:xfrm>
              <a:off x="4256638" y="5301208"/>
              <a:ext cx="6754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4A1C8BE-271B-334B-9EC8-2B98053C64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6638" y="4581128"/>
              <a:ext cx="675402" cy="723147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Subtitle 1">
            <a:extLst>
              <a:ext uri="{FF2B5EF4-FFF2-40B4-BE49-F238E27FC236}">
                <a16:creationId xmlns:a16="http://schemas.microsoft.com/office/drawing/2014/main" id="{A9E84B23-33BD-1D47-9846-BADF00CEAC75}"/>
              </a:ext>
            </a:extLst>
          </p:cNvPr>
          <p:cNvSpPr txBox="1">
            <a:spLocks/>
          </p:cNvSpPr>
          <p:nvPr/>
        </p:nvSpPr>
        <p:spPr>
          <a:xfrm>
            <a:off x="7215644" y="1329554"/>
            <a:ext cx="1119643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AEB5A6-6583-FF46-A236-76DABF6E3A8D}"/>
              </a:ext>
            </a:extLst>
          </p:cNvPr>
          <p:cNvCxnSpPr>
            <a:cxnSpLocks/>
          </p:cNvCxnSpPr>
          <p:nvPr/>
        </p:nvCxnSpPr>
        <p:spPr>
          <a:xfrm>
            <a:off x="9012374" y="1132708"/>
            <a:ext cx="0" cy="720080"/>
          </a:xfrm>
          <a:prstGeom prst="straightConnector1">
            <a:avLst/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E180FE-9262-C14E-AB17-18E9CDEF3B1B}"/>
              </a:ext>
            </a:extLst>
          </p:cNvPr>
          <p:cNvGrpSpPr/>
          <p:nvPr/>
        </p:nvGrpSpPr>
        <p:grpSpPr>
          <a:xfrm>
            <a:off x="2722763" y="716038"/>
            <a:ext cx="1212212" cy="1555077"/>
            <a:chOff x="1198763" y="921030"/>
            <a:chExt cx="1212212" cy="155507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C3DB665-9A0A-ED44-B160-7D495726A084}"/>
                </a:ext>
              </a:extLst>
            </p:cNvPr>
            <p:cNvGrpSpPr/>
            <p:nvPr/>
          </p:nvGrpSpPr>
          <p:grpSpPr>
            <a:xfrm>
              <a:off x="1451082" y="1291730"/>
              <a:ext cx="683568" cy="723147"/>
              <a:chOff x="4248472" y="4581128"/>
              <a:chExt cx="683568" cy="7231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AA143F-17FA-9E41-94DE-03C0CD76B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8472" y="4581128"/>
                <a:ext cx="0" cy="7200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E74ED08-EA7F-874D-9123-E7E824199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458112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0CA3CB6-C748-F445-A526-F11AA435F0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56638" y="5301208"/>
                <a:ext cx="67540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A1192D-D428-B244-9E41-7885CA79C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6638" y="4581128"/>
                <a:ext cx="675402" cy="72314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EF39BB8-F65A-6843-BC32-9DDAA3BEDD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4650" y="1291730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Subtitle 1">
              <a:extLst>
                <a:ext uri="{FF2B5EF4-FFF2-40B4-BE49-F238E27FC236}">
                  <a16:creationId xmlns:a16="http://schemas.microsoft.com/office/drawing/2014/main" id="{0B4DF31F-6833-0B4D-9AA5-BE96C1157CC3}"/>
                </a:ext>
              </a:extLst>
            </p:cNvPr>
            <p:cNvSpPr txBox="1">
              <a:spLocks/>
            </p:cNvSpPr>
            <p:nvPr/>
          </p:nvSpPr>
          <p:spPr>
            <a:xfrm>
              <a:off x="1201589" y="956432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55" name="Subtitle 1">
              <a:extLst>
                <a:ext uri="{FF2B5EF4-FFF2-40B4-BE49-F238E27FC236}">
                  <a16:creationId xmlns:a16="http://schemas.microsoft.com/office/drawing/2014/main" id="{495949D9-8ED3-CD4D-A62F-D211B3C8305F}"/>
                </a:ext>
              </a:extLst>
            </p:cNvPr>
            <p:cNvSpPr txBox="1">
              <a:spLocks/>
            </p:cNvSpPr>
            <p:nvPr/>
          </p:nvSpPr>
          <p:spPr>
            <a:xfrm>
              <a:off x="2034495" y="921030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56" name="Subtitle 1">
              <a:extLst>
                <a:ext uri="{FF2B5EF4-FFF2-40B4-BE49-F238E27FC236}">
                  <a16:creationId xmlns:a16="http://schemas.microsoft.com/office/drawing/2014/main" id="{F9AAE8C3-8B6E-2344-B18C-9ED8B8F89136}"/>
                </a:ext>
              </a:extLst>
            </p:cNvPr>
            <p:cNvSpPr txBox="1">
              <a:spLocks/>
            </p:cNvSpPr>
            <p:nvPr/>
          </p:nvSpPr>
          <p:spPr>
            <a:xfrm>
              <a:off x="1198763" y="1998691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57" name="Subtitle 1">
              <a:extLst>
                <a:ext uri="{FF2B5EF4-FFF2-40B4-BE49-F238E27FC236}">
                  <a16:creationId xmlns:a16="http://schemas.microsoft.com/office/drawing/2014/main" id="{E7486F9E-D2AD-A248-8A78-7CEDB2418D17}"/>
                </a:ext>
              </a:extLst>
            </p:cNvPr>
            <p:cNvSpPr txBox="1">
              <a:spLocks/>
            </p:cNvSpPr>
            <p:nvPr/>
          </p:nvSpPr>
          <p:spPr>
            <a:xfrm>
              <a:off x="2031669" y="1963289"/>
              <a:ext cx="376480" cy="47741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3</a:t>
              </a:r>
            </a:p>
          </p:txBody>
        </p:sp>
      </p:grpSp>
      <p:sp>
        <p:nvSpPr>
          <p:cNvPr id="58" name="Subtitle 1">
            <a:extLst>
              <a:ext uri="{FF2B5EF4-FFF2-40B4-BE49-F238E27FC236}">
                <a16:creationId xmlns:a16="http://schemas.microsoft.com/office/drawing/2014/main" id="{0C1535B8-5A02-7148-A278-78B50B07A3C8}"/>
              </a:ext>
            </a:extLst>
          </p:cNvPr>
          <p:cNvSpPr txBox="1">
            <a:spLocks/>
          </p:cNvSpPr>
          <p:nvPr/>
        </p:nvSpPr>
        <p:spPr>
          <a:xfrm>
            <a:off x="8115050" y="782605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1</a:t>
            </a:r>
          </a:p>
        </p:txBody>
      </p:sp>
      <p:sp>
        <p:nvSpPr>
          <p:cNvPr id="59" name="Subtitle 1">
            <a:extLst>
              <a:ext uri="{FF2B5EF4-FFF2-40B4-BE49-F238E27FC236}">
                <a16:creationId xmlns:a16="http://schemas.microsoft.com/office/drawing/2014/main" id="{B4272684-36B9-BE4B-9028-3D0A5C94CC02}"/>
              </a:ext>
            </a:extLst>
          </p:cNvPr>
          <p:cNvSpPr txBox="1">
            <a:spLocks/>
          </p:cNvSpPr>
          <p:nvPr/>
        </p:nvSpPr>
        <p:spPr>
          <a:xfrm>
            <a:off x="8947956" y="747203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2</a:t>
            </a:r>
          </a:p>
        </p:txBody>
      </p:sp>
      <p:sp>
        <p:nvSpPr>
          <p:cNvPr id="60" name="Subtitle 1">
            <a:extLst>
              <a:ext uri="{FF2B5EF4-FFF2-40B4-BE49-F238E27FC236}">
                <a16:creationId xmlns:a16="http://schemas.microsoft.com/office/drawing/2014/main" id="{E8922EC9-A96D-AD4A-9A08-5FD52E536151}"/>
              </a:ext>
            </a:extLst>
          </p:cNvPr>
          <p:cNvSpPr txBox="1">
            <a:spLocks/>
          </p:cNvSpPr>
          <p:nvPr/>
        </p:nvSpPr>
        <p:spPr>
          <a:xfrm>
            <a:off x="8112224" y="1824864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4</a:t>
            </a:r>
          </a:p>
        </p:txBody>
      </p:sp>
      <p:sp>
        <p:nvSpPr>
          <p:cNvPr id="61" name="Subtitle 1">
            <a:extLst>
              <a:ext uri="{FF2B5EF4-FFF2-40B4-BE49-F238E27FC236}">
                <a16:creationId xmlns:a16="http://schemas.microsoft.com/office/drawing/2014/main" id="{D8A956A9-2204-5649-B855-3CFC1518E295}"/>
              </a:ext>
            </a:extLst>
          </p:cNvPr>
          <p:cNvSpPr txBox="1">
            <a:spLocks/>
          </p:cNvSpPr>
          <p:nvPr/>
        </p:nvSpPr>
        <p:spPr>
          <a:xfrm>
            <a:off x="8945130" y="1789462"/>
            <a:ext cx="376480" cy="477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4647545" y="2181010"/>
                <a:ext cx="2317236" cy="4629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545" y="2181010"/>
                <a:ext cx="2317236" cy="462947"/>
              </a:xfrm>
              <a:prstGeom prst="rect">
                <a:avLst/>
              </a:prstGeom>
              <a:blipFill>
                <a:blip r:embed="rId4"/>
                <a:stretch>
                  <a:fillRect l="-2174" r="-15761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4276814" y="3848738"/>
            <a:ext cx="3259346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4459828" y="3312717"/>
                <a:ext cx="41671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random edge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828" y="3312717"/>
                <a:ext cx="4167168" cy="523220"/>
              </a:xfrm>
              <a:prstGeom prst="rect">
                <a:avLst/>
              </a:prstGeom>
              <a:blipFill>
                <a:blip r:embed="rId5"/>
                <a:stretch>
                  <a:fillRect l="-1216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4204429" y="5121028"/>
            <a:ext cx="3259346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4012416" y="4571415"/>
                <a:ext cx="5539968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416" y="4571415"/>
                <a:ext cx="5539968" cy="557910"/>
              </a:xfrm>
              <a:prstGeom prst="rect">
                <a:avLst/>
              </a:prstGeom>
              <a:blipFill>
                <a:blip r:embed="rId6"/>
                <a:stretch>
                  <a:fillRect l="-913" t="-11364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FBD90BFB-A57F-3B4B-9CA0-5B979CC4DDDD}"/>
              </a:ext>
            </a:extLst>
          </p:cNvPr>
          <p:cNvSpPr/>
          <p:nvPr/>
        </p:nvSpPr>
        <p:spPr>
          <a:xfrm>
            <a:off x="2845909" y="1017934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FDCC29A-3C78-1D40-81F1-185E8892E10F}"/>
              </a:ext>
            </a:extLst>
          </p:cNvPr>
          <p:cNvSpPr/>
          <p:nvPr/>
        </p:nvSpPr>
        <p:spPr>
          <a:xfrm>
            <a:off x="3487024" y="990469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8C09BEE-0B6C-8E40-BEBA-6F9C0F3F5C84}"/>
              </a:ext>
            </a:extLst>
          </p:cNvPr>
          <p:cNvSpPr/>
          <p:nvPr/>
        </p:nvSpPr>
        <p:spPr>
          <a:xfrm>
            <a:off x="2848047" y="1615827"/>
            <a:ext cx="288032" cy="28803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5535332-E419-CD45-82F3-B474DFF86B6B}"/>
              </a:ext>
            </a:extLst>
          </p:cNvPr>
          <p:cNvSpPr/>
          <p:nvPr/>
        </p:nvSpPr>
        <p:spPr>
          <a:xfrm>
            <a:off x="3461605" y="1621599"/>
            <a:ext cx="288032" cy="28803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Subtitle 1">
            <a:extLst>
              <a:ext uri="{FF2B5EF4-FFF2-40B4-BE49-F238E27FC236}">
                <a16:creationId xmlns:a16="http://schemas.microsoft.com/office/drawing/2014/main" id="{036D9BAA-399D-474A-8C19-07AF21C850AA}"/>
              </a:ext>
            </a:extLst>
          </p:cNvPr>
          <p:cNvSpPr txBox="1">
            <a:spLocks/>
          </p:cNvSpPr>
          <p:nvPr/>
        </p:nvSpPr>
        <p:spPr>
          <a:xfrm>
            <a:off x="1775521" y="1124745"/>
            <a:ext cx="1119643" cy="742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Graph G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=(V,E)</a:t>
            </a:r>
          </a:p>
        </p:txBody>
      </p:sp>
    </p:spTree>
    <p:extLst>
      <p:ext uri="{BB962C8B-B14F-4D97-AF65-F5344CB8AC3E}">
        <p14:creationId xmlns:p14="http://schemas.microsoft.com/office/powerpoint/2010/main" val="145313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779654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7408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7408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7606790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8049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303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7481340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7464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5882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1877123" y="908721"/>
            <a:ext cx="46450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/>
              <p:nvPr/>
            </p:nvSpPr>
            <p:spPr>
              <a:xfrm>
                <a:off x="1991544" y="1685414"/>
                <a:ext cx="5040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1. First pick a random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685414"/>
                <a:ext cx="5040560" cy="461665"/>
              </a:xfrm>
              <a:prstGeom prst="rect">
                <a:avLst/>
              </a:prstGeom>
              <a:blipFill>
                <a:blip r:embed="rId7"/>
                <a:stretch>
                  <a:fillRect l="-1759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/>
              <p:nvPr/>
            </p:nvSpPr>
            <p:spPr>
              <a:xfrm>
                <a:off x="1991544" y="3507968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Feed the commitments of the colors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get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3507968"/>
                <a:ext cx="5040560" cy="830997"/>
              </a:xfrm>
              <a:prstGeom prst="rect">
                <a:avLst/>
              </a:prstGeom>
              <a:blipFill>
                <a:blip r:embed="rId8"/>
                <a:stretch>
                  <a:fillRect l="-1759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10272464" y="3020738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9716453" y="3020738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/>
              <p:nvPr/>
            </p:nvSpPr>
            <p:spPr>
              <a:xfrm>
                <a:off x="1991544" y="4558471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go back and repeat.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4558471"/>
                <a:ext cx="5040560" cy="830997"/>
              </a:xfrm>
              <a:prstGeom prst="rect">
                <a:avLst/>
              </a:prstGeom>
              <a:blipFill>
                <a:blip r:embed="rId10"/>
                <a:stretch>
                  <a:fillRect l="-1759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241CCD1-0D35-1F4A-9173-27F900FE1B2E}"/>
                  </a:ext>
                </a:extLst>
              </p:cNvPr>
              <p:cNvSpPr/>
              <p:nvPr/>
            </p:nvSpPr>
            <p:spPr>
              <a:xfrm>
                <a:off x="2279576" y="2089629"/>
                <a:ext cx="43186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Color </a:t>
                </a:r>
                <a:r>
                  <a:rPr lang="en-US" sz="2400" dirty="0" err="1"/>
                  <a:t>vertice</a:t>
                </a:r>
                <a:r>
                  <a:rPr lang="en-US" sz="2400" dirty="0"/>
                  <a:t>s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with random, different colors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241CCD1-0D35-1F4A-9173-27F900FE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2089629"/>
                <a:ext cx="4318620" cy="830997"/>
              </a:xfrm>
              <a:prstGeom prst="rect">
                <a:avLst/>
              </a:prstGeom>
              <a:blipFill>
                <a:blip r:embed="rId11"/>
                <a:stretch>
                  <a:fillRect l="-2346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FD4E70ED-26FE-DF41-B6DB-4AE85C338ED8}"/>
              </a:ext>
            </a:extLst>
          </p:cNvPr>
          <p:cNvSpPr/>
          <p:nvPr/>
        </p:nvSpPr>
        <p:spPr>
          <a:xfrm>
            <a:off x="2279576" y="2892995"/>
            <a:ext cx="4318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Color all other vertices red.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/>
              <p:nvPr/>
            </p:nvSpPr>
            <p:spPr>
              <a:xfrm>
                <a:off x="1991544" y="5517232"/>
                <a:ext cx="8107393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4.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output the commitments and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the simulated transcript.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5517232"/>
                <a:ext cx="8107393" cy="860748"/>
              </a:xfrm>
              <a:prstGeom prst="rect">
                <a:avLst/>
              </a:prstGeom>
              <a:blipFill>
                <a:blip r:embed="rId12"/>
                <a:stretch>
                  <a:fillRect l="-1094" t="-579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78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62" grpId="0"/>
      <p:bldP spid="66" grpId="0"/>
      <p:bldP spid="67" grpId="0"/>
      <p:bldP spid="68" grpId="0"/>
      <p:bldP spid="6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779654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7408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7408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7606790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8049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303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7481340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7464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5882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10272464" y="3020738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9716453" y="3020738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CF2A431-7273-A545-AF80-41F2E8E66DA7}"/>
                  </a:ext>
                </a:extLst>
              </p:cNvPr>
              <p:cNvSpPr/>
              <p:nvPr/>
            </p:nvSpPr>
            <p:spPr>
              <a:xfrm>
                <a:off x="1912702" y="2204865"/>
                <a:ext cx="5199901" cy="3108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u="sng" dirty="0"/>
                  <a:t>Lemma</a:t>
                </a:r>
                <a:r>
                  <a:rPr lang="en-US" sz="2800" dirty="0"/>
                  <a:t>: </a:t>
                </a:r>
              </a:p>
              <a:p>
                <a:pPr marL="514350" indent="-514350">
                  <a:buAutoNum type="arabicParenBoth"/>
                </a:pPr>
                <a:r>
                  <a:rPr lang="en-US" sz="2800" dirty="0"/>
                  <a:t>Assuming the commitment is hiding, S runs in expected polynomial-time. </a:t>
                </a:r>
              </a:p>
              <a:p>
                <a:pPr marL="514350" indent="-514350">
                  <a:buAutoNum type="arabicParenBoth"/>
                </a:pPr>
                <a:r>
                  <a:rPr lang="en-US" sz="2800" dirty="0"/>
                  <a:t>When S outputs a view, it is comp. </a:t>
                </a:r>
                <a:r>
                  <a:rPr lang="en-US" sz="2800" dirty="0" err="1"/>
                  <a:t>indist</a:t>
                </a:r>
                <a:r>
                  <a:rPr lang="en-US" sz="2800" dirty="0"/>
                  <a:t>. from the view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in a real execution.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CF2A431-7273-A545-AF80-41F2E8E66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702" y="2204865"/>
                <a:ext cx="5199901" cy="3108543"/>
              </a:xfrm>
              <a:prstGeom prst="rect">
                <a:avLst/>
              </a:prstGeom>
              <a:blipFill>
                <a:blip r:embed="rId8"/>
                <a:stretch>
                  <a:fillRect l="-2433" t="-2033" r="-365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4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779654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7408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7408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7606790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8049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303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7481340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7464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5882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/>
              <p:nvPr/>
            </p:nvSpPr>
            <p:spPr>
              <a:xfrm>
                <a:off x="1991544" y="1563752"/>
                <a:ext cx="5040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1. First pick a random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563752"/>
                <a:ext cx="5040560" cy="461665"/>
              </a:xfrm>
              <a:prstGeom prst="rect">
                <a:avLst/>
              </a:prstGeom>
              <a:blipFill>
                <a:blip r:embed="rId7"/>
                <a:stretch>
                  <a:fillRect l="-1759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/>
              <p:nvPr/>
            </p:nvSpPr>
            <p:spPr>
              <a:xfrm>
                <a:off x="1991544" y="3507968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Feed the commitments of the colors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and get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3507968"/>
                <a:ext cx="5040560" cy="830997"/>
              </a:xfrm>
              <a:prstGeom prst="rect">
                <a:avLst/>
              </a:prstGeom>
              <a:blipFill>
                <a:blip r:embed="rId8"/>
                <a:stretch>
                  <a:fillRect l="-1759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10272464" y="3020738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9716453" y="3020738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/>
              <p:nvPr/>
            </p:nvSpPr>
            <p:spPr>
              <a:xfrm>
                <a:off x="1991544" y="4558471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go back and repeat.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4558471"/>
                <a:ext cx="5040560" cy="830997"/>
              </a:xfrm>
              <a:prstGeom prst="rect">
                <a:avLst/>
              </a:prstGeom>
              <a:blipFill>
                <a:blip r:embed="rId10"/>
                <a:stretch>
                  <a:fillRect l="-1759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241CCD1-0D35-1F4A-9173-27F900FE1B2E}"/>
                  </a:ext>
                </a:extLst>
              </p:cNvPr>
              <p:cNvSpPr/>
              <p:nvPr/>
            </p:nvSpPr>
            <p:spPr>
              <a:xfrm>
                <a:off x="2279576" y="2089629"/>
                <a:ext cx="43186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Color vertices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with random, different colors</a:t>
                </a: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241CCD1-0D35-1F4A-9173-27F900FE1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2089629"/>
                <a:ext cx="4318620" cy="830997"/>
              </a:xfrm>
              <a:prstGeom prst="rect">
                <a:avLst/>
              </a:prstGeom>
              <a:blipFill>
                <a:blip r:embed="rId11"/>
                <a:stretch>
                  <a:fillRect l="-2346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FD4E70ED-26FE-DF41-B6DB-4AE85C338ED8}"/>
              </a:ext>
            </a:extLst>
          </p:cNvPr>
          <p:cNvSpPr/>
          <p:nvPr/>
        </p:nvSpPr>
        <p:spPr>
          <a:xfrm>
            <a:off x="2279576" y="2892995"/>
            <a:ext cx="43186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Color all other vertices red.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/>
              <p:nvPr/>
            </p:nvSpPr>
            <p:spPr>
              <a:xfrm>
                <a:off x="1991544" y="5517232"/>
                <a:ext cx="8107393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4.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output the commitments and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the simulated transcript.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5517232"/>
                <a:ext cx="8107393" cy="860748"/>
              </a:xfrm>
              <a:prstGeom prst="rect">
                <a:avLst/>
              </a:prstGeom>
              <a:blipFill>
                <a:blip r:embed="rId12"/>
                <a:stretch>
                  <a:fillRect l="-1094" t="-579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C94B68A9-3F14-DB40-B538-1A4DD3B9749B}"/>
              </a:ext>
            </a:extLst>
          </p:cNvPr>
          <p:cNvSpPr/>
          <p:nvPr/>
        </p:nvSpPr>
        <p:spPr>
          <a:xfrm>
            <a:off x="1877794" y="889555"/>
            <a:ext cx="81073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(call this Hybrid 0)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47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779654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7408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7408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7606790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8049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303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7481340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7464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5882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1877122" y="908721"/>
            <a:ext cx="83953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Not-a-Simulator S works as follows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(call this Hybrid 1)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/>
              <p:nvPr/>
            </p:nvSpPr>
            <p:spPr>
              <a:xfrm>
                <a:off x="1962918" y="1719344"/>
                <a:ext cx="5040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1. First pick a random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918" y="1719344"/>
                <a:ext cx="5040560" cy="461665"/>
              </a:xfrm>
              <a:prstGeom prst="rect">
                <a:avLst/>
              </a:prstGeom>
              <a:blipFill>
                <a:blip r:embed="rId7"/>
                <a:stretch>
                  <a:fillRect l="-2010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/>
              <p:nvPr/>
            </p:nvSpPr>
            <p:spPr>
              <a:xfrm>
                <a:off x="1991544" y="3507968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Feed the commitments of the colors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and get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3507968"/>
                <a:ext cx="5040560" cy="830997"/>
              </a:xfrm>
              <a:prstGeom prst="rect">
                <a:avLst/>
              </a:prstGeom>
              <a:blipFill>
                <a:blip r:embed="rId8"/>
                <a:stretch>
                  <a:fillRect l="-1759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10272464" y="3020738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9716453" y="3020738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/>
              <p:nvPr/>
            </p:nvSpPr>
            <p:spPr>
              <a:xfrm>
                <a:off x="1991544" y="4558471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go back and repeat.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4558471"/>
                <a:ext cx="5040560" cy="830997"/>
              </a:xfrm>
              <a:prstGeom prst="rect">
                <a:avLst/>
              </a:prstGeom>
              <a:blipFill>
                <a:blip r:embed="rId10"/>
                <a:stretch>
                  <a:fillRect l="-1759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D241CCD1-0D35-1F4A-9173-27F900FE1B2E}"/>
              </a:ext>
            </a:extLst>
          </p:cNvPr>
          <p:cNvSpPr/>
          <p:nvPr/>
        </p:nvSpPr>
        <p:spPr>
          <a:xfrm>
            <a:off x="2279576" y="2089629"/>
            <a:ext cx="4318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Permute a legal coloring and color all vertices correctly.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/>
              <p:nvPr/>
            </p:nvSpPr>
            <p:spPr>
              <a:xfrm>
                <a:off x="1991544" y="5517232"/>
                <a:ext cx="8107393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4.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output the commitments and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the simulated transcript.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5517232"/>
                <a:ext cx="8107393" cy="860748"/>
              </a:xfrm>
              <a:prstGeom prst="rect">
                <a:avLst/>
              </a:prstGeom>
              <a:blipFill>
                <a:blip r:embed="rId11"/>
                <a:stretch>
                  <a:fillRect l="-1094" t="-579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13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1877122" y="1251918"/>
            <a:ext cx="83953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Claim: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Hybrids 0 and 1 are computationally indistinguishable, assuming the commitment scheme is computationally hiding.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C125ED-06E5-4F43-85B3-148C7F286025}"/>
              </a:ext>
            </a:extLst>
          </p:cNvPr>
          <p:cNvSpPr/>
          <p:nvPr/>
        </p:nvSpPr>
        <p:spPr>
          <a:xfrm>
            <a:off x="1877122" y="2980109"/>
            <a:ext cx="81073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Proof: </a:t>
            </a:r>
            <a:r>
              <a:rPr lang="en-US" sz="2800" dirty="0"/>
              <a:t>By contradiction. Show a reduction that breaks the hiding property of the commitment scheme, assuming there is a distinguisher between hybrids 0 and 1.</a:t>
            </a:r>
          </a:p>
        </p:txBody>
      </p:sp>
    </p:spTree>
    <p:extLst>
      <p:ext uri="{BB962C8B-B14F-4D97-AF65-F5344CB8AC3E}">
        <p14:creationId xmlns:p14="http://schemas.microsoft.com/office/powerpoint/2010/main" val="252740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Simulation Paradigm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25E37-2C6A-0A42-BF86-2A1A3AA388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6888089" y="4524278"/>
            <a:ext cx="3535501" cy="2001067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00FBE4-74EA-D24C-8C09-6A987B20C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172" y="2103239"/>
            <a:ext cx="1080250" cy="1119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C9F157-74B2-FB46-B626-9328F3384D78}"/>
                  </a:ext>
                </a:extLst>
              </p:cNvPr>
              <p:cNvSpPr/>
              <p:nvPr/>
            </p:nvSpPr>
            <p:spPr>
              <a:xfrm>
                <a:off x="2771900" y="4923803"/>
                <a:ext cx="3600400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ranscript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algn="ctr"/>
                <a:r>
                  <a:rPr lang="en-US" sz="2800" dirty="0"/>
                  <a:t>Coins 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8C9F157-74B2-FB46-B626-9328F3384D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900" y="4923803"/>
                <a:ext cx="3600400" cy="1446550"/>
              </a:xfrm>
              <a:prstGeom prst="rect">
                <a:avLst/>
              </a:prstGeom>
              <a:blipFill>
                <a:blip r:embed="rId5"/>
                <a:stretch>
                  <a:fillRect l="-1056" b="-1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17DEF4-1BDC-1540-9280-17538F0D1F16}"/>
                  </a:ext>
                </a:extLst>
              </p:cNvPr>
              <p:cNvSpPr/>
              <p:nvPr/>
            </p:nvSpPr>
            <p:spPr>
              <a:xfrm>
                <a:off x="7805058" y="1383160"/>
                <a:ext cx="26491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PPT “simulator”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17DEF4-1BDC-1540-9280-17538F0D1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058" y="1383160"/>
                <a:ext cx="2649187" cy="461665"/>
              </a:xfrm>
              <a:prstGeom prst="rect">
                <a:avLst/>
              </a:prstGeom>
              <a:blipFill>
                <a:blip r:embed="rId6"/>
                <a:stretch>
                  <a:fillRect l="-3333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BB037CC-D227-F445-A36A-D2411A9A1429}"/>
                  </a:ext>
                </a:extLst>
              </p:cNvPr>
              <p:cNvSpPr/>
              <p:nvPr/>
            </p:nvSpPr>
            <p:spPr>
              <a:xfrm>
                <a:off x="9390423" y="2054505"/>
                <a:ext cx="10331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 Unicode MS" pitchFamily="34" charset="-128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BB037CC-D227-F445-A36A-D2411A9A1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0423" y="2054505"/>
                <a:ext cx="1033167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AE17614-4743-EA4A-A194-30B34CA26802}"/>
              </a:ext>
            </a:extLst>
          </p:cNvPr>
          <p:cNvSpPr/>
          <p:nvPr/>
        </p:nvSpPr>
        <p:spPr>
          <a:xfrm>
            <a:off x="6888089" y="1383159"/>
            <a:ext cx="3535501" cy="226602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74A275-0899-2F45-8752-E8DE0C213482}"/>
                  </a:ext>
                </a:extLst>
              </p:cNvPr>
              <p:cNvSpPr/>
              <p:nvPr/>
            </p:nvSpPr>
            <p:spPr>
              <a:xfrm>
                <a:off x="2946037" y="1983009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𝑠𝑖𝑚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74A275-0899-2F45-8752-E8DE0C2134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037" y="1983009"/>
                <a:ext cx="3600400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5DF1EF-3756-2A49-A21A-5181CCDB47F6}"/>
                  </a:ext>
                </a:extLst>
              </p:cNvPr>
              <p:cNvSpPr/>
              <p:nvPr/>
            </p:nvSpPr>
            <p:spPr>
              <a:xfrm>
                <a:off x="2783632" y="4923804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5DF1EF-3756-2A49-A21A-5181CCDB4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2" y="4923804"/>
                <a:ext cx="3600400" cy="10156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7D2AF753-A917-6346-A986-373326DC73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39887" y="1983008"/>
            <a:ext cx="2467407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0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 animBg="1"/>
      <p:bldP spid="12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779654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7408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7408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7606790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8049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303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7481340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7464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5882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1877122" y="908721"/>
            <a:ext cx="83953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Not-a-Simulator S works as follows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(call this Hybrid 1)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/>
              <p:nvPr/>
            </p:nvSpPr>
            <p:spPr>
              <a:xfrm>
                <a:off x="1991544" y="1686281"/>
                <a:ext cx="5040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1. First pick a random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686281"/>
                <a:ext cx="5040560" cy="461665"/>
              </a:xfrm>
              <a:prstGeom prst="rect">
                <a:avLst/>
              </a:prstGeom>
              <a:blipFill>
                <a:blip r:embed="rId7"/>
                <a:stretch>
                  <a:fillRect l="-175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/>
              <p:nvPr/>
            </p:nvSpPr>
            <p:spPr>
              <a:xfrm>
                <a:off x="1991544" y="3507968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Feed the commitments of the colors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and get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3507968"/>
                <a:ext cx="5040560" cy="830997"/>
              </a:xfrm>
              <a:prstGeom prst="rect">
                <a:avLst/>
              </a:prstGeom>
              <a:blipFill>
                <a:blip r:embed="rId8"/>
                <a:stretch>
                  <a:fillRect l="-1759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10272464" y="3020738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9716453" y="3020738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/>
              <p:nvPr/>
            </p:nvSpPr>
            <p:spPr>
              <a:xfrm>
                <a:off x="1991544" y="4558471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go back and repeat.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4558471"/>
                <a:ext cx="5040560" cy="830997"/>
              </a:xfrm>
              <a:prstGeom prst="rect">
                <a:avLst/>
              </a:prstGeom>
              <a:blipFill>
                <a:blip r:embed="rId10"/>
                <a:stretch>
                  <a:fillRect l="-1759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D241CCD1-0D35-1F4A-9173-27F900FE1B2E}"/>
              </a:ext>
            </a:extLst>
          </p:cNvPr>
          <p:cNvSpPr/>
          <p:nvPr/>
        </p:nvSpPr>
        <p:spPr>
          <a:xfrm>
            <a:off x="2279576" y="2089629"/>
            <a:ext cx="4318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Permute a legal coloring and color all vertices correctly.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/>
              <p:nvPr/>
            </p:nvSpPr>
            <p:spPr>
              <a:xfrm>
                <a:off x="1991544" y="5517232"/>
                <a:ext cx="8107393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4.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, output the commitments and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the simulated transcript.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5517232"/>
                <a:ext cx="8107393" cy="860748"/>
              </a:xfrm>
              <a:prstGeom prst="rect">
                <a:avLst/>
              </a:prstGeom>
              <a:blipFill>
                <a:blip r:embed="rId11"/>
                <a:stretch>
                  <a:fillRect l="-1094" t="-579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25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6B786B-7210-3040-8678-C8E501002C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779654" y="3327485"/>
            <a:ext cx="852851" cy="8825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B71A9-C0B7-FC49-A398-08D21A2377F3}"/>
              </a:ext>
            </a:extLst>
          </p:cNvPr>
          <p:cNvCxnSpPr>
            <a:cxnSpLocks/>
          </p:cNvCxnSpPr>
          <p:nvPr/>
        </p:nvCxnSpPr>
        <p:spPr>
          <a:xfrm>
            <a:off x="7408759" y="2636912"/>
            <a:ext cx="23172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/>
              <p:nvPr/>
            </p:nvSpPr>
            <p:spPr>
              <a:xfrm>
                <a:off x="7408759" y="2181009"/>
                <a:ext cx="231723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𝐶𝑜𝑚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6AF76D3-B5FB-504D-AB11-4639EBE67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759" y="2181009"/>
                <a:ext cx="2317236" cy="400110"/>
              </a:xfrm>
              <a:prstGeom prst="rect">
                <a:avLst/>
              </a:prstGeom>
              <a:blipFill>
                <a:blip r:embed="rId4"/>
                <a:stretch>
                  <a:fillRect l="-1093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175F1AB-99F6-7C4A-A1A3-F8C2241F944F}"/>
              </a:ext>
            </a:extLst>
          </p:cNvPr>
          <p:cNvCxnSpPr>
            <a:cxnSpLocks/>
          </p:cNvCxnSpPr>
          <p:nvPr/>
        </p:nvCxnSpPr>
        <p:spPr>
          <a:xfrm>
            <a:off x="7606790" y="3717032"/>
            <a:ext cx="2094133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/>
              <p:nvPr/>
            </p:nvSpPr>
            <p:spPr>
              <a:xfrm>
                <a:off x="8049512" y="3312717"/>
                <a:ext cx="150287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4D0476F-1273-3E4A-A5D7-848F6197C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9512" y="3312717"/>
                <a:ext cx="1502872" cy="400110"/>
              </a:xfrm>
              <a:prstGeom prst="rect">
                <a:avLst/>
              </a:prstGeom>
              <a:blipFill>
                <a:blip r:embed="rId5"/>
                <a:stretch>
                  <a:fillRect l="-4167" t="-303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E27FE54-D5DC-4048-BF69-530FDB96FE64}"/>
              </a:ext>
            </a:extLst>
          </p:cNvPr>
          <p:cNvCxnSpPr>
            <a:cxnSpLocks/>
          </p:cNvCxnSpPr>
          <p:nvPr/>
        </p:nvCxnSpPr>
        <p:spPr>
          <a:xfrm>
            <a:off x="7481340" y="5013176"/>
            <a:ext cx="2637813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/>
              <p:nvPr/>
            </p:nvSpPr>
            <p:spPr>
              <a:xfrm>
                <a:off x="7464152" y="4571415"/>
                <a:ext cx="4167168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ea typeface="Cambria Math" panose="02040503050406030204" pitchFamily="18" charset="0"/>
                    <a:cs typeface="Arial Unicode MS" pitchFamily="34" charset="-128"/>
                  </a:rPr>
                  <a:t> </a:t>
                </a:r>
                <a:r>
                  <a:rPr lang="en-US" sz="2000" dirty="0">
                    <a:ea typeface="Cambria Math" panose="02040503050406030204" pitchFamily="18" charset="0"/>
                    <a:cs typeface="Arial Unicode MS" pitchFamily="34" charset="-128"/>
                  </a:rPr>
                  <a:t>send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F89B39D-6B1C-A442-9AB7-8FAE3A94F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4571415"/>
                <a:ext cx="4167168" cy="424796"/>
              </a:xfrm>
              <a:prstGeom prst="rect">
                <a:avLst/>
              </a:prstGeom>
              <a:blipFill>
                <a:blip r:embed="rId6"/>
                <a:stretch>
                  <a:fillRect t="-5882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1877123" y="908720"/>
            <a:ext cx="64511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Here is the real view of V* </a:t>
            </a:r>
            <a:r>
              <a:rPr lang="en-US" sz="2800" b="1" dirty="0">
                <a:solidFill>
                  <a:srgbClr val="FF0000"/>
                </a:solidFill>
                <a:ea typeface="Cambria Math" panose="02040503050406030204" pitchFamily="18" charset="0"/>
                <a:cs typeface="Arial Unicode MS" pitchFamily="34" charset="-128"/>
              </a:rPr>
              <a:t>(Hybrid 2)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/>
              <p:nvPr/>
            </p:nvSpPr>
            <p:spPr>
              <a:xfrm>
                <a:off x="1991544" y="1563752"/>
                <a:ext cx="50405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1. </a:t>
                </a:r>
                <a:r>
                  <a:rPr lang="en-US" sz="2400" strike="sngStrike" dirty="0"/>
                  <a:t>First pick a random edge </a:t>
                </a:r>
                <a14:m>
                  <m:oMath xmlns:m="http://schemas.openxmlformats.org/officeDocument/2006/math"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strike="sngStrike" dirty="0"/>
                  <a:t>  </a:t>
                </a: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34B4C73-64E7-4044-A0E0-1EFC5CE77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563752"/>
                <a:ext cx="5040560" cy="461665"/>
              </a:xfrm>
              <a:prstGeom prst="rect">
                <a:avLst/>
              </a:prstGeom>
              <a:blipFill>
                <a:blip r:embed="rId7"/>
                <a:stretch>
                  <a:fillRect l="-1759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/>
              <p:nvPr/>
            </p:nvSpPr>
            <p:spPr>
              <a:xfrm>
                <a:off x="1991544" y="3507968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2. Feed the commitments of the colors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and get edge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𝑖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9C125ED-06E5-4F43-85B3-148C7F2860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3507968"/>
                <a:ext cx="5040560" cy="830997"/>
              </a:xfrm>
              <a:prstGeom prst="rect">
                <a:avLst/>
              </a:prstGeom>
              <a:blipFill>
                <a:blip r:embed="rId8"/>
                <a:stretch>
                  <a:fillRect l="-1759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AB21C586-E7F7-654D-A603-EC72EE6CF4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87" b="57188"/>
          <a:stretch/>
        </p:blipFill>
        <p:spPr>
          <a:xfrm>
            <a:off x="10272464" y="3020738"/>
            <a:ext cx="387850" cy="50593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1124C52-1D57-0846-8858-E6508131943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80" b="57188"/>
          <a:stretch/>
        </p:blipFill>
        <p:spPr>
          <a:xfrm>
            <a:off x="9716453" y="3020738"/>
            <a:ext cx="382485" cy="505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/>
              <p:nvPr/>
            </p:nvSpPr>
            <p:spPr>
              <a:xfrm>
                <a:off x="1991544" y="4558471"/>
                <a:ext cx="504056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3. </a:t>
                </a:r>
                <a:r>
                  <a:rPr lang="en-US" sz="2400" strike="sngStrike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strike="sngStrike" dirty="0"/>
                  <a:t>, go back and repeat.</a:t>
                </a: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D0ED554-6D73-7F49-A87A-F5ADFA1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4558471"/>
                <a:ext cx="5040560" cy="830997"/>
              </a:xfrm>
              <a:prstGeom prst="rect">
                <a:avLst/>
              </a:prstGeom>
              <a:blipFill>
                <a:blip r:embed="rId10"/>
                <a:stretch>
                  <a:fillRect l="-1759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D241CCD1-0D35-1F4A-9173-27F900FE1B2E}"/>
              </a:ext>
            </a:extLst>
          </p:cNvPr>
          <p:cNvSpPr/>
          <p:nvPr/>
        </p:nvSpPr>
        <p:spPr>
          <a:xfrm>
            <a:off x="2279576" y="2089629"/>
            <a:ext cx="4318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Permute a legal coloring and color all edges correctly.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/>
              <p:nvPr/>
            </p:nvSpPr>
            <p:spPr>
              <a:xfrm>
                <a:off x="1991544" y="5517232"/>
                <a:ext cx="8107393" cy="860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4. </a:t>
                </a:r>
                <a:r>
                  <a:rPr lang="en-US" sz="2400" strike="sngStrike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</m:d>
                    <m:r>
                      <a:rPr lang="en-US" sz="2400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e>
                      <m:sup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,</m:t>
                    </m:r>
                    <m:sSup>
                      <m:sSupPr>
                        <m:ctrlP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e>
                      <m:sup>
                        <m:r>
                          <a:rPr lang="en-US" sz="2400" i="1" strike="sngStrike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  <m:r>
                      <a:rPr lang="en-US" sz="2400" i="1" strike="sngStrike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strike="sngStrike" dirty="0"/>
                  <a:t>, </a:t>
                </a:r>
                <a:r>
                  <a:rPr lang="en-US" sz="2400" dirty="0"/>
                  <a:t>output the commitments and openings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as the transcript.</a:t>
                </a: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25AD941-860F-EC4A-8962-EAC629FC8C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5517232"/>
                <a:ext cx="8107393" cy="860748"/>
              </a:xfrm>
              <a:prstGeom prst="rect">
                <a:avLst/>
              </a:prstGeom>
              <a:blipFill>
                <a:blip r:embed="rId11"/>
                <a:stretch>
                  <a:fillRect l="-1094" t="-579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14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Why is this zero-knowledge?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1877122" y="1251917"/>
            <a:ext cx="8395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Claim: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Hybrids 1 and 2 are identical.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09B6C4-6C51-1F4E-A372-23C293B46A30}"/>
                  </a:ext>
                </a:extLst>
              </p:cNvPr>
              <p:cNvSpPr/>
              <p:nvPr/>
            </p:nvSpPr>
            <p:spPr>
              <a:xfrm>
                <a:off x="1877122" y="2132857"/>
                <a:ext cx="839534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a typeface="Cambria Math" panose="02040503050406030204" pitchFamily="18" charset="0"/>
                    <a:cs typeface="Arial Unicode MS" pitchFamily="34" charset="-128"/>
                  </a:rPr>
                  <a:t>Hybrid 1 merely samples from the same distribution as Hybrid 2 and, with probability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1−1/|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|</m:t>
                    </m:r>
                  </m:oMath>
                </a14:m>
                <a:r>
                  <a:rPr lang="en-US" sz="2800" dirty="0"/>
                  <a:t>, decides to throw it away and resample.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009B6C4-6C51-1F4E-A372-23C293B46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122" y="2132857"/>
                <a:ext cx="8395342" cy="1384995"/>
              </a:xfrm>
              <a:prstGeom prst="rect">
                <a:avLst/>
              </a:prstGeom>
              <a:blipFill>
                <a:blip r:embed="rId3"/>
                <a:stretch>
                  <a:fillRect l="-1511" t="-5505" r="-2417" b="-1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406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11663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Put together: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9F0D42-8F52-BF47-AEA8-2FBFDA0F21F8}"/>
              </a:ext>
            </a:extLst>
          </p:cNvPr>
          <p:cNvSpPr/>
          <p:nvPr/>
        </p:nvSpPr>
        <p:spPr>
          <a:xfrm>
            <a:off x="1877122" y="1251917"/>
            <a:ext cx="83953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Theorem: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3COL protocol is zero knowledge.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7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ubtitle 1">
            <a:extLst>
              <a:ext uri="{FF2B5EF4-FFF2-40B4-BE49-F238E27FC236}">
                <a16:creationId xmlns:a16="http://schemas.microsoft.com/office/drawing/2014/main" id="{4B93C1E0-09AA-A847-99E7-7E33B258C6BA}"/>
              </a:ext>
            </a:extLst>
          </p:cNvPr>
          <p:cNvSpPr txBox="1">
            <a:spLocks/>
          </p:cNvSpPr>
          <p:nvPr/>
        </p:nvSpPr>
        <p:spPr>
          <a:xfrm>
            <a:off x="1667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Examples of NP Assertions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255D23-0332-C34D-AF3E-F9B3C9822FFC}"/>
                  </a:ext>
                </a:extLst>
              </p:cNvPr>
              <p:cNvSpPr/>
              <p:nvPr/>
            </p:nvSpPr>
            <p:spPr>
              <a:xfrm>
                <a:off x="2135561" y="1412777"/>
                <a:ext cx="821574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My public key is well-formed</a:t>
                </a:r>
                <a:r>
                  <a:rPr lang="en-US" sz="2800" dirty="0"/>
                  <a:t> (e.g. in RSA, the public key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, a product of two primes together with an e that is relatively prime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255D23-0332-C34D-AF3E-F9B3C9822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1412777"/>
                <a:ext cx="8215747" cy="1384995"/>
              </a:xfrm>
              <a:prstGeom prst="rect">
                <a:avLst/>
              </a:prstGeom>
              <a:blipFill>
                <a:blip r:embed="rId3"/>
                <a:stretch>
                  <a:fillRect l="-1389" t="-4545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F995B60-FDE8-C648-A033-9A1DBA9072FC}"/>
                  </a:ext>
                </a:extLst>
              </p:cNvPr>
              <p:cNvSpPr/>
              <p:nvPr/>
            </p:nvSpPr>
            <p:spPr>
              <a:xfrm>
                <a:off x="2135561" y="2924944"/>
                <a:ext cx="8215747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Encrypted bitcoin (or </a:t>
                </a:r>
                <a:r>
                  <a:rPr lang="en-US" sz="2800" b="1" dirty="0" err="1"/>
                  <a:t>Zcash</a:t>
                </a:r>
                <a:r>
                  <a:rPr lang="en-US" sz="2800" b="1" dirty="0"/>
                  <a:t>):  “I have enough money to pay you.” </a:t>
                </a:r>
                <a:r>
                  <a:rPr lang="en-US" sz="2800" dirty="0"/>
                  <a:t>(e.g. I will publish an encryption of my bank account and prove to you that my balance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≥$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F995B60-FDE8-C648-A033-9A1DBA907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2924944"/>
                <a:ext cx="8215747" cy="1815882"/>
              </a:xfrm>
              <a:prstGeom prst="rect">
                <a:avLst/>
              </a:prstGeom>
              <a:blipFill>
                <a:blip r:embed="rId4"/>
                <a:stretch>
                  <a:fillRect l="-1389" t="-347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8EAE71E-BAFE-E043-927E-A570D0827AFD}"/>
              </a:ext>
            </a:extLst>
          </p:cNvPr>
          <p:cNvSpPr/>
          <p:nvPr/>
        </p:nvSpPr>
        <p:spPr>
          <a:xfrm>
            <a:off x="2192042" y="4922005"/>
            <a:ext cx="82157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Running programs on encrypted inputs: </a:t>
            </a:r>
            <a:r>
              <a:rPr lang="en-US" sz="2800" dirty="0"/>
              <a:t>Given Enc(x) and y, prove that y = PROG(x).</a:t>
            </a:r>
          </a:p>
        </p:txBody>
      </p:sp>
    </p:spTree>
    <p:extLst>
      <p:ext uri="{BB962C8B-B14F-4D97-AF65-F5344CB8AC3E}">
        <p14:creationId xmlns:p14="http://schemas.microsoft.com/office/powerpoint/2010/main" val="116475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ubtitle 1">
            <a:extLst>
              <a:ext uri="{FF2B5EF4-FFF2-40B4-BE49-F238E27FC236}">
                <a16:creationId xmlns:a16="http://schemas.microsoft.com/office/drawing/2014/main" id="{4B93C1E0-09AA-A847-99E7-7E33B258C6BA}"/>
              </a:ext>
            </a:extLst>
          </p:cNvPr>
          <p:cNvSpPr txBox="1">
            <a:spLocks/>
          </p:cNvSpPr>
          <p:nvPr/>
        </p:nvSpPr>
        <p:spPr>
          <a:xfrm>
            <a:off x="1667508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Examples of NP Assertions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EAE71E-BAFE-E043-927E-A570D0827AFD}"/>
              </a:ext>
            </a:extLst>
          </p:cNvPr>
          <p:cNvSpPr/>
          <p:nvPr/>
        </p:nvSpPr>
        <p:spPr>
          <a:xfrm>
            <a:off x="2168632" y="1844825"/>
            <a:ext cx="821574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Running programs on encrypted inputs: </a:t>
            </a:r>
            <a:r>
              <a:rPr lang="en-US" sz="2800" dirty="0"/>
              <a:t>Given Enc(x) and y, prove that y = PROG(x).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603298-657F-ED48-94D7-99726E3E39FA}"/>
              </a:ext>
            </a:extLst>
          </p:cNvPr>
          <p:cNvSpPr/>
          <p:nvPr/>
        </p:nvSpPr>
        <p:spPr>
          <a:xfrm>
            <a:off x="3132973" y="3368935"/>
            <a:ext cx="72397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More generally: A tool to enforce honest behavior without revealing information.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8C3E4ED-E3F6-5D4F-B34C-C5770DD05048}"/>
              </a:ext>
            </a:extLst>
          </p:cNvPr>
          <p:cNvSpPr/>
          <p:nvPr/>
        </p:nvSpPr>
        <p:spPr>
          <a:xfrm>
            <a:off x="1991544" y="4087024"/>
            <a:ext cx="8532440" cy="2654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4" y="188640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What if V is NOT HONEST.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/>
              <p:nvPr/>
            </p:nvSpPr>
            <p:spPr>
              <a:xfrm>
                <a:off x="2135560" y="1263030"/>
                <a:ext cx="8270142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An Interactive Protocol (P,V) is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honest-verifier </a:t>
                </a:r>
                <a:r>
                  <a:rPr lang="en-US" sz="2800" dirty="0"/>
                  <a:t>perfect zero-knowledge for a language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if there exists a PPT simulator S such that for every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, the following two distributions are identical: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29F2CBE-399C-5845-9FD6-7AA821DA4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1263030"/>
                <a:ext cx="8270142" cy="1815882"/>
              </a:xfrm>
              <a:prstGeom prst="rect">
                <a:avLst/>
              </a:prstGeom>
              <a:blipFill>
                <a:blip r:embed="rId3"/>
                <a:stretch>
                  <a:fillRect l="-1687" t="-3472" r="-1994" b="-9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/>
              <p:nvPr/>
            </p:nvSpPr>
            <p:spPr>
              <a:xfrm>
                <a:off x="2460073" y="3056186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E3EF1F-CDC8-3249-AF37-F3C8795DC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073" y="3056186"/>
                <a:ext cx="3626864" cy="584775"/>
              </a:xfrm>
              <a:prstGeom prst="rect">
                <a:avLst/>
              </a:prstGeom>
              <a:blipFill>
                <a:blip r:embed="rId4"/>
                <a:stretch>
                  <a:fillRect l="-4181" t="-12766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/>
              <p:nvPr/>
            </p:nvSpPr>
            <p:spPr>
              <a:xfrm>
                <a:off x="6432887" y="3033038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3BA3FD-C93B-D444-AF2F-1EEB60426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87" y="3033038"/>
                <a:ext cx="3626864" cy="607923"/>
              </a:xfrm>
              <a:prstGeom prst="rect">
                <a:avLst/>
              </a:prstGeom>
              <a:blipFill>
                <a:blip r:embed="rId5"/>
                <a:stretch>
                  <a:fillRect l="-4196" t="-1041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8C593A6-F384-3243-AA89-ECD15A9106A3}"/>
              </a:ext>
            </a:extLst>
          </p:cNvPr>
          <p:cNvSpPr/>
          <p:nvPr/>
        </p:nvSpPr>
        <p:spPr>
          <a:xfrm>
            <a:off x="1991544" y="1124745"/>
            <a:ext cx="8414158" cy="26543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E2EE4C-14EF-5046-81F3-7CA4A54C9501}"/>
                  </a:ext>
                </a:extLst>
              </p:cNvPr>
              <p:cNvSpPr/>
              <p:nvPr/>
            </p:nvSpPr>
            <p:spPr>
              <a:xfrm>
                <a:off x="2135560" y="4225309"/>
                <a:ext cx="853244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An Interactive Protocol (P,V) is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perfect zero-knowledge </a:t>
                </a:r>
                <a:r>
                  <a:rPr lang="en-US" sz="2800" dirty="0"/>
                  <a:t>for a language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if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for every PPT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, there exists a (expected) poly time simulator S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for every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/>
                  <a:t>, the following two distributions are identical: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4E2EE4C-14EF-5046-81F3-7CA4A54C9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4225309"/>
                <a:ext cx="8532440" cy="1815882"/>
              </a:xfrm>
              <a:prstGeom prst="rect">
                <a:avLst/>
              </a:prstGeom>
              <a:blipFill>
                <a:blip r:embed="rId6"/>
                <a:stretch>
                  <a:fillRect l="-1634" t="-3472" b="-9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2BD66D-4CAA-0342-8595-37DDB902A11B}"/>
                  </a:ext>
                </a:extLst>
              </p:cNvPr>
              <p:cNvSpPr/>
              <p:nvPr/>
            </p:nvSpPr>
            <p:spPr>
              <a:xfrm>
                <a:off x="2460073" y="6018465"/>
                <a:ext cx="36268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𝑣𝑖𝑒𝑤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2BD66D-4CAA-0342-8595-37DDB902A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073" y="6018465"/>
                <a:ext cx="3626864" cy="584775"/>
              </a:xfrm>
              <a:prstGeom prst="rect">
                <a:avLst/>
              </a:prstGeom>
              <a:blipFill>
                <a:blip r:embed="rId7"/>
                <a:stretch>
                  <a:fillRect l="-4181" t="-12766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30FB4C-9EA2-9E4F-B98F-9777DD1A1BA9}"/>
                  </a:ext>
                </a:extLst>
              </p:cNvPr>
              <p:cNvSpPr/>
              <p:nvPr/>
            </p:nvSpPr>
            <p:spPr>
              <a:xfrm>
                <a:off x="6432887" y="5995317"/>
                <a:ext cx="3626864" cy="607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2.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30FB4C-9EA2-9E4F-B98F-9777DD1A1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87" y="5995317"/>
                <a:ext cx="3626864" cy="607923"/>
              </a:xfrm>
              <a:prstGeom prst="rect">
                <a:avLst/>
              </a:prstGeom>
              <a:blipFill>
                <a:blip r:embed="rId8"/>
                <a:stretch>
                  <a:fillRect l="-4196" t="-6122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ubtitle 1">
            <a:extLst>
              <a:ext uri="{FF2B5EF4-FFF2-40B4-BE49-F238E27FC236}">
                <a16:creationId xmlns:a16="http://schemas.microsoft.com/office/drawing/2014/main" id="{F4DE7FAB-F829-0F41-889C-73E33AF02CB1}"/>
              </a:ext>
            </a:extLst>
          </p:cNvPr>
          <p:cNvSpPr txBox="1">
            <a:spLocks/>
          </p:cNvSpPr>
          <p:nvPr/>
        </p:nvSpPr>
        <p:spPr>
          <a:xfrm rot="19533933">
            <a:off x="1448483" y="727309"/>
            <a:ext cx="1374155" cy="6396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OLD DEF</a:t>
            </a:r>
            <a:endParaRPr lang="en-US" sz="28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5" name="Subtitle 1">
            <a:extLst>
              <a:ext uri="{FF2B5EF4-FFF2-40B4-BE49-F238E27FC236}">
                <a16:creationId xmlns:a16="http://schemas.microsoft.com/office/drawing/2014/main" id="{C30758EA-17A6-D94E-A6FA-6142C5EC08F5}"/>
              </a:ext>
            </a:extLst>
          </p:cNvPr>
          <p:cNvSpPr txBox="1">
            <a:spLocks/>
          </p:cNvSpPr>
          <p:nvPr/>
        </p:nvSpPr>
        <p:spPr>
          <a:xfrm rot="19533933">
            <a:off x="1228864" y="3671205"/>
            <a:ext cx="1806769" cy="6396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REAL DEF</a:t>
            </a:r>
            <a:endParaRPr lang="en-US" sz="28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968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8" grpId="0"/>
      <p:bldP spid="11" grpId="0"/>
      <p:bldP spid="12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332656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Previous Theorem: Zero Knowledge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CE881-7C8A-694B-B9BF-6A1C1203EAC1}"/>
              </a:ext>
            </a:extLst>
          </p:cNvPr>
          <p:cNvSpPr/>
          <p:nvPr/>
        </p:nvSpPr>
        <p:spPr>
          <a:xfrm>
            <a:off x="1703512" y="1268761"/>
            <a:ext cx="9500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Claim: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QR protocol is </a:t>
            </a:r>
            <a:r>
              <a:rPr lang="en-US" sz="3200" b="1" dirty="0">
                <a:solidFill>
                  <a:srgbClr val="0000FF"/>
                </a:solidFill>
                <a:ea typeface="Cambria Math" panose="02040503050406030204" pitchFamily="18" charset="0"/>
                <a:cs typeface="Arial Unicode MS" pitchFamily="34" charset="-128"/>
              </a:rPr>
              <a:t>honest verifier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zero knowledge.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24D1A-C6BE-8A43-B3E6-58BA72B88F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/>
          <a:stretch/>
        </p:blipFill>
        <p:spPr>
          <a:xfrm>
            <a:off x="1847529" y="2291494"/>
            <a:ext cx="3535501" cy="2001067"/>
          </a:xfrm>
          <a:prstGeom prst="rect">
            <a:avLst/>
          </a:prstGeom>
          <a:ln w="25400">
            <a:solidFill>
              <a:schemeClr val="accent1">
                <a:shade val="95000"/>
                <a:satMod val="10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567BDA-7DD0-5B40-BAA5-F6976B99CE8A}"/>
                  </a:ext>
                </a:extLst>
              </p:cNvPr>
              <p:cNvSpPr/>
              <p:nvPr/>
            </p:nvSpPr>
            <p:spPr>
              <a:xfrm>
                <a:off x="1559496" y="4429562"/>
                <a:ext cx="36004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567BDA-7DD0-5B40-BAA5-F6976B99C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4429562"/>
                <a:ext cx="3600400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5843464" y="2029884"/>
            <a:ext cx="5360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D47528-F624-7A44-949F-3A1A9BA3CAC2}"/>
              </a:ext>
            </a:extLst>
          </p:cNvPr>
          <p:cNvSpPr/>
          <p:nvPr/>
        </p:nvSpPr>
        <p:spPr>
          <a:xfrm>
            <a:off x="6063387" y="2707252"/>
            <a:ext cx="51410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1. First pick a random bit 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6063388" y="3402285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2. pick a random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388" y="3402285"/>
                <a:ext cx="4281085" cy="523220"/>
              </a:xfrm>
              <a:prstGeom prst="rect">
                <a:avLst/>
              </a:prstGeom>
              <a:blipFill>
                <a:blip r:embed="rId5"/>
                <a:stretch>
                  <a:fillRect l="-2959" t="-11628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204901-D476-BD46-B4E0-63284ED78185}"/>
                  </a:ext>
                </a:extLst>
              </p:cNvPr>
              <p:cNvSpPr/>
              <p:nvPr/>
            </p:nvSpPr>
            <p:spPr>
              <a:xfrm>
                <a:off x="6063388" y="4122366"/>
                <a:ext cx="4281085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3.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3204901-D476-BD46-B4E0-63284ED78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388" y="4122366"/>
                <a:ext cx="4281085" cy="530915"/>
              </a:xfrm>
              <a:prstGeom prst="rect">
                <a:avLst/>
              </a:prstGeom>
              <a:blipFill>
                <a:blip r:embed="rId6"/>
                <a:stretch>
                  <a:fillRect l="-2959" t="-930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8D2B3FB-4E30-4144-9D17-AF3F969986B0}"/>
              </a:ext>
            </a:extLst>
          </p:cNvPr>
          <p:cNvSpPr/>
          <p:nvPr/>
        </p:nvSpPr>
        <p:spPr>
          <a:xfrm>
            <a:off x="1644072" y="5589239"/>
            <a:ext cx="9619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Exercise: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simulated transcript is identically distributed as the real transcript in the interaction (P,V).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24A011-4346-2144-9B88-9D38897DD705}"/>
                  </a:ext>
                </a:extLst>
              </p:cNvPr>
              <p:cNvSpPr/>
              <p:nvPr/>
            </p:nvSpPr>
            <p:spPr>
              <a:xfrm>
                <a:off x="6063388" y="4762743"/>
                <a:ext cx="4281085" cy="5309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4. output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E24A011-4346-2144-9B88-9D38897DD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3388" y="4762743"/>
                <a:ext cx="4281085" cy="530915"/>
              </a:xfrm>
              <a:prstGeom prst="rect">
                <a:avLst/>
              </a:prstGeom>
              <a:blipFill>
                <a:blip r:embed="rId7"/>
                <a:stretch>
                  <a:fillRect l="-2959" t="-930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NEED: Zero Knowledge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CE881-7C8A-694B-B9BF-6A1C1203EAC1}"/>
              </a:ext>
            </a:extLst>
          </p:cNvPr>
          <p:cNvSpPr/>
          <p:nvPr/>
        </p:nvSpPr>
        <p:spPr>
          <a:xfrm>
            <a:off x="1703512" y="692697"/>
            <a:ext cx="89644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Theorem: </a:t>
            </a:r>
            <a:r>
              <a:rPr lang="en-US" sz="2800" dirty="0">
                <a:ea typeface="Cambria Math" panose="02040503050406030204" pitchFamily="18" charset="0"/>
                <a:cs typeface="Arial Unicode MS" pitchFamily="34" charset="-128"/>
              </a:rPr>
              <a:t>The QR protocol is (malicious verifier) zero knowledge.</a:t>
            </a:r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1730468" y="1852406"/>
            <a:ext cx="7328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/>
              <p:nvPr/>
            </p:nvSpPr>
            <p:spPr>
              <a:xfrm>
                <a:off x="1904212" y="2275975"/>
                <a:ext cx="8296245" cy="81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1. First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for a random z and feed 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12" y="2275975"/>
                <a:ext cx="8296245" cy="812274"/>
              </a:xfrm>
              <a:prstGeom prst="rect">
                <a:avLst/>
              </a:prstGeom>
              <a:blipFill>
                <a:blip r:embed="rId3"/>
                <a:stretch>
                  <a:fillRect l="-1527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1912439" y="3102121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2.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439" y="3102121"/>
                <a:ext cx="4281085" cy="523220"/>
              </a:xfrm>
              <a:prstGeom prst="rect">
                <a:avLst/>
              </a:prstGeom>
              <a:blipFill>
                <a:blip r:embed="rId4"/>
                <a:stretch>
                  <a:fillRect l="-2959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/>
              <p:nvPr/>
            </p:nvSpPr>
            <p:spPr>
              <a:xfrm>
                <a:off x="1883024" y="3752470"/>
                <a:ext cx="75253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3.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, output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stop. 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024" y="3752470"/>
                <a:ext cx="7525344" cy="523220"/>
              </a:xfrm>
              <a:prstGeom prst="rect">
                <a:avLst/>
              </a:prstGeom>
              <a:blipFill>
                <a:blip r:embed="rId5"/>
                <a:stretch>
                  <a:fillRect l="-1686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B5C0AAC-3E17-6245-81B9-5C1EC4D58A17}"/>
              </a:ext>
            </a:extLst>
          </p:cNvPr>
          <p:cNvSpPr/>
          <p:nvPr/>
        </p:nvSpPr>
        <p:spPr>
          <a:xfrm>
            <a:off x="1904211" y="4437113"/>
            <a:ext cx="78133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4. Otherwise, go back to step 1 and repeat. (also called “rewinding”).</a:t>
            </a:r>
          </a:p>
        </p:txBody>
      </p:sp>
    </p:spTree>
    <p:extLst>
      <p:ext uri="{BB962C8B-B14F-4D97-AF65-F5344CB8AC3E}">
        <p14:creationId xmlns:p14="http://schemas.microsoft.com/office/powerpoint/2010/main" val="248259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84C6F5-6161-4548-A053-1D8B5F83BEC1}"/>
              </a:ext>
            </a:extLst>
          </p:cNvPr>
          <p:cNvSpPr/>
          <p:nvPr/>
        </p:nvSpPr>
        <p:spPr>
          <a:xfrm>
            <a:off x="1730468" y="188641"/>
            <a:ext cx="68039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ea typeface="Cambria Math" panose="02040503050406030204" pitchFamily="18" charset="0"/>
                <a:cs typeface="Arial Unicode MS" pitchFamily="34" charset="-128"/>
              </a:rPr>
              <a:t>Simulator S works as follows: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/>
              <p:nvPr/>
            </p:nvSpPr>
            <p:spPr>
              <a:xfrm>
                <a:off x="1904212" y="612210"/>
                <a:ext cx="8296245" cy="812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1. First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800" dirty="0"/>
                  <a:t> for a random z and feed 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3D47528-F624-7A44-949F-3A1A9BA3C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12" y="612210"/>
                <a:ext cx="8296245" cy="812274"/>
              </a:xfrm>
              <a:prstGeom prst="rect">
                <a:avLst/>
              </a:prstGeom>
              <a:blipFill>
                <a:blip r:embed="rId3"/>
                <a:stretch>
                  <a:fillRect l="-1527"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/>
              <p:nvPr/>
            </p:nvSpPr>
            <p:spPr>
              <a:xfrm>
                <a:off x="1912439" y="1438356"/>
                <a:ext cx="428108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2.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C774E6-9528-8B46-A44C-26AC6CED78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439" y="1438356"/>
                <a:ext cx="4281085" cy="523220"/>
              </a:xfrm>
              <a:prstGeom prst="rect">
                <a:avLst/>
              </a:prstGeom>
              <a:blipFill>
                <a:blip r:embed="rId4"/>
                <a:stretch>
                  <a:fillRect l="-295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/>
              <p:nvPr/>
            </p:nvSpPr>
            <p:spPr>
              <a:xfrm>
                <a:off x="1883024" y="2088705"/>
                <a:ext cx="75253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3.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, output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and stop. 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7C78A51-B58E-FD48-A670-725DF91AD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024" y="2088705"/>
                <a:ext cx="7525344" cy="523220"/>
              </a:xfrm>
              <a:prstGeom prst="rect">
                <a:avLst/>
              </a:prstGeom>
              <a:blipFill>
                <a:blip r:embed="rId5"/>
                <a:stretch>
                  <a:fillRect l="-1686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B5C0AAC-3E17-6245-81B9-5C1EC4D58A17}"/>
              </a:ext>
            </a:extLst>
          </p:cNvPr>
          <p:cNvSpPr/>
          <p:nvPr/>
        </p:nvSpPr>
        <p:spPr>
          <a:xfrm>
            <a:off x="1904211" y="2773348"/>
            <a:ext cx="78133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4. Otherwise, go back to step 1 and repeat. (also called “rewinding”).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424BA3-C06E-F142-9632-16194FF9A7E2}"/>
                  </a:ext>
                </a:extLst>
              </p:cNvPr>
              <p:cNvSpPr/>
              <p:nvPr/>
            </p:nvSpPr>
            <p:spPr>
              <a:xfrm>
                <a:off x="1904211" y="4149081"/>
                <a:ext cx="781337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Lemma</a:t>
                </a:r>
                <a:r>
                  <a:rPr lang="en-US" sz="2800" dirty="0"/>
                  <a:t>: S runs in expected polynomial-time and when it outputs a view, it is identical to the view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in a real execution.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424BA3-C06E-F142-9632-16194FF9A7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211" y="4149081"/>
                <a:ext cx="7813376" cy="1384995"/>
              </a:xfrm>
              <a:prstGeom prst="rect">
                <a:avLst/>
              </a:prstGeom>
              <a:blipFill>
                <a:blip r:embed="rId6"/>
                <a:stretch>
                  <a:fillRect l="-1621" t="-4545" r="-1783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07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4462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What Made it Possible?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D47528-F624-7A44-949F-3A1A9BA3CAC2}"/>
              </a:ext>
            </a:extLst>
          </p:cNvPr>
          <p:cNvSpPr/>
          <p:nvPr/>
        </p:nvSpPr>
        <p:spPr>
          <a:xfrm>
            <a:off x="1904212" y="1484785"/>
            <a:ext cx="829624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1. Each statement had multiple proofs of which the prover chooses one at random.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C774E6-9528-8B46-A44C-26AC6CED78FC}"/>
              </a:ext>
            </a:extLst>
          </p:cNvPr>
          <p:cNvSpPr/>
          <p:nvPr/>
        </p:nvSpPr>
        <p:spPr>
          <a:xfrm>
            <a:off x="1912438" y="2780929"/>
            <a:ext cx="807199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2. Each such proof is made of two parts: seeing either one on its own gives the verifier no knowledge; seeing both imply 100% correctness.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C78A51-B58E-FD48-A670-725DF91AD4E8}"/>
              </a:ext>
            </a:extLst>
          </p:cNvPr>
          <p:cNvSpPr/>
          <p:nvPr/>
        </p:nvSpPr>
        <p:spPr>
          <a:xfrm>
            <a:off x="1883024" y="4670572"/>
            <a:ext cx="75253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3. Verifier chooses to see either part, at random. The prover’s ability to provide either part on demand convinces the verifier. </a:t>
            </a:r>
          </a:p>
        </p:txBody>
      </p:sp>
    </p:spTree>
    <p:extLst>
      <p:ext uri="{BB962C8B-B14F-4D97-AF65-F5344CB8AC3E}">
        <p14:creationId xmlns:p14="http://schemas.microsoft.com/office/powerpoint/2010/main" val="30653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21348</TotalTime>
  <Words>3014</Words>
  <Application>Microsoft Macintosh PowerPoint</Application>
  <PresentationFormat>Widescreen</PresentationFormat>
  <Paragraphs>477</Paragraphs>
  <Slides>45</Slides>
  <Notes>44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American Typewriter</vt:lpstr>
      <vt:lpstr>Aptos</vt:lpstr>
      <vt:lpstr>Aptos Display</vt:lpstr>
      <vt:lpstr>Arial</vt:lpstr>
      <vt:lpstr>Calibri</vt:lpstr>
      <vt:lpstr>Cambria Math</vt:lpstr>
      <vt:lpstr>Office Theme</vt:lpstr>
      <vt:lpstr>Purdue CS555: Cryptography Lecture 16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Purdue CS555: Cryptography Lecture 3 </dc:title>
  <dc:creator>Hanshen Xiao</dc:creator>
  <cp:lastModifiedBy>Hanshen Xiao</cp:lastModifiedBy>
  <cp:revision>26</cp:revision>
  <dcterms:created xsi:type="dcterms:W3CDTF">2025-08-25T19:13:43Z</dcterms:created>
  <dcterms:modified xsi:type="dcterms:W3CDTF">2025-10-20T19:20:46Z</dcterms:modified>
</cp:coreProperties>
</file>