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687" r:id="rId4"/>
    <p:sldId id="688" r:id="rId5"/>
    <p:sldId id="700" r:id="rId6"/>
    <p:sldId id="701" r:id="rId7"/>
    <p:sldId id="706" r:id="rId8"/>
    <p:sldId id="703" r:id="rId9"/>
    <p:sldId id="704" r:id="rId10"/>
    <p:sldId id="678" r:id="rId11"/>
    <p:sldId id="679" r:id="rId12"/>
    <p:sldId id="680" r:id="rId13"/>
    <p:sldId id="681" r:id="rId14"/>
    <p:sldId id="682" r:id="rId15"/>
    <p:sldId id="683" r:id="rId16"/>
    <p:sldId id="684" r:id="rId17"/>
    <p:sldId id="705" r:id="rId18"/>
    <p:sldId id="685" r:id="rId19"/>
    <p:sldId id="689" r:id="rId20"/>
    <p:sldId id="698" r:id="rId21"/>
    <p:sldId id="690" r:id="rId22"/>
    <p:sldId id="686" r:id="rId23"/>
    <p:sldId id="699" r:id="rId24"/>
    <p:sldId id="707" r:id="rId25"/>
    <p:sldId id="708" r:id="rId26"/>
    <p:sldId id="711" r:id="rId27"/>
    <p:sldId id="710" r:id="rId28"/>
    <p:sldId id="712" r:id="rId29"/>
    <p:sldId id="692" r:id="rId30"/>
    <p:sldId id="697" r:id="rId31"/>
    <p:sldId id="696" r:id="rId32"/>
    <p:sldId id="714" r:id="rId33"/>
    <p:sldId id="715" r:id="rId34"/>
    <p:sldId id="713" r:id="rId35"/>
    <p:sldId id="716" r:id="rId36"/>
    <p:sldId id="691" r:id="rId37"/>
    <p:sldId id="717" r:id="rId38"/>
    <p:sldId id="693" r:id="rId39"/>
    <p:sldId id="718" r:id="rId40"/>
    <p:sldId id="719" r:id="rId41"/>
    <p:sldId id="721" r:id="rId42"/>
    <p:sldId id="720" r:id="rId43"/>
    <p:sldId id="695" r:id="rId44"/>
    <p:sldId id="722" r:id="rId45"/>
    <p:sldId id="723" r:id="rId46"/>
    <p:sldId id="724" r:id="rId47"/>
    <p:sldId id="726" r:id="rId48"/>
    <p:sldId id="727" r:id="rId49"/>
    <p:sldId id="728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82729"/>
  </p:normalViewPr>
  <p:slideViewPr>
    <p:cSldViewPr snapToGrid="0">
      <p:cViewPr varScale="1">
        <p:scale>
          <a:sx n="105" d="100"/>
          <a:sy n="105" d="100"/>
        </p:scale>
        <p:origin x="-192" y="-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EF505-6EAF-FB49-A762-3623A236B6C9}" type="datetimeFigureOut">
              <a:rPr lang="en-US" smtClean="0"/>
              <a:t>10/16/25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EE442-FF26-4249-9E11-24F08F9FD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83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69662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49603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06572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18150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99153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45092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27321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17002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9880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63505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1032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15892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75996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46794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06195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386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5345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67290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86440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84805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34482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745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74125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47701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87445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17644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18667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32610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2188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36175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907157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485502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5839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512409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378785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262650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823828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88395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082868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198498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316186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3138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5050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1204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7969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5998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806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63050-01B2-37F8-373D-B64596BC9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1A97C6-0EF9-8C7F-76FA-BDBDD0063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9A3DA-BDD6-2ADC-2EF2-CC3DCABA3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10/16/25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A4BDF-32C9-5A8F-7547-9B6F2E144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D05C4-57D2-2419-BC2E-5A7EB55DC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1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D3710-7953-413E-A729-A66BEC85B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BCA2D-BC4E-B1F8-D383-10D447F72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C0CA8-F00D-EFE1-B580-EB78A3F9D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10/16/25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8ABF2-E15F-77D6-FACE-9080DB75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E4C9B-2891-967B-D948-8239812E7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59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28445A-220F-6B86-0A9B-1F7BCB60D1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A709EB-F95D-B839-1C67-25CDB8DE0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5C9BD-1C84-B0B9-66A1-C7BEED100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10/16/25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35827-B101-B8DF-3CE9-9DEBD4B36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B28A1-B0C5-6232-42A2-99187D7D8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6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571EB-EFD9-94EF-E1EA-6DE00D26B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F61DC-2E54-CA73-0208-3B68CC702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E79D6-7D9F-4141-B140-A5C1D0467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10/16/25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56E8C-11B1-819B-8323-BC248634D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6DDE6-A837-DE9D-E87E-7875FB0BC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75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9EE15-3A02-B021-661C-67E86CDD9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6AEE1-7B25-B002-5DDA-571BC0B8E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75105-D48C-35A0-A260-06018BC17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10/16/25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F7A1E-892A-39DD-AEF8-13F2E2B9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AE0C5-A382-4F2F-A346-019C7B639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74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0B2E1-1C3A-A301-979A-D02799B1B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BA747-0DF4-6B1B-1943-AA3190145E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49BE52-4488-4817-911D-F666ED34B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F6E93-D42E-CEDA-4FAE-EB0288659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10/16/25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75133-320C-9555-99D5-54717D0EF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357D41-93DB-1EC4-5A39-1E0761628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88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3189E-4A6A-14FC-2B83-7807974A9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FB5CA-38A6-7668-F76B-86B79992B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FA1988-0428-6DEA-5350-28A8F1A8E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B36BE7-B202-BA99-83AE-E9B8B89FA7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2D94B8-D1A6-17A9-5004-0A1294D10E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CFF401-FFBE-F31C-DF4D-91CED0F36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10/16/25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DE590C-5149-0079-4E31-38B344A87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FADA1B-8FA3-07FC-CBFA-37E3AF824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5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8A624-BC42-6ED6-F1DA-E6A39368A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6393AD-5264-A917-41DC-49A28479B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10/16/25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374E13-6E2F-0688-3F40-27C641F3E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A8D6C3-FD94-5CD1-A07E-6F8946F09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16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7DC785-81A4-9BCF-20FF-982ADCEAA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10/16/25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302103-9930-D049-2738-DE773CB14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F522C7-787A-0C3D-E76B-30F3FDEDF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726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7136-8B86-17E6-D5F8-BC27C2EDE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AC6AA-09AB-431A-7F65-75311BD9A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A180B9-0CD4-AFE0-D582-C64088051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AF22BA-C36A-9964-0BD8-8750C67F5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10/16/25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B95639-F09C-7C0F-F59A-F66B7F15D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A49E0-B55B-14D9-04FE-F26FFADBD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20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EC7A7-E2DA-1A48-4204-35048E2F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26FFA6-46DD-BA2E-8F84-1F971144F4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5AA6F9-F40F-7CD7-B14B-1899D4753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3819A6-9025-F679-E064-ADD23B600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10/16/25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ECC58-8BB3-04E3-E73E-8FC9C9199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9D8B5-26EF-699B-DEC1-A9747CBF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07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21D671-6389-2B32-BFDD-7D8EFC132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885C4-555D-ED68-52ED-C153B2186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D8EED-6EF5-465C-2533-8DA435E02F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3DCA05-C01A-464A-B4FC-AD243AD53EE8}" type="datetimeFigureOut">
              <a:rPr lang="en-US" smtClean="0"/>
              <a:t>10/16/25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2747C-1114-BCFC-E4EA-B1D1A14C7D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761DD-D476-EAAA-5646-E00B0D79D1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26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s55500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32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32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jpeg"/><Relationship Id="rId5" Type="http://schemas.openxmlformats.org/officeDocument/2006/relationships/image" Target="../media/image36.png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jpeg"/><Relationship Id="rId5" Type="http://schemas.openxmlformats.org/officeDocument/2006/relationships/image" Target="../media/image1.png"/><Relationship Id="rId4" Type="http://schemas.openxmlformats.org/officeDocument/2006/relationships/image" Target="../media/image35.jpe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8.jpe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jpeg"/><Relationship Id="rId5" Type="http://schemas.openxmlformats.org/officeDocument/2006/relationships/image" Target="../media/image1.png"/><Relationship Id="rId4" Type="http://schemas.openxmlformats.org/officeDocument/2006/relationships/image" Target="../media/image35.jpe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1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1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1.png"/><Relationship Id="rId9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1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1.png"/><Relationship Id="rId7" Type="http://schemas.openxmlformats.org/officeDocument/2006/relationships/image" Target="../media/image75.png"/><Relationship Id="rId12" Type="http://schemas.openxmlformats.org/officeDocument/2006/relationships/image" Target="../media/image7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png"/><Relationship Id="rId11" Type="http://schemas.openxmlformats.org/officeDocument/2006/relationships/image" Target="../media/image78.png"/><Relationship Id="rId5" Type="http://schemas.openxmlformats.org/officeDocument/2006/relationships/image" Target="../media/image73.png"/><Relationship Id="rId10" Type="http://schemas.openxmlformats.org/officeDocument/2006/relationships/image" Target="../media/image77.png"/><Relationship Id="rId4" Type="http://schemas.openxmlformats.org/officeDocument/2006/relationships/image" Target="../media/image72.png"/><Relationship Id="rId9" Type="http://schemas.openxmlformats.org/officeDocument/2006/relationships/image" Target="../media/image6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1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10" Type="http://schemas.openxmlformats.org/officeDocument/2006/relationships/image" Target="../media/image64.png"/><Relationship Id="rId4" Type="http://schemas.openxmlformats.org/officeDocument/2006/relationships/image" Target="../media/image57.png"/><Relationship Id="rId9" Type="http://schemas.openxmlformats.org/officeDocument/2006/relationships/image" Target="../media/image6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10" Type="http://schemas.openxmlformats.org/officeDocument/2006/relationships/image" Target="../media/image92.jpeg"/><Relationship Id="rId4" Type="http://schemas.openxmlformats.org/officeDocument/2006/relationships/image" Target="../media/image86.jpeg"/><Relationship Id="rId9" Type="http://schemas.openxmlformats.org/officeDocument/2006/relationships/image" Target="../media/image9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7" Type="http://schemas.openxmlformats.org/officeDocument/2006/relationships/image" Target="../media/image10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7" Type="http://schemas.openxmlformats.org/officeDocument/2006/relationships/image" Target="../media/image10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6.png"/><Relationship Id="rId4" Type="http://schemas.openxmlformats.org/officeDocument/2006/relationships/image" Target="../media/image11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8.png"/><Relationship Id="rId5" Type="http://schemas.openxmlformats.org/officeDocument/2006/relationships/image" Target="../media/image116.png"/><Relationship Id="rId4" Type="http://schemas.openxmlformats.org/officeDocument/2006/relationships/image" Target="../media/image117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58DBD-4C8F-ADB2-3054-869B80709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1041400"/>
            <a:ext cx="10058400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Purdue CS555: </a:t>
            </a:r>
            <a:r>
              <a:rPr lang="en-US" dirty="0"/>
              <a:t>Cryptography</a:t>
            </a:r>
            <a:br>
              <a:rPr lang="en-US" dirty="0"/>
            </a:br>
            <a:r>
              <a:rPr lang="en-US" dirty="0"/>
              <a:t>Lecture 15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525513-29FC-0E55-1D49-6505414EF2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Instructor: Hanshen Xiao</a:t>
            </a:r>
          </a:p>
          <a:p>
            <a:r>
              <a:rPr lang="en-US" dirty="0"/>
              <a:t>Teaching Assistant: Justin He</a:t>
            </a:r>
          </a:p>
          <a:p>
            <a:r>
              <a:rPr lang="en-US" dirty="0"/>
              <a:t>course website: </a:t>
            </a:r>
            <a:r>
              <a:rPr lang="en-US" dirty="0">
                <a:hlinkClick r:id="rId2"/>
              </a:rPr>
              <a:t>https://cs55500.github.io/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208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09048" y="260648"/>
                <a:ext cx="9123457" cy="7920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Theorem: </a:t>
                </a:r>
                <a14:m>
                  <m:oMath xmlns:m="http://schemas.openxmlformats.org/officeDocument/2006/math">
                    <m:r>
                      <a:rPr lang="en-US" sz="4000" b="1" i="1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𝑵</m:t>
                    </m:r>
                  </m:oMath>
                </a14:m>
                <a:r>
                  <a:rPr lang="en-US" sz="24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is a product of two prime numbers</a:t>
                </a:r>
                <a:endParaRPr lang="en-US" sz="40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048" y="260648"/>
                <a:ext cx="9123457" cy="792088"/>
              </a:xfrm>
              <a:prstGeom prst="rect">
                <a:avLst/>
              </a:prstGeom>
              <a:blipFill>
                <a:blip r:embed="rId3"/>
                <a:stretch>
                  <a:fillRect t="-17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B1DA8690-207B-2D45-B1C2-0CE1DC3D2D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2492016" y="1671779"/>
            <a:ext cx="1831033" cy="14981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4B7040-CD5D-9740-9D51-D5FAB8AD3C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8136396" y="2184620"/>
            <a:ext cx="648072" cy="670672"/>
          </a:xfrm>
          <a:prstGeom prst="rect">
            <a:avLst/>
          </a:prstGeom>
        </p:spPr>
      </p:pic>
      <p:sp>
        <p:nvSpPr>
          <p:cNvPr id="11" name="Rectangle 63">
            <a:extLst>
              <a:ext uri="{FF2B5EF4-FFF2-40B4-BE49-F238E27FC236}">
                <a16:creationId xmlns:a16="http://schemas.microsoft.com/office/drawing/2014/main" id="{ADBA2894-B98C-F14D-A113-5255299BBCC5}"/>
              </a:ext>
            </a:extLst>
          </p:cNvPr>
          <p:cNvSpPr txBox="1">
            <a:spLocks noChangeArrowheads="1"/>
          </p:cNvSpPr>
          <p:nvPr/>
        </p:nvSpPr>
        <p:spPr>
          <a:xfrm>
            <a:off x="2711624" y="3181462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b="1" dirty="0">
                <a:solidFill>
                  <a:srgbClr val="7030A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Prover</a:t>
            </a:r>
            <a:endParaRPr lang="en-US" altLang="en-US" sz="2000" b="1" dirty="0">
              <a:solidFill>
                <a:srgbClr val="7030A0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2" name="Rectangle 63">
            <a:extLst>
              <a:ext uri="{FF2B5EF4-FFF2-40B4-BE49-F238E27FC236}">
                <a16:creationId xmlns:a16="http://schemas.microsoft.com/office/drawing/2014/main" id="{819E2B35-2DB2-FA44-9179-BE828D804ACB}"/>
              </a:ext>
            </a:extLst>
          </p:cNvPr>
          <p:cNvSpPr txBox="1">
            <a:spLocks noChangeArrowheads="1"/>
          </p:cNvSpPr>
          <p:nvPr/>
        </p:nvSpPr>
        <p:spPr>
          <a:xfrm>
            <a:off x="7608168" y="2832693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b="1" dirty="0">
                <a:solidFill>
                  <a:srgbClr val="00B05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Verifier</a:t>
            </a:r>
            <a:endParaRPr lang="en-US" altLang="en-US" sz="2000" b="1" dirty="0">
              <a:solidFill>
                <a:srgbClr val="00B050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4E56F2-09FF-DA42-99D3-8F9E97F4256A}"/>
              </a:ext>
            </a:extLst>
          </p:cNvPr>
          <p:cNvCxnSpPr/>
          <p:nvPr/>
        </p:nvCxnSpPr>
        <p:spPr>
          <a:xfrm>
            <a:off x="4727848" y="2634667"/>
            <a:ext cx="28803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35219D6-6DF9-7C48-9808-B9070DC199D4}"/>
                  </a:ext>
                </a:extLst>
              </p:cNvPr>
              <p:cNvSpPr/>
              <p:nvPr/>
            </p:nvSpPr>
            <p:spPr>
              <a:xfrm>
                <a:off x="4728414" y="1996736"/>
                <a:ext cx="244143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b="1" dirty="0">
                    <a:ea typeface="Cambria Math" panose="02040503050406030204" pitchFamily="18" charset="0"/>
                    <a:cs typeface="Arial Unicode MS" pitchFamily="34" charset="-128"/>
                  </a:rPr>
                  <a:t>Proof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=(</m:t>
                    </m:r>
                    <m:r>
                      <a:rPr 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𝑷</m:t>
                    </m:r>
                    <m:r>
                      <a:rPr 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𝑸</m:t>
                    </m:r>
                    <m:r>
                      <a:rPr 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35219D6-6DF9-7C48-9808-B9070DC199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414" y="1996736"/>
                <a:ext cx="2441438" cy="523220"/>
              </a:xfrm>
              <a:prstGeom prst="rect">
                <a:avLst/>
              </a:prstGeom>
              <a:blipFill>
                <a:blip r:embed="rId5"/>
                <a:stretch>
                  <a:fillRect l="-5181" t="-11905" r="-207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76AB11F-5AE7-524F-A869-5957BD6253ED}"/>
                  </a:ext>
                </a:extLst>
              </p:cNvPr>
              <p:cNvSpPr/>
              <p:nvPr/>
            </p:nvSpPr>
            <p:spPr>
              <a:xfrm>
                <a:off x="7253760" y="3553852"/>
                <a:ext cx="306141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Accept </a:t>
                </a:r>
                <a:r>
                  <a:rPr lang="en-US" sz="2800" i="1" dirty="0" err="1">
                    <a:ea typeface="Cambria Math" panose="02040503050406030204" pitchFamily="18" charset="0"/>
                    <a:cs typeface="Arial Unicode MS" pitchFamily="34" charset="-128"/>
                  </a:rPr>
                  <a:t>iff</a:t>
                </a:r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N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𝑃𝑄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.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endParaRPr lang="en-US" sz="2800" dirty="0"/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76AB11F-5AE7-524F-A869-5957BD6253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3760" y="3553852"/>
                <a:ext cx="3061416" cy="523220"/>
              </a:xfrm>
              <a:prstGeom prst="rect">
                <a:avLst/>
              </a:prstGeom>
              <a:blipFill>
                <a:blip r:embed="rId6"/>
                <a:stretch>
                  <a:fillRect l="-4132" t="-11628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EB48C648-FFDC-4E49-B803-14785F813C72}"/>
              </a:ext>
            </a:extLst>
          </p:cNvPr>
          <p:cNvSpPr/>
          <p:nvPr/>
        </p:nvSpPr>
        <p:spPr>
          <a:xfrm>
            <a:off x="2576768" y="4751828"/>
            <a:ext cx="67801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After interaction, Bob the Verifier knows:</a:t>
            </a:r>
            <a:endParaRPr 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CDD1270-15A4-834F-9ECF-B2FC7E822C6D}"/>
                  </a:ext>
                </a:extLst>
              </p:cNvPr>
              <p:cNvSpPr/>
              <p:nvPr/>
            </p:nvSpPr>
            <p:spPr>
              <a:xfrm>
                <a:off x="3034585" y="5298622"/>
                <a:ext cx="503958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N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 is a product of two primes. </a:t>
                </a:r>
                <a:endParaRPr lang="en-US" sz="2800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CDD1270-15A4-834F-9ECF-B2FC7E822C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4585" y="5298622"/>
                <a:ext cx="5039585" cy="523220"/>
              </a:xfrm>
              <a:prstGeom prst="rect">
                <a:avLst/>
              </a:prstGeom>
              <a:blipFill>
                <a:blip r:embed="rId7"/>
                <a:stretch>
                  <a:fillRect l="-2771" t="-14286" r="-1511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991D5A4-D344-EB4D-B7B8-3DC0A9ECC846}"/>
                  </a:ext>
                </a:extLst>
              </p:cNvPr>
              <p:cNvSpPr/>
              <p:nvPr/>
            </p:nvSpPr>
            <p:spPr>
              <a:xfrm>
                <a:off x="3025444" y="5930116"/>
                <a:ext cx="462857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2) </a:t>
                </a:r>
                <a:r>
                  <a:rPr lang="en-US" sz="2800" b="1" dirty="0">
                    <a:solidFill>
                      <a:srgbClr val="FF0000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Also</a:t>
                </a:r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, the two factors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N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. </a:t>
                </a:r>
                <a:endParaRPr lang="en-US" sz="2800" dirty="0"/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991D5A4-D344-EB4D-B7B8-3DC0A9ECC8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444" y="5930116"/>
                <a:ext cx="4628575" cy="523220"/>
              </a:xfrm>
              <a:prstGeom prst="rect">
                <a:avLst/>
              </a:prstGeom>
              <a:blipFill>
                <a:blip r:embed="rId8"/>
                <a:stretch>
                  <a:fillRect l="-2740" t="-14286" r="-1918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8409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09048" y="260648"/>
                <a:ext cx="9123457" cy="7920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Theorem: </a:t>
                </a:r>
                <a14:m>
                  <m:oMath xmlns:m="http://schemas.openxmlformats.org/officeDocument/2006/math">
                    <m:r>
                      <a:rPr lang="en-US" sz="4000" b="1" i="1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𝒚</m:t>
                    </m:r>
                  </m:oMath>
                </a14:m>
                <a:r>
                  <a:rPr lang="en-US" sz="24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is a quadratic residue mod </a:t>
                </a:r>
                <a14:m>
                  <m:oMath xmlns:m="http://schemas.openxmlformats.org/officeDocument/2006/math">
                    <m:r>
                      <a:rPr lang="en-US" sz="4000" b="1" i="1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𝑵</m:t>
                    </m:r>
                  </m:oMath>
                </a14:m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endParaRPr lang="en-US" sz="40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048" y="260648"/>
                <a:ext cx="9123457" cy="792088"/>
              </a:xfrm>
              <a:prstGeom prst="rect">
                <a:avLst/>
              </a:prstGeom>
              <a:blipFill>
                <a:blip r:embed="rId3"/>
                <a:stretch>
                  <a:fillRect l="-417" t="-12500" b="-2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B1DA8690-207B-2D45-B1C2-0CE1DC3D2D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2492016" y="1671779"/>
            <a:ext cx="1831033" cy="14981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4B7040-CD5D-9740-9D51-D5FAB8AD3C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8136396" y="2184620"/>
            <a:ext cx="648072" cy="670672"/>
          </a:xfrm>
          <a:prstGeom prst="rect">
            <a:avLst/>
          </a:prstGeom>
        </p:spPr>
      </p:pic>
      <p:sp>
        <p:nvSpPr>
          <p:cNvPr id="11" name="Rectangle 63">
            <a:extLst>
              <a:ext uri="{FF2B5EF4-FFF2-40B4-BE49-F238E27FC236}">
                <a16:creationId xmlns:a16="http://schemas.microsoft.com/office/drawing/2014/main" id="{ADBA2894-B98C-F14D-A113-5255299BBCC5}"/>
              </a:ext>
            </a:extLst>
          </p:cNvPr>
          <p:cNvSpPr txBox="1">
            <a:spLocks noChangeArrowheads="1"/>
          </p:cNvSpPr>
          <p:nvPr/>
        </p:nvSpPr>
        <p:spPr>
          <a:xfrm>
            <a:off x="2711624" y="3181462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b="1" dirty="0">
                <a:solidFill>
                  <a:srgbClr val="7030A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Prover</a:t>
            </a:r>
            <a:endParaRPr lang="en-US" altLang="en-US" sz="2000" b="1" dirty="0">
              <a:solidFill>
                <a:srgbClr val="7030A0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2" name="Rectangle 63">
            <a:extLst>
              <a:ext uri="{FF2B5EF4-FFF2-40B4-BE49-F238E27FC236}">
                <a16:creationId xmlns:a16="http://schemas.microsoft.com/office/drawing/2014/main" id="{819E2B35-2DB2-FA44-9179-BE828D804ACB}"/>
              </a:ext>
            </a:extLst>
          </p:cNvPr>
          <p:cNvSpPr txBox="1">
            <a:spLocks noChangeArrowheads="1"/>
          </p:cNvSpPr>
          <p:nvPr/>
        </p:nvSpPr>
        <p:spPr>
          <a:xfrm>
            <a:off x="7608168" y="2832693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b="1" dirty="0">
                <a:solidFill>
                  <a:srgbClr val="00B05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Verifier</a:t>
            </a:r>
            <a:endParaRPr lang="en-US" altLang="en-US" sz="2000" b="1" dirty="0">
              <a:solidFill>
                <a:srgbClr val="00B050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4E56F2-09FF-DA42-99D3-8F9E97F4256A}"/>
              </a:ext>
            </a:extLst>
          </p:cNvPr>
          <p:cNvCxnSpPr/>
          <p:nvPr/>
        </p:nvCxnSpPr>
        <p:spPr>
          <a:xfrm>
            <a:off x="4727848" y="2634667"/>
            <a:ext cx="28803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35219D6-6DF9-7C48-9808-B9070DC199D4}"/>
                  </a:ext>
                </a:extLst>
              </p:cNvPr>
              <p:cNvSpPr/>
              <p:nvPr/>
            </p:nvSpPr>
            <p:spPr>
              <a:xfrm>
                <a:off x="4799856" y="2041684"/>
                <a:ext cx="310548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ea typeface="Cambria Math" panose="02040503050406030204" pitchFamily="18" charset="0"/>
                    <a:cs typeface="Arial Unicode MS" pitchFamily="34" charset="-128"/>
                  </a:rPr>
                  <a:t>Proof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</m:t>
                    </m:r>
                    <m:r>
                      <a:rPr 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𝒙</m:t>
                    </m:r>
                    <m:r>
                      <a:rPr 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∈</m:t>
                    </m:r>
                    <m:sSubSup>
                      <m:sSubSupPr>
                        <m:ctrlP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SupPr>
                      <m:e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𝒁</m:t>
                        </m:r>
                      </m:e>
                      <m:sub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𝑵</m:t>
                        </m:r>
                      </m:sub>
                      <m:sup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bSup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35219D6-6DF9-7C48-9808-B9070DC199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856" y="2041684"/>
                <a:ext cx="3105485" cy="523220"/>
              </a:xfrm>
              <a:prstGeom prst="rect">
                <a:avLst/>
              </a:prstGeom>
              <a:blipFill>
                <a:blip r:embed="rId5"/>
                <a:stretch>
                  <a:fillRect l="-4065" t="-11628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76AB11F-5AE7-524F-A869-5957BD6253ED}"/>
                  </a:ext>
                </a:extLst>
              </p:cNvPr>
              <p:cNvSpPr/>
              <p:nvPr/>
            </p:nvSpPr>
            <p:spPr>
              <a:xfrm>
                <a:off x="7802753" y="3407763"/>
                <a:ext cx="2741139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Accept </a:t>
                </a:r>
                <a:r>
                  <a:rPr lang="en-US" sz="2800" i="1" dirty="0" err="1">
                    <a:ea typeface="Cambria Math" panose="02040503050406030204" pitchFamily="18" charset="0"/>
                    <a:cs typeface="Arial Unicode MS" pitchFamily="34" charset="-128"/>
                  </a:rPr>
                  <a:t>iff</a:t>
                </a:r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𝑦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(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mod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).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endParaRPr lang="en-US" sz="2800" dirty="0"/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76AB11F-5AE7-524F-A869-5957BD6253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2753" y="3407763"/>
                <a:ext cx="2741139" cy="954107"/>
              </a:xfrm>
              <a:prstGeom prst="rect">
                <a:avLst/>
              </a:prstGeom>
              <a:blipFill>
                <a:blip r:embed="rId6"/>
                <a:stretch>
                  <a:fillRect l="-4608" t="-6579"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EB48C648-FFDC-4E49-B803-14785F813C72}"/>
              </a:ext>
            </a:extLst>
          </p:cNvPr>
          <p:cNvSpPr/>
          <p:nvPr/>
        </p:nvSpPr>
        <p:spPr>
          <a:xfrm>
            <a:off x="2576768" y="4751828"/>
            <a:ext cx="67801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After interaction, Bob the Verifier knows:</a:t>
            </a:r>
            <a:endParaRPr 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CDD1270-15A4-834F-9ECF-B2FC7E822C6D}"/>
                  </a:ext>
                </a:extLst>
              </p:cNvPr>
              <p:cNvSpPr/>
              <p:nvPr/>
            </p:nvSpPr>
            <p:spPr>
              <a:xfrm>
                <a:off x="3034585" y="5298622"/>
                <a:ext cx="542289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y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 is a quadratic residue mod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𝑁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. </a:t>
                </a:r>
                <a:endParaRPr lang="en-US" sz="2800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CDD1270-15A4-834F-9ECF-B2FC7E822C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4585" y="5298622"/>
                <a:ext cx="5422895" cy="523220"/>
              </a:xfrm>
              <a:prstGeom prst="rect">
                <a:avLst/>
              </a:prstGeom>
              <a:blipFill>
                <a:blip r:embed="rId7"/>
                <a:stretch>
                  <a:fillRect l="-2576" t="-14286" r="-14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991D5A4-D344-EB4D-B7B8-3DC0A9ECC846}"/>
                  </a:ext>
                </a:extLst>
              </p:cNvPr>
              <p:cNvSpPr/>
              <p:nvPr/>
            </p:nvSpPr>
            <p:spPr>
              <a:xfrm>
                <a:off x="3025444" y="5930116"/>
                <a:ext cx="463889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2) </a:t>
                </a:r>
                <a:r>
                  <a:rPr lang="en-US" sz="2800" b="1" dirty="0">
                    <a:solidFill>
                      <a:srgbClr val="FF0000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Also</a:t>
                </a:r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, the square root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𝑦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. </a:t>
                </a:r>
                <a:endParaRPr lang="en-US" sz="2800" dirty="0"/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991D5A4-D344-EB4D-B7B8-3DC0A9ECC8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444" y="5930116"/>
                <a:ext cx="4638899" cy="523220"/>
              </a:xfrm>
              <a:prstGeom prst="rect">
                <a:avLst/>
              </a:prstGeom>
              <a:blipFill>
                <a:blip r:embed="rId8"/>
                <a:stretch>
                  <a:fillRect l="-2732" t="-14286" r="-1913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97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09048" y="116632"/>
                <a:ext cx="9123457" cy="7920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Theorem: Graphs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1" i="1">
                            <a:solidFill>
                              <a:srgbClr val="891637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4000" b="1" i="1">
                            <a:solidFill>
                              <a:srgbClr val="891637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𝑮</m:t>
                        </m:r>
                      </m:e>
                      <m:sub>
                        <m:r>
                          <a:rPr lang="en-US" sz="4000" b="1" i="1">
                            <a:solidFill>
                              <a:srgbClr val="891637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4000" i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1" i="1">
                            <a:solidFill>
                              <a:srgbClr val="891637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4000" b="1" i="1">
                            <a:solidFill>
                              <a:srgbClr val="891637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𝑮</m:t>
                        </m:r>
                      </m:e>
                      <m:sub>
                        <m:r>
                          <a:rPr lang="en-US" sz="4000" b="1" i="1">
                            <a:solidFill>
                              <a:srgbClr val="891637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4000" i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are isomorphic.</a:t>
                </a:r>
                <a:r>
                  <a:rPr lang="en-US" sz="4000" i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</a:p>
            </p:txBody>
          </p:sp>
        </mc:Choice>
        <mc:Fallback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048" y="116632"/>
                <a:ext cx="9123457" cy="792088"/>
              </a:xfrm>
              <a:prstGeom prst="rect">
                <a:avLst/>
              </a:prstGeom>
              <a:blipFill>
                <a:blip r:embed="rId3"/>
                <a:stretch>
                  <a:fillRect l="-556" t="-12698" r="-417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B1DA8690-207B-2D45-B1C2-0CE1DC3D2D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2225424" y="3140969"/>
            <a:ext cx="1831033" cy="14981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4B7040-CD5D-9740-9D51-D5FAB8AD3C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9216516" y="3653810"/>
            <a:ext cx="648072" cy="670672"/>
          </a:xfrm>
          <a:prstGeom prst="rect">
            <a:avLst/>
          </a:prstGeom>
        </p:spPr>
      </p:pic>
      <p:sp>
        <p:nvSpPr>
          <p:cNvPr id="11" name="Rectangle 63">
            <a:extLst>
              <a:ext uri="{FF2B5EF4-FFF2-40B4-BE49-F238E27FC236}">
                <a16:creationId xmlns:a16="http://schemas.microsoft.com/office/drawing/2014/main" id="{ADBA2894-B98C-F14D-A113-5255299BBCC5}"/>
              </a:ext>
            </a:extLst>
          </p:cNvPr>
          <p:cNvSpPr txBox="1">
            <a:spLocks noChangeArrowheads="1"/>
          </p:cNvSpPr>
          <p:nvPr/>
        </p:nvSpPr>
        <p:spPr>
          <a:xfrm>
            <a:off x="2445032" y="4650652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b="1" dirty="0">
                <a:solidFill>
                  <a:srgbClr val="7030A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Prover</a:t>
            </a:r>
            <a:endParaRPr lang="en-US" altLang="en-US" sz="2000" b="1" dirty="0">
              <a:solidFill>
                <a:srgbClr val="7030A0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2" name="Rectangle 63">
            <a:extLst>
              <a:ext uri="{FF2B5EF4-FFF2-40B4-BE49-F238E27FC236}">
                <a16:creationId xmlns:a16="http://schemas.microsoft.com/office/drawing/2014/main" id="{819E2B35-2DB2-FA44-9179-BE828D804ACB}"/>
              </a:ext>
            </a:extLst>
          </p:cNvPr>
          <p:cNvSpPr txBox="1">
            <a:spLocks noChangeArrowheads="1"/>
          </p:cNvSpPr>
          <p:nvPr/>
        </p:nvSpPr>
        <p:spPr>
          <a:xfrm>
            <a:off x="8688288" y="4301883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b="1" dirty="0">
                <a:solidFill>
                  <a:srgbClr val="00B05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Verifier</a:t>
            </a:r>
            <a:endParaRPr lang="en-US" altLang="en-US" sz="2000" b="1" dirty="0">
              <a:solidFill>
                <a:srgbClr val="00B050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4E56F2-09FF-DA42-99D3-8F9E97F4256A}"/>
              </a:ext>
            </a:extLst>
          </p:cNvPr>
          <p:cNvCxnSpPr>
            <a:cxnSpLocks/>
          </p:cNvCxnSpPr>
          <p:nvPr/>
        </p:nvCxnSpPr>
        <p:spPr>
          <a:xfrm>
            <a:off x="4461256" y="4103857"/>
            <a:ext cx="44239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35219D6-6DF9-7C48-9808-B9070DC199D4}"/>
                  </a:ext>
                </a:extLst>
              </p:cNvPr>
              <p:cNvSpPr/>
              <p:nvPr/>
            </p:nvSpPr>
            <p:spPr>
              <a:xfrm>
                <a:off x="4941990" y="3510874"/>
                <a:ext cx="360228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ea typeface="Cambria Math" panose="02040503050406030204" pitchFamily="18" charset="0"/>
                    <a:cs typeface="Arial Unicode MS" pitchFamily="34" charset="-128"/>
                  </a:rPr>
                  <a:t>Proof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</m:t>
                    </m:r>
                    <m:r>
                      <a:rPr 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𝝅</m:t>
                    </m:r>
                    <m:r>
                      <a:rPr 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𝑵</m:t>
                        </m:r>
                      </m:e>
                    </m:d>
                    <m:r>
                      <a:rPr 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→[</m:t>
                    </m:r>
                    <m:r>
                      <a:rPr 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𝑵</m:t>
                    </m:r>
                    <m:r>
                      <a:rPr 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]</m:t>
                    </m:r>
                  </m:oMath>
                </a14:m>
                <a:r>
                  <a:rPr lang="en-US" sz="2800" b="1" dirty="0"/>
                  <a:t>, </a:t>
                </a: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35219D6-6DF9-7C48-9808-B9070DC199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1990" y="3510874"/>
                <a:ext cx="3602283" cy="523220"/>
              </a:xfrm>
              <a:prstGeom prst="rect">
                <a:avLst/>
              </a:prstGeom>
              <a:blipFill>
                <a:blip r:embed="rId5"/>
                <a:stretch>
                  <a:fillRect l="-3521" t="-11905" r="-352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30">
            <a:extLst>
              <a:ext uri="{FF2B5EF4-FFF2-40B4-BE49-F238E27FC236}">
                <a16:creationId xmlns:a16="http://schemas.microsoft.com/office/drawing/2014/main" id="{5994CBBB-7E7A-C049-A3E3-3416258F82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410" y="1031065"/>
            <a:ext cx="2030789" cy="203078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42C76B3-C1DF-4440-88B5-B114FA8771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862" y="1093918"/>
            <a:ext cx="2030788" cy="2030788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EE1F0383-6FB1-7A4A-B64E-8BB5A1AF1263}"/>
              </a:ext>
            </a:extLst>
          </p:cNvPr>
          <p:cNvGrpSpPr/>
          <p:nvPr/>
        </p:nvGrpSpPr>
        <p:grpSpPr>
          <a:xfrm>
            <a:off x="3431705" y="692696"/>
            <a:ext cx="2129243" cy="2384396"/>
            <a:chOff x="1921862" y="724634"/>
            <a:chExt cx="2129243" cy="238439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079F9DF-39C8-524C-96A5-8E42E25A781D}"/>
                </a:ext>
              </a:extLst>
            </p:cNvPr>
            <p:cNvSpPr/>
            <p:nvPr/>
          </p:nvSpPr>
          <p:spPr>
            <a:xfrm>
              <a:off x="2771800" y="724634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ea typeface="Cambria Math" panose="02040503050406030204" pitchFamily="18" charset="0"/>
                  <a:cs typeface="Arial Unicode MS" pitchFamily="34" charset="-128"/>
                </a:rPr>
                <a:t>1</a:t>
              </a:r>
              <a:endParaRPr lang="en-US" sz="2000" b="1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BBE07CD-D881-0949-AB37-9D45651032A1}"/>
                </a:ext>
              </a:extLst>
            </p:cNvPr>
            <p:cNvSpPr/>
            <p:nvPr/>
          </p:nvSpPr>
          <p:spPr>
            <a:xfrm>
              <a:off x="1921862" y="1358936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ea typeface="Cambria Math" panose="02040503050406030204" pitchFamily="18" charset="0"/>
                  <a:cs typeface="Arial Unicode MS" pitchFamily="34" charset="-128"/>
                </a:rPr>
                <a:t>2</a:t>
              </a:r>
              <a:endParaRPr lang="en-US" sz="2000" b="1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A9BBD5E-11E8-2F4C-8A0C-5A8A917E37CA}"/>
                </a:ext>
              </a:extLst>
            </p:cNvPr>
            <p:cNvSpPr/>
            <p:nvPr/>
          </p:nvSpPr>
          <p:spPr>
            <a:xfrm>
              <a:off x="3712503" y="1372706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ea typeface="Cambria Math" panose="02040503050406030204" pitchFamily="18" charset="0"/>
                  <a:cs typeface="Arial Unicode MS" pitchFamily="34" charset="-128"/>
                </a:rPr>
                <a:t>5</a:t>
              </a:r>
              <a:endParaRPr lang="en-US" sz="2000" b="1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4641FBB-FF9E-4846-9763-B7645C656254}"/>
                </a:ext>
              </a:extLst>
            </p:cNvPr>
            <p:cNvSpPr/>
            <p:nvPr/>
          </p:nvSpPr>
          <p:spPr>
            <a:xfrm>
              <a:off x="2035217" y="2694124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ea typeface="Cambria Math" panose="02040503050406030204" pitchFamily="18" charset="0"/>
                  <a:cs typeface="Arial Unicode MS" pitchFamily="34" charset="-128"/>
                </a:rPr>
                <a:t>3</a:t>
              </a:r>
              <a:endParaRPr lang="en-US" sz="2000" b="1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4344DB7-02DF-9444-A228-E93FF05CB6D5}"/>
                </a:ext>
              </a:extLst>
            </p:cNvPr>
            <p:cNvSpPr/>
            <p:nvPr/>
          </p:nvSpPr>
          <p:spPr>
            <a:xfrm>
              <a:off x="3513318" y="2708920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ea typeface="Cambria Math" panose="02040503050406030204" pitchFamily="18" charset="0"/>
                  <a:cs typeface="Arial Unicode MS" pitchFamily="34" charset="-128"/>
                </a:rPr>
                <a:t>4</a:t>
              </a:r>
              <a:endParaRPr lang="en-US" sz="2000" b="1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A696E4D-727A-C847-990F-A89F247FA72B}"/>
                </a:ext>
              </a:extLst>
            </p:cNvPr>
            <p:cNvSpPr/>
            <p:nvPr/>
          </p:nvSpPr>
          <p:spPr>
            <a:xfrm>
              <a:off x="2905347" y="1309942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ea typeface="Cambria Math" panose="02040503050406030204" pitchFamily="18" charset="0"/>
                  <a:cs typeface="Arial Unicode MS" pitchFamily="34" charset="-128"/>
                </a:rPr>
                <a:t>6</a:t>
              </a:r>
              <a:endParaRPr lang="en-US" sz="2000" b="1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B4374F3-2E81-4F4C-8C1C-C18037C9BD7E}"/>
                </a:ext>
              </a:extLst>
            </p:cNvPr>
            <p:cNvSpPr/>
            <p:nvPr/>
          </p:nvSpPr>
          <p:spPr>
            <a:xfrm>
              <a:off x="2427786" y="1532691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ea typeface="Cambria Math" panose="02040503050406030204" pitchFamily="18" charset="0"/>
                  <a:cs typeface="Arial Unicode MS" pitchFamily="34" charset="-128"/>
                </a:rPr>
                <a:t>7</a:t>
              </a:r>
              <a:endParaRPr lang="en-US" sz="2000" b="1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5C4D5C8-9A29-3742-B5CF-0722D494834D}"/>
                </a:ext>
              </a:extLst>
            </p:cNvPr>
            <p:cNvSpPr/>
            <p:nvPr/>
          </p:nvSpPr>
          <p:spPr>
            <a:xfrm>
              <a:off x="2363155" y="2154904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ea typeface="Cambria Math" panose="02040503050406030204" pitchFamily="18" charset="0"/>
                  <a:cs typeface="Arial Unicode MS" pitchFamily="34" charset="-128"/>
                </a:rPr>
                <a:t>8</a:t>
              </a:r>
              <a:endParaRPr lang="en-US" sz="2000" b="1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AB26C5A-4404-394B-9AC1-8707B2BA4C7B}"/>
                </a:ext>
              </a:extLst>
            </p:cNvPr>
            <p:cNvSpPr/>
            <p:nvPr/>
          </p:nvSpPr>
          <p:spPr>
            <a:xfrm>
              <a:off x="3221335" y="2152323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ea typeface="Cambria Math" panose="02040503050406030204" pitchFamily="18" charset="0"/>
                  <a:cs typeface="Arial Unicode MS" pitchFamily="34" charset="-128"/>
                </a:rPr>
                <a:t>9</a:t>
              </a:r>
              <a:endParaRPr lang="en-US" sz="2000" b="1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30FF771-BAFB-5C4E-96B7-7C0D7383EF28}"/>
                </a:ext>
              </a:extLst>
            </p:cNvPr>
            <p:cNvSpPr/>
            <p:nvPr/>
          </p:nvSpPr>
          <p:spPr>
            <a:xfrm>
              <a:off x="3131840" y="1544879"/>
              <a:ext cx="46901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ea typeface="Cambria Math" panose="02040503050406030204" pitchFamily="18" charset="0"/>
                  <a:cs typeface="Arial Unicode MS" pitchFamily="34" charset="-128"/>
                </a:rPr>
                <a:t>10</a:t>
              </a:r>
              <a:endParaRPr lang="en-US" sz="2000" b="1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D0C4671-EA57-9243-A54A-E6AFEBE34A96}"/>
              </a:ext>
            </a:extLst>
          </p:cNvPr>
          <p:cNvGrpSpPr/>
          <p:nvPr/>
        </p:nvGrpSpPr>
        <p:grpSpPr>
          <a:xfrm>
            <a:off x="6600104" y="709168"/>
            <a:ext cx="2679896" cy="2647825"/>
            <a:chOff x="5076104" y="708665"/>
            <a:chExt cx="2679896" cy="2647825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509928A-1B61-9B4C-A3D9-CE9B1D3E0680}"/>
                </a:ext>
              </a:extLst>
            </p:cNvPr>
            <p:cNvSpPr/>
            <p:nvPr/>
          </p:nvSpPr>
          <p:spPr>
            <a:xfrm>
              <a:off x="6177614" y="708665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ea typeface="Cambria Math" panose="02040503050406030204" pitchFamily="18" charset="0"/>
                  <a:cs typeface="Arial Unicode MS" pitchFamily="34" charset="-128"/>
                </a:rPr>
                <a:t>1</a:t>
              </a:r>
              <a:endParaRPr lang="en-US" sz="2000" b="1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A11C200-C71C-5445-945D-FD40F55EEC0B}"/>
                </a:ext>
              </a:extLst>
            </p:cNvPr>
            <p:cNvSpPr/>
            <p:nvPr/>
          </p:nvSpPr>
          <p:spPr>
            <a:xfrm>
              <a:off x="5463956" y="953037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ea typeface="Cambria Math" panose="02040503050406030204" pitchFamily="18" charset="0"/>
                  <a:cs typeface="Arial Unicode MS" pitchFamily="34" charset="-128"/>
                </a:rPr>
                <a:t>2</a:t>
              </a:r>
              <a:endParaRPr lang="en-US" sz="2000" b="1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3334432-FAB1-2B40-B9AA-C0DE8AC856B0}"/>
                </a:ext>
              </a:extLst>
            </p:cNvPr>
            <p:cNvSpPr/>
            <p:nvPr/>
          </p:nvSpPr>
          <p:spPr>
            <a:xfrm>
              <a:off x="5076104" y="1660738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ea typeface="Cambria Math" panose="02040503050406030204" pitchFamily="18" charset="0"/>
                  <a:cs typeface="Arial Unicode MS" pitchFamily="34" charset="-128"/>
                </a:rPr>
                <a:t>3</a:t>
              </a:r>
              <a:endParaRPr lang="en-US" sz="2000" b="1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227442D-A4BB-1F4F-9DEE-A9294B83A746}"/>
                </a:ext>
              </a:extLst>
            </p:cNvPr>
            <p:cNvSpPr/>
            <p:nvPr/>
          </p:nvSpPr>
          <p:spPr>
            <a:xfrm>
              <a:off x="5183234" y="2403187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ea typeface="Cambria Math" panose="02040503050406030204" pitchFamily="18" charset="0"/>
                  <a:cs typeface="Arial Unicode MS" pitchFamily="34" charset="-128"/>
                </a:rPr>
                <a:t>4</a:t>
              </a:r>
              <a:endParaRPr lang="en-US" sz="2000" b="1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1D53C1C-F148-814D-9D30-A2594DB238AE}"/>
                </a:ext>
              </a:extLst>
            </p:cNvPr>
            <p:cNvSpPr/>
            <p:nvPr/>
          </p:nvSpPr>
          <p:spPr>
            <a:xfrm>
              <a:off x="6049350" y="1732746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ea typeface="Cambria Math" panose="02040503050406030204" pitchFamily="18" charset="0"/>
                  <a:cs typeface="Arial Unicode MS" pitchFamily="34" charset="-128"/>
                </a:rPr>
                <a:t>5</a:t>
              </a:r>
              <a:endParaRPr lang="en-US" sz="2000" b="1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DE8C72E-F6ED-2E4B-86BC-7261C490027F}"/>
                </a:ext>
              </a:extLst>
            </p:cNvPr>
            <p:cNvSpPr/>
            <p:nvPr/>
          </p:nvSpPr>
          <p:spPr>
            <a:xfrm>
              <a:off x="5886206" y="2956380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ea typeface="Cambria Math" panose="02040503050406030204" pitchFamily="18" charset="0"/>
                  <a:cs typeface="Arial Unicode MS" pitchFamily="34" charset="-128"/>
                </a:rPr>
                <a:t>9</a:t>
              </a:r>
              <a:endParaRPr lang="en-US" sz="2000" b="1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B573400-B21D-404B-B200-1D125332D372}"/>
                </a:ext>
              </a:extLst>
            </p:cNvPr>
            <p:cNvSpPr/>
            <p:nvPr/>
          </p:nvSpPr>
          <p:spPr>
            <a:xfrm>
              <a:off x="6926719" y="953037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ea typeface="Cambria Math" panose="02040503050406030204" pitchFamily="18" charset="0"/>
                  <a:cs typeface="Arial Unicode MS" pitchFamily="34" charset="-128"/>
                </a:rPr>
                <a:t>6</a:t>
              </a:r>
              <a:endParaRPr lang="en-US" sz="2000" b="1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13A0C9E-FA13-A143-BE4F-0CCDF3586051}"/>
                </a:ext>
              </a:extLst>
            </p:cNvPr>
            <p:cNvSpPr/>
            <p:nvPr/>
          </p:nvSpPr>
          <p:spPr>
            <a:xfrm>
              <a:off x="7291387" y="1648392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ea typeface="Cambria Math" panose="02040503050406030204" pitchFamily="18" charset="0"/>
                  <a:cs typeface="Arial Unicode MS" pitchFamily="34" charset="-128"/>
                </a:rPr>
                <a:t>8</a:t>
              </a:r>
              <a:endParaRPr lang="en-US" sz="2000" b="1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A5A652F-2296-5844-86EF-77259BC5341A}"/>
                </a:ext>
              </a:extLst>
            </p:cNvPr>
            <p:cNvSpPr/>
            <p:nvPr/>
          </p:nvSpPr>
          <p:spPr>
            <a:xfrm>
              <a:off x="7222137" y="2342433"/>
              <a:ext cx="53386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ea typeface="Cambria Math" panose="02040503050406030204" pitchFamily="18" charset="0"/>
                  <a:cs typeface="Arial Unicode MS" pitchFamily="34" charset="-128"/>
                </a:rPr>
                <a:t>10</a:t>
              </a:r>
              <a:endParaRPr lang="en-US" sz="2000" b="1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12F652F-6C34-394F-B56B-52F183DFCEC7}"/>
                </a:ext>
              </a:extLst>
            </p:cNvPr>
            <p:cNvSpPr/>
            <p:nvPr/>
          </p:nvSpPr>
          <p:spPr>
            <a:xfrm>
              <a:off x="6659787" y="2939825"/>
              <a:ext cx="53386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ea typeface="Cambria Math" panose="02040503050406030204" pitchFamily="18" charset="0"/>
                  <a:cs typeface="Arial Unicode MS" pitchFamily="34" charset="-128"/>
                </a:rPr>
                <a:t>7</a:t>
              </a:r>
              <a:endParaRPr lang="en-US" sz="2000" b="1" dirty="0"/>
            </a:p>
          </p:txBody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C246DF85-0DD2-4445-ADBF-838DA1775EA2}"/>
              </a:ext>
            </a:extLst>
          </p:cNvPr>
          <p:cNvSpPr/>
          <p:nvPr/>
        </p:nvSpPr>
        <p:spPr>
          <a:xfrm>
            <a:off x="5282590" y="4129472"/>
            <a:ext cx="2959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the isomorphism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4CF5683F-F938-5E48-95B4-91B78E9DFEA3}"/>
                  </a:ext>
                </a:extLst>
              </p:cNvPr>
              <p:cNvSpPr/>
              <p:nvPr/>
            </p:nvSpPr>
            <p:spPr>
              <a:xfrm>
                <a:off x="5447928" y="4941168"/>
                <a:ext cx="4949320" cy="10095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Check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∀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𝑖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𝑗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: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  <a:cs typeface="Arial Unicode MS" pitchFamily="34" charset="-128"/>
                </a:endParaRPr>
              </a:p>
              <a:p>
                <a:pPr algn="r"/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𝜋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𝑖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𝜋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∈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𝐸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 iff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∈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𝐸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4CF5683F-F938-5E48-95B4-91B78E9DFE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928" y="4941168"/>
                <a:ext cx="4949320" cy="1009572"/>
              </a:xfrm>
              <a:prstGeom prst="rect">
                <a:avLst/>
              </a:prstGeom>
              <a:blipFill>
                <a:blip r:embed="rId8"/>
                <a:stretch>
                  <a:fillRect t="-6250" r="-2564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078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7" grpId="0"/>
      <p:bldP spid="5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09048" y="116632"/>
                <a:ext cx="9123457" cy="7920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Theorem: Graphs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1" i="1">
                            <a:solidFill>
                              <a:srgbClr val="891637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4000" b="1" i="1">
                            <a:solidFill>
                              <a:srgbClr val="891637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𝑮</m:t>
                        </m:r>
                      </m:e>
                      <m:sub>
                        <m:r>
                          <a:rPr lang="en-US" sz="4000" b="1" i="1">
                            <a:solidFill>
                              <a:srgbClr val="891637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4000" i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1" i="1">
                            <a:solidFill>
                              <a:srgbClr val="891637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4000" b="1" i="1">
                            <a:solidFill>
                              <a:srgbClr val="891637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𝑮</m:t>
                        </m:r>
                      </m:e>
                      <m:sub>
                        <m:r>
                          <a:rPr lang="en-US" sz="4000" b="1" i="1">
                            <a:solidFill>
                              <a:srgbClr val="891637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4000" i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are isomorphic.</a:t>
                </a:r>
                <a:r>
                  <a:rPr lang="en-US" sz="4000" i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</a:p>
            </p:txBody>
          </p:sp>
        </mc:Choice>
        <mc:Fallback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048" y="116632"/>
                <a:ext cx="9123457" cy="792088"/>
              </a:xfrm>
              <a:prstGeom prst="rect">
                <a:avLst/>
              </a:prstGeom>
              <a:blipFill>
                <a:blip r:embed="rId3"/>
                <a:stretch>
                  <a:fillRect l="-556" t="-12698" r="-417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B1DA8690-207B-2D45-B1C2-0CE1DC3D2D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2225424" y="3140969"/>
            <a:ext cx="1831033" cy="14981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4B7040-CD5D-9740-9D51-D5FAB8AD3C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9216516" y="3653810"/>
            <a:ext cx="648072" cy="670672"/>
          </a:xfrm>
          <a:prstGeom prst="rect">
            <a:avLst/>
          </a:prstGeom>
        </p:spPr>
      </p:pic>
      <p:sp>
        <p:nvSpPr>
          <p:cNvPr id="11" name="Rectangle 63">
            <a:extLst>
              <a:ext uri="{FF2B5EF4-FFF2-40B4-BE49-F238E27FC236}">
                <a16:creationId xmlns:a16="http://schemas.microsoft.com/office/drawing/2014/main" id="{ADBA2894-B98C-F14D-A113-5255299BBCC5}"/>
              </a:ext>
            </a:extLst>
          </p:cNvPr>
          <p:cNvSpPr txBox="1">
            <a:spLocks noChangeArrowheads="1"/>
          </p:cNvSpPr>
          <p:nvPr/>
        </p:nvSpPr>
        <p:spPr>
          <a:xfrm>
            <a:off x="2445032" y="4650652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b="1" dirty="0">
                <a:solidFill>
                  <a:srgbClr val="7030A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Prover</a:t>
            </a:r>
            <a:endParaRPr lang="en-US" altLang="en-US" sz="2000" b="1" dirty="0">
              <a:solidFill>
                <a:srgbClr val="7030A0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2" name="Rectangle 63">
            <a:extLst>
              <a:ext uri="{FF2B5EF4-FFF2-40B4-BE49-F238E27FC236}">
                <a16:creationId xmlns:a16="http://schemas.microsoft.com/office/drawing/2014/main" id="{819E2B35-2DB2-FA44-9179-BE828D804ACB}"/>
              </a:ext>
            </a:extLst>
          </p:cNvPr>
          <p:cNvSpPr txBox="1">
            <a:spLocks noChangeArrowheads="1"/>
          </p:cNvSpPr>
          <p:nvPr/>
        </p:nvSpPr>
        <p:spPr>
          <a:xfrm>
            <a:off x="8688288" y="4301883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b="1" dirty="0">
                <a:solidFill>
                  <a:srgbClr val="00B05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Verifier</a:t>
            </a:r>
            <a:endParaRPr lang="en-US" altLang="en-US" sz="2000" b="1" dirty="0">
              <a:solidFill>
                <a:srgbClr val="00B050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4E56F2-09FF-DA42-99D3-8F9E97F4256A}"/>
              </a:ext>
            </a:extLst>
          </p:cNvPr>
          <p:cNvCxnSpPr>
            <a:cxnSpLocks/>
          </p:cNvCxnSpPr>
          <p:nvPr/>
        </p:nvCxnSpPr>
        <p:spPr>
          <a:xfrm>
            <a:off x="4461256" y="4103857"/>
            <a:ext cx="44239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35219D6-6DF9-7C48-9808-B9070DC199D4}"/>
                  </a:ext>
                </a:extLst>
              </p:cNvPr>
              <p:cNvSpPr/>
              <p:nvPr/>
            </p:nvSpPr>
            <p:spPr>
              <a:xfrm>
                <a:off x="4941990" y="3510874"/>
                <a:ext cx="360228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ea typeface="Cambria Math" panose="02040503050406030204" pitchFamily="18" charset="0"/>
                    <a:cs typeface="Arial Unicode MS" pitchFamily="34" charset="-128"/>
                  </a:rPr>
                  <a:t>Proof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</m:t>
                    </m:r>
                    <m:r>
                      <a:rPr 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𝝅</m:t>
                    </m:r>
                    <m:r>
                      <a:rPr 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𝑵</m:t>
                        </m:r>
                      </m:e>
                    </m:d>
                    <m:r>
                      <a:rPr 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→[</m:t>
                    </m:r>
                    <m:r>
                      <a:rPr 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𝑵</m:t>
                    </m:r>
                    <m:r>
                      <a:rPr 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]</m:t>
                    </m:r>
                  </m:oMath>
                </a14:m>
                <a:r>
                  <a:rPr lang="en-US" sz="2800" b="1" dirty="0"/>
                  <a:t>, </a:t>
                </a: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35219D6-6DF9-7C48-9808-B9070DC199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1990" y="3510874"/>
                <a:ext cx="3602283" cy="523220"/>
              </a:xfrm>
              <a:prstGeom prst="rect">
                <a:avLst/>
              </a:prstGeom>
              <a:blipFill>
                <a:blip r:embed="rId5"/>
                <a:stretch>
                  <a:fillRect l="-3521" t="-11905" r="-352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30">
            <a:extLst>
              <a:ext uri="{FF2B5EF4-FFF2-40B4-BE49-F238E27FC236}">
                <a16:creationId xmlns:a16="http://schemas.microsoft.com/office/drawing/2014/main" id="{5994CBBB-7E7A-C049-A3E3-3416258F82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410" y="1031065"/>
            <a:ext cx="2030789" cy="203078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42C76B3-C1DF-4440-88B5-B114FA8771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862" y="1093918"/>
            <a:ext cx="2030788" cy="2030788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EE1F0383-6FB1-7A4A-B64E-8BB5A1AF1263}"/>
              </a:ext>
            </a:extLst>
          </p:cNvPr>
          <p:cNvGrpSpPr/>
          <p:nvPr/>
        </p:nvGrpSpPr>
        <p:grpSpPr>
          <a:xfrm>
            <a:off x="3431705" y="724634"/>
            <a:ext cx="2129243" cy="2384396"/>
            <a:chOff x="1921862" y="724634"/>
            <a:chExt cx="2129243" cy="238439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079F9DF-39C8-524C-96A5-8E42E25A781D}"/>
                </a:ext>
              </a:extLst>
            </p:cNvPr>
            <p:cNvSpPr/>
            <p:nvPr/>
          </p:nvSpPr>
          <p:spPr>
            <a:xfrm>
              <a:off x="2771800" y="724634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ea typeface="Cambria Math" panose="02040503050406030204" pitchFamily="18" charset="0"/>
                  <a:cs typeface="Arial Unicode MS" pitchFamily="34" charset="-128"/>
                </a:rPr>
                <a:t>1</a:t>
              </a:r>
              <a:endParaRPr lang="en-US" sz="2000" b="1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BBE07CD-D881-0949-AB37-9D45651032A1}"/>
                </a:ext>
              </a:extLst>
            </p:cNvPr>
            <p:cNvSpPr/>
            <p:nvPr/>
          </p:nvSpPr>
          <p:spPr>
            <a:xfrm>
              <a:off x="1921862" y="1358936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ea typeface="Cambria Math" panose="02040503050406030204" pitchFamily="18" charset="0"/>
                  <a:cs typeface="Arial Unicode MS" pitchFamily="34" charset="-128"/>
                </a:rPr>
                <a:t>2</a:t>
              </a:r>
              <a:endParaRPr lang="en-US" sz="2000" b="1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A9BBD5E-11E8-2F4C-8A0C-5A8A917E37CA}"/>
                </a:ext>
              </a:extLst>
            </p:cNvPr>
            <p:cNvSpPr/>
            <p:nvPr/>
          </p:nvSpPr>
          <p:spPr>
            <a:xfrm>
              <a:off x="3712503" y="1372706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ea typeface="Cambria Math" panose="02040503050406030204" pitchFamily="18" charset="0"/>
                  <a:cs typeface="Arial Unicode MS" pitchFamily="34" charset="-128"/>
                </a:rPr>
                <a:t>5</a:t>
              </a:r>
              <a:endParaRPr lang="en-US" sz="2000" b="1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4641FBB-FF9E-4846-9763-B7645C656254}"/>
                </a:ext>
              </a:extLst>
            </p:cNvPr>
            <p:cNvSpPr/>
            <p:nvPr/>
          </p:nvSpPr>
          <p:spPr>
            <a:xfrm>
              <a:off x="2035217" y="2694124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ea typeface="Cambria Math" panose="02040503050406030204" pitchFamily="18" charset="0"/>
                  <a:cs typeface="Arial Unicode MS" pitchFamily="34" charset="-128"/>
                </a:rPr>
                <a:t>3</a:t>
              </a:r>
              <a:endParaRPr lang="en-US" sz="2000" b="1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4344DB7-02DF-9444-A228-E93FF05CB6D5}"/>
                </a:ext>
              </a:extLst>
            </p:cNvPr>
            <p:cNvSpPr/>
            <p:nvPr/>
          </p:nvSpPr>
          <p:spPr>
            <a:xfrm>
              <a:off x="3513318" y="2708920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ea typeface="Cambria Math" panose="02040503050406030204" pitchFamily="18" charset="0"/>
                  <a:cs typeface="Arial Unicode MS" pitchFamily="34" charset="-128"/>
                </a:rPr>
                <a:t>4</a:t>
              </a:r>
              <a:endParaRPr lang="en-US" sz="2000" b="1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A696E4D-727A-C847-990F-A89F247FA72B}"/>
                </a:ext>
              </a:extLst>
            </p:cNvPr>
            <p:cNvSpPr/>
            <p:nvPr/>
          </p:nvSpPr>
          <p:spPr>
            <a:xfrm>
              <a:off x="2905347" y="1309942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ea typeface="Cambria Math" panose="02040503050406030204" pitchFamily="18" charset="0"/>
                  <a:cs typeface="Arial Unicode MS" pitchFamily="34" charset="-128"/>
                </a:rPr>
                <a:t>6</a:t>
              </a:r>
              <a:endParaRPr lang="en-US" sz="2000" b="1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B4374F3-2E81-4F4C-8C1C-C18037C9BD7E}"/>
                </a:ext>
              </a:extLst>
            </p:cNvPr>
            <p:cNvSpPr/>
            <p:nvPr/>
          </p:nvSpPr>
          <p:spPr>
            <a:xfrm>
              <a:off x="2427786" y="1532691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ea typeface="Cambria Math" panose="02040503050406030204" pitchFamily="18" charset="0"/>
                  <a:cs typeface="Arial Unicode MS" pitchFamily="34" charset="-128"/>
                </a:rPr>
                <a:t>7</a:t>
              </a:r>
              <a:endParaRPr lang="en-US" sz="2000" b="1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5C4D5C8-9A29-3742-B5CF-0722D494834D}"/>
                </a:ext>
              </a:extLst>
            </p:cNvPr>
            <p:cNvSpPr/>
            <p:nvPr/>
          </p:nvSpPr>
          <p:spPr>
            <a:xfrm>
              <a:off x="2363155" y="2154904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ea typeface="Cambria Math" panose="02040503050406030204" pitchFamily="18" charset="0"/>
                  <a:cs typeface="Arial Unicode MS" pitchFamily="34" charset="-128"/>
                </a:rPr>
                <a:t>8</a:t>
              </a:r>
              <a:endParaRPr lang="en-US" sz="2000" b="1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AB26C5A-4404-394B-9AC1-8707B2BA4C7B}"/>
                </a:ext>
              </a:extLst>
            </p:cNvPr>
            <p:cNvSpPr/>
            <p:nvPr/>
          </p:nvSpPr>
          <p:spPr>
            <a:xfrm>
              <a:off x="3221335" y="2152323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ea typeface="Cambria Math" panose="02040503050406030204" pitchFamily="18" charset="0"/>
                  <a:cs typeface="Arial Unicode MS" pitchFamily="34" charset="-128"/>
                </a:rPr>
                <a:t>9</a:t>
              </a:r>
              <a:endParaRPr lang="en-US" sz="2000" b="1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30FF771-BAFB-5C4E-96B7-7C0D7383EF28}"/>
                </a:ext>
              </a:extLst>
            </p:cNvPr>
            <p:cNvSpPr/>
            <p:nvPr/>
          </p:nvSpPr>
          <p:spPr>
            <a:xfrm>
              <a:off x="3131840" y="1544879"/>
              <a:ext cx="46901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ea typeface="Cambria Math" panose="02040503050406030204" pitchFamily="18" charset="0"/>
                  <a:cs typeface="Arial Unicode MS" pitchFamily="34" charset="-128"/>
                </a:rPr>
                <a:t>10</a:t>
              </a:r>
              <a:endParaRPr lang="en-US" sz="2000" b="1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D0C4671-EA57-9243-A54A-E6AFEBE34A96}"/>
              </a:ext>
            </a:extLst>
          </p:cNvPr>
          <p:cNvGrpSpPr/>
          <p:nvPr/>
        </p:nvGrpSpPr>
        <p:grpSpPr>
          <a:xfrm>
            <a:off x="6600104" y="708666"/>
            <a:ext cx="2679896" cy="2647825"/>
            <a:chOff x="5076104" y="708665"/>
            <a:chExt cx="2679896" cy="2647825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509928A-1B61-9B4C-A3D9-CE9B1D3E0680}"/>
                </a:ext>
              </a:extLst>
            </p:cNvPr>
            <p:cNvSpPr/>
            <p:nvPr/>
          </p:nvSpPr>
          <p:spPr>
            <a:xfrm>
              <a:off x="6177614" y="708665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ea typeface="Cambria Math" panose="02040503050406030204" pitchFamily="18" charset="0"/>
                  <a:cs typeface="Arial Unicode MS" pitchFamily="34" charset="-128"/>
                </a:rPr>
                <a:t>1</a:t>
              </a:r>
              <a:endParaRPr lang="en-US" sz="2000" b="1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A11C200-C71C-5445-945D-FD40F55EEC0B}"/>
                </a:ext>
              </a:extLst>
            </p:cNvPr>
            <p:cNvSpPr/>
            <p:nvPr/>
          </p:nvSpPr>
          <p:spPr>
            <a:xfrm>
              <a:off x="5463956" y="953037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ea typeface="Cambria Math" panose="02040503050406030204" pitchFamily="18" charset="0"/>
                  <a:cs typeface="Arial Unicode MS" pitchFamily="34" charset="-128"/>
                </a:rPr>
                <a:t>2</a:t>
              </a:r>
              <a:endParaRPr lang="en-US" sz="2000" b="1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3334432-FAB1-2B40-B9AA-C0DE8AC856B0}"/>
                </a:ext>
              </a:extLst>
            </p:cNvPr>
            <p:cNvSpPr/>
            <p:nvPr/>
          </p:nvSpPr>
          <p:spPr>
            <a:xfrm>
              <a:off x="5076104" y="1660738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ea typeface="Cambria Math" panose="02040503050406030204" pitchFamily="18" charset="0"/>
                  <a:cs typeface="Arial Unicode MS" pitchFamily="34" charset="-128"/>
                </a:rPr>
                <a:t>3</a:t>
              </a:r>
              <a:endParaRPr lang="en-US" sz="2000" b="1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227442D-A4BB-1F4F-9DEE-A9294B83A746}"/>
                </a:ext>
              </a:extLst>
            </p:cNvPr>
            <p:cNvSpPr/>
            <p:nvPr/>
          </p:nvSpPr>
          <p:spPr>
            <a:xfrm>
              <a:off x="5183234" y="2403187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ea typeface="Cambria Math" panose="02040503050406030204" pitchFamily="18" charset="0"/>
                  <a:cs typeface="Arial Unicode MS" pitchFamily="34" charset="-128"/>
                </a:rPr>
                <a:t>4</a:t>
              </a:r>
              <a:endParaRPr lang="en-US" sz="2000" b="1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1D53C1C-F148-814D-9D30-A2594DB238AE}"/>
                </a:ext>
              </a:extLst>
            </p:cNvPr>
            <p:cNvSpPr/>
            <p:nvPr/>
          </p:nvSpPr>
          <p:spPr>
            <a:xfrm>
              <a:off x="6049350" y="1732746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ea typeface="Cambria Math" panose="02040503050406030204" pitchFamily="18" charset="0"/>
                  <a:cs typeface="Arial Unicode MS" pitchFamily="34" charset="-128"/>
                </a:rPr>
                <a:t>5</a:t>
              </a:r>
              <a:endParaRPr lang="en-US" sz="2000" b="1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DE8C72E-F6ED-2E4B-86BC-7261C490027F}"/>
                </a:ext>
              </a:extLst>
            </p:cNvPr>
            <p:cNvSpPr/>
            <p:nvPr/>
          </p:nvSpPr>
          <p:spPr>
            <a:xfrm>
              <a:off x="5886206" y="2956380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ea typeface="Cambria Math" panose="02040503050406030204" pitchFamily="18" charset="0"/>
                  <a:cs typeface="Arial Unicode MS" pitchFamily="34" charset="-128"/>
                </a:rPr>
                <a:t>9</a:t>
              </a:r>
              <a:endParaRPr lang="en-US" sz="2000" b="1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B573400-B21D-404B-B200-1D125332D372}"/>
                </a:ext>
              </a:extLst>
            </p:cNvPr>
            <p:cNvSpPr/>
            <p:nvPr/>
          </p:nvSpPr>
          <p:spPr>
            <a:xfrm>
              <a:off x="6926719" y="953037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ea typeface="Cambria Math" panose="02040503050406030204" pitchFamily="18" charset="0"/>
                  <a:cs typeface="Arial Unicode MS" pitchFamily="34" charset="-128"/>
                </a:rPr>
                <a:t>6</a:t>
              </a:r>
              <a:endParaRPr lang="en-US" sz="2000" b="1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13A0C9E-FA13-A143-BE4F-0CCDF3586051}"/>
                </a:ext>
              </a:extLst>
            </p:cNvPr>
            <p:cNvSpPr/>
            <p:nvPr/>
          </p:nvSpPr>
          <p:spPr>
            <a:xfrm>
              <a:off x="7291387" y="1648392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ea typeface="Cambria Math" panose="02040503050406030204" pitchFamily="18" charset="0"/>
                  <a:cs typeface="Arial Unicode MS" pitchFamily="34" charset="-128"/>
                </a:rPr>
                <a:t>8</a:t>
              </a:r>
              <a:endParaRPr lang="en-US" sz="2000" b="1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A5A652F-2296-5844-86EF-77259BC5341A}"/>
                </a:ext>
              </a:extLst>
            </p:cNvPr>
            <p:cNvSpPr/>
            <p:nvPr/>
          </p:nvSpPr>
          <p:spPr>
            <a:xfrm>
              <a:off x="7222137" y="2342433"/>
              <a:ext cx="53386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ea typeface="Cambria Math" panose="02040503050406030204" pitchFamily="18" charset="0"/>
                  <a:cs typeface="Arial Unicode MS" pitchFamily="34" charset="-128"/>
                </a:rPr>
                <a:t>10</a:t>
              </a:r>
              <a:endParaRPr lang="en-US" sz="2000" b="1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12F652F-6C34-394F-B56B-52F183DFCEC7}"/>
                </a:ext>
              </a:extLst>
            </p:cNvPr>
            <p:cNvSpPr/>
            <p:nvPr/>
          </p:nvSpPr>
          <p:spPr>
            <a:xfrm>
              <a:off x="6659787" y="2939825"/>
              <a:ext cx="53386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ea typeface="Cambria Math" panose="02040503050406030204" pitchFamily="18" charset="0"/>
                  <a:cs typeface="Arial Unicode MS" pitchFamily="34" charset="-128"/>
                </a:rPr>
                <a:t>7</a:t>
              </a:r>
              <a:endParaRPr lang="en-US" sz="2000" b="1" dirty="0"/>
            </a:p>
          </p:txBody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C246DF85-0DD2-4445-ADBF-838DA1775EA2}"/>
              </a:ext>
            </a:extLst>
          </p:cNvPr>
          <p:cNvSpPr/>
          <p:nvPr/>
        </p:nvSpPr>
        <p:spPr>
          <a:xfrm>
            <a:off x="5282590" y="4129472"/>
            <a:ext cx="2959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the isomorphism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B60C489-3EBF-1246-A261-0C4BDD611EDF}"/>
              </a:ext>
            </a:extLst>
          </p:cNvPr>
          <p:cNvSpPr/>
          <p:nvPr/>
        </p:nvSpPr>
        <p:spPr>
          <a:xfrm>
            <a:off x="2576768" y="5085184"/>
            <a:ext cx="67801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After interaction, Bob the Verifier knows:</a:t>
            </a:r>
            <a:endParaRPr 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CBD8306B-CF56-DF4E-A73A-5C7AF2520A3B}"/>
                  </a:ext>
                </a:extLst>
              </p:cNvPr>
              <p:cNvSpPr/>
              <p:nvPr/>
            </p:nvSpPr>
            <p:spPr>
              <a:xfrm>
                <a:off x="3034585" y="5631978"/>
                <a:ext cx="461600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𝐺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𝐺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 are isomorphic. </a:t>
                </a:r>
                <a:endParaRPr lang="en-US" sz="2800" dirty="0"/>
              </a:p>
            </p:txBody>
          </p:sp>
        </mc:Choice>
        <mc:Fallback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CBD8306B-CF56-DF4E-A73A-5C7AF2520A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4585" y="5631978"/>
                <a:ext cx="4616007" cy="523220"/>
              </a:xfrm>
              <a:prstGeom prst="rect">
                <a:avLst/>
              </a:prstGeom>
              <a:blipFill>
                <a:blip r:embed="rId8"/>
                <a:stretch>
                  <a:fillRect l="-3022" t="-11905" r="-192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>
            <a:extLst>
              <a:ext uri="{FF2B5EF4-FFF2-40B4-BE49-F238E27FC236}">
                <a16:creationId xmlns:a16="http://schemas.microsoft.com/office/drawing/2014/main" id="{21000554-49C9-2240-A52F-BB8A98F57986}"/>
              </a:ext>
            </a:extLst>
          </p:cNvPr>
          <p:cNvSpPr/>
          <p:nvPr/>
        </p:nvSpPr>
        <p:spPr>
          <a:xfrm>
            <a:off x="3025444" y="6263472"/>
            <a:ext cx="42530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ea typeface="Cambria Math" panose="02040503050406030204" pitchFamily="18" charset="0"/>
                <a:cs typeface="Arial Unicode MS" pitchFamily="34" charset="-128"/>
              </a:rPr>
              <a:t>2) </a:t>
            </a:r>
            <a:r>
              <a:rPr lang="en-US" sz="2800" b="1" dirty="0">
                <a:solidFill>
                  <a:srgbClr val="FF0000"/>
                </a:solidFill>
                <a:ea typeface="Cambria Math" panose="02040503050406030204" pitchFamily="18" charset="0"/>
                <a:cs typeface="Arial Unicode MS" pitchFamily="34" charset="-128"/>
              </a:rPr>
              <a:t>Also</a:t>
            </a:r>
            <a:r>
              <a:rPr lang="en-US" sz="2800" dirty="0">
                <a:ea typeface="Cambria Math" panose="02040503050406030204" pitchFamily="18" charset="0"/>
                <a:cs typeface="Arial Unicode MS" pitchFamily="34" charset="-128"/>
              </a:rPr>
              <a:t>, the isomorphism.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1955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09048" y="116632"/>
                <a:ext cx="9123457" cy="7920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Theorem: Graphs </a:t>
                </a:r>
                <a14:m>
                  <m:oMath xmlns:m="http://schemas.openxmlformats.org/officeDocument/2006/math">
                    <m:r>
                      <a:rPr lang="en-US" sz="4000" b="1" i="1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𝑮</m:t>
                    </m:r>
                  </m:oMath>
                </a14:m>
                <a:r>
                  <a:rPr lang="en-US" sz="4000" i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has a Hamiltonian cycle.</a:t>
                </a:r>
                <a:r>
                  <a:rPr lang="en-US" sz="4000" i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</a:p>
            </p:txBody>
          </p:sp>
        </mc:Choice>
        <mc:Fallback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048" y="116632"/>
                <a:ext cx="9123457" cy="792088"/>
              </a:xfrm>
              <a:prstGeom prst="rect">
                <a:avLst/>
              </a:prstGeom>
              <a:blipFill>
                <a:blip r:embed="rId3"/>
                <a:stretch>
                  <a:fillRect l="-417" t="-12698" r="-278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B1DA8690-207B-2D45-B1C2-0CE1DC3D2D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2225424" y="3140969"/>
            <a:ext cx="1831033" cy="14981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4B7040-CD5D-9740-9D51-D5FAB8AD3C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9216516" y="3653810"/>
            <a:ext cx="648072" cy="670672"/>
          </a:xfrm>
          <a:prstGeom prst="rect">
            <a:avLst/>
          </a:prstGeom>
        </p:spPr>
      </p:pic>
      <p:sp>
        <p:nvSpPr>
          <p:cNvPr id="11" name="Rectangle 63">
            <a:extLst>
              <a:ext uri="{FF2B5EF4-FFF2-40B4-BE49-F238E27FC236}">
                <a16:creationId xmlns:a16="http://schemas.microsoft.com/office/drawing/2014/main" id="{ADBA2894-B98C-F14D-A113-5255299BBCC5}"/>
              </a:ext>
            </a:extLst>
          </p:cNvPr>
          <p:cNvSpPr txBox="1">
            <a:spLocks noChangeArrowheads="1"/>
          </p:cNvSpPr>
          <p:nvPr/>
        </p:nvSpPr>
        <p:spPr>
          <a:xfrm>
            <a:off x="2445032" y="4650652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b="1" dirty="0">
                <a:solidFill>
                  <a:srgbClr val="7030A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Prover</a:t>
            </a:r>
            <a:endParaRPr lang="en-US" altLang="en-US" sz="2000" b="1" dirty="0">
              <a:solidFill>
                <a:srgbClr val="7030A0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2" name="Rectangle 63">
            <a:extLst>
              <a:ext uri="{FF2B5EF4-FFF2-40B4-BE49-F238E27FC236}">
                <a16:creationId xmlns:a16="http://schemas.microsoft.com/office/drawing/2014/main" id="{819E2B35-2DB2-FA44-9179-BE828D804ACB}"/>
              </a:ext>
            </a:extLst>
          </p:cNvPr>
          <p:cNvSpPr txBox="1">
            <a:spLocks noChangeArrowheads="1"/>
          </p:cNvSpPr>
          <p:nvPr/>
        </p:nvSpPr>
        <p:spPr>
          <a:xfrm>
            <a:off x="8688288" y="4301883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b="1" dirty="0">
                <a:solidFill>
                  <a:srgbClr val="00B05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Verifier</a:t>
            </a:r>
            <a:endParaRPr lang="en-US" altLang="en-US" sz="2000" b="1" dirty="0">
              <a:solidFill>
                <a:srgbClr val="00B050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4E56F2-09FF-DA42-99D3-8F9E97F4256A}"/>
              </a:ext>
            </a:extLst>
          </p:cNvPr>
          <p:cNvCxnSpPr>
            <a:cxnSpLocks/>
          </p:cNvCxnSpPr>
          <p:nvPr/>
        </p:nvCxnSpPr>
        <p:spPr>
          <a:xfrm>
            <a:off x="4461256" y="4103857"/>
            <a:ext cx="44239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35219D6-6DF9-7C48-9808-B9070DC199D4}"/>
              </a:ext>
            </a:extLst>
          </p:cNvPr>
          <p:cNvSpPr/>
          <p:nvPr/>
        </p:nvSpPr>
        <p:spPr>
          <a:xfrm>
            <a:off x="4673072" y="3510875"/>
            <a:ext cx="406356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Proof = Hamiltonian cycle</a:t>
            </a:r>
            <a:endParaRPr 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C246DF85-0DD2-4445-ADBF-838DA1775EA2}"/>
                  </a:ext>
                </a:extLst>
              </p:cNvPr>
              <p:cNvSpPr/>
              <p:nvPr/>
            </p:nvSpPr>
            <p:spPr>
              <a:xfrm>
                <a:off x="5654324" y="4156701"/>
                <a:ext cx="232390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800" b="1" i="1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C246DF85-0DD2-4445-ADBF-838DA1775E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324" y="4156701"/>
                <a:ext cx="2323906" cy="523220"/>
              </a:xfrm>
              <a:prstGeom prst="rect">
                <a:avLst/>
              </a:prstGeom>
              <a:blipFill>
                <a:blip r:embed="rId5"/>
                <a:stretch>
                  <a:fillRect l="-1087" r="-1087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AA51DBD-70BB-224F-9DCC-A7F13CA8105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0" t="33446" r="50000" b="32817"/>
          <a:stretch/>
        </p:blipFill>
        <p:spPr>
          <a:xfrm>
            <a:off x="4669621" y="681096"/>
            <a:ext cx="3352480" cy="269915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9451445-A15B-F94D-ADF5-16B5F84A20A8}"/>
                  </a:ext>
                </a:extLst>
              </p:cNvPr>
              <p:cNvSpPr/>
              <p:nvPr/>
            </p:nvSpPr>
            <p:spPr>
              <a:xfrm>
                <a:off x="5447928" y="4941169"/>
                <a:ext cx="4949320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Check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∀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𝑖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: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  <a:cs typeface="Arial Unicode MS" pitchFamily="34" charset="-128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𝑣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𝑣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+1 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𝑚𝑜𝑑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𝑁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)∈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𝐸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9451445-A15B-F94D-ADF5-16B5F84A20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928" y="4941169"/>
                <a:ext cx="4949320" cy="954107"/>
              </a:xfrm>
              <a:prstGeom prst="rect">
                <a:avLst/>
              </a:prstGeom>
              <a:blipFill>
                <a:blip r:embed="rId7"/>
                <a:stretch>
                  <a:fillRect t="-6579" r="-256"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343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7" grpId="0"/>
      <p:bldP spid="4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09048" y="116632"/>
                <a:ext cx="9123457" cy="7920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Theorem: Graphs </a:t>
                </a:r>
                <a14:m>
                  <m:oMath xmlns:m="http://schemas.openxmlformats.org/officeDocument/2006/math">
                    <m:r>
                      <a:rPr lang="en-US" sz="4000" b="1" i="1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𝑮</m:t>
                    </m:r>
                  </m:oMath>
                </a14:m>
                <a:r>
                  <a:rPr lang="en-US" sz="4000" i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has a Hamiltonian cycle.</a:t>
                </a:r>
                <a:r>
                  <a:rPr lang="en-US" sz="4000" i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</a:p>
            </p:txBody>
          </p:sp>
        </mc:Choice>
        <mc:Fallback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048" y="116632"/>
                <a:ext cx="9123457" cy="792088"/>
              </a:xfrm>
              <a:prstGeom prst="rect">
                <a:avLst/>
              </a:prstGeom>
              <a:blipFill>
                <a:blip r:embed="rId3"/>
                <a:stretch>
                  <a:fillRect l="-417" t="-12698" r="-278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B1DA8690-207B-2D45-B1C2-0CE1DC3D2D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2225424" y="3140969"/>
            <a:ext cx="1831033" cy="14981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4B7040-CD5D-9740-9D51-D5FAB8AD3C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9216516" y="3653810"/>
            <a:ext cx="648072" cy="670672"/>
          </a:xfrm>
          <a:prstGeom prst="rect">
            <a:avLst/>
          </a:prstGeom>
        </p:spPr>
      </p:pic>
      <p:sp>
        <p:nvSpPr>
          <p:cNvPr id="11" name="Rectangle 63">
            <a:extLst>
              <a:ext uri="{FF2B5EF4-FFF2-40B4-BE49-F238E27FC236}">
                <a16:creationId xmlns:a16="http://schemas.microsoft.com/office/drawing/2014/main" id="{ADBA2894-B98C-F14D-A113-5255299BBCC5}"/>
              </a:ext>
            </a:extLst>
          </p:cNvPr>
          <p:cNvSpPr txBox="1">
            <a:spLocks noChangeArrowheads="1"/>
          </p:cNvSpPr>
          <p:nvPr/>
        </p:nvSpPr>
        <p:spPr>
          <a:xfrm>
            <a:off x="2445032" y="4650652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b="1" dirty="0">
                <a:solidFill>
                  <a:srgbClr val="7030A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Prover</a:t>
            </a:r>
            <a:endParaRPr lang="en-US" altLang="en-US" sz="2000" b="1" dirty="0">
              <a:solidFill>
                <a:srgbClr val="7030A0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2" name="Rectangle 63">
            <a:extLst>
              <a:ext uri="{FF2B5EF4-FFF2-40B4-BE49-F238E27FC236}">
                <a16:creationId xmlns:a16="http://schemas.microsoft.com/office/drawing/2014/main" id="{819E2B35-2DB2-FA44-9179-BE828D804ACB}"/>
              </a:ext>
            </a:extLst>
          </p:cNvPr>
          <p:cNvSpPr txBox="1">
            <a:spLocks noChangeArrowheads="1"/>
          </p:cNvSpPr>
          <p:nvPr/>
        </p:nvSpPr>
        <p:spPr>
          <a:xfrm>
            <a:off x="8688288" y="4301883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b="1" dirty="0">
                <a:solidFill>
                  <a:srgbClr val="00B05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Verifier</a:t>
            </a:r>
            <a:endParaRPr lang="en-US" altLang="en-US" sz="2000" b="1" dirty="0">
              <a:solidFill>
                <a:srgbClr val="00B050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4E56F2-09FF-DA42-99D3-8F9E97F4256A}"/>
              </a:ext>
            </a:extLst>
          </p:cNvPr>
          <p:cNvCxnSpPr>
            <a:cxnSpLocks/>
          </p:cNvCxnSpPr>
          <p:nvPr/>
        </p:nvCxnSpPr>
        <p:spPr>
          <a:xfrm>
            <a:off x="4461256" y="4103857"/>
            <a:ext cx="44239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35219D6-6DF9-7C48-9808-B9070DC199D4}"/>
              </a:ext>
            </a:extLst>
          </p:cNvPr>
          <p:cNvSpPr/>
          <p:nvPr/>
        </p:nvSpPr>
        <p:spPr>
          <a:xfrm>
            <a:off x="4673072" y="3510875"/>
            <a:ext cx="406356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Proof = Hamiltonian cycle</a:t>
            </a:r>
            <a:endParaRPr 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C246DF85-0DD2-4445-ADBF-838DA1775EA2}"/>
                  </a:ext>
                </a:extLst>
              </p:cNvPr>
              <p:cNvSpPr/>
              <p:nvPr/>
            </p:nvSpPr>
            <p:spPr>
              <a:xfrm>
                <a:off x="5654324" y="4156701"/>
                <a:ext cx="197605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  <m:r>
                        <a:rPr lang="en-US" sz="28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C246DF85-0DD2-4445-ADBF-838DA1775E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324" y="4156701"/>
                <a:ext cx="1976054" cy="523220"/>
              </a:xfrm>
              <a:prstGeom prst="rect">
                <a:avLst/>
              </a:prstGeom>
              <a:blipFill>
                <a:blip r:embed="rId5"/>
                <a:stretch>
                  <a:fillRect l="-1282" r="-1282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AA51DBD-70BB-224F-9DCC-A7F13CA8105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0" t="33446" r="50000" b="32817"/>
          <a:stretch/>
        </p:blipFill>
        <p:spPr>
          <a:xfrm>
            <a:off x="4669621" y="681096"/>
            <a:ext cx="3352480" cy="269915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216645B-640F-BA4D-9998-59981E6FED65}"/>
              </a:ext>
            </a:extLst>
          </p:cNvPr>
          <p:cNvSpPr/>
          <p:nvPr/>
        </p:nvSpPr>
        <p:spPr>
          <a:xfrm>
            <a:off x="2576768" y="5085184"/>
            <a:ext cx="67801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After interaction, Bob the Verifier knows:</a:t>
            </a:r>
            <a:endParaRPr 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11300B2-C817-584C-BCC0-0F841439700A}"/>
                  </a:ext>
                </a:extLst>
              </p:cNvPr>
              <p:cNvSpPr/>
              <p:nvPr/>
            </p:nvSpPr>
            <p:spPr>
              <a:xfrm>
                <a:off x="3034585" y="5631978"/>
                <a:ext cx="477278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1)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𝐺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r>
                  <a:rPr lang="en-US" sz="2800" b="1" i="1" dirty="0">
                    <a:ea typeface="Cambria Math" panose="02040503050406030204" pitchFamily="18" charset="0"/>
                    <a:cs typeface="Arial Unicode MS" pitchFamily="34" charset="-128"/>
                  </a:rPr>
                  <a:t>has</a:t>
                </a:r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 a Hamiltonian cycle. </a:t>
                </a:r>
                <a:endParaRPr lang="en-US" sz="2800" dirty="0"/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11300B2-C817-584C-BCC0-0F84143970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4585" y="5631978"/>
                <a:ext cx="4772781" cy="523220"/>
              </a:xfrm>
              <a:prstGeom prst="rect">
                <a:avLst/>
              </a:prstGeom>
              <a:blipFill>
                <a:blip r:embed="rId7"/>
                <a:stretch>
                  <a:fillRect l="-2926" t="-11905" r="-1862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76F40903-6BCA-D143-92A8-7EA13108DEE1}"/>
              </a:ext>
            </a:extLst>
          </p:cNvPr>
          <p:cNvSpPr/>
          <p:nvPr/>
        </p:nvSpPr>
        <p:spPr>
          <a:xfrm>
            <a:off x="3025444" y="6263472"/>
            <a:ext cx="58293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ea typeface="Cambria Math" panose="02040503050406030204" pitchFamily="18" charset="0"/>
                <a:cs typeface="Arial Unicode MS" pitchFamily="34" charset="-128"/>
              </a:rPr>
              <a:t>2) </a:t>
            </a:r>
            <a:r>
              <a:rPr lang="en-US" sz="2800" b="1" dirty="0">
                <a:solidFill>
                  <a:srgbClr val="FF0000"/>
                </a:solidFill>
                <a:ea typeface="Cambria Math" panose="02040503050406030204" pitchFamily="18" charset="0"/>
                <a:cs typeface="Arial Unicode MS" pitchFamily="34" charset="-128"/>
              </a:rPr>
              <a:t>Also</a:t>
            </a:r>
            <a:r>
              <a:rPr lang="en-US" sz="2800" dirty="0">
                <a:ea typeface="Cambria Math" panose="02040503050406030204" pitchFamily="18" charset="0"/>
                <a:cs typeface="Arial Unicode MS" pitchFamily="34" charset="-128"/>
              </a:rPr>
              <a:t>, the Hamiltonian cycle itself.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0939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09048" y="116632"/>
                <a:ext cx="9123457" cy="7920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Theorem: Graphs </a:t>
                </a:r>
                <a14:m>
                  <m:oMath xmlns:m="http://schemas.openxmlformats.org/officeDocument/2006/math">
                    <m:r>
                      <a:rPr lang="en-US" sz="4000" b="1" i="1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𝑮</m:t>
                    </m:r>
                  </m:oMath>
                </a14:m>
                <a:r>
                  <a:rPr lang="en-US" sz="4000" i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has a Hamiltonian cycle.</a:t>
                </a:r>
                <a:r>
                  <a:rPr lang="en-US" sz="4000" i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</a:p>
            </p:txBody>
          </p:sp>
        </mc:Choice>
        <mc:Fallback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048" y="116632"/>
                <a:ext cx="9123457" cy="792088"/>
              </a:xfrm>
              <a:prstGeom prst="rect">
                <a:avLst/>
              </a:prstGeom>
              <a:blipFill>
                <a:blip r:embed="rId3"/>
                <a:stretch>
                  <a:fillRect l="-417" t="-12698" r="-278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B1DA8690-207B-2D45-B1C2-0CE1DC3D2D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2225424" y="3140969"/>
            <a:ext cx="1831033" cy="14981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4B7040-CD5D-9740-9D51-D5FAB8AD3C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9216516" y="3653810"/>
            <a:ext cx="648072" cy="670672"/>
          </a:xfrm>
          <a:prstGeom prst="rect">
            <a:avLst/>
          </a:prstGeom>
        </p:spPr>
      </p:pic>
      <p:sp>
        <p:nvSpPr>
          <p:cNvPr id="11" name="Rectangle 63">
            <a:extLst>
              <a:ext uri="{FF2B5EF4-FFF2-40B4-BE49-F238E27FC236}">
                <a16:creationId xmlns:a16="http://schemas.microsoft.com/office/drawing/2014/main" id="{ADBA2894-B98C-F14D-A113-5255299BBCC5}"/>
              </a:ext>
            </a:extLst>
          </p:cNvPr>
          <p:cNvSpPr txBox="1">
            <a:spLocks noChangeArrowheads="1"/>
          </p:cNvSpPr>
          <p:nvPr/>
        </p:nvSpPr>
        <p:spPr>
          <a:xfrm>
            <a:off x="2445032" y="4650652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b="1" dirty="0">
                <a:solidFill>
                  <a:srgbClr val="7030A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Prover</a:t>
            </a:r>
            <a:endParaRPr lang="en-US" altLang="en-US" sz="2000" b="1" dirty="0">
              <a:solidFill>
                <a:srgbClr val="7030A0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2" name="Rectangle 63">
            <a:extLst>
              <a:ext uri="{FF2B5EF4-FFF2-40B4-BE49-F238E27FC236}">
                <a16:creationId xmlns:a16="http://schemas.microsoft.com/office/drawing/2014/main" id="{819E2B35-2DB2-FA44-9179-BE828D804ACB}"/>
              </a:ext>
            </a:extLst>
          </p:cNvPr>
          <p:cNvSpPr txBox="1">
            <a:spLocks noChangeArrowheads="1"/>
          </p:cNvSpPr>
          <p:nvPr/>
        </p:nvSpPr>
        <p:spPr>
          <a:xfrm>
            <a:off x="8688288" y="4301883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b="1" dirty="0">
                <a:solidFill>
                  <a:srgbClr val="00B05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Verifier</a:t>
            </a:r>
            <a:endParaRPr lang="en-US" altLang="en-US" sz="2000" b="1" dirty="0">
              <a:solidFill>
                <a:srgbClr val="00B050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4E56F2-09FF-DA42-99D3-8F9E97F4256A}"/>
              </a:ext>
            </a:extLst>
          </p:cNvPr>
          <p:cNvCxnSpPr>
            <a:cxnSpLocks/>
          </p:cNvCxnSpPr>
          <p:nvPr/>
        </p:nvCxnSpPr>
        <p:spPr>
          <a:xfrm>
            <a:off x="4461256" y="4103857"/>
            <a:ext cx="44239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35219D6-6DF9-7C48-9808-B9070DC199D4}"/>
              </a:ext>
            </a:extLst>
          </p:cNvPr>
          <p:cNvSpPr/>
          <p:nvPr/>
        </p:nvSpPr>
        <p:spPr>
          <a:xfrm>
            <a:off x="4673072" y="3510875"/>
            <a:ext cx="406356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Proof = Hamiltonian cycle</a:t>
            </a:r>
            <a:endParaRPr 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C246DF85-0DD2-4445-ADBF-838DA1775EA2}"/>
                  </a:ext>
                </a:extLst>
              </p:cNvPr>
              <p:cNvSpPr/>
              <p:nvPr/>
            </p:nvSpPr>
            <p:spPr>
              <a:xfrm>
                <a:off x="5654324" y="4156701"/>
                <a:ext cx="197605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  <m:r>
                        <a:rPr lang="en-US" sz="28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C246DF85-0DD2-4445-ADBF-838DA1775E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324" y="4156701"/>
                <a:ext cx="1976054" cy="523220"/>
              </a:xfrm>
              <a:prstGeom prst="rect">
                <a:avLst/>
              </a:prstGeom>
              <a:blipFill>
                <a:blip r:embed="rId5"/>
                <a:stretch>
                  <a:fillRect l="-1282" r="-1282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AA51DBD-70BB-224F-9DCC-A7F13CA8105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0" t="33446" r="50000" b="32817"/>
          <a:stretch/>
        </p:blipFill>
        <p:spPr>
          <a:xfrm>
            <a:off x="4669621" y="681096"/>
            <a:ext cx="3352480" cy="269915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216645B-640F-BA4D-9998-59981E6FED65}"/>
              </a:ext>
            </a:extLst>
          </p:cNvPr>
          <p:cNvSpPr/>
          <p:nvPr/>
        </p:nvSpPr>
        <p:spPr>
          <a:xfrm>
            <a:off x="4056456" y="5158934"/>
            <a:ext cx="50453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i="1" dirty="0">
                <a:ea typeface="Cambria Math" panose="02040503050406030204" pitchFamily="18" charset="0"/>
                <a:cs typeface="Arial Unicode MS" pitchFamily="34" charset="-128"/>
              </a:rPr>
              <a:t>NP-Complete</a:t>
            </a:r>
            <a:r>
              <a:rPr lang="en-US" sz="3600" b="1" dirty="0">
                <a:ea typeface="Cambria Math" panose="02040503050406030204" pitchFamily="18" charset="0"/>
                <a:cs typeface="Arial Unicode MS" pitchFamily="34" charset="-128"/>
              </a:rPr>
              <a:t> Problem:</a:t>
            </a:r>
            <a:endParaRPr lang="en-US" sz="36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5A0692-8986-0A4E-899E-8B899FF94264}"/>
              </a:ext>
            </a:extLst>
          </p:cNvPr>
          <p:cNvSpPr/>
          <p:nvPr/>
        </p:nvSpPr>
        <p:spPr>
          <a:xfrm>
            <a:off x="2308487" y="5863730"/>
            <a:ext cx="82192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ea typeface="Cambria Math" panose="02040503050406030204" pitchFamily="18" charset="0"/>
                <a:cs typeface="Arial Unicode MS" pitchFamily="34" charset="-128"/>
              </a:rPr>
              <a:t>Every one of the other problems can be reduced to it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3407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09048" y="260648"/>
                <a:ext cx="9123457" cy="7920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Theorem: </a:t>
                </a:r>
                <a14:m>
                  <m:oMath xmlns:m="http://schemas.openxmlformats.org/officeDocument/2006/math">
                    <m:r>
                      <a:rPr lang="en-US" sz="4000" b="1" i="1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𝒚</m:t>
                    </m:r>
                  </m:oMath>
                </a14:m>
                <a:r>
                  <a:rPr lang="en-US" sz="24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is a quadratic residue mod </a:t>
                </a:r>
                <a14:m>
                  <m:oMath xmlns:m="http://schemas.openxmlformats.org/officeDocument/2006/math">
                    <m:r>
                      <a:rPr lang="en-US" sz="4000" b="1" i="1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𝑵</m:t>
                    </m:r>
                  </m:oMath>
                </a14:m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endParaRPr lang="en-US" sz="40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048" y="260648"/>
                <a:ext cx="9123457" cy="792088"/>
              </a:xfrm>
              <a:prstGeom prst="rect">
                <a:avLst/>
              </a:prstGeom>
              <a:blipFill>
                <a:blip r:embed="rId3"/>
                <a:stretch>
                  <a:fillRect l="-417" t="-12500" b="-2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B1DA8690-207B-2D45-B1C2-0CE1DC3D2D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2492016" y="1671779"/>
            <a:ext cx="1831033" cy="14981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4B7040-CD5D-9740-9D51-D5FAB8AD3C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8136396" y="2184620"/>
            <a:ext cx="648072" cy="670672"/>
          </a:xfrm>
          <a:prstGeom prst="rect">
            <a:avLst/>
          </a:prstGeom>
        </p:spPr>
      </p:pic>
      <p:sp>
        <p:nvSpPr>
          <p:cNvPr id="11" name="Rectangle 63">
            <a:extLst>
              <a:ext uri="{FF2B5EF4-FFF2-40B4-BE49-F238E27FC236}">
                <a16:creationId xmlns:a16="http://schemas.microsoft.com/office/drawing/2014/main" id="{ADBA2894-B98C-F14D-A113-5255299BBCC5}"/>
              </a:ext>
            </a:extLst>
          </p:cNvPr>
          <p:cNvSpPr txBox="1">
            <a:spLocks noChangeArrowheads="1"/>
          </p:cNvSpPr>
          <p:nvPr/>
        </p:nvSpPr>
        <p:spPr>
          <a:xfrm>
            <a:off x="2711624" y="3181462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b="1" dirty="0">
                <a:solidFill>
                  <a:srgbClr val="7030A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Prover</a:t>
            </a:r>
            <a:endParaRPr lang="en-US" altLang="en-US" sz="2000" b="1" dirty="0">
              <a:solidFill>
                <a:srgbClr val="7030A0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2" name="Rectangle 63">
            <a:extLst>
              <a:ext uri="{FF2B5EF4-FFF2-40B4-BE49-F238E27FC236}">
                <a16:creationId xmlns:a16="http://schemas.microsoft.com/office/drawing/2014/main" id="{819E2B35-2DB2-FA44-9179-BE828D804ACB}"/>
              </a:ext>
            </a:extLst>
          </p:cNvPr>
          <p:cNvSpPr txBox="1">
            <a:spLocks noChangeArrowheads="1"/>
          </p:cNvSpPr>
          <p:nvPr/>
        </p:nvSpPr>
        <p:spPr>
          <a:xfrm>
            <a:off x="7608168" y="2832693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b="1" dirty="0">
                <a:solidFill>
                  <a:srgbClr val="00B05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Verifier</a:t>
            </a:r>
            <a:endParaRPr lang="en-US" altLang="en-US" sz="2000" b="1" dirty="0">
              <a:solidFill>
                <a:srgbClr val="00B050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4E56F2-09FF-DA42-99D3-8F9E97F4256A}"/>
              </a:ext>
            </a:extLst>
          </p:cNvPr>
          <p:cNvCxnSpPr/>
          <p:nvPr/>
        </p:nvCxnSpPr>
        <p:spPr>
          <a:xfrm>
            <a:off x="4727848" y="2634667"/>
            <a:ext cx="28803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35219D6-6DF9-7C48-9808-B9070DC199D4}"/>
                  </a:ext>
                </a:extLst>
              </p:cNvPr>
              <p:cNvSpPr/>
              <p:nvPr/>
            </p:nvSpPr>
            <p:spPr>
              <a:xfrm>
                <a:off x="4799856" y="2041684"/>
                <a:ext cx="310548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ea typeface="Cambria Math" panose="02040503050406030204" pitchFamily="18" charset="0"/>
                    <a:cs typeface="Arial Unicode MS" pitchFamily="34" charset="-128"/>
                  </a:rPr>
                  <a:t>Proof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</m:t>
                    </m:r>
                    <m:r>
                      <a:rPr 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𝒙</m:t>
                    </m:r>
                    <m:r>
                      <a:rPr 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∈</m:t>
                    </m:r>
                    <m:sSubSup>
                      <m:sSubSupPr>
                        <m:ctrlP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SupPr>
                      <m:e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𝒁</m:t>
                        </m:r>
                      </m:e>
                      <m:sub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𝑵</m:t>
                        </m:r>
                      </m:sub>
                      <m:sup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bSup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35219D6-6DF9-7C48-9808-B9070DC199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856" y="2041684"/>
                <a:ext cx="3105485" cy="523220"/>
              </a:xfrm>
              <a:prstGeom prst="rect">
                <a:avLst/>
              </a:prstGeom>
              <a:blipFill>
                <a:blip r:embed="rId5"/>
                <a:stretch>
                  <a:fillRect l="-4065" t="-11628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76AB11F-5AE7-524F-A869-5957BD6253ED}"/>
                  </a:ext>
                </a:extLst>
              </p:cNvPr>
              <p:cNvSpPr/>
              <p:nvPr/>
            </p:nvSpPr>
            <p:spPr>
              <a:xfrm>
                <a:off x="7802753" y="3407763"/>
                <a:ext cx="2741139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Accept </a:t>
                </a:r>
                <a:r>
                  <a:rPr lang="en-US" sz="2800" i="1" dirty="0" err="1">
                    <a:ea typeface="Cambria Math" panose="02040503050406030204" pitchFamily="18" charset="0"/>
                    <a:cs typeface="Arial Unicode MS" pitchFamily="34" charset="-128"/>
                  </a:rPr>
                  <a:t>iff</a:t>
                </a:r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𝑦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(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mod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).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endParaRPr lang="en-US" sz="2800" dirty="0"/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76AB11F-5AE7-524F-A869-5957BD6253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2753" y="3407763"/>
                <a:ext cx="2741139" cy="954107"/>
              </a:xfrm>
              <a:prstGeom prst="rect">
                <a:avLst/>
              </a:prstGeom>
              <a:blipFill>
                <a:blip r:embed="rId6"/>
                <a:stretch>
                  <a:fillRect l="-4608" t="-6579"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EB48C648-FFDC-4E49-B803-14785F813C72}"/>
              </a:ext>
            </a:extLst>
          </p:cNvPr>
          <p:cNvSpPr/>
          <p:nvPr/>
        </p:nvSpPr>
        <p:spPr>
          <a:xfrm>
            <a:off x="2576768" y="4751828"/>
            <a:ext cx="67801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After interaction, Bob the Verifier knows:</a:t>
            </a:r>
            <a:endParaRPr 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CDD1270-15A4-834F-9ECF-B2FC7E822C6D}"/>
                  </a:ext>
                </a:extLst>
              </p:cNvPr>
              <p:cNvSpPr/>
              <p:nvPr/>
            </p:nvSpPr>
            <p:spPr>
              <a:xfrm>
                <a:off x="3034585" y="5298622"/>
                <a:ext cx="542289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y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 is a quadratic residue mod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𝑁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. </a:t>
                </a:r>
                <a:endParaRPr lang="en-US" sz="2800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CDD1270-15A4-834F-9ECF-B2FC7E822C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4585" y="5298622"/>
                <a:ext cx="5422895" cy="523220"/>
              </a:xfrm>
              <a:prstGeom prst="rect">
                <a:avLst/>
              </a:prstGeom>
              <a:blipFill>
                <a:blip r:embed="rId7"/>
                <a:stretch>
                  <a:fillRect l="-2576" t="-14286" r="-14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991D5A4-D344-EB4D-B7B8-3DC0A9ECC846}"/>
                  </a:ext>
                </a:extLst>
              </p:cNvPr>
              <p:cNvSpPr/>
              <p:nvPr/>
            </p:nvSpPr>
            <p:spPr>
              <a:xfrm>
                <a:off x="3025444" y="5930116"/>
                <a:ext cx="463889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2) </a:t>
                </a:r>
                <a:r>
                  <a:rPr lang="en-US" sz="2800" b="1" dirty="0">
                    <a:solidFill>
                      <a:srgbClr val="FF0000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Also</a:t>
                </a:r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, the square root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𝑦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. </a:t>
                </a:r>
                <a:endParaRPr lang="en-US" sz="2800" dirty="0"/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991D5A4-D344-EB4D-B7B8-3DC0A9ECC8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444" y="5930116"/>
                <a:ext cx="4638899" cy="523220"/>
              </a:xfrm>
              <a:prstGeom prst="rect">
                <a:avLst/>
              </a:prstGeom>
              <a:blipFill>
                <a:blip r:embed="rId8"/>
                <a:stretch>
                  <a:fillRect l="-2732" t="-14286" r="-1913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670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24001" y="2852936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Is there any other way?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2058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09048" y="1166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Zero Knowledge Proofs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F084FDA-2DD0-7349-8290-23A2F5F9A3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65"/>
          <a:stretch/>
        </p:blipFill>
        <p:spPr>
          <a:xfrm>
            <a:off x="3536950" y="3933056"/>
            <a:ext cx="5118100" cy="263167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15234C6-E5AC-9A4D-99D8-6AB5913D99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2999657" y="1757303"/>
            <a:ext cx="1831033" cy="1498119"/>
          </a:xfrm>
          <a:prstGeom prst="rect">
            <a:avLst/>
          </a:prstGeom>
        </p:spPr>
      </p:pic>
      <p:sp>
        <p:nvSpPr>
          <p:cNvPr id="18" name="Rectangle 63">
            <a:extLst>
              <a:ext uri="{FF2B5EF4-FFF2-40B4-BE49-F238E27FC236}">
                <a16:creationId xmlns:a16="http://schemas.microsoft.com/office/drawing/2014/main" id="{7DC50698-A17A-B343-BA8F-E311E16A1A22}"/>
              </a:ext>
            </a:extLst>
          </p:cNvPr>
          <p:cNvSpPr txBox="1">
            <a:spLocks noChangeArrowheads="1"/>
          </p:cNvSpPr>
          <p:nvPr/>
        </p:nvSpPr>
        <p:spPr>
          <a:xfrm>
            <a:off x="3219265" y="3266986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b="1" dirty="0">
                <a:solidFill>
                  <a:srgbClr val="7030A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Prover</a:t>
            </a:r>
            <a:endParaRPr lang="en-US" altLang="en-US" sz="2000" b="1" dirty="0">
              <a:solidFill>
                <a:srgbClr val="7030A0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5" name="Rectangular Callout 14">
            <a:extLst>
              <a:ext uri="{FF2B5EF4-FFF2-40B4-BE49-F238E27FC236}">
                <a16:creationId xmlns:a16="http://schemas.microsoft.com/office/drawing/2014/main" id="{96D3D97A-D8AB-8E4A-B736-7ECA39B6604B}"/>
              </a:ext>
            </a:extLst>
          </p:cNvPr>
          <p:cNvSpPr/>
          <p:nvPr/>
        </p:nvSpPr>
        <p:spPr>
          <a:xfrm>
            <a:off x="5214926" y="1093681"/>
            <a:ext cx="4292774" cy="1796907"/>
          </a:xfrm>
          <a:prstGeom prst="wedgeRectCallout">
            <a:avLst>
              <a:gd name="adj1" fmla="val -63969"/>
              <a:gd name="adj2" fmla="val 27573"/>
            </a:avLst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“I will prove to you that I could’ve sent you a proof 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if I felt like it.”</a:t>
            </a:r>
          </a:p>
        </p:txBody>
      </p:sp>
    </p:spTree>
    <p:extLst>
      <p:ext uri="{BB962C8B-B14F-4D97-AF65-F5344CB8AC3E}">
        <p14:creationId xmlns:p14="http://schemas.microsoft.com/office/powerpoint/2010/main" val="184602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52246-174E-8510-1DBA-B4CE596B7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708" y="2766218"/>
            <a:ext cx="10515600" cy="1325563"/>
          </a:xfrm>
        </p:spPr>
        <p:txBody>
          <a:bodyPr/>
          <a:lstStyle/>
          <a:p>
            <a:r>
              <a:rPr lang="en-US" dirty="0"/>
              <a:t>Zero-Knowledge Proof</a:t>
            </a:r>
          </a:p>
        </p:txBody>
      </p:sp>
    </p:spTree>
    <p:extLst>
      <p:ext uri="{BB962C8B-B14F-4D97-AF65-F5344CB8AC3E}">
        <p14:creationId xmlns:p14="http://schemas.microsoft.com/office/powerpoint/2010/main" val="2099493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09048" y="1166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Zero Knowledge Proofs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F084FDA-2DD0-7349-8290-23A2F5F9A3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65"/>
          <a:stretch/>
        </p:blipFill>
        <p:spPr>
          <a:xfrm>
            <a:off x="3536950" y="3933056"/>
            <a:ext cx="5118100" cy="263167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15234C6-E5AC-9A4D-99D8-6AB5913D99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2999657" y="1757303"/>
            <a:ext cx="1831033" cy="1498119"/>
          </a:xfrm>
          <a:prstGeom prst="rect">
            <a:avLst/>
          </a:prstGeom>
        </p:spPr>
      </p:pic>
      <p:sp>
        <p:nvSpPr>
          <p:cNvPr id="18" name="Rectangle 63">
            <a:extLst>
              <a:ext uri="{FF2B5EF4-FFF2-40B4-BE49-F238E27FC236}">
                <a16:creationId xmlns:a16="http://schemas.microsoft.com/office/drawing/2014/main" id="{7DC50698-A17A-B343-BA8F-E311E16A1A22}"/>
              </a:ext>
            </a:extLst>
          </p:cNvPr>
          <p:cNvSpPr txBox="1">
            <a:spLocks noChangeArrowheads="1"/>
          </p:cNvSpPr>
          <p:nvPr/>
        </p:nvSpPr>
        <p:spPr>
          <a:xfrm>
            <a:off x="3219265" y="3266986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b="1" dirty="0">
                <a:solidFill>
                  <a:srgbClr val="7030A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Prover</a:t>
            </a:r>
            <a:endParaRPr lang="en-US" altLang="en-US" sz="2000" b="1" dirty="0">
              <a:solidFill>
                <a:srgbClr val="7030A0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5" name="Rectangular Callout 14">
            <a:extLst>
              <a:ext uri="{FF2B5EF4-FFF2-40B4-BE49-F238E27FC236}">
                <a16:creationId xmlns:a16="http://schemas.microsoft.com/office/drawing/2014/main" id="{96D3D97A-D8AB-8E4A-B736-7ECA39B6604B}"/>
              </a:ext>
            </a:extLst>
          </p:cNvPr>
          <p:cNvSpPr/>
          <p:nvPr/>
        </p:nvSpPr>
        <p:spPr>
          <a:xfrm>
            <a:off x="5214926" y="1093681"/>
            <a:ext cx="5118100" cy="1796907"/>
          </a:xfrm>
          <a:prstGeom prst="wedgeRectCallout">
            <a:avLst>
              <a:gd name="adj1" fmla="val -63969"/>
              <a:gd name="adj2" fmla="val 27573"/>
            </a:avLst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“I will not give you the square root, but I will prove to you that I could provide one if I wanted to.”</a:t>
            </a:r>
          </a:p>
        </p:txBody>
      </p:sp>
    </p:spTree>
    <p:extLst>
      <p:ext uri="{BB962C8B-B14F-4D97-AF65-F5344CB8AC3E}">
        <p14:creationId xmlns:p14="http://schemas.microsoft.com/office/powerpoint/2010/main" val="236035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09048" y="1166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Two (Necessary) New Ingredients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62C588-0447-AF46-AED0-BA7A95549084}"/>
              </a:ext>
            </a:extLst>
          </p:cNvPr>
          <p:cNvSpPr/>
          <p:nvPr/>
        </p:nvSpPr>
        <p:spPr>
          <a:xfrm>
            <a:off x="2135560" y="1322766"/>
            <a:ext cx="835292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ea typeface="Cambria Math" panose="02040503050406030204" pitchFamily="18" charset="0"/>
                <a:cs typeface="Arial Unicode MS" pitchFamily="34" charset="-128"/>
              </a:rPr>
              <a:t>1. Interaction: </a:t>
            </a:r>
            <a:r>
              <a:rPr lang="en-US" sz="2800" dirty="0">
                <a:ea typeface="Cambria Math" panose="02040503050406030204" pitchFamily="18" charset="0"/>
                <a:cs typeface="Arial Unicode MS" pitchFamily="34" charset="-128"/>
              </a:rPr>
              <a:t>Rather than passively reading the proof, the verifier engages in a conversation with the prover.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B4619F-4567-EA44-9964-6DAB91C0B3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3791744" y="4990576"/>
            <a:ext cx="864528" cy="7073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BA3F97-B0CA-8047-965B-737A5AC449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8040216" y="4990576"/>
            <a:ext cx="648072" cy="67067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282F91F-A562-4F47-8A6E-600FBC2B0773}"/>
              </a:ext>
            </a:extLst>
          </p:cNvPr>
          <p:cNvCxnSpPr>
            <a:cxnSpLocks/>
          </p:cNvCxnSpPr>
          <p:nvPr/>
        </p:nvCxnSpPr>
        <p:spPr>
          <a:xfrm>
            <a:off x="5087888" y="4466445"/>
            <a:ext cx="2376264" cy="31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D1A6909-41FF-A54F-AB88-8EC81FCF4112}"/>
              </a:ext>
            </a:extLst>
          </p:cNvPr>
          <p:cNvCxnSpPr>
            <a:cxnSpLocks/>
          </p:cNvCxnSpPr>
          <p:nvPr/>
        </p:nvCxnSpPr>
        <p:spPr>
          <a:xfrm>
            <a:off x="5087888" y="5262676"/>
            <a:ext cx="2376264" cy="31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32AE3CC-4B72-1B4E-A1C7-B3EE8F0A7B12}"/>
              </a:ext>
            </a:extLst>
          </p:cNvPr>
          <p:cNvCxnSpPr>
            <a:cxnSpLocks/>
          </p:cNvCxnSpPr>
          <p:nvPr/>
        </p:nvCxnSpPr>
        <p:spPr>
          <a:xfrm>
            <a:off x="5087888" y="6126772"/>
            <a:ext cx="2376264" cy="31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7711BE-6670-D148-BB96-137D30F5D92C}"/>
              </a:ext>
            </a:extLst>
          </p:cNvPr>
          <p:cNvCxnSpPr>
            <a:cxnSpLocks/>
          </p:cNvCxnSpPr>
          <p:nvPr/>
        </p:nvCxnSpPr>
        <p:spPr>
          <a:xfrm>
            <a:off x="5087888" y="4883009"/>
            <a:ext cx="2376264" cy="3194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BA7FB47-E44D-394B-A3CA-32E453A76921}"/>
              </a:ext>
            </a:extLst>
          </p:cNvPr>
          <p:cNvCxnSpPr>
            <a:cxnSpLocks/>
          </p:cNvCxnSpPr>
          <p:nvPr/>
        </p:nvCxnSpPr>
        <p:spPr>
          <a:xfrm>
            <a:off x="5087888" y="5697918"/>
            <a:ext cx="2376264" cy="3194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FE62268-0508-EE40-94B2-16EE287BEB7F}"/>
              </a:ext>
            </a:extLst>
          </p:cNvPr>
          <p:cNvSpPr/>
          <p:nvPr/>
        </p:nvSpPr>
        <p:spPr>
          <a:xfrm>
            <a:off x="2135560" y="2492897"/>
            <a:ext cx="835292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ea typeface="Cambria Math" panose="02040503050406030204" pitchFamily="18" charset="0"/>
                <a:cs typeface="Arial Unicode MS" pitchFamily="34" charset="-128"/>
              </a:rPr>
              <a:t>2. Randomness: </a:t>
            </a:r>
            <a:r>
              <a:rPr lang="en-US" sz="2800" dirty="0">
                <a:ea typeface="Cambria Math" panose="02040503050406030204" pitchFamily="18" charset="0"/>
                <a:cs typeface="Arial Unicode MS" pitchFamily="34" charset="-128"/>
              </a:rPr>
              <a:t>The verifier is randomized and can make a mistake with a (exponentially small) probability.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9877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09048" y="1166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Here is the idea.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29AAE9-4108-2A4C-8C14-D1B9E9176E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922795">
            <a:off x="2660737" y="1127600"/>
            <a:ext cx="1943100" cy="19431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93EE744-9C2F-0646-86D8-E362B852FBF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2584587" y="4709631"/>
            <a:ext cx="1831033" cy="1498119"/>
          </a:xfrm>
          <a:prstGeom prst="rect">
            <a:avLst/>
          </a:prstGeom>
        </p:spPr>
      </p:pic>
      <p:sp>
        <p:nvSpPr>
          <p:cNvPr id="17" name="Rectangle 63">
            <a:extLst>
              <a:ext uri="{FF2B5EF4-FFF2-40B4-BE49-F238E27FC236}">
                <a16:creationId xmlns:a16="http://schemas.microsoft.com/office/drawing/2014/main" id="{B967D732-A6E5-7D41-B2C3-09A1FD9A5A67}"/>
              </a:ext>
            </a:extLst>
          </p:cNvPr>
          <p:cNvSpPr txBox="1">
            <a:spLocks noChangeArrowheads="1"/>
          </p:cNvSpPr>
          <p:nvPr/>
        </p:nvSpPr>
        <p:spPr>
          <a:xfrm>
            <a:off x="2804195" y="6219314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b="1" dirty="0">
                <a:solidFill>
                  <a:srgbClr val="7030A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Prover</a:t>
            </a:r>
            <a:endParaRPr lang="en-US" altLang="en-US" sz="2000" b="1" dirty="0">
              <a:solidFill>
                <a:srgbClr val="7030A0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ular Callout 17">
                <a:extLst>
                  <a:ext uri="{FF2B5EF4-FFF2-40B4-BE49-F238E27FC236}">
                    <a16:creationId xmlns:a16="http://schemas.microsoft.com/office/drawing/2014/main" id="{FEBF6320-8BA5-CD4A-B6C8-F810C881B540}"/>
                  </a:ext>
                </a:extLst>
              </p:cNvPr>
              <p:cNvSpPr/>
              <p:nvPr/>
            </p:nvSpPr>
            <p:spPr>
              <a:xfrm>
                <a:off x="4799856" y="4046009"/>
                <a:ext cx="4320480" cy="1796907"/>
              </a:xfrm>
              <a:prstGeom prst="wedgeRectCallout">
                <a:avLst>
                  <a:gd name="adj1" fmla="val -63969"/>
                  <a:gd name="adj2" fmla="val 27573"/>
                </a:avLst>
              </a:prstGeom>
              <a:noFill/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THEOREM: “there is an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k move solution to this cube”</a:t>
                </a:r>
              </a:p>
            </p:txBody>
          </p:sp>
        </mc:Choice>
        <mc:Fallback>
          <p:sp>
            <p:nvSpPr>
              <p:cNvPr id="18" name="Rectangular Callout 17">
                <a:extLst>
                  <a:ext uri="{FF2B5EF4-FFF2-40B4-BE49-F238E27FC236}">
                    <a16:creationId xmlns:a16="http://schemas.microsoft.com/office/drawing/2014/main" id="{FEBF6320-8BA5-CD4A-B6C8-F810C881B5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856" y="4046009"/>
                <a:ext cx="4320480" cy="1796907"/>
              </a:xfrm>
              <a:prstGeom prst="wedgeRectCallout">
                <a:avLst>
                  <a:gd name="adj1" fmla="val -63969"/>
                  <a:gd name="adj2" fmla="val 27573"/>
                </a:avLst>
              </a:prstGeom>
              <a:blipFill>
                <a:blip r:embed="rId5"/>
                <a:stretch>
                  <a:fillRect r="-3030"/>
                </a:stretch>
              </a:blipFill>
              <a:ln w="508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>
            <a:extLst>
              <a:ext uri="{FF2B5EF4-FFF2-40B4-BE49-F238E27FC236}">
                <a16:creationId xmlns:a16="http://schemas.microsoft.com/office/drawing/2014/main" id="{12FE73F7-79E1-3F47-8229-149A60F1CAC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4" r="18951"/>
          <a:stretch/>
        </p:blipFill>
        <p:spPr>
          <a:xfrm>
            <a:off x="8472264" y="1354119"/>
            <a:ext cx="1711796" cy="149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97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9C4B9EB9-F3DE-A244-A13E-7D6DCE99C6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986" y="4869160"/>
            <a:ext cx="1414442" cy="792088"/>
          </a:xfrm>
          <a:prstGeom prst="rect">
            <a:avLst/>
          </a:prstGeom>
        </p:spPr>
      </p:pic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09048" y="1166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Here is the idea.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29AAE9-4108-2A4C-8C14-D1B9E9176E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922795">
            <a:off x="1712535" y="334011"/>
            <a:ext cx="1432142" cy="14321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93EE744-9C2F-0646-86D8-E362B852FBF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2495601" y="2981439"/>
            <a:ext cx="1831033" cy="1498119"/>
          </a:xfrm>
          <a:prstGeom prst="rect">
            <a:avLst/>
          </a:prstGeom>
        </p:spPr>
      </p:pic>
      <p:sp>
        <p:nvSpPr>
          <p:cNvPr id="17" name="Rectangle 63">
            <a:extLst>
              <a:ext uri="{FF2B5EF4-FFF2-40B4-BE49-F238E27FC236}">
                <a16:creationId xmlns:a16="http://schemas.microsoft.com/office/drawing/2014/main" id="{B967D732-A6E5-7D41-B2C3-09A1FD9A5A67}"/>
              </a:ext>
            </a:extLst>
          </p:cNvPr>
          <p:cNvSpPr txBox="1">
            <a:spLocks noChangeArrowheads="1"/>
          </p:cNvSpPr>
          <p:nvPr/>
        </p:nvSpPr>
        <p:spPr>
          <a:xfrm>
            <a:off x="2715209" y="4491122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b="1" dirty="0">
                <a:solidFill>
                  <a:srgbClr val="7030A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Prover</a:t>
            </a:r>
            <a:endParaRPr lang="en-US" altLang="en-US" sz="2000" b="1" dirty="0">
              <a:solidFill>
                <a:srgbClr val="7030A0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8CC8708-D368-4448-AEF4-CC8501ED92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926" y="1052737"/>
            <a:ext cx="1584176" cy="88713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2FE73F7-79E1-3F47-8229-149A60F1CAC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4" r="18951"/>
          <a:stretch/>
        </p:blipFill>
        <p:spPr>
          <a:xfrm>
            <a:off x="9108942" y="116633"/>
            <a:ext cx="1523563" cy="13262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A9E2A5-A19A-EC47-BFC5-6DD65254185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8599302" y="3440354"/>
            <a:ext cx="648072" cy="670672"/>
          </a:xfrm>
          <a:prstGeom prst="rect">
            <a:avLst/>
          </a:prstGeom>
        </p:spPr>
      </p:pic>
      <p:sp>
        <p:nvSpPr>
          <p:cNvPr id="10" name="Rectangle 63">
            <a:extLst>
              <a:ext uri="{FF2B5EF4-FFF2-40B4-BE49-F238E27FC236}">
                <a16:creationId xmlns:a16="http://schemas.microsoft.com/office/drawing/2014/main" id="{F7B7AC83-55CD-A745-BBC4-9507733731D7}"/>
              </a:ext>
            </a:extLst>
          </p:cNvPr>
          <p:cNvSpPr txBox="1">
            <a:spLocks noChangeArrowheads="1"/>
          </p:cNvSpPr>
          <p:nvPr/>
        </p:nvSpPr>
        <p:spPr>
          <a:xfrm>
            <a:off x="8071074" y="4088427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b="1" dirty="0">
                <a:solidFill>
                  <a:srgbClr val="00B05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Verifier</a:t>
            </a:r>
            <a:endParaRPr lang="en-US" altLang="en-US" sz="2000" b="1" dirty="0">
              <a:solidFill>
                <a:srgbClr val="00B050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F2F85C-1470-744F-9254-C77C6FC101D0}"/>
              </a:ext>
            </a:extLst>
          </p:cNvPr>
          <p:cNvCxnSpPr>
            <a:cxnSpLocks/>
          </p:cNvCxnSpPr>
          <p:nvPr/>
        </p:nvCxnSpPr>
        <p:spPr>
          <a:xfrm>
            <a:off x="4998902" y="2080697"/>
            <a:ext cx="2376264" cy="31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752B407-656C-3140-BFBA-D4769A228E0A}"/>
              </a:ext>
            </a:extLst>
          </p:cNvPr>
          <p:cNvCxnSpPr>
            <a:cxnSpLocks/>
          </p:cNvCxnSpPr>
          <p:nvPr/>
        </p:nvCxnSpPr>
        <p:spPr>
          <a:xfrm>
            <a:off x="4998902" y="4581128"/>
            <a:ext cx="2376264" cy="31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11A54C-93F6-AF47-8833-84B7FCDA32C6}"/>
              </a:ext>
            </a:extLst>
          </p:cNvPr>
          <p:cNvCxnSpPr>
            <a:cxnSpLocks/>
          </p:cNvCxnSpPr>
          <p:nvPr/>
        </p:nvCxnSpPr>
        <p:spPr>
          <a:xfrm>
            <a:off x="4998902" y="3478187"/>
            <a:ext cx="2376264" cy="3194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C779BA0-0294-BA4D-8786-01DCC9A057B9}"/>
              </a:ext>
            </a:extLst>
          </p:cNvPr>
          <p:cNvSpPr/>
          <p:nvPr/>
        </p:nvSpPr>
        <p:spPr>
          <a:xfrm>
            <a:off x="4839469" y="2070961"/>
            <a:ext cx="27221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“Random” config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B427E5-1064-1C4D-BA40-4B5C3FE57BA3}"/>
              </a:ext>
            </a:extLst>
          </p:cNvPr>
          <p:cNvSpPr/>
          <p:nvPr/>
        </p:nvSpPr>
        <p:spPr>
          <a:xfrm>
            <a:off x="4864290" y="2939659"/>
            <a:ext cx="29599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Challenge (0 or 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F139EA9-56DC-6E4E-8C47-54EA35DA6BDA}"/>
                  </a:ext>
                </a:extLst>
              </p:cNvPr>
              <p:cNvSpPr/>
              <p:nvPr/>
            </p:nvSpPr>
            <p:spPr>
              <a:xfrm>
                <a:off x="4655841" y="4015020"/>
                <a:ext cx="320678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0: Show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sz="2800" dirty="0"/>
                  <a:t> moves</a:t>
                </a:r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F139EA9-56DC-6E4E-8C47-54EA35DA6B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841" y="4015020"/>
                <a:ext cx="3206785" cy="523220"/>
              </a:xfrm>
              <a:prstGeom prst="rect">
                <a:avLst/>
              </a:prstGeom>
              <a:blipFill>
                <a:blip r:embed="rId7"/>
                <a:stretch>
                  <a:fillRect l="-3937" t="-11905" r="-157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ABE26706-4307-8341-973E-A8AD6E3739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922795">
            <a:off x="5022240" y="4809639"/>
            <a:ext cx="878518" cy="878518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DC236E6-8732-344A-A64D-C3DF091B6A70}"/>
              </a:ext>
            </a:extLst>
          </p:cNvPr>
          <p:cNvCxnSpPr>
            <a:cxnSpLocks/>
          </p:cNvCxnSpPr>
          <p:nvPr/>
        </p:nvCxnSpPr>
        <p:spPr>
          <a:xfrm>
            <a:off x="5951984" y="5245704"/>
            <a:ext cx="792088" cy="3194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97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9C4B9EB9-F3DE-A244-A13E-7D6DCE99C6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638" y="4857143"/>
            <a:ext cx="1414442" cy="792088"/>
          </a:xfrm>
          <a:prstGeom prst="rect">
            <a:avLst/>
          </a:prstGeom>
        </p:spPr>
      </p:pic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09048" y="1166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Here is the idea.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29AAE9-4108-2A4C-8C14-D1B9E9176E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922795">
            <a:off x="1712535" y="334011"/>
            <a:ext cx="1432142" cy="14321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93EE744-9C2F-0646-86D8-E362B852FBF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2495601" y="2969422"/>
            <a:ext cx="1831033" cy="1498119"/>
          </a:xfrm>
          <a:prstGeom prst="rect">
            <a:avLst/>
          </a:prstGeom>
        </p:spPr>
      </p:pic>
      <p:sp>
        <p:nvSpPr>
          <p:cNvPr id="17" name="Rectangle 63">
            <a:extLst>
              <a:ext uri="{FF2B5EF4-FFF2-40B4-BE49-F238E27FC236}">
                <a16:creationId xmlns:a16="http://schemas.microsoft.com/office/drawing/2014/main" id="{B967D732-A6E5-7D41-B2C3-09A1FD9A5A67}"/>
              </a:ext>
            </a:extLst>
          </p:cNvPr>
          <p:cNvSpPr txBox="1">
            <a:spLocks noChangeArrowheads="1"/>
          </p:cNvSpPr>
          <p:nvPr/>
        </p:nvSpPr>
        <p:spPr>
          <a:xfrm>
            <a:off x="2715209" y="4479105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b="1" dirty="0">
                <a:solidFill>
                  <a:srgbClr val="7030A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Prover</a:t>
            </a:r>
            <a:endParaRPr lang="en-US" altLang="en-US" sz="2000" b="1" dirty="0">
              <a:solidFill>
                <a:srgbClr val="7030A0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8CC8708-D368-4448-AEF4-CC8501ED92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926" y="1040720"/>
            <a:ext cx="1584176" cy="88713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2FE73F7-79E1-3F47-8229-149A60F1CAC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4" r="18951"/>
          <a:stretch/>
        </p:blipFill>
        <p:spPr>
          <a:xfrm>
            <a:off x="9108942" y="116633"/>
            <a:ext cx="1523563" cy="13262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A9E2A5-A19A-EC47-BFC5-6DD65254185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8599302" y="3428337"/>
            <a:ext cx="648072" cy="670672"/>
          </a:xfrm>
          <a:prstGeom prst="rect">
            <a:avLst/>
          </a:prstGeom>
        </p:spPr>
      </p:pic>
      <p:sp>
        <p:nvSpPr>
          <p:cNvPr id="10" name="Rectangle 63">
            <a:extLst>
              <a:ext uri="{FF2B5EF4-FFF2-40B4-BE49-F238E27FC236}">
                <a16:creationId xmlns:a16="http://schemas.microsoft.com/office/drawing/2014/main" id="{F7B7AC83-55CD-A745-BBC4-9507733731D7}"/>
              </a:ext>
            </a:extLst>
          </p:cNvPr>
          <p:cNvSpPr txBox="1">
            <a:spLocks noChangeArrowheads="1"/>
          </p:cNvSpPr>
          <p:nvPr/>
        </p:nvSpPr>
        <p:spPr>
          <a:xfrm>
            <a:off x="8071074" y="4076410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b="1" dirty="0">
                <a:solidFill>
                  <a:srgbClr val="00B05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Verifier</a:t>
            </a:r>
            <a:endParaRPr lang="en-US" altLang="en-US" sz="2000" b="1" dirty="0">
              <a:solidFill>
                <a:srgbClr val="00B050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F2F85C-1470-744F-9254-C77C6FC101D0}"/>
              </a:ext>
            </a:extLst>
          </p:cNvPr>
          <p:cNvCxnSpPr>
            <a:cxnSpLocks/>
          </p:cNvCxnSpPr>
          <p:nvPr/>
        </p:nvCxnSpPr>
        <p:spPr>
          <a:xfrm>
            <a:off x="4998902" y="2068680"/>
            <a:ext cx="2376264" cy="31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752B407-656C-3140-BFBA-D4769A228E0A}"/>
              </a:ext>
            </a:extLst>
          </p:cNvPr>
          <p:cNvCxnSpPr>
            <a:cxnSpLocks/>
          </p:cNvCxnSpPr>
          <p:nvPr/>
        </p:nvCxnSpPr>
        <p:spPr>
          <a:xfrm>
            <a:off x="4998902" y="4569111"/>
            <a:ext cx="2376264" cy="31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11A54C-93F6-AF47-8833-84B7FCDA32C6}"/>
              </a:ext>
            </a:extLst>
          </p:cNvPr>
          <p:cNvCxnSpPr>
            <a:cxnSpLocks/>
          </p:cNvCxnSpPr>
          <p:nvPr/>
        </p:nvCxnSpPr>
        <p:spPr>
          <a:xfrm>
            <a:off x="4998902" y="3466170"/>
            <a:ext cx="2376264" cy="3194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C779BA0-0294-BA4D-8786-01DCC9A057B9}"/>
              </a:ext>
            </a:extLst>
          </p:cNvPr>
          <p:cNvSpPr/>
          <p:nvPr/>
        </p:nvSpPr>
        <p:spPr>
          <a:xfrm>
            <a:off x="4839469" y="2058944"/>
            <a:ext cx="27221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“Random” config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B427E5-1064-1C4D-BA40-4B5C3FE57BA3}"/>
              </a:ext>
            </a:extLst>
          </p:cNvPr>
          <p:cNvSpPr/>
          <p:nvPr/>
        </p:nvSpPr>
        <p:spPr>
          <a:xfrm>
            <a:off x="4864290" y="2927642"/>
            <a:ext cx="29599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Challenge (0 or 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F139EA9-56DC-6E4E-8C47-54EA35DA6BDA}"/>
                  </a:ext>
                </a:extLst>
              </p:cNvPr>
              <p:cNvSpPr/>
              <p:nvPr/>
            </p:nvSpPr>
            <p:spPr>
              <a:xfrm>
                <a:off x="4655841" y="4003003"/>
                <a:ext cx="320678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1: Show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sz="2800" dirty="0"/>
                  <a:t> moves</a:t>
                </a:r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F139EA9-56DC-6E4E-8C47-54EA35DA6B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841" y="4003003"/>
                <a:ext cx="3206785" cy="523220"/>
              </a:xfrm>
              <a:prstGeom prst="rect">
                <a:avLst/>
              </a:prstGeom>
              <a:blipFill>
                <a:blip r:embed="rId7"/>
                <a:stretch>
                  <a:fillRect l="-3937" t="-11905" r="-157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DC236E6-8732-344A-A64D-C3DF091B6A70}"/>
              </a:ext>
            </a:extLst>
          </p:cNvPr>
          <p:cNvCxnSpPr>
            <a:cxnSpLocks/>
          </p:cNvCxnSpPr>
          <p:nvPr/>
        </p:nvCxnSpPr>
        <p:spPr>
          <a:xfrm>
            <a:off x="5951984" y="5233687"/>
            <a:ext cx="792088" cy="3194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EEB01C09-454B-AB43-AB34-DA443C371DA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4" r="18951"/>
          <a:stretch/>
        </p:blipFill>
        <p:spPr>
          <a:xfrm>
            <a:off x="6882590" y="4904294"/>
            <a:ext cx="869595" cy="75695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138062CE-1878-D744-A1CE-EC42E3D44E7F}"/>
              </a:ext>
            </a:extLst>
          </p:cNvPr>
          <p:cNvGrpSpPr/>
          <p:nvPr/>
        </p:nvGrpSpPr>
        <p:grpSpPr>
          <a:xfrm>
            <a:off x="1994725" y="5866829"/>
            <a:ext cx="8349747" cy="954107"/>
            <a:chOff x="470724" y="5866828"/>
            <a:chExt cx="8349747" cy="9541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FFFA65DB-5158-2347-8C57-BCDA6718A0BB}"/>
                    </a:ext>
                  </a:extLst>
                </p:cNvPr>
                <p:cNvSpPr/>
                <p:nvPr/>
              </p:nvSpPr>
              <p:spPr>
                <a:xfrm>
                  <a:off x="470724" y="5866828"/>
                  <a:ext cx="8349747" cy="954107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sz="2800" b="1" dirty="0"/>
                    <a:t>POINT IS THIS</a:t>
                  </a:r>
                  <a:r>
                    <a:rPr lang="en-US" sz="2800" dirty="0"/>
                    <a:t>: If the prover can do both consistently, then there exist </a:t>
                  </a:r>
                  <a14:m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r>
                    <a:rPr lang="en-US" sz="2800" dirty="0"/>
                    <a:t> moves that map        to  </a:t>
                  </a:r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FFFA65DB-5158-2347-8C57-BCDA6718A0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724" y="5866828"/>
                  <a:ext cx="8349747" cy="954107"/>
                </a:xfrm>
                <a:prstGeom prst="rect">
                  <a:avLst/>
                </a:prstGeom>
                <a:blipFill>
                  <a:blip r:embed="rId8"/>
                  <a:stretch>
                    <a:fillRect l="-1515" t="-6494" b="-1558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DE81324-2B05-7B41-BAB5-8DECCCDCCB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922795">
              <a:off x="5644918" y="6353742"/>
              <a:ext cx="412494" cy="412494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10C006A-B8D4-8D4B-A8ED-03291540B5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284" r="18951"/>
            <a:stretch/>
          </p:blipFill>
          <p:spPr>
            <a:xfrm>
              <a:off x="6665814" y="6374377"/>
              <a:ext cx="426466" cy="371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299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64B7040-CD5D-9740-9D51-D5FAB8AD3C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7912998" y="3569088"/>
            <a:ext cx="648072" cy="670672"/>
          </a:xfrm>
          <a:prstGeom prst="rect">
            <a:avLst/>
          </a:prstGeom>
        </p:spPr>
      </p:pic>
      <p:sp>
        <p:nvSpPr>
          <p:cNvPr id="11" name="Rectangle 63">
            <a:extLst>
              <a:ext uri="{FF2B5EF4-FFF2-40B4-BE49-F238E27FC236}">
                <a16:creationId xmlns:a16="http://schemas.microsoft.com/office/drawing/2014/main" id="{ADBA2894-B98C-F14D-A113-5255299BBCC5}"/>
              </a:ext>
            </a:extLst>
          </p:cNvPr>
          <p:cNvSpPr txBox="1">
            <a:spLocks noChangeArrowheads="1"/>
          </p:cNvSpPr>
          <p:nvPr/>
        </p:nvSpPr>
        <p:spPr>
          <a:xfrm>
            <a:off x="2475135" y="4452022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Prover</a:t>
            </a:r>
            <a:endParaRPr lang="en-US" altLang="en-US" sz="2000" dirty="0">
              <a:solidFill>
                <a:prstClr val="black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2" name="Rectangle 63">
            <a:extLst>
              <a:ext uri="{FF2B5EF4-FFF2-40B4-BE49-F238E27FC236}">
                <a16:creationId xmlns:a16="http://schemas.microsoft.com/office/drawing/2014/main" id="{819E2B35-2DB2-FA44-9179-BE828D804ACB}"/>
              </a:ext>
            </a:extLst>
          </p:cNvPr>
          <p:cNvSpPr txBox="1">
            <a:spLocks noChangeArrowheads="1"/>
          </p:cNvSpPr>
          <p:nvPr/>
        </p:nvSpPr>
        <p:spPr>
          <a:xfrm>
            <a:off x="7384770" y="4217161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Verifier</a:t>
            </a:r>
            <a:endParaRPr lang="en-US" altLang="en-US" sz="2000" dirty="0">
              <a:solidFill>
                <a:prstClr val="black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4E56F2-09FF-DA42-99D3-8F9E97F4256A}"/>
              </a:ext>
            </a:extLst>
          </p:cNvPr>
          <p:cNvCxnSpPr/>
          <p:nvPr/>
        </p:nvCxnSpPr>
        <p:spPr>
          <a:xfrm>
            <a:off x="4471399" y="2860666"/>
            <a:ext cx="28803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9B1F76C-4805-3F40-A8EE-41A6FC78D002}"/>
              </a:ext>
            </a:extLst>
          </p:cNvPr>
          <p:cNvSpPr/>
          <p:nvPr/>
        </p:nvSpPr>
        <p:spPr>
          <a:xfrm>
            <a:off x="4556225" y="1365021"/>
            <a:ext cx="2740622" cy="523220"/>
          </a:xfrm>
          <a:prstGeom prst="rect">
            <a:avLst/>
          </a:prstGeom>
          <a:ln w="38100">
            <a:solidFill>
              <a:schemeClr val="accent1">
                <a:shade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  <a:ea typeface="Cambria Math" panose="02040503050406030204" pitchFamily="18" charset="0"/>
                <a:cs typeface="Arial Unicode MS" pitchFamily="34" charset="-128"/>
              </a:rPr>
              <a:t>Claim/Theorem</a:t>
            </a:r>
            <a:endParaRPr lang="en-US" b="1" dirty="0"/>
          </a:p>
        </p:txBody>
      </p: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B0147CE4-727D-1146-93A1-8E9CD7A70DFC}"/>
              </a:ext>
            </a:extLst>
          </p:cNvPr>
          <p:cNvCxnSpPr>
            <a:cxnSpLocks/>
            <a:endCxn id="10" idx="0"/>
          </p:cNvCxnSpPr>
          <p:nvPr/>
        </p:nvCxnSpPr>
        <p:spPr>
          <a:xfrm rot="16200000" flipH="1">
            <a:off x="6749447" y="2081501"/>
            <a:ext cx="1832500" cy="1142674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96CCDA2B-5465-1344-B291-F673E7986E77}"/>
              </a:ext>
            </a:extLst>
          </p:cNvPr>
          <p:cNvCxnSpPr>
            <a:cxnSpLocks/>
          </p:cNvCxnSpPr>
          <p:nvPr/>
        </p:nvCxnSpPr>
        <p:spPr>
          <a:xfrm rot="5400000">
            <a:off x="3310654" y="1919377"/>
            <a:ext cx="1257847" cy="1015744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95048EC-E8E9-3041-AC39-4DB5946387DC}"/>
                  </a:ext>
                </a:extLst>
              </p:cNvPr>
              <p:cNvSpPr/>
              <p:nvPr/>
            </p:nvSpPr>
            <p:spPr>
              <a:xfrm>
                <a:off x="5519936" y="2348880"/>
                <a:ext cx="62568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𝑎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95048EC-E8E9-3041-AC39-4DB5946387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936" y="2348880"/>
                <a:ext cx="625684" cy="523220"/>
              </a:xfrm>
              <a:prstGeom prst="rect">
                <a:avLst/>
              </a:prstGeom>
              <a:blipFill>
                <a:blip r:embed="rId4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ular Callout 14">
            <a:extLst>
              <a:ext uri="{FF2B5EF4-FFF2-40B4-BE49-F238E27FC236}">
                <a16:creationId xmlns:a16="http://schemas.microsoft.com/office/drawing/2014/main" id="{AD4492EB-5917-B047-8126-8769AA549782}"/>
              </a:ext>
            </a:extLst>
          </p:cNvPr>
          <p:cNvSpPr/>
          <p:nvPr/>
        </p:nvSpPr>
        <p:spPr>
          <a:xfrm>
            <a:off x="8600102" y="2549018"/>
            <a:ext cx="1154022" cy="762747"/>
          </a:xfrm>
          <a:prstGeom prst="wedgeRectCallout">
            <a:avLst>
              <a:gd name="adj1" fmla="val -62045"/>
              <a:gd name="adj2" fmla="val 8694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accept/reject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Subtitle 1">
                <a:extLst>
                  <a:ext uri="{FF2B5EF4-FFF2-40B4-BE49-F238E27FC236}">
                    <a16:creationId xmlns:a16="http://schemas.microsoft.com/office/drawing/2014/main" id="{D051B5B1-B7C9-B246-948C-F5CB94AC9B2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09048" y="260648"/>
                <a:ext cx="9123457" cy="7920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Interactive Proofs for a Language 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ℒ</m:t>
                    </m:r>
                  </m:oMath>
                </a14:m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>
          <p:sp>
            <p:nvSpPr>
              <p:cNvPr id="17" name="Subtitle 1">
                <a:extLst>
                  <a:ext uri="{FF2B5EF4-FFF2-40B4-BE49-F238E27FC236}">
                    <a16:creationId xmlns:a16="http://schemas.microsoft.com/office/drawing/2014/main" id="{D051B5B1-B7C9-B246-948C-F5CB94AC9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048" y="260648"/>
                <a:ext cx="9123457" cy="792088"/>
              </a:xfrm>
              <a:prstGeom prst="rect">
                <a:avLst/>
              </a:prstGeom>
              <a:blipFill>
                <a:blip r:embed="rId5"/>
                <a:stretch>
                  <a:fillRect t="-12500" b="-2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D40EAE44-7477-E640-B447-E27C159725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2352302" y="2957632"/>
            <a:ext cx="1831033" cy="149811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42627BB-2986-EA42-A597-8FE2BE21EF8C}"/>
              </a:ext>
            </a:extLst>
          </p:cNvPr>
          <p:cNvSpPr/>
          <p:nvPr/>
        </p:nvSpPr>
        <p:spPr>
          <a:xfrm>
            <a:off x="7120889" y="5643246"/>
            <a:ext cx="287880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ea typeface="Cambria Math" panose="02040503050406030204" pitchFamily="18" charset="0"/>
                <a:cs typeface="Arial Unicode MS" pitchFamily="34" charset="-128"/>
              </a:rPr>
              <a:t>Probabilistic </a:t>
            </a:r>
            <a:br>
              <a:rPr lang="en-US" sz="2800" b="1" dirty="0">
                <a:solidFill>
                  <a:srgbClr val="FF0000"/>
                </a:solidFill>
                <a:ea typeface="Cambria Math" panose="02040503050406030204" pitchFamily="18" charset="0"/>
                <a:cs typeface="Arial Unicode MS" pitchFamily="34" charset="-128"/>
              </a:rPr>
            </a:br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Polynomial-time</a:t>
            </a:r>
            <a:endParaRPr lang="en-US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56383A-3036-7946-B410-B43EACEBBE54}"/>
              </a:ext>
            </a:extLst>
          </p:cNvPr>
          <p:cNvSpPr/>
          <p:nvPr/>
        </p:nvSpPr>
        <p:spPr>
          <a:xfrm>
            <a:off x="2155619" y="5858689"/>
            <a:ext cx="32566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Comp. Unbounded</a:t>
            </a:r>
            <a:endParaRPr lang="en-US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C046482-8CE7-1242-BB30-A06E5845BE46}"/>
              </a:ext>
            </a:extLst>
          </p:cNvPr>
          <p:cNvCxnSpPr/>
          <p:nvPr/>
        </p:nvCxnSpPr>
        <p:spPr>
          <a:xfrm>
            <a:off x="4447448" y="3501008"/>
            <a:ext cx="2880320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8710FB9-B277-2E45-B433-A7D84DAEB02B}"/>
                  </a:ext>
                </a:extLst>
              </p:cNvPr>
              <p:cNvSpPr/>
              <p:nvPr/>
            </p:nvSpPr>
            <p:spPr>
              <a:xfrm>
                <a:off x="5501484" y="2957631"/>
                <a:ext cx="62568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𝑞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8710FB9-B277-2E45-B433-A7D84DAEB0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484" y="2957631"/>
                <a:ext cx="625684" cy="523220"/>
              </a:xfrm>
              <a:prstGeom prst="rect">
                <a:avLst/>
              </a:prstGeom>
              <a:blipFill>
                <a:blip r:embed="rId6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B7E7D55-BA55-7B49-98FD-19FE051CE6FA}"/>
              </a:ext>
            </a:extLst>
          </p:cNvPr>
          <p:cNvCxnSpPr/>
          <p:nvPr/>
        </p:nvCxnSpPr>
        <p:spPr>
          <a:xfrm>
            <a:off x="4447836" y="4084802"/>
            <a:ext cx="28803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9F06828-4EDC-A243-BF76-4EF2BB165191}"/>
                  </a:ext>
                </a:extLst>
              </p:cNvPr>
              <p:cNvSpPr/>
              <p:nvPr/>
            </p:nvSpPr>
            <p:spPr>
              <a:xfrm>
                <a:off x="5496374" y="3573016"/>
                <a:ext cx="63395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𝑎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9F06828-4EDC-A243-BF76-4EF2BB1651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374" y="3573016"/>
                <a:ext cx="633955" cy="523220"/>
              </a:xfrm>
              <a:prstGeom prst="rect">
                <a:avLst/>
              </a:prstGeom>
              <a:blipFill>
                <a:blip r:embed="rId7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180A842-5AF4-2C4A-8862-6FF67A7935CA}"/>
              </a:ext>
            </a:extLst>
          </p:cNvPr>
          <p:cNvCxnSpPr/>
          <p:nvPr/>
        </p:nvCxnSpPr>
        <p:spPr>
          <a:xfrm>
            <a:off x="4423885" y="4725144"/>
            <a:ext cx="2880320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5DBFC61-5EC5-1E49-8650-D4AE18196CAD}"/>
                  </a:ext>
                </a:extLst>
              </p:cNvPr>
              <p:cNvSpPr/>
              <p:nvPr/>
            </p:nvSpPr>
            <p:spPr>
              <a:xfrm>
                <a:off x="5477921" y="4181767"/>
                <a:ext cx="62055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𝑞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5DBFC61-5EC5-1E49-8650-D4AE18196C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7921" y="4181767"/>
                <a:ext cx="620554" cy="523220"/>
              </a:xfrm>
              <a:prstGeom prst="rect">
                <a:avLst/>
              </a:prstGeom>
              <a:blipFill>
                <a:blip r:embed="rId8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62D725B-B785-0643-BCB7-C06478547622}"/>
                  </a:ext>
                </a:extLst>
              </p:cNvPr>
              <p:cNvSpPr/>
              <p:nvPr/>
            </p:nvSpPr>
            <p:spPr>
              <a:xfrm>
                <a:off x="5488270" y="4880236"/>
                <a:ext cx="53572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62D725B-B785-0643-BCB7-C064785476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8270" y="4880236"/>
                <a:ext cx="5357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381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64B7040-CD5D-9740-9D51-D5FAB8AD3C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7912998" y="3112787"/>
            <a:ext cx="648072" cy="670672"/>
          </a:xfrm>
          <a:prstGeom prst="rect">
            <a:avLst/>
          </a:prstGeom>
        </p:spPr>
      </p:pic>
      <p:sp>
        <p:nvSpPr>
          <p:cNvPr id="11" name="Rectangle 63">
            <a:extLst>
              <a:ext uri="{FF2B5EF4-FFF2-40B4-BE49-F238E27FC236}">
                <a16:creationId xmlns:a16="http://schemas.microsoft.com/office/drawing/2014/main" id="{ADBA2894-B98C-F14D-A113-5255299BBCC5}"/>
              </a:ext>
            </a:extLst>
          </p:cNvPr>
          <p:cNvSpPr txBox="1">
            <a:spLocks noChangeArrowheads="1"/>
          </p:cNvSpPr>
          <p:nvPr/>
        </p:nvSpPr>
        <p:spPr>
          <a:xfrm>
            <a:off x="2475135" y="3995721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Prover</a:t>
            </a:r>
            <a:endParaRPr lang="en-US" altLang="en-US" sz="2000" dirty="0">
              <a:solidFill>
                <a:prstClr val="black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2" name="Rectangle 63">
            <a:extLst>
              <a:ext uri="{FF2B5EF4-FFF2-40B4-BE49-F238E27FC236}">
                <a16:creationId xmlns:a16="http://schemas.microsoft.com/office/drawing/2014/main" id="{819E2B35-2DB2-FA44-9179-BE828D804ACB}"/>
              </a:ext>
            </a:extLst>
          </p:cNvPr>
          <p:cNvSpPr txBox="1">
            <a:spLocks noChangeArrowheads="1"/>
          </p:cNvSpPr>
          <p:nvPr/>
        </p:nvSpPr>
        <p:spPr>
          <a:xfrm>
            <a:off x="7384770" y="3760860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Verifier</a:t>
            </a:r>
            <a:endParaRPr lang="en-US" altLang="en-US" sz="2000" dirty="0">
              <a:solidFill>
                <a:prstClr val="black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4E56F2-09FF-DA42-99D3-8F9E97F4256A}"/>
              </a:ext>
            </a:extLst>
          </p:cNvPr>
          <p:cNvCxnSpPr/>
          <p:nvPr/>
        </p:nvCxnSpPr>
        <p:spPr>
          <a:xfrm>
            <a:off x="4471399" y="2404365"/>
            <a:ext cx="28803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9B1F76C-4805-3F40-A8EE-41A6FC78D002}"/>
              </a:ext>
            </a:extLst>
          </p:cNvPr>
          <p:cNvSpPr/>
          <p:nvPr/>
        </p:nvSpPr>
        <p:spPr>
          <a:xfrm>
            <a:off x="4556225" y="908720"/>
            <a:ext cx="2740622" cy="523220"/>
          </a:xfrm>
          <a:prstGeom prst="rect">
            <a:avLst/>
          </a:prstGeom>
          <a:ln w="38100">
            <a:solidFill>
              <a:schemeClr val="accent1">
                <a:shade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  <a:ea typeface="Cambria Math" panose="02040503050406030204" pitchFamily="18" charset="0"/>
                <a:cs typeface="Arial Unicode MS" pitchFamily="34" charset="-128"/>
              </a:rPr>
              <a:t>Claim/Theorem</a:t>
            </a:r>
            <a:endParaRPr lang="en-US" b="1" dirty="0"/>
          </a:p>
        </p:txBody>
      </p: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B0147CE4-727D-1146-93A1-8E9CD7A70DFC}"/>
              </a:ext>
            </a:extLst>
          </p:cNvPr>
          <p:cNvCxnSpPr>
            <a:cxnSpLocks/>
            <a:endCxn id="10" idx="0"/>
          </p:cNvCxnSpPr>
          <p:nvPr/>
        </p:nvCxnSpPr>
        <p:spPr>
          <a:xfrm rot="16200000" flipH="1">
            <a:off x="6749447" y="1625200"/>
            <a:ext cx="1832500" cy="1142674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96CCDA2B-5465-1344-B291-F673E7986E77}"/>
              </a:ext>
            </a:extLst>
          </p:cNvPr>
          <p:cNvCxnSpPr>
            <a:cxnSpLocks/>
          </p:cNvCxnSpPr>
          <p:nvPr/>
        </p:nvCxnSpPr>
        <p:spPr>
          <a:xfrm rot="5400000">
            <a:off x="3310654" y="1463076"/>
            <a:ext cx="1257847" cy="1015744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95048EC-E8E9-3041-AC39-4DB5946387DC}"/>
                  </a:ext>
                </a:extLst>
              </p:cNvPr>
              <p:cNvSpPr/>
              <p:nvPr/>
            </p:nvSpPr>
            <p:spPr>
              <a:xfrm>
                <a:off x="5519936" y="1892579"/>
                <a:ext cx="62568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𝑎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95048EC-E8E9-3041-AC39-4DB5946387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936" y="1892579"/>
                <a:ext cx="625684" cy="523220"/>
              </a:xfrm>
              <a:prstGeom prst="rect">
                <a:avLst/>
              </a:prstGeom>
              <a:blipFill>
                <a:blip r:embed="rId4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ular Callout 14">
            <a:extLst>
              <a:ext uri="{FF2B5EF4-FFF2-40B4-BE49-F238E27FC236}">
                <a16:creationId xmlns:a16="http://schemas.microsoft.com/office/drawing/2014/main" id="{AD4492EB-5917-B047-8126-8769AA549782}"/>
              </a:ext>
            </a:extLst>
          </p:cNvPr>
          <p:cNvSpPr/>
          <p:nvPr/>
        </p:nvSpPr>
        <p:spPr>
          <a:xfrm>
            <a:off x="8600102" y="2092717"/>
            <a:ext cx="1154022" cy="762747"/>
          </a:xfrm>
          <a:prstGeom prst="wedgeRectCallout">
            <a:avLst>
              <a:gd name="adj1" fmla="val -62045"/>
              <a:gd name="adj2" fmla="val 8694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accept/reject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Subtitle 1">
                <a:extLst>
                  <a:ext uri="{FF2B5EF4-FFF2-40B4-BE49-F238E27FC236}">
                    <a16:creationId xmlns:a16="http://schemas.microsoft.com/office/drawing/2014/main" id="{D051B5B1-B7C9-B246-948C-F5CB94AC9B2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09048" y="116632"/>
                <a:ext cx="9123457" cy="7920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Interactive Proofs for a Language 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ℒ</m:t>
                    </m:r>
                  </m:oMath>
                </a14:m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>
          <p:sp>
            <p:nvSpPr>
              <p:cNvPr id="17" name="Subtitle 1">
                <a:extLst>
                  <a:ext uri="{FF2B5EF4-FFF2-40B4-BE49-F238E27FC236}">
                    <a16:creationId xmlns:a16="http://schemas.microsoft.com/office/drawing/2014/main" id="{D051B5B1-B7C9-B246-948C-F5CB94AC9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048" y="116632"/>
                <a:ext cx="9123457" cy="792088"/>
              </a:xfrm>
              <a:prstGeom prst="rect">
                <a:avLst/>
              </a:prstGeom>
              <a:blipFill>
                <a:blip r:embed="rId5"/>
                <a:stretch>
                  <a:fillRect t="-12698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D40EAE44-7477-E640-B447-E27C159725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2352302" y="2501331"/>
            <a:ext cx="1831033" cy="1498119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C046482-8CE7-1242-BB30-A06E5845BE46}"/>
              </a:ext>
            </a:extLst>
          </p:cNvPr>
          <p:cNvCxnSpPr/>
          <p:nvPr/>
        </p:nvCxnSpPr>
        <p:spPr>
          <a:xfrm>
            <a:off x="4447448" y="3044707"/>
            <a:ext cx="2880320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8710FB9-B277-2E45-B433-A7D84DAEB02B}"/>
                  </a:ext>
                </a:extLst>
              </p:cNvPr>
              <p:cNvSpPr/>
              <p:nvPr/>
            </p:nvSpPr>
            <p:spPr>
              <a:xfrm>
                <a:off x="5501484" y="2501330"/>
                <a:ext cx="62568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𝑞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8710FB9-B277-2E45-B433-A7D84DAEB0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484" y="2501330"/>
                <a:ext cx="625684" cy="523220"/>
              </a:xfrm>
              <a:prstGeom prst="rect">
                <a:avLst/>
              </a:prstGeom>
              <a:blipFill>
                <a:blip r:embed="rId6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B7E7D55-BA55-7B49-98FD-19FE051CE6FA}"/>
              </a:ext>
            </a:extLst>
          </p:cNvPr>
          <p:cNvCxnSpPr/>
          <p:nvPr/>
        </p:nvCxnSpPr>
        <p:spPr>
          <a:xfrm>
            <a:off x="4447836" y="3628501"/>
            <a:ext cx="28803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9F06828-4EDC-A243-BF76-4EF2BB165191}"/>
                  </a:ext>
                </a:extLst>
              </p:cNvPr>
              <p:cNvSpPr/>
              <p:nvPr/>
            </p:nvSpPr>
            <p:spPr>
              <a:xfrm>
                <a:off x="5496374" y="3116715"/>
                <a:ext cx="63395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𝑎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9F06828-4EDC-A243-BF76-4EF2BB1651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374" y="3116715"/>
                <a:ext cx="633955" cy="523220"/>
              </a:xfrm>
              <a:prstGeom prst="rect">
                <a:avLst/>
              </a:prstGeom>
              <a:blipFill>
                <a:blip r:embed="rId7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5DBFC61-5EC5-1E49-8650-D4AE18196CAD}"/>
                  </a:ext>
                </a:extLst>
              </p:cNvPr>
              <p:cNvSpPr/>
              <p:nvPr/>
            </p:nvSpPr>
            <p:spPr>
              <a:xfrm>
                <a:off x="5477922" y="3548763"/>
                <a:ext cx="53572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5DBFC61-5EC5-1E49-8650-D4AE18196C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7922" y="3548763"/>
                <a:ext cx="5357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DFACFD81-2FF5-BF4A-B2FC-EA3788B7E89E}"/>
                  </a:ext>
                </a:extLst>
              </p:cNvPr>
              <p:cNvSpPr/>
              <p:nvPr/>
            </p:nvSpPr>
            <p:spPr>
              <a:xfrm>
                <a:off x="1739008" y="4509120"/>
                <a:ext cx="8928992" cy="2231380"/>
              </a:xfrm>
              <a:prstGeom prst="rect">
                <a:avLst/>
              </a:prstGeom>
              <a:ln w="3810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b="1" u="sng" dirty="0">
                    <a:ea typeface="Cambria Math" panose="02040503050406030204" pitchFamily="18" charset="0"/>
                    <a:cs typeface="Arial Unicode MS" pitchFamily="34" charset="-128"/>
                  </a:rPr>
                  <a:t>Def</a:t>
                </a:r>
                <a:r>
                  <a:rPr lang="en-US" sz="2800" b="1" dirty="0">
                    <a:ea typeface="Cambria Math" panose="02040503050406030204" pitchFamily="18" charset="0"/>
                    <a:cs typeface="Arial Unicode MS" pitchFamily="34" charset="-128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ℒ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 is an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𝓘</m:t>
                    </m:r>
                    <m:r>
                      <a:rPr lang="en-US" sz="2800" b="1" i="1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𝓟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-language if there is a</a:t>
                </a:r>
                <a:r>
                  <a:rPr lang="zh-CN" alt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r>
                  <a:rPr lang="en-US" altLang="zh-CN" sz="2800" dirty="0">
                    <a:ea typeface="Cambria Math" panose="02040503050406030204" pitchFamily="18" charset="0"/>
                    <a:cs typeface="Arial Unicode MS" pitchFamily="34" charset="-128"/>
                  </a:rPr>
                  <a:t>unbounded</a:t>
                </a:r>
                <a:r>
                  <a:rPr lang="zh-CN" alt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r>
                  <a:rPr lang="en-US" altLang="zh-CN" sz="2800" dirty="0">
                    <a:ea typeface="Cambria Math" panose="02040503050406030204" pitchFamily="18" charset="0"/>
                    <a:cs typeface="Arial Unicode MS" pitchFamily="34" charset="-128"/>
                  </a:rPr>
                  <a:t>Prover and a</a:t>
                </a:r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r>
                  <a:rPr lang="en-US" sz="2800" b="1" dirty="0">
                    <a:solidFill>
                      <a:srgbClr val="0000FF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probabilistic</a:t>
                </a:r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r>
                  <a:rPr lang="en-US" sz="2800" b="1" dirty="0">
                    <a:solidFill>
                      <a:srgbClr val="0000FF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poly-time</a:t>
                </a:r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 verifier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𝑉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 where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1" dirty="0">
                    <a:ea typeface="Cambria Math" panose="02040503050406030204" pitchFamily="18" charset="0"/>
                    <a:cs typeface="Arial Unicode MS" pitchFamily="34" charset="-128"/>
                  </a:rPr>
                  <a:t>Completeness</a:t>
                </a:r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: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x</m:t>
                    </m:r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∈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ℒ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, V always accepts.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1" dirty="0"/>
                  <a:t>Soundness: </a:t>
                </a:r>
                <a:r>
                  <a:rPr lang="en-US" sz="2700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7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x</m:t>
                    </m:r>
                    <m:r>
                      <a:rPr lang="en-US" sz="27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∉</m:t>
                    </m:r>
                  </m:oMath>
                </a14:m>
                <a:r>
                  <a:rPr lang="en-US" sz="2700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7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ℒ</m:t>
                    </m:r>
                    <m:r>
                      <a:rPr lang="en-US" sz="27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</m:oMath>
                </a14:m>
                <a:r>
                  <a:rPr lang="en-US" sz="2700" dirty="0"/>
                  <a:t> </a:t>
                </a:r>
                <a:r>
                  <a:rPr lang="en-US" sz="2700" dirty="0">
                    <a:solidFill>
                      <a:srgbClr val="0000FF"/>
                    </a:solidFill>
                  </a:rPr>
                  <a:t>regardless of the cheating prover strategy</a:t>
                </a:r>
                <a:r>
                  <a:rPr lang="en-US" sz="2700" dirty="0"/>
                  <a:t>, V accepts with negligible probability. </a:t>
                </a:r>
              </a:p>
            </p:txBody>
          </p:sp>
        </mc:Choice>
        <mc:Fallback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DFACFD81-2FF5-BF4A-B2FC-EA3788B7E8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008" y="4509120"/>
                <a:ext cx="8928992" cy="2231380"/>
              </a:xfrm>
              <a:prstGeom prst="rect">
                <a:avLst/>
              </a:prstGeom>
              <a:blipFill>
                <a:blip r:embed="rId9"/>
                <a:stretch>
                  <a:fillRect l="-1273" t="-2222" b="-4444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Picture 29">
            <a:extLst>
              <a:ext uri="{FF2B5EF4-FFF2-40B4-BE49-F238E27FC236}">
                <a16:creationId xmlns:a16="http://schemas.microsoft.com/office/drawing/2014/main" id="{09E2323B-023F-884E-9B7D-3D4FF754D34C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87" b="57188"/>
          <a:stretch/>
        </p:blipFill>
        <p:spPr>
          <a:xfrm>
            <a:off x="3534778" y="1925960"/>
            <a:ext cx="876218" cy="11430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9836FE1-91D7-9546-96B5-F09D83CE9DD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880" b="57188"/>
          <a:stretch/>
        </p:blipFill>
        <p:spPr>
          <a:xfrm>
            <a:off x="2207568" y="1853952"/>
            <a:ext cx="864096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79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7" name="Subtitle 1">
                <a:extLst>
                  <a:ext uri="{FF2B5EF4-FFF2-40B4-BE49-F238E27FC236}">
                    <a16:creationId xmlns:a16="http://schemas.microsoft.com/office/drawing/2014/main" id="{D051B5B1-B7C9-B246-948C-F5CB94AC9B2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09048" y="116632"/>
                <a:ext cx="9123457" cy="7920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Interactive Proofs for a Language 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ℒ</m:t>
                    </m:r>
                  </m:oMath>
                </a14:m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>
          <p:sp>
            <p:nvSpPr>
              <p:cNvPr id="17" name="Subtitle 1">
                <a:extLst>
                  <a:ext uri="{FF2B5EF4-FFF2-40B4-BE49-F238E27FC236}">
                    <a16:creationId xmlns:a16="http://schemas.microsoft.com/office/drawing/2014/main" id="{D051B5B1-B7C9-B246-948C-F5CB94AC9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048" y="116632"/>
                <a:ext cx="9123457" cy="792088"/>
              </a:xfrm>
              <a:prstGeom prst="rect">
                <a:avLst/>
              </a:prstGeom>
              <a:blipFill>
                <a:blip r:embed="rId3"/>
                <a:stretch>
                  <a:fillRect t="-12698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7F89DC5A-5DC3-A344-BC87-62A712F2F1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794" y="1077752"/>
            <a:ext cx="3508412" cy="190735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4EC3358-B77C-1649-BA19-D9F8EABB1332}"/>
                  </a:ext>
                </a:extLst>
              </p:cNvPr>
              <p:cNvSpPr/>
              <p:nvPr/>
            </p:nvSpPr>
            <p:spPr>
              <a:xfrm>
                <a:off x="1703512" y="3057922"/>
                <a:ext cx="8928992" cy="3093154"/>
              </a:xfrm>
              <a:prstGeom prst="rect">
                <a:avLst/>
              </a:prstGeom>
              <a:ln w="3810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b="1" u="sng" dirty="0">
                    <a:ea typeface="Cambria Math" panose="02040503050406030204" pitchFamily="18" charset="0"/>
                    <a:cs typeface="Arial Unicode MS" pitchFamily="34" charset="-128"/>
                  </a:rPr>
                  <a:t>Def</a:t>
                </a:r>
                <a:r>
                  <a:rPr lang="en-US" sz="2800" b="1" dirty="0">
                    <a:ea typeface="Cambria Math" panose="02040503050406030204" pitchFamily="18" charset="0"/>
                    <a:cs typeface="Arial Unicode MS" pitchFamily="34" charset="-128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ℒ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 is an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𝓘</m:t>
                    </m:r>
                    <m:r>
                      <a:rPr lang="en-US" sz="2800" b="1" i="1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𝓟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-language if there is a </a:t>
                </a:r>
                <a:r>
                  <a:rPr lang="en-US" sz="2800" b="1" dirty="0">
                    <a:solidFill>
                      <a:srgbClr val="0000FF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probabilistic</a:t>
                </a:r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r>
                  <a:rPr lang="en-US" sz="2800" b="1" dirty="0">
                    <a:solidFill>
                      <a:srgbClr val="0000FF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poly-time</a:t>
                </a:r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 verifier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𝑉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 where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1" dirty="0">
                    <a:ea typeface="Cambria Math" panose="02040503050406030204" pitchFamily="18" charset="0"/>
                    <a:cs typeface="Arial Unicode MS" pitchFamily="34" charset="-128"/>
                  </a:rPr>
                  <a:t>Completeness</a:t>
                </a:r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: </a:t>
                </a:r>
                <a:r>
                  <a:rPr lang="en-US" sz="2800" b="1" dirty="0">
                    <a:ea typeface="Cambria Math" panose="02040503050406030204" pitchFamily="18" charset="0"/>
                    <a:cs typeface="Arial Unicode MS" pitchFamily="34" charset="-128"/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x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∈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ℒ</m:t>
                    </m:r>
                  </m:oMath>
                </a14:m>
                <a:r>
                  <a:rPr lang="en-US" sz="2800" b="1" dirty="0">
                    <a:ea typeface="Cambria Math" panose="02040503050406030204" pitchFamily="18" charset="0"/>
                    <a:cs typeface="Arial Unicode MS" pitchFamily="34" charset="-128"/>
                  </a:rPr>
                  <a:t>, </a:t>
                </a:r>
              </a:p>
              <a:p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6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P</m:t>
                            </m:r>
                            <m:r>
                              <a:rPr lang="en-US" sz="26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,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𝑉</m:t>
                            </m:r>
                          </m:e>
                        </m:d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𝑥</m:t>
                            </m:r>
                          </m:e>
                        </m:d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=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𝑎𝑐𝑐𝑒𝑝𝑡</m:t>
                        </m:r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=1.</m:t>
                    </m:r>
                  </m:oMath>
                </a14:m>
                <a:endParaRPr lang="en-US" sz="26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1" dirty="0"/>
                  <a:t>Soundness: </a:t>
                </a:r>
                <a:r>
                  <a:rPr lang="en-US" sz="2700" b="1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7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x</m:t>
                    </m:r>
                    <m:r>
                      <a:rPr lang="en-US" sz="27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∉</m:t>
                    </m:r>
                  </m:oMath>
                </a14:m>
                <a:r>
                  <a:rPr lang="en-US" sz="2700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7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ℒ</m:t>
                    </m:r>
                    <m:r>
                      <a:rPr lang="en-US" sz="2700" b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</m:oMath>
                </a14:m>
                <a:r>
                  <a:rPr lang="en-US" sz="2700" b="1" dirty="0"/>
                  <a:t> there is a negligible function</a:t>
                </a:r>
                <a:r>
                  <a:rPr lang="en-US" sz="2400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negl</m:t>
                    </m:r>
                  </m:oMath>
                </a14:m>
                <a:r>
                  <a:rPr lang="en-US" sz="2700" b="1" dirty="0"/>
                  <a:t> </a:t>
                </a:r>
                <a:r>
                  <a:rPr lang="en-US" sz="2700" b="1" dirty="0" err="1"/>
                  <a:t>s.t.</a:t>
                </a:r>
                <a:r>
                  <a:rPr lang="en-US" sz="2700" b="1" dirty="0"/>
                  <a:t> for every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7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7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2700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700" b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700" b="1" dirty="0"/>
                  <a:t> </a:t>
                </a:r>
              </a:p>
              <a:p>
                <a:pPr lvl="1"/>
                <a:r>
                  <a:rPr lang="en-US" sz="2800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 Unicode MS" pitchFamily="34" charset="-128"/>
                                  </a:rPr>
                                </m:ctrlPr>
                              </m:sSup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 Unicode MS" pitchFamily="34" charset="-128"/>
                                  </a:rPr>
                                  <m:t>𝑃</m:t>
                                </m:r>
                              </m:e>
                              <m:sup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 Unicode MS" pitchFamily="34" charset="-128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sz="26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,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𝑉</m:t>
                            </m:r>
                          </m:e>
                        </m:d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𝑥</m:t>
                            </m:r>
                          </m:e>
                        </m:d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=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𝑎𝑐𝑐𝑒𝑝𝑡</m:t>
                        </m:r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</m:t>
                    </m:r>
                    <m:r>
                      <m:rPr>
                        <m:sty m:val="p"/>
                      </m:rPr>
                      <a:rPr lang="en-US" sz="26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negl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𝜆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).</m:t>
                    </m:r>
                  </m:oMath>
                </a14:m>
                <a:endParaRPr lang="en-US" sz="2600" dirty="0"/>
              </a:p>
            </p:txBody>
          </p:sp>
        </mc:Choice>
        <mc:Fallback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4EC3358-B77C-1649-BA19-D9F8EABB13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512" y="3057922"/>
                <a:ext cx="8928992" cy="3093154"/>
              </a:xfrm>
              <a:prstGeom prst="rect">
                <a:avLst/>
              </a:prstGeom>
              <a:blipFill>
                <a:blip r:embed="rId5"/>
                <a:stretch>
                  <a:fillRect l="-1132" t="-1619" b="-1215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141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7" name="Subtitle 1">
                <a:extLst>
                  <a:ext uri="{FF2B5EF4-FFF2-40B4-BE49-F238E27FC236}">
                    <a16:creationId xmlns:a16="http://schemas.microsoft.com/office/drawing/2014/main" id="{D051B5B1-B7C9-B246-948C-F5CB94AC9B2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09048" y="116632"/>
                <a:ext cx="9123457" cy="7920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Interactive Proofs for a Language 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ℒ</m:t>
                    </m:r>
                  </m:oMath>
                </a14:m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>
          <p:sp>
            <p:nvSpPr>
              <p:cNvPr id="17" name="Subtitle 1">
                <a:extLst>
                  <a:ext uri="{FF2B5EF4-FFF2-40B4-BE49-F238E27FC236}">
                    <a16:creationId xmlns:a16="http://schemas.microsoft.com/office/drawing/2014/main" id="{D051B5B1-B7C9-B246-948C-F5CB94AC9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048" y="116632"/>
                <a:ext cx="9123457" cy="792088"/>
              </a:xfrm>
              <a:prstGeom prst="rect">
                <a:avLst/>
              </a:prstGeom>
              <a:blipFill>
                <a:blip r:embed="rId3"/>
                <a:stretch>
                  <a:fillRect t="-12698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7F89DC5A-5DC3-A344-BC87-62A712F2F1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794" y="1077752"/>
            <a:ext cx="3508412" cy="190735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4EC3358-B77C-1649-BA19-D9F8EABB1332}"/>
                  </a:ext>
                </a:extLst>
              </p:cNvPr>
              <p:cNvSpPr/>
              <p:nvPr/>
            </p:nvSpPr>
            <p:spPr>
              <a:xfrm>
                <a:off x="1703512" y="3057922"/>
                <a:ext cx="8928992" cy="3093154"/>
              </a:xfrm>
              <a:prstGeom prst="rect">
                <a:avLst/>
              </a:prstGeom>
              <a:ln w="3810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b="1" u="sng" dirty="0">
                    <a:ea typeface="Cambria Math" panose="02040503050406030204" pitchFamily="18" charset="0"/>
                    <a:cs typeface="Arial Unicode MS" pitchFamily="34" charset="-128"/>
                  </a:rPr>
                  <a:t>Def</a:t>
                </a:r>
                <a:r>
                  <a:rPr lang="en-US" sz="2800" b="1" dirty="0">
                    <a:ea typeface="Cambria Math" panose="02040503050406030204" pitchFamily="18" charset="0"/>
                    <a:cs typeface="Arial Unicode MS" pitchFamily="34" charset="-128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ℒ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 is an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𝓘</m:t>
                    </m:r>
                    <m:r>
                      <a:rPr lang="en-US" sz="2800" b="1" i="1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𝓟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-language if there is a </a:t>
                </a:r>
                <a:r>
                  <a:rPr lang="en-US" sz="2800" b="1" dirty="0">
                    <a:solidFill>
                      <a:srgbClr val="0000FF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probabilistic</a:t>
                </a:r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r>
                  <a:rPr lang="en-US" sz="2800" b="1" dirty="0">
                    <a:solidFill>
                      <a:srgbClr val="0000FF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poly-time</a:t>
                </a:r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 verifier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𝑉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 where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1" dirty="0">
                    <a:ea typeface="Cambria Math" panose="02040503050406030204" pitchFamily="18" charset="0"/>
                    <a:cs typeface="Arial Unicode MS" pitchFamily="34" charset="-128"/>
                  </a:rPr>
                  <a:t>Completeness</a:t>
                </a:r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: </a:t>
                </a:r>
                <a:r>
                  <a:rPr lang="en-US" sz="2800" b="1" dirty="0">
                    <a:ea typeface="Cambria Math" panose="02040503050406030204" pitchFamily="18" charset="0"/>
                    <a:cs typeface="Arial Unicode MS" pitchFamily="34" charset="-128"/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x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∈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ℒ</m:t>
                    </m:r>
                  </m:oMath>
                </a14:m>
                <a:r>
                  <a:rPr lang="en-US" sz="2800" b="1" dirty="0">
                    <a:ea typeface="Cambria Math" panose="02040503050406030204" pitchFamily="18" charset="0"/>
                    <a:cs typeface="Arial Unicode MS" pitchFamily="34" charset="-128"/>
                  </a:rPr>
                  <a:t>, </a:t>
                </a:r>
              </a:p>
              <a:p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6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P</m:t>
                            </m:r>
                            <m:r>
                              <a:rPr lang="en-US" sz="26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,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𝑉</m:t>
                            </m:r>
                          </m:e>
                        </m:d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𝑥</m:t>
                            </m:r>
                          </m:e>
                        </m:d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=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𝑎𝑐𝑐𝑒𝑝𝑡</m:t>
                        </m:r>
                      </m:e>
                    </m:d>
                    <m:r>
                      <a:rPr lang="en-US" sz="26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≥</m:t>
                    </m:r>
                    <m:r>
                      <a:rPr lang="en-US" sz="26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𝒄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.</m:t>
                    </m:r>
                  </m:oMath>
                </a14:m>
                <a:endParaRPr lang="en-US" sz="26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1" dirty="0"/>
                  <a:t>Soundness: </a:t>
                </a:r>
                <a:r>
                  <a:rPr lang="en-US" sz="2700" b="1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7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x</m:t>
                    </m:r>
                    <m:r>
                      <a:rPr lang="en-US" sz="27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∉</m:t>
                    </m:r>
                  </m:oMath>
                </a14:m>
                <a:r>
                  <a:rPr lang="en-US" sz="2700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7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ℒ</m:t>
                    </m:r>
                    <m:r>
                      <a:rPr lang="en-US" sz="2700" b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</m:oMath>
                </a14:m>
                <a:r>
                  <a:rPr lang="en-US" sz="2700" b="1" dirty="0"/>
                  <a:t> there is a negligible function</a:t>
                </a:r>
                <a:r>
                  <a:rPr lang="en-US" sz="2400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negl</m:t>
                    </m:r>
                  </m:oMath>
                </a14:m>
                <a:r>
                  <a:rPr lang="en-US" sz="2700" b="1" dirty="0"/>
                  <a:t> </a:t>
                </a:r>
                <a:r>
                  <a:rPr lang="en-US" sz="2700" b="1" dirty="0" err="1"/>
                  <a:t>s.t.</a:t>
                </a:r>
                <a:r>
                  <a:rPr lang="en-US" sz="2700" b="1" dirty="0"/>
                  <a:t> for every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7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7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2700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700" b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700" b="1" dirty="0"/>
                  <a:t> </a:t>
                </a:r>
              </a:p>
              <a:p>
                <a:pPr lvl="1"/>
                <a:r>
                  <a:rPr lang="en-US" sz="2800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 Unicode MS" pitchFamily="34" charset="-128"/>
                                  </a:rPr>
                                </m:ctrlPr>
                              </m:sSup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 Unicode MS" pitchFamily="34" charset="-128"/>
                                  </a:rPr>
                                  <m:t>𝑃</m:t>
                                </m:r>
                              </m:e>
                              <m:sup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 Unicode MS" pitchFamily="34" charset="-128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sz="26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,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𝑉</m:t>
                            </m:r>
                          </m:e>
                        </m:d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𝑥</m:t>
                            </m:r>
                          </m:e>
                        </m:d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=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𝑎𝑐𝑐𝑒𝑝𝑡</m:t>
                        </m:r>
                      </m:e>
                    </m:d>
                    <m:r>
                      <a:rPr lang="en-US" sz="26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≤</m:t>
                    </m:r>
                    <m:r>
                      <a:rPr lang="en-US" sz="2600" b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𝐬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.</m:t>
                    </m:r>
                  </m:oMath>
                </a14:m>
                <a:endParaRPr lang="en-US" sz="2600" dirty="0"/>
              </a:p>
            </p:txBody>
          </p:sp>
        </mc:Choice>
        <mc:Fallback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4EC3358-B77C-1649-BA19-D9F8EABB13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512" y="3057922"/>
                <a:ext cx="8928992" cy="3093154"/>
              </a:xfrm>
              <a:prstGeom prst="rect">
                <a:avLst/>
              </a:prstGeom>
              <a:blipFill>
                <a:blip r:embed="rId5"/>
                <a:stretch>
                  <a:fillRect l="-1132" t="-1619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EE12E8F-9BD5-8946-A120-FAE22EA3F115}"/>
                  </a:ext>
                </a:extLst>
              </p:cNvPr>
              <p:cNvSpPr/>
              <p:nvPr/>
            </p:nvSpPr>
            <p:spPr>
              <a:xfrm>
                <a:off x="2927648" y="6223896"/>
                <a:ext cx="631403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700" b="1" dirty="0">
                    <a:solidFill>
                      <a:srgbClr val="FF0000"/>
                    </a:solidFill>
                  </a:rPr>
                  <a:t>Equivalent as long as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𝒄</m:t>
                    </m:r>
                    <m:r>
                      <a:rPr lang="en-US" sz="28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−</m:t>
                    </m:r>
                    <m:r>
                      <a:rPr lang="en-US" sz="28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𝐬</m:t>
                    </m:r>
                    <m:r>
                      <a:rPr lang="en-US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≥</m:t>
                    </m:r>
                    <m:r>
                      <a:rPr lang="en-US" sz="28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1/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poly</m:t>
                    </m:r>
                    <m:r>
                      <a:rPr lang="en-US" sz="28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m:rPr>
                        <m:sty m:val="p"/>
                      </m:rPr>
                      <a:rPr lang="el-GR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λ</m:t>
                    </m:r>
                    <m:r>
                      <a:rPr lang="en-US" sz="28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EE12E8F-9BD5-8946-A120-FAE22EA3F1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648" y="6223896"/>
                <a:ext cx="6314036" cy="523220"/>
              </a:xfrm>
              <a:prstGeom prst="rect">
                <a:avLst/>
              </a:prstGeom>
              <a:blipFill>
                <a:blip r:embed="rId6"/>
                <a:stretch>
                  <a:fillRect l="-1807" t="-9524" r="-402" b="-26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384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09048" y="332656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Interactive Proof for QR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BC2F19-2593-884E-ABE4-D62CCCD653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2855640" y="3726525"/>
            <a:ext cx="864528" cy="7073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78B4DD-0195-F240-8844-DEEFD1D99A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7463723" y="3726525"/>
            <a:ext cx="648072" cy="67067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D5D70A6-6799-F44D-BEA5-83DAE2E53625}"/>
              </a:ext>
            </a:extLst>
          </p:cNvPr>
          <p:cNvCxnSpPr>
            <a:cxnSpLocks/>
          </p:cNvCxnSpPr>
          <p:nvPr/>
        </p:nvCxnSpPr>
        <p:spPr>
          <a:xfrm>
            <a:off x="4378588" y="3007132"/>
            <a:ext cx="2376264" cy="31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A839A0E-12EC-4844-B11C-70CD42C34073}"/>
              </a:ext>
            </a:extLst>
          </p:cNvPr>
          <p:cNvCxnSpPr>
            <a:cxnSpLocks/>
          </p:cNvCxnSpPr>
          <p:nvPr/>
        </p:nvCxnSpPr>
        <p:spPr>
          <a:xfrm>
            <a:off x="4461851" y="5116590"/>
            <a:ext cx="2376264" cy="31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2EA78DD-C7A2-EC45-AC57-701885A57407}"/>
              </a:ext>
            </a:extLst>
          </p:cNvPr>
          <p:cNvCxnSpPr>
            <a:cxnSpLocks/>
          </p:cNvCxnSpPr>
          <p:nvPr/>
        </p:nvCxnSpPr>
        <p:spPr>
          <a:xfrm>
            <a:off x="4378588" y="4061861"/>
            <a:ext cx="2376264" cy="3194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52E1E9E-62F4-7841-B939-F0ABD0B36AB1}"/>
                  </a:ext>
                </a:extLst>
              </p:cNvPr>
              <p:cNvSpPr/>
              <p:nvPr/>
            </p:nvSpPr>
            <p:spPr>
              <a:xfrm>
                <a:off x="4081970" y="2411217"/>
                <a:ext cx="296950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52E1E9E-62F4-7841-B939-F0ABD0B36A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1970" y="2411217"/>
                <a:ext cx="2969501" cy="523220"/>
              </a:xfrm>
              <a:prstGeom prst="rect">
                <a:avLst/>
              </a:prstGeom>
              <a:blipFill>
                <a:blip r:embed="rId4"/>
                <a:stretch>
                  <a:fillRect b="-24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86EE787-6F9E-A544-8161-182EE3223F9D}"/>
                  </a:ext>
                </a:extLst>
              </p:cNvPr>
              <p:cNvSpPr/>
              <p:nvPr/>
            </p:nvSpPr>
            <p:spPr>
              <a:xfrm>
                <a:off x="4079348" y="3491337"/>
                <a:ext cx="296950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{0,1}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86EE787-6F9E-A544-8161-182EE3223F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348" y="3491337"/>
                <a:ext cx="2969501" cy="523220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20490C4-8FAF-6447-A909-355AE2AE2276}"/>
                  </a:ext>
                </a:extLst>
              </p:cNvPr>
              <p:cNvSpPr/>
              <p:nvPr/>
            </p:nvSpPr>
            <p:spPr>
              <a:xfrm>
                <a:off x="4511395" y="4550980"/>
                <a:ext cx="215804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If b=0: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20490C4-8FAF-6447-A909-355AE2AE22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395" y="4550980"/>
                <a:ext cx="2158048" cy="523220"/>
              </a:xfrm>
              <a:prstGeom prst="rect">
                <a:avLst/>
              </a:prstGeom>
              <a:blipFill>
                <a:blip r:embed="rId6"/>
                <a:stretch>
                  <a:fillRect l="-5848" t="-1190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FC924F1-ED52-104A-9AF7-B022A9D420F2}"/>
                  </a:ext>
                </a:extLst>
              </p:cNvPr>
              <p:cNvSpPr/>
              <p:nvPr/>
            </p:nvSpPr>
            <p:spPr>
              <a:xfrm>
                <a:off x="7392144" y="4662629"/>
                <a:ext cx="2987824" cy="961802"/>
              </a:xfrm>
              <a:prstGeom prst="rect">
                <a:avLst/>
              </a:prstGeom>
              <a:ln w="25400">
                <a:solidFill>
                  <a:schemeClr val="accent1">
                    <a:shade val="95000"/>
                    <a:satMod val="10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Check: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𝑠𝑦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FC924F1-ED52-104A-9AF7-B022A9D420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144" y="4662629"/>
                <a:ext cx="2987824" cy="961802"/>
              </a:xfrm>
              <a:prstGeom prst="rect">
                <a:avLst/>
              </a:prstGeom>
              <a:blipFill>
                <a:blip r:embed="rId7"/>
                <a:stretch>
                  <a:fillRect l="-3782" t="-6329" r="-1681" b="-8861"/>
                </a:stretch>
              </a:blipFill>
              <a:ln w="25400">
                <a:solidFill>
                  <a:schemeClr val="accent1">
                    <a:shade val="95000"/>
                    <a:satMod val="10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5008447-6CC3-4D41-9460-9762324DB321}"/>
                  </a:ext>
                </a:extLst>
              </p:cNvPr>
              <p:cNvSpPr/>
              <p:nvPr/>
            </p:nvSpPr>
            <p:spPr>
              <a:xfrm>
                <a:off x="4511395" y="5138028"/>
                <a:ext cx="237626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If b=1: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𝑟𝑥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5008447-6CC3-4D41-9460-9762324DB3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395" y="5138028"/>
                <a:ext cx="2376264" cy="523220"/>
              </a:xfrm>
              <a:prstGeom prst="rect">
                <a:avLst/>
              </a:prstGeom>
              <a:blipFill>
                <a:blip r:embed="rId8"/>
                <a:stretch>
                  <a:fillRect l="-5319" t="-1190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74E001C-8838-434F-8A0F-64ADF8EEB5B5}"/>
                  </a:ext>
                </a:extLst>
              </p:cNvPr>
              <p:cNvSpPr/>
              <p:nvPr/>
            </p:nvSpPr>
            <p:spPr>
              <a:xfrm>
                <a:off x="2587642" y="1183022"/>
                <a:ext cx="696626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ℒ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{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𝑁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𝑦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: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𝑦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is</m:t>
                    </m:r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a</m:t>
                    </m:r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quadratic</m:t>
                    </m:r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residue</m:t>
                    </m:r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mod</m:t>
                    </m:r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}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74E001C-8838-434F-8A0F-64ADF8EEB5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642" y="1183022"/>
                <a:ext cx="6966266" cy="523220"/>
              </a:xfrm>
              <a:prstGeom prst="rect">
                <a:avLst/>
              </a:prstGeom>
              <a:blipFill>
                <a:blip r:embed="rId9"/>
                <a:stretch>
                  <a:fillRect l="-364" t="-14286" r="-909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3B33218-F4B4-4C4B-AC89-7CA6DE2B6334}"/>
                  </a:ext>
                </a:extLst>
              </p:cNvPr>
              <p:cNvSpPr/>
              <p:nvPr/>
            </p:nvSpPr>
            <p:spPr>
              <a:xfrm>
                <a:off x="2699795" y="3167390"/>
                <a:ext cx="117621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𝑁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3B33218-F4B4-4C4B-AC89-7CA6DE2B63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5" y="3167390"/>
                <a:ext cx="1176219" cy="523220"/>
              </a:xfrm>
              <a:prstGeom prst="rect">
                <a:avLst/>
              </a:prstGeom>
              <a:blipFill>
                <a:blip r:embed="rId10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A16B09C-F8CB-D447-9145-2EC30AC43092}"/>
                  </a:ext>
                </a:extLst>
              </p:cNvPr>
              <p:cNvSpPr/>
              <p:nvPr/>
            </p:nvSpPr>
            <p:spPr>
              <a:xfrm>
                <a:off x="7139771" y="3167390"/>
                <a:ext cx="117621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𝑁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A16B09C-F8CB-D447-9145-2EC30AC430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771" y="3167390"/>
                <a:ext cx="1176219" cy="523220"/>
              </a:xfrm>
              <a:prstGeom prst="rect">
                <a:avLst/>
              </a:prstGeom>
              <a:blipFill>
                <a:blip r:embed="rId11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141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 animBg="1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1">
            <a:extLst>
              <a:ext uri="{FF2B5EF4-FFF2-40B4-BE49-F238E27FC236}">
                <a16:creationId xmlns:a16="http://schemas.microsoft.com/office/drawing/2014/main" id="{5A50F862-B1A4-0047-890E-CC0455A2D9C5}"/>
              </a:ext>
            </a:extLst>
          </p:cNvPr>
          <p:cNvSpPr txBox="1">
            <a:spLocks/>
          </p:cNvSpPr>
          <p:nvPr/>
        </p:nvSpPr>
        <p:spPr>
          <a:xfrm>
            <a:off x="1509048" y="260648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Beyond Secure Communication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478F2E-F625-3240-ABB4-CAAC24C786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3730031" y="1772816"/>
            <a:ext cx="915517" cy="7490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E72E76C-B5CA-224C-9947-413738387A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7102575" y="1826826"/>
            <a:ext cx="721904" cy="747079"/>
          </a:xfrm>
          <a:prstGeom prst="rect">
            <a:avLst/>
          </a:prstGeom>
        </p:spPr>
      </p:pic>
      <p:sp>
        <p:nvSpPr>
          <p:cNvPr id="15" name="Rectangle 63">
            <a:extLst>
              <a:ext uri="{FF2B5EF4-FFF2-40B4-BE49-F238E27FC236}">
                <a16:creationId xmlns:a16="http://schemas.microsoft.com/office/drawing/2014/main" id="{95157655-C11E-2149-BDBE-F735C2BE3CE0}"/>
              </a:ext>
            </a:extLst>
          </p:cNvPr>
          <p:cNvSpPr txBox="1">
            <a:spLocks noChangeArrowheads="1"/>
          </p:cNvSpPr>
          <p:nvPr/>
        </p:nvSpPr>
        <p:spPr>
          <a:xfrm>
            <a:off x="3359696" y="2510896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Alice</a:t>
            </a:r>
            <a:endParaRPr lang="en-US" altLang="en-US" sz="2000" dirty="0">
              <a:solidFill>
                <a:prstClr val="black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6" name="Rectangle 63">
            <a:extLst>
              <a:ext uri="{FF2B5EF4-FFF2-40B4-BE49-F238E27FC236}">
                <a16:creationId xmlns:a16="http://schemas.microsoft.com/office/drawing/2014/main" id="{43103956-6E1B-C74C-B82B-9C60F1C42629}"/>
              </a:ext>
            </a:extLst>
          </p:cNvPr>
          <p:cNvSpPr txBox="1">
            <a:spLocks noChangeArrowheads="1"/>
          </p:cNvSpPr>
          <p:nvPr/>
        </p:nvSpPr>
        <p:spPr>
          <a:xfrm>
            <a:off x="6600056" y="2546906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Bob</a:t>
            </a:r>
            <a:endParaRPr lang="en-US" altLang="en-US" sz="2000" dirty="0">
              <a:solidFill>
                <a:prstClr val="black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91C04B5-DABB-2749-874C-982AF398F170}"/>
              </a:ext>
            </a:extLst>
          </p:cNvPr>
          <p:cNvCxnSpPr>
            <a:cxnSpLocks/>
          </p:cNvCxnSpPr>
          <p:nvPr/>
        </p:nvCxnSpPr>
        <p:spPr>
          <a:xfrm>
            <a:off x="5067233" y="1791247"/>
            <a:ext cx="2035342" cy="1309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FA636BB-CC7A-AD45-B57D-8CEE5B48E026}"/>
              </a:ext>
            </a:extLst>
          </p:cNvPr>
          <p:cNvCxnSpPr>
            <a:cxnSpLocks/>
          </p:cNvCxnSpPr>
          <p:nvPr/>
        </p:nvCxnSpPr>
        <p:spPr>
          <a:xfrm>
            <a:off x="5096644" y="2521876"/>
            <a:ext cx="1954578" cy="876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1C2C4E0-9F7D-9343-BFA8-30AD81BC7CFA}"/>
              </a:ext>
            </a:extLst>
          </p:cNvPr>
          <p:cNvCxnSpPr>
            <a:cxnSpLocks/>
          </p:cNvCxnSpPr>
          <p:nvPr/>
        </p:nvCxnSpPr>
        <p:spPr>
          <a:xfrm>
            <a:off x="5067233" y="2237172"/>
            <a:ext cx="2035342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ular Callout 19">
            <a:extLst>
              <a:ext uri="{FF2B5EF4-FFF2-40B4-BE49-F238E27FC236}">
                <a16:creationId xmlns:a16="http://schemas.microsoft.com/office/drawing/2014/main" id="{B8F223C6-0F2C-5F43-9B1E-4506125B4667}"/>
              </a:ext>
            </a:extLst>
          </p:cNvPr>
          <p:cNvSpPr/>
          <p:nvPr/>
        </p:nvSpPr>
        <p:spPr>
          <a:xfrm>
            <a:off x="4419999" y="1172863"/>
            <a:ext cx="451097" cy="572948"/>
          </a:xfrm>
          <a:prstGeom prst="wedgeRectCallout">
            <a:avLst>
              <a:gd name="adj1" fmla="val -88905"/>
              <a:gd name="adj2" fmla="val 4366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1" name="Rectangular Callout 20">
            <a:extLst>
              <a:ext uri="{FF2B5EF4-FFF2-40B4-BE49-F238E27FC236}">
                <a16:creationId xmlns:a16="http://schemas.microsoft.com/office/drawing/2014/main" id="{6072322D-3ED4-C846-8423-DC933635246D}"/>
              </a:ext>
            </a:extLst>
          </p:cNvPr>
          <p:cNvSpPr/>
          <p:nvPr/>
        </p:nvSpPr>
        <p:spPr>
          <a:xfrm>
            <a:off x="7798938" y="1236088"/>
            <a:ext cx="451097" cy="572948"/>
          </a:xfrm>
          <a:prstGeom prst="wedgeRectCallout">
            <a:avLst>
              <a:gd name="adj1" fmla="val -88905"/>
              <a:gd name="adj2" fmla="val 4366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A4A040-1A95-AA4A-AE0D-0045E7536F93}"/>
              </a:ext>
            </a:extLst>
          </p:cNvPr>
          <p:cNvSpPr/>
          <p:nvPr/>
        </p:nvSpPr>
        <p:spPr>
          <a:xfrm>
            <a:off x="1991545" y="3356992"/>
            <a:ext cx="70350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Much more than communicating securely.</a:t>
            </a:r>
            <a:endParaRPr lang="en-US" sz="2800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112C6A-2F79-8749-B7E5-FE8311FE56C0}"/>
              </a:ext>
            </a:extLst>
          </p:cNvPr>
          <p:cNvSpPr/>
          <p:nvPr/>
        </p:nvSpPr>
        <p:spPr>
          <a:xfrm>
            <a:off x="2063552" y="4077073"/>
            <a:ext cx="91234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ea typeface="Cambria Math" panose="02040503050406030204" pitchFamily="18" charset="0"/>
                <a:cs typeface="Arial Unicode MS" pitchFamily="34" charset="-128"/>
              </a:rPr>
              <a:t>Complex Interactions: proofs, computations, games. </a:t>
            </a:r>
            <a:endParaRPr lang="en-US" sz="28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E95D271-8EA5-9141-BA12-CBC2DD67B724}"/>
              </a:ext>
            </a:extLst>
          </p:cNvPr>
          <p:cNvSpPr/>
          <p:nvPr/>
        </p:nvSpPr>
        <p:spPr>
          <a:xfrm>
            <a:off x="2063551" y="4744309"/>
            <a:ext cx="9577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ea typeface="Cambria Math" panose="02040503050406030204" pitchFamily="18" charset="0"/>
                <a:cs typeface="Arial Unicode MS" pitchFamily="34" charset="-128"/>
              </a:rPr>
              <a:t>Complex Adversaries: Alice or Bob, adaptively chosen.</a:t>
            </a:r>
            <a:endParaRPr lang="en-US" sz="28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4EC39CE-E6A1-674A-A257-3C8A7F555529}"/>
              </a:ext>
            </a:extLst>
          </p:cNvPr>
          <p:cNvSpPr/>
          <p:nvPr/>
        </p:nvSpPr>
        <p:spPr>
          <a:xfrm>
            <a:off x="2063552" y="5445224"/>
            <a:ext cx="85689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ea typeface="Cambria Math" panose="02040503050406030204" pitchFamily="18" charset="0"/>
                <a:cs typeface="Arial Unicode MS" pitchFamily="34" charset="-128"/>
              </a:rPr>
              <a:t>Complex Properties: Correctness, Privacy, Fairness.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48271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09048" y="332656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Completeness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62DEE44-AFD5-4E46-AEBB-93C2E0DC771F}"/>
                  </a:ext>
                </a:extLst>
              </p:cNvPr>
              <p:cNvSpPr/>
              <p:nvPr/>
            </p:nvSpPr>
            <p:spPr>
              <a:xfrm>
                <a:off x="2135560" y="1268761"/>
                <a:ext cx="8352928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ea typeface="Cambria Math" panose="02040503050406030204" pitchFamily="18" charset="0"/>
                    <a:cs typeface="Arial Unicode MS" pitchFamily="34" charset="-128"/>
                  </a:rPr>
                  <a:t>Claim: </a:t>
                </a:r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𝑁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𝑦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 then the verifier accepts the proof with probability 1.</a:t>
                </a:r>
                <a:endParaRPr lang="en-US" sz="2800" dirty="0"/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62DEE44-AFD5-4E46-AEBB-93C2E0DC77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560" y="1268761"/>
                <a:ext cx="8352928" cy="954107"/>
              </a:xfrm>
              <a:prstGeom prst="rect">
                <a:avLst/>
              </a:prstGeom>
              <a:blipFill>
                <a:blip r:embed="rId3"/>
                <a:stretch>
                  <a:fillRect l="-1669" t="-6494" b="-1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CF71077-9488-BF48-8431-F21E3CA3D2E4}"/>
                  </a:ext>
                </a:extLst>
              </p:cNvPr>
              <p:cNvSpPr/>
              <p:nvPr/>
            </p:nvSpPr>
            <p:spPr>
              <a:xfrm>
                <a:off x="2545674" y="3049797"/>
                <a:ext cx="6048322" cy="5309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p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𝑠𝑦</m:t>
                          </m:r>
                        </m:e>
                        <m:sup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CF71077-9488-BF48-8431-F21E3CA3D2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5674" y="3049797"/>
                <a:ext cx="6048322" cy="530915"/>
              </a:xfrm>
              <a:prstGeom prst="rect">
                <a:avLst/>
              </a:prstGeom>
              <a:blipFill>
                <a:blip r:embed="rId4"/>
                <a:stretch>
                  <a:fillRect r="-210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0D522BA0-D380-AF4B-80D5-F5573DD0B0BD}"/>
              </a:ext>
            </a:extLst>
          </p:cNvPr>
          <p:cNvSpPr/>
          <p:nvPr/>
        </p:nvSpPr>
        <p:spPr>
          <a:xfrm>
            <a:off x="2567608" y="3769877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ea typeface="Cambria Math" panose="02040503050406030204" pitchFamily="18" charset="0"/>
                <a:cs typeface="Arial Unicode MS" pitchFamily="34" charset="-128"/>
              </a:rPr>
              <a:t>So, the verifier’s check passes and he accepts.</a:t>
            </a:r>
            <a:endParaRPr lang="en-US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C15AAD-5A6F-774D-B97F-E97E82B6BAC9}"/>
              </a:ext>
            </a:extLst>
          </p:cNvPr>
          <p:cNvSpPr/>
          <p:nvPr/>
        </p:nvSpPr>
        <p:spPr>
          <a:xfrm>
            <a:off x="2172500" y="2391900"/>
            <a:ext cx="83529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Proof: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4186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09048" y="332656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Soundness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62DEE44-AFD5-4E46-AEBB-93C2E0DC771F}"/>
                  </a:ext>
                </a:extLst>
              </p:cNvPr>
              <p:cNvSpPr/>
              <p:nvPr/>
            </p:nvSpPr>
            <p:spPr>
              <a:xfrm>
                <a:off x="1775520" y="1225035"/>
                <a:ext cx="8352928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ea typeface="Cambria Math" panose="02040503050406030204" pitchFamily="18" charset="0"/>
                    <a:cs typeface="Arial Unicode MS" pitchFamily="34" charset="-128"/>
                  </a:rPr>
                  <a:t>Claim: </a:t>
                </a:r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𝑁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𝑦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∉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 then for every cheating prover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𝑃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, the verifier accepts with probability at most 1/2.</a:t>
                </a:r>
                <a:endParaRPr lang="en-US" sz="2800" dirty="0"/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62DEE44-AFD5-4E46-AEBB-93C2E0DC77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520" y="1225035"/>
                <a:ext cx="8352928" cy="954107"/>
              </a:xfrm>
              <a:prstGeom prst="rect">
                <a:avLst/>
              </a:prstGeom>
              <a:blipFill>
                <a:blip r:embed="rId3"/>
                <a:stretch>
                  <a:fillRect l="-1517" t="-6579" r="-1973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0D522BA0-D380-AF4B-80D5-F5573DD0B0BD}"/>
              </a:ext>
            </a:extLst>
          </p:cNvPr>
          <p:cNvSpPr/>
          <p:nvPr/>
        </p:nvSpPr>
        <p:spPr>
          <a:xfrm>
            <a:off x="2855640" y="2348174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ea typeface="Cambria Math" panose="02040503050406030204" pitchFamily="18" charset="0"/>
                <a:cs typeface="Arial Unicode MS" pitchFamily="34" charset="-128"/>
              </a:rPr>
              <a:t>Suppose the verifier accepts with probability &gt; 1/2.</a:t>
            </a:r>
            <a:endParaRPr lang="en-US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C15AAD-5A6F-774D-B97F-E97E82B6BAC9}"/>
              </a:ext>
            </a:extLst>
          </p:cNvPr>
          <p:cNvSpPr/>
          <p:nvPr/>
        </p:nvSpPr>
        <p:spPr>
          <a:xfrm>
            <a:off x="1812460" y="2348174"/>
            <a:ext cx="83529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Proof:</a:t>
            </a:r>
            <a:endParaRPr 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E19B54A-4596-374F-A894-985E762E4DB2}"/>
                  </a:ext>
                </a:extLst>
              </p:cNvPr>
              <p:cNvSpPr/>
              <p:nvPr/>
            </p:nvSpPr>
            <p:spPr>
              <a:xfrm>
                <a:off x="1826283" y="3071260"/>
                <a:ext cx="865005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Then, there is some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r>
                  <a:rPr lang="en-US" sz="2800" dirty="0" err="1">
                    <a:ea typeface="Cambria Math" panose="02040503050406030204" pitchFamily="18" charset="0"/>
                    <a:cs typeface="Arial Unicode MS" pitchFamily="34" charset="-128"/>
                  </a:rPr>
                  <a:t>s.t.</a:t>
                </a:r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 the prover produces  </a:t>
                </a:r>
                <a:endParaRPr lang="en-US" sz="2800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E19B54A-4596-374F-A894-985E762E4D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6283" y="3071260"/>
                <a:ext cx="8650055" cy="523220"/>
              </a:xfrm>
              <a:prstGeom prst="rect">
                <a:avLst/>
              </a:prstGeom>
              <a:blipFill>
                <a:blip r:embed="rId4"/>
                <a:stretch>
                  <a:fillRect l="-1613" t="-11628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614ADC-3618-0944-AFE8-D86F3CB8DDD2}"/>
                  </a:ext>
                </a:extLst>
              </p:cNvPr>
              <p:cNvSpPr/>
              <p:nvPr/>
            </p:nvSpPr>
            <p:spPr>
              <a:xfrm>
                <a:off x="3338452" y="3738495"/>
                <a:ext cx="3318664" cy="5316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Sup>
                        <m:sSubSup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614ADC-3618-0944-AFE8-D86F3CB8DD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452" y="3738495"/>
                <a:ext cx="3318664" cy="531684"/>
              </a:xfrm>
              <a:prstGeom prst="rect">
                <a:avLst/>
              </a:prstGeom>
              <a:blipFill>
                <a:blip r:embed="rId5"/>
                <a:stretch>
                  <a:fillRect r="-382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9DBD742-466A-2D46-8F38-20D2020B089A}"/>
                  </a:ext>
                </a:extLst>
              </p:cNvPr>
              <p:cNvSpPr/>
              <p:nvPr/>
            </p:nvSpPr>
            <p:spPr>
              <a:xfrm>
                <a:off x="3357294" y="4334119"/>
                <a:ext cx="3509550" cy="5282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Sup>
                        <m:sSubSup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𝑠𝑦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9DBD742-466A-2D46-8F38-20D2020B08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294" y="4334119"/>
                <a:ext cx="3509550" cy="528222"/>
              </a:xfrm>
              <a:prstGeom prst="rect">
                <a:avLst/>
              </a:prstGeom>
              <a:blipFill>
                <a:blip r:embed="rId6"/>
                <a:stretch>
                  <a:fillRect r="-722" b="-20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7D15174-9F42-F343-A8C9-40E43B6C7917}"/>
                  </a:ext>
                </a:extLst>
              </p:cNvPr>
              <p:cNvSpPr/>
              <p:nvPr/>
            </p:nvSpPr>
            <p:spPr>
              <a:xfrm>
                <a:off x="1838433" y="5077356"/>
                <a:ext cx="8650055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This means</a:t>
                </a:r>
                <a14:m>
                  <m:oMath xmlns:m="http://schemas.openxmlformats.org/officeDocument/2006/math">
                    <m: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sz="2800" dirty="0"/>
                  <a:t>, which tells us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𝑁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𝑦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𝐿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7D15174-9F42-F343-A8C9-40E43B6C79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433" y="5077356"/>
                <a:ext cx="8650055" cy="954107"/>
              </a:xfrm>
              <a:prstGeom prst="rect">
                <a:avLst/>
              </a:prstGeom>
              <a:blipFill>
                <a:blip r:embed="rId7"/>
                <a:stretch>
                  <a:fillRect l="-1464" t="-6579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60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09048" y="332656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Interactive Proof for QR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BC2F19-2593-884E-ABE4-D62CCCD653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2855640" y="3294477"/>
            <a:ext cx="864528" cy="7073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78B4DD-0195-F240-8844-DEEFD1D99A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7463723" y="3294477"/>
            <a:ext cx="648072" cy="67067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D5D70A6-6799-F44D-BEA5-83DAE2E53625}"/>
              </a:ext>
            </a:extLst>
          </p:cNvPr>
          <p:cNvCxnSpPr>
            <a:cxnSpLocks/>
          </p:cNvCxnSpPr>
          <p:nvPr/>
        </p:nvCxnSpPr>
        <p:spPr>
          <a:xfrm>
            <a:off x="4378588" y="2575084"/>
            <a:ext cx="2376264" cy="31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A839A0E-12EC-4844-B11C-70CD42C34073}"/>
              </a:ext>
            </a:extLst>
          </p:cNvPr>
          <p:cNvCxnSpPr>
            <a:cxnSpLocks/>
          </p:cNvCxnSpPr>
          <p:nvPr/>
        </p:nvCxnSpPr>
        <p:spPr>
          <a:xfrm>
            <a:off x="4461851" y="4684542"/>
            <a:ext cx="2376264" cy="31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2EA78DD-C7A2-EC45-AC57-701885A57407}"/>
              </a:ext>
            </a:extLst>
          </p:cNvPr>
          <p:cNvCxnSpPr>
            <a:cxnSpLocks/>
          </p:cNvCxnSpPr>
          <p:nvPr/>
        </p:nvCxnSpPr>
        <p:spPr>
          <a:xfrm>
            <a:off x="4378588" y="3629813"/>
            <a:ext cx="2376264" cy="3194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52E1E9E-62F4-7841-B939-F0ABD0B36AB1}"/>
                  </a:ext>
                </a:extLst>
              </p:cNvPr>
              <p:cNvSpPr/>
              <p:nvPr/>
            </p:nvSpPr>
            <p:spPr>
              <a:xfrm>
                <a:off x="4081970" y="1979169"/>
                <a:ext cx="2969501" cy="5464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52E1E9E-62F4-7841-B939-F0ABD0B36A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1970" y="1979169"/>
                <a:ext cx="2969501" cy="546496"/>
              </a:xfrm>
              <a:prstGeom prst="rect">
                <a:avLst/>
              </a:prstGeom>
              <a:blipFill>
                <a:blip r:embed="rId4"/>
                <a:stretch>
                  <a:fillRect b="-20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86EE787-6F9E-A544-8161-182EE3223F9D}"/>
                  </a:ext>
                </a:extLst>
              </p:cNvPr>
              <p:cNvSpPr/>
              <p:nvPr/>
            </p:nvSpPr>
            <p:spPr>
              <a:xfrm>
                <a:off x="4079348" y="3059289"/>
                <a:ext cx="296950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{0,1}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86EE787-6F9E-A544-8161-182EE3223F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348" y="3059289"/>
                <a:ext cx="2969501" cy="523220"/>
              </a:xfrm>
              <a:prstGeom prst="rect">
                <a:avLst/>
              </a:prstGeom>
              <a:blipFill>
                <a:blip r:embed="rId5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20490C4-8FAF-6447-A909-355AE2AE2276}"/>
                  </a:ext>
                </a:extLst>
              </p:cNvPr>
              <p:cNvSpPr/>
              <p:nvPr/>
            </p:nvSpPr>
            <p:spPr>
              <a:xfrm>
                <a:off x="4511395" y="4118932"/>
                <a:ext cx="237626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=0: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20490C4-8FAF-6447-A909-355AE2AE22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395" y="4118932"/>
                <a:ext cx="2376264" cy="523220"/>
              </a:xfrm>
              <a:prstGeom prst="rect">
                <a:avLst/>
              </a:prstGeom>
              <a:blipFill>
                <a:blip r:embed="rId6"/>
                <a:stretch>
                  <a:fillRect l="-5319" t="-1190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FC924F1-ED52-104A-9AF7-B022A9D420F2}"/>
                  </a:ext>
                </a:extLst>
              </p:cNvPr>
              <p:cNvSpPr/>
              <p:nvPr/>
            </p:nvSpPr>
            <p:spPr>
              <a:xfrm>
                <a:off x="7392144" y="4230582"/>
                <a:ext cx="3240360" cy="977383"/>
              </a:xfrm>
              <a:prstGeom prst="rect">
                <a:avLst/>
              </a:prstGeom>
              <a:ln w="25400">
                <a:solidFill>
                  <a:schemeClr val="accent1">
                    <a:shade val="95000"/>
                    <a:satMod val="10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Check for all </a:t>
                </a:r>
                <a:r>
                  <a:rPr lang="en-US" sz="2800" dirty="0" err="1"/>
                  <a:t>i</a:t>
                </a:r>
                <a:r>
                  <a:rPr lang="en-US" sz="2800" dirty="0"/>
                  <a:t>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FC924F1-ED52-104A-9AF7-B022A9D420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144" y="4230582"/>
                <a:ext cx="3240360" cy="977383"/>
              </a:xfrm>
              <a:prstGeom prst="rect">
                <a:avLst/>
              </a:prstGeom>
              <a:blipFill>
                <a:blip r:embed="rId7"/>
                <a:stretch>
                  <a:fillRect l="-3488" t="-6329" b="-10127"/>
                </a:stretch>
              </a:blipFill>
              <a:ln w="25400">
                <a:solidFill>
                  <a:schemeClr val="accent1">
                    <a:shade val="95000"/>
                    <a:satMod val="10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5008447-6CC3-4D41-9460-9762324DB321}"/>
                  </a:ext>
                </a:extLst>
              </p:cNvPr>
              <p:cNvSpPr/>
              <p:nvPr/>
            </p:nvSpPr>
            <p:spPr>
              <a:xfrm>
                <a:off x="4511395" y="4705980"/>
                <a:ext cx="262837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=1: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5008447-6CC3-4D41-9460-9762324DB3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395" y="4705980"/>
                <a:ext cx="2628375" cy="523220"/>
              </a:xfrm>
              <a:prstGeom prst="rect">
                <a:avLst/>
              </a:prstGeom>
              <a:blipFill>
                <a:blip r:embed="rId8"/>
                <a:stretch>
                  <a:fillRect l="-4808" t="-1190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74E001C-8838-434F-8A0F-64ADF8EEB5B5}"/>
                  </a:ext>
                </a:extLst>
              </p:cNvPr>
              <p:cNvSpPr/>
              <p:nvPr/>
            </p:nvSpPr>
            <p:spPr>
              <a:xfrm>
                <a:off x="2587642" y="1183022"/>
                <a:ext cx="696626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ℒ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{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𝑁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𝑦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: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𝑦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is</m:t>
                    </m:r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a</m:t>
                    </m:r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quadratic</m:t>
                    </m:r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residue</m:t>
                    </m:r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mod</m:t>
                    </m:r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}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74E001C-8838-434F-8A0F-64ADF8EEB5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642" y="1183022"/>
                <a:ext cx="6966266" cy="523220"/>
              </a:xfrm>
              <a:prstGeom prst="rect">
                <a:avLst/>
              </a:prstGeom>
              <a:blipFill>
                <a:blip r:embed="rId9"/>
                <a:stretch>
                  <a:fillRect l="-364" t="-14286" r="-909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3B33218-F4B4-4C4B-AC89-7CA6DE2B6334}"/>
                  </a:ext>
                </a:extLst>
              </p:cNvPr>
              <p:cNvSpPr/>
              <p:nvPr/>
            </p:nvSpPr>
            <p:spPr>
              <a:xfrm>
                <a:off x="2699795" y="2735342"/>
                <a:ext cx="117621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𝑁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3B33218-F4B4-4C4B-AC89-7CA6DE2B63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5" y="2735342"/>
                <a:ext cx="1176219" cy="523220"/>
              </a:xfrm>
              <a:prstGeom prst="rect">
                <a:avLst/>
              </a:prstGeom>
              <a:blipFill>
                <a:blip r:embed="rId10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A16B09C-F8CB-D447-9145-2EC30AC43092}"/>
                  </a:ext>
                </a:extLst>
              </p:cNvPr>
              <p:cNvSpPr/>
              <p:nvPr/>
            </p:nvSpPr>
            <p:spPr>
              <a:xfrm>
                <a:off x="7139771" y="2735342"/>
                <a:ext cx="117621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𝑁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A16B09C-F8CB-D447-9145-2EC30AC430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771" y="2735342"/>
                <a:ext cx="1176219" cy="523220"/>
              </a:xfrm>
              <a:prstGeom prst="rect">
                <a:avLst/>
              </a:prstGeom>
              <a:blipFill>
                <a:blip r:embed="rId11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B2AF88B-0086-094E-AF8F-98C5ED9746C2}"/>
                  </a:ext>
                </a:extLst>
              </p:cNvPr>
              <p:cNvSpPr/>
              <p:nvPr/>
            </p:nvSpPr>
            <p:spPr>
              <a:xfrm>
                <a:off x="1919536" y="5578017"/>
                <a:ext cx="4392488" cy="95410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>
                <a:solidFill>
                  <a:schemeClr val="accent1">
                    <a:shade val="95000"/>
                    <a:satMod val="10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REPEAT sequentially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800" dirty="0"/>
                  <a:t> times.</a:t>
                </a:r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B2AF88B-0086-094E-AF8F-98C5ED9746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536" y="5578017"/>
                <a:ext cx="4392488" cy="954107"/>
              </a:xfrm>
              <a:prstGeom prst="rect">
                <a:avLst/>
              </a:prstGeom>
              <a:blipFill>
                <a:blip r:embed="rId12"/>
                <a:stretch>
                  <a:fillRect l="-2586" t="-6410" b="-15385"/>
                </a:stretch>
              </a:blipFill>
              <a:ln w="25400">
                <a:solidFill>
                  <a:schemeClr val="accent1">
                    <a:shade val="95000"/>
                    <a:satMod val="10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846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09048" y="332656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Soundness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62DEE44-AFD5-4E46-AEBB-93C2E0DC771F}"/>
                  </a:ext>
                </a:extLst>
              </p:cNvPr>
              <p:cNvSpPr/>
              <p:nvPr/>
            </p:nvSpPr>
            <p:spPr>
              <a:xfrm>
                <a:off x="1775520" y="1225034"/>
                <a:ext cx="8352928" cy="11315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ea typeface="Cambria Math" panose="02040503050406030204" pitchFamily="18" charset="0"/>
                    <a:cs typeface="Arial Unicode MS" pitchFamily="34" charset="-128"/>
                  </a:rPr>
                  <a:t>Claim: </a:t>
                </a:r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𝑁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𝑦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∉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 then for every cheating prover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𝑃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, the verifier accepts with probability at most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(</m:t>
                        </m:r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2</m:t>
                            </m:r>
                          </m:den>
                        </m:f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)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𝜆</m:t>
                        </m:r>
                      </m:sup>
                    </m:sSup>
                  </m:oMath>
                </a14:m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.</a:t>
                </a:r>
                <a:endParaRPr lang="en-US" sz="2800" dirty="0"/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62DEE44-AFD5-4E46-AEBB-93C2E0DC77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520" y="1225034"/>
                <a:ext cx="8352928" cy="1131592"/>
              </a:xfrm>
              <a:prstGeom prst="rect">
                <a:avLst/>
              </a:prstGeom>
              <a:blipFill>
                <a:blip r:embed="rId3"/>
                <a:stretch>
                  <a:fillRect l="-1517" t="-5556" r="-1973" b="-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0D522BA0-D380-AF4B-80D5-F5573DD0B0BD}"/>
              </a:ext>
            </a:extLst>
          </p:cNvPr>
          <p:cNvSpPr/>
          <p:nvPr/>
        </p:nvSpPr>
        <p:spPr>
          <a:xfrm>
            <a:off x="2855640" y="2348174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ea typeface="Cambria Math" panose="02040503050406030204" pitchFamily="18" charset="0"/>
                <a:cs typeface="Arial Unicode MS" pitchFamily="34" charset="-128"/>
              </a:rPr>
              <a:t>Exercise.</a:t>
            </a:r>
            <a:endParaRPr lang="en-US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C15AAD-5A6F-774D-B97F-E97E82B6BAC9}"/>
              </a:ext>
            </a:extLst>
          </p:cNvPr>
          <p:cNvSpPr/>
          <p:nvPr/>
        </p:nvSpPr>
        <p:spPr>
          <a:xfrm>
            <a:off x="1812460" y="2348174"/>
            <a:ext cx="83529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Proof: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8701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09048" y="332656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This is Zero-Knowledge.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BC2F19-2593-884E-ABE4-D62CCCD653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2855640" y="3726525"/>
            <a:ext cx="864528" cy="7073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78B4DD-0195-F240-8844-DEEFD1D99A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7463723" y="3726525"/>
            <a:ext cx="648072" cy="67067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D5D70A6-6799-F44D-BEA5-83DAE2E53625}"/>
              </a:ext>
            </a:extLst>
          </p:cNvPr>
          <p:cNvCxnSpPr>
            <a:cxnSpLocks/>
          </p:cNvCxnSpPr>
          <p:nvPr/>
        </p:nvCxnSpPr>
        <p:spPr>
          <a:xfrm>
            <a:off x="4378588" y="3007132"/>
            <a:ext cx="2376264" cy="31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A839A0E-12EC-4844-B11C-70CD42C34073}"/>
              </a:ext>
            </a:extLst>
          </p:cNvPr>
          <p:cNvCxnSpPr>
            <a:cxnSpLocks/>
          </p:cNvCxnSpPr>
          <p:nvPr/>
        </p:nvCxnSpPr>
        <p:spPr>
          <a:xfrm>
            <a:off x="4461851" y="5116590"/>
            <a:ext cx="2376264" cy="31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2EA78DD-C7A2-EC45-AC57-701885A57407}"/>
              </a:ext>
            </a:extLst>
          </p:cNvPr>
          <p:cNvCxnSpPr>
            <a:cxnSpLocks/>
          </p:cNvCxnSpPr>
          <p:nvPr/>
        </p:nvCxnSpPr>
        <p:spPr>
          <a:xfrm>
            <a:off x="4378588" y="4061861"/>
            <a:ext cx="2376264" cy="3194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52E1E9E-62F4-7841-B939-F0ABD0B36AB1}"/>
                  </a:ext>
                </a:extLst>
              </p:cNvPr>
              <p:cNvSpPr/>
              <p:nvPr/>
            </p:nvSpPr>
            <p:spPr>
              <a:xfrm>
                <a:off x="4081970" y="2411217"/>
                <a:ext cx="296950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52E1E9E-62F4-7841-B939-F0ABD0B36A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1970" y="2411217"/>
                <a:ext cx="2969501" cy="523220"/>
              </a:xfrm>
              <a:prstGeom prst="rect">
                <a:avLst/>
              </a:prstGeom>
              <a:blipFill>
                <a:blip r:embed="rId4"/>
                <a:stretch>
                  <a:fillRect b="-24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86EE787-6F9E-A544-8161-182EE3223F9D}"/>
                  </a:ext>
                </a:extLst>
              </p:cNvPr>
              <p:cNvSpPr/>
              <p:nvPr/>
            </p:nvSpPr>
            <p:spPr>
              <a:xfrm>
                <a:off x="4079348" y="3491337"/>
                <a:ext cx="296950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{0,1}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86EE787-6F9E-A544-8161-182EE3223F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348" y="3491337"/>
                <a:ext cx="2969501" cy="523220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20490C4-8FAF-6447-A909-355AE2AE2276}"/>
                  </a:ext>
                </a:extLst>
              </p:cNvPr>
              <p:cNvSpPr/>
              <p:nvPr/>
            </p:nvSpPr>
            <p:spPr>
              <a:xfrm>
                <a:off x="4511395" y="4550980"/>
                <a:ext cx="215804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If b=0: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20490C4-8FAF-6447-A909-355AE2AE22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395" y="4550980"/>
                <a:ext cx="2158048" cy="523220"/>
              </a:xfrm>
              <a:prstGeom prst="rect">
                <a:avLst/>
              </a:prstGeom>
              <a:blipFill>
                <a:blip r:embed="rId6"/>
                <a:stretch>
                  <a:fillRect l="-5848" t="-1190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FC924F1-ED52-104A-9AF7-B022A9D420F2}"/>
                  </a:ext>
                </a:extLst>
              </p:cNvPr>
              <p:cNvSpPr/>
              <p:nvPr/>
            </p:nvSpPr>
            <p:spPr>
              <a:xfrm>
                <a:off x="7392144" y="4662629"/>
                <a:ext cx="2987824" cy="961802"/>
              </a:xfrm>
              <a:prstGeom prst="rect">
                <a:avLst/>
              </a:prstGeom>
              <a:ln w="25400">
                <a:solidFill>
                  <a:schemeClr val="accent1">
                    <a:shade val="95000"/>
                    <a:satMod val="10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Check: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𝑠𝑦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FC924F1-ED52-104A-9AF7-B022A9D420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144" y="4662629"/>
                <a:ext cx="2987824" cy="961802"/>
              </a:xfrm>
              <a:prstGeom prst="rect">
                <a:avLst/>
              </a:prstGeom>
              <a:blipFill>
                <a:blip r:embed="rId7"/>
                <a:stretch>
                  <a:fillRect l="-3782" t="-6329" r="-1681" b="-8861"/>
                </a:stretch>
              </a:blipFill>
              <a:ln w="25400">
                <a:solidFill>
                  <a:schemeClr val="accent1">
                    <a:shade val="95000"/>
                    <a:satMod val="10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5008447-6CC3-4D41-9460-9762324DB321}"/>
                  </a:ext>
                </a:extLst>
              </p:cNvPr>
              <p:cNvSpPr/>
              <p:nvPr/>
            </p:nvSpPr>
            <p:spPr>
              <a:xfrm>
                <a:off x="4511395" y="5138028"/>
                <a:ext cx="237626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If b=1: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𝑟𝑥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5008447-6CC3-4D41-9460-9762324DB3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395" y="5138028"/>
                <a:ext cx="2376264" cy="523220"/>
              </a:xfrm>
              <a:prstGeom prst="rect">
                <a:avLst/>
              </a:prstGeom>
              <a:blipFill>
                <a:blip r:embed="rId8"/>
                <a:stretch>
                  <a:fillRect l="-5319" t="-1190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774E001C-8838-434F-8A0F-64ADF8EEB5B5}"/>
              </a:ext>
            </a:extLst>
          </p:cNvPr>
          <p:cNvSpPr/>
          <p:nvPr/>
        </p:nvSpPr>
        <p:spPr>
          <a:xfrm>
            <a:off x="3876013" y="1199264"/>
            <a:ext cx="41963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/>
              <a:t>But what does that mean?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3B33218-F4B4-4C4B-AC89-7CA6DE2B6334}"/>
                  </a:ext>
                </a:extLst>
              </p:cNvPr>
              <p:cNvSpPr/>
              <p:nvPr/>
            </p:nvSpPr>
            <p:spPr>
              <a:xfrm>
                <a:off x="2699795" y="3167390"/>
                <a:ext cx="117621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𝑁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3B33218-F4B4-4C4B-AC89-7CA6DE2B63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5" y="3167390"/>
                <a:ext cx="1176219" cy="523220"/>
              </a:xfrm>
              <a:prstGeom prst="rect">
                <a:avLst/>
              </a:prstGeom>
              <a:blipFill>
                <a:blip r:embed="rId9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A16B09C-F8CB-D447-9145-2EC30AC43092}"/>
                  </a:ext>
                </a:extLst>
              </p:cNvPr>
              <p:cNvSpPr/>
              <p:nvPr/>
            </p:nvSpPr>
            <p:spPr>
              <a:xfrm>
                <a:off x="7139771" y="3167390"/>
                <a:ext cx="117621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𝑁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A16B09C-F8CB-D447-9145-2EC30AC430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771" y="3167390"/>
                <a:ext cx="1176219" cy="523220"/>
              </a:xfrm>
              <a:prstGeom prst="rect">
                <a:avLst/>
              </a:prstGeom>
              <a:blipFill>
                <a:blip r:embed="rId10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92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44544" y="188640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How to Define Zero-Knowledge?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29F2CBE-399C-5845-9FD6-7AA821DA4BB6}"/>
                  </a:ext>
                </a:extLst>
              </p:cNvPr>
              <p:cNvSpPr/>
              <p:nvPr/>
            </p:nvSpPr>
            <p:spPr>
              <a:xfrm>
                <a:off x="2397859" y="1556793"/>
                <a:ext cx="741682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b="1" dirty="0">
                    <a:solidFill>
                      <a:srgbClr val="0000FF"/>
                    </a:solidFill>
                  </a:rPr>
                  <a:t>After the interaction,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3200" b="1" dirty="0">
                    <a:solidFill>
                      <a:srgbClr val="0000FF"/>
                    </a:solidFill>
                  </a:rPr>
                  <a:t> knows:</a:t>
                </a: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29F2CBE-399C-5845-9FD6-7AA821DA4B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7859" y="1556793"/>
                <a:ext cx="7416824" cy="584775"/>
              </a:xfrm>
              <a:prstGeom prst="rect">
                <a:avLst/>
              </a:prstGeom>
              <a:blipFill>
                <a:blip r:embed="rId3"/>
                <a:stretch>
                  <a:fillRect l="-2051" t="-12766" b="-34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92E3EF1F-CDC8-3249-AF37-F3C8795DC678}"/>
              </a:ext>
            </a:extLst>
          </p:cNvPr>
          <p:cNvSpPr/>
          <p:nvPr/>
        </p:nvSpPr>
        <p:spPr>
          <a:xfrm>
            <a:off x="2855640" y="2196154"/>
            <a:ext cx="74168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The theorem is true; and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2CA900-8731-6A46-90AB-71DE279E80FA}"/>
              </a:ext>
            </a:extLst>
          </p:cNvPr>
          <p:cNvSpPr/>
          <p:nvPr/>
        </p:nvSpPr>
        <p:spPr>
          <a:xfrm>
            <a:off x="2855640" y="2844225"/>
            <a:ext cx="741682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 </a:t>
            </a:r>
            <a:r>
              <a:rPr lang="en-US" sz="3200" b="1" dirty="0"/>
              <a:t>view</a:t>
            </a:r>
            <a:r>
              <a:rPr lang="en-US" sz="3200" dirty="0"/>
              <a:t> of the interaction </a:t>
            </a:r>
          </a:p>
          <a:p>
            <a:pPr lvl="1"/>
            <a:r>
              <a:rPr lang="en-US" sz="3200" dirty="0"/>
              <a:t>	(= transcript + coins of V)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FF27560-0F39-CE49-AFC4-D2E04A41F73E}"/>
                  </a:ext>
                </a:extLst>
              </p:cNvPr>
              <p:cNvSpPr/>
              <p:nvPr/>
            </p:nvSpPr>
            <p:spPr>
              <a:xfrm>
                <a:off x="2430268" y="4065773"/>
                <a:ext cx="741682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sz="3200" b="1" dirty="0">
                    <a:solidFill>
                      <a:srgbClr val="0000FF"/>
                    </a:solidFill>
                  </a:rPr>
                  <a:t> gives zero knowledge to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3200" b="1" dirty="0">
                    <a:solidFill>
                      <a:srgbClr val="0000FF"/>
                    </a:solidFill>
                  </a:rPr>
                  <a:t>:</a:t>
                </a: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FF27560-0F39-CE49-AFC4-D2E04A41F7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0268" y="4065773"/>
                <a:ext cx="7416824" cy="584775"/>
              </a:xfrm>
              <a:prstGeom prst="rect">
                <a:avLst/>
              </a:prstGeom>
              <a:blipFill>
                <a:blip r:embed="rId4"/>
                <a:stretch>
                  <a:fillRect l="-684" t="-14894" b="-34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FFBC4CAD-78D3-C346-AB1D-9EA68BD4CE1E}"/>
              </a:ext>
            </a:extLst>
          </p:cNvPr>
          <p:cNvSpPr/>
          <p:nvPr/>
        </p:nvSpPr>
        <p:spPr>
          <a:xfrm>
            <a:off x="2855640" y="4794876"/>
            <a:ext cx="74168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When the theorem is true, the view gives V nothing that he couldn’t have obtained on his own without interacting with P.</a:t>
            </a:r>
          </a:p>
        </p:txBody>
      </p:sp>
    </p:spTree>
    <p:extLst>
      <p:ext uri="{BB962C8B-B14F-4D97-AF65-F5344CB8AC3E}">
        <p14:creationId xmlns:p14="http://schemas.microsoft.com/office/powerpoint/2010/main" val="71019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44544" y="19168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How to Define Zero-Knowledge?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29F2CBE-399C-5845-9FD6-7AA821DA4BB6}"/>
                  </a:ext>
                </a:extLst>
              </p:cNvPr>
              <p:cNvSpPr/>
              <p:nvPr/>
            </p:nvSpPr>
            <p:spPr>
              <a:xfrm>
                <a:off x="2495600" y="3143871"/>
                <a:ext cx="7416824" cy="20621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is zero-knowledge if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3200" dirty="0"/>
                  <a:t> can generate his </a:t>
                </a:r>
                <a:r>
                  <a:rPr lang="en-US" sz="3200" b="1" dirty="0">
                    <a:solidFill>
                      <a:srgbClr val="0000FF"/>
                    </a:solidFill>
                  </a:rPr>
                  <a:t>VIEW</a:t>
                </a:r>
                <a:r>
                  <a:rPr lang="en-US" sz="3200" dirty="0"/>
                  <a:t> of the interaction </a:t>
                </a:r>
                <a:r>
                  <a:rPr lang="en-US" sz="3200" b="1" dirty="0">
                    <a:solidFill>
                      <a:srgbClr val="0000FF"/>
                    </a:solidFill>
                  </a:rPr>
                  <a:t>all by himself </a:t>
                </a:r>
                <a:r>
                  <a:rPr lang="en-US" sz="3200" dirty="0"/>
                  <a:t>in </a:t>
                </a:r>
                <a:r>
                  <a:rPr lang="en-US" sz="3200" b="1" dirty="0">
                    <a:solidFill>
                      <a:srgbClr val="0000FF"/>
                    </a:solidFill>
                  </a:rPr>
                  <a:t>probabilistic polynomial time</a:t>
                </a:r>
                <a:r>
                  <a:rPr lang="en-US" sz="3200" dirty="0"/>
                  <a:t>.   </a:t>
                </a: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29F2CBE-399C-5845-9FD6-7AA821DA4B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600" y="3143871"/>
                <a:ext cx="7416824" cy="2062103"/>
              </a:xfrm>
              <a:prstGeom prst="rect">
                <a:avLst/>
              </a:prstGeom>
              <a:blipFill>
                <a:blip r:embed="rId3"/>
                <a:stretch>
                  <a:fillRect l="-2051" t="-3681" b="-9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796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44544" y="19168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How to Define Zero-Knowledge?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29F2CBE-399C-5845-9FD6-7AA821DA4BB6}"/>
                  </a:ext>
                </a:extLst>
              </p:cNvPr>
              <p:cNvSpPr/>
              <p:nvPr/>
            </p:nvSpPr>
            <p:spPr>
              <a:xfrm>
                <a:off x="2495600" y="3143871"/>
                <a:ext cx="7632848" cy="20621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is zero-knowledge if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3200" dirty="0"/>
                  <a:t> can “simulate” his </a:t>
                </a:r>
                <a:r>
                  <a:rPr lang="en-US" sz="3200" b="1" dirty="0">
                    <a:solidFill>
                      <a:srgbClr val="0000FF"/>
                    </a:solidFill>
                  </a:rPr>
                  <a:t>VIEW</a:t>
                </a:r>
                <a:r>
                  <a:rPr lang="en-US" sz="3200" dirty="0"/>
                  <a:t> of the interaction </a:t>
                </a:r>
                <a:r>
                  <a:rPr lang="en-US" sz="3200" b="1" dirty="0">
                    <a:solidFill>
                      <a:srgbClr val="0000FF"/>
                    </a:solidFill>
                  </a:rPr>
                  <a:t>all by himself </a:t>
                </a:r>
                <a:r>
                  <a:rPr lang="en-US" sz="3200" dirty="0"/>
                  <a:t>in </a:t>
                </a:r>
                <a:r>
                  <a:rPr lang="en-US" sz="3200" b="1" dirty="0">
                    <a:solidFill>
                      <a:srgbClr val="0000FF"/>
                    </a:solidFill>
                  </a:rPr>
                  <a:t>probabilistic polynomial time</a:t>
                </a:r>
                <a:r>
                  <a:rPr lang="en-US" sz="3200" dirty="0"/>
                  <a:t>.   </a:t>
                </a: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29F2CBE-399C-5845-9FD6-7AA821DA4B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600" y="3143871"/>
                <a:ext cx="7632848" cy="2062103"/>
              </a:xfrm>
              <a:prstGeom prst="rect">
                <a:avLst/>
              </a:prstGeom>
              <a:blipFill>
                <a:blip r:embed="rId3"/>
                <a:stretch>
                  <a:fillRect l="-1993" t="-3681" b="-9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373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09048" y="332656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The Simulation Paradigm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525E37-2C6A-0A42-BF86-2A1A3AA388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/>
          <a:stretch/>
        </p:blipFill>
        <p:spPr>
          <a:xfrm>
            <a:off x="6888089" y="4524278"/>
            <a:ext cx="3535501" cy="2001067"/>
          </a:xfrm>
          <a:prstGeom prst="rect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00FBE4-74EA-D24C-8C09-6A987B20CD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172" y="2103239"/>
            <a:ext cx="1080250" cy="111963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8C9F157-74B2-FB46-B626-9328F3384D78}"/>
                  </a:ext>
                </a:extLst>
              </p:cNvPr>
              <p:cNvSpPr/>
              <p:nvPr/>
            </p:nvSpPr>
            <p:spPr>
              <a:xfrm>
                <a:off x="2771900" y="4923803"/>
                <a:ext cx="3600400" cy="14465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𝑣𝑖𝑒𝑤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32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1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ranscript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algn="ctr"/>
                <a:r>
                  <a:rPr lang="en-US" sz="2800" dirty="0"/>
                  <a:t>Coins =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8C9F157-74B2-FB46-B626-9328F3384D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900" y="4923803"/>
                <a:ext cx="3600400" cy="1446550"/>
              </a:xfrm>
              <a:prstGeom prst="rect">
                <a:avLst/>
              </a:prstGeom>
              <a:blipFill>
                <a:blip r:embed="rId5"/>
                <a:stretch>
                  <a:fillRect l="-1056" b="-113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E17DEF4-1BDC-1540-9280-17538F0D1F16}"/>
                  </a:ext>
                </a:extLst>
              </p:cNvPr>
              <p:cNvSpPr/>
              <p:nvPr/>
            </p:nvSpPr>
            <p:spPr>
              <a:xfrm>
                <a:off x="7805058" y="1383160"/>
                <a:ext cx="264918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1" dirty="0"/>
                  <a:t>PPT “simulator”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endParaRPr lang="en-US" sz="2400" b="1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E17DEF4-1BDC-1540-9280-17538F0D1F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5058" y="1383160"/>
                <a:ext cx="2649187" cy="461665"/>
              </a:xfrm>
              <a:prstGeom prst="rect">
                <a:avLst/>
              </a:prstGeom>
              <a:blipFill>
                <a:blip r:embed="rId6"/>
                <a:stretch>
                  <a:fillRect l="-3333" t="-789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BB037CC-D227-F445-A36A-D2411A9A1429}"/>
                  </a:ext>
                </a:extLst>
              </p:cNvPr>
              <p:cNvSpPr/>
              <p:nvPr/>
            </p:nvSpPr>
            <p:spPr>
              <a:xfrm>
                <a:off x="9390423" y="2054505"/>
                <a:ext cx="103316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𝑁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BB037CC-D227-F445-A36A-D2411A9A14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0423" y="2054505"/>
                <a:ext cx="1033167" cy="461665"/>
              </a:xfrm>
              <a:prstGeom prst="rect">
                <a:avLst/>
              </a:prstGeom>
              <a:blipFill>
                <a:blip r:embed="rId7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BAE17614-4743-EA4A-A194-30B34CA26802}"/>
              </a:ext>
            </a:extLst>
          </p:cNvPr>
          <p:cNvSpPr/>
          <p:nvPr/>
        </p:nvSpPr>
        <p:spPr>
          <a:xfrm>
            <a:off x="6888089" y="1383159"/>
            <a:ext cx="3535501" cy="226602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874A275-0899-2F45-8752-E8DE0C213482}"/>
                  </a:ext>
                </a:extLst>
              </p:cNvPr>
              <p:cNvSpPr/>
              <p:nvPr/>
            </p:nvSpPr>
            <p:spPr>
              <a:xfrm>
                <a:off x="2946037" y="1983009"/>
                <a:ext cx="3600400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𝑠𝑖𝑚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32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874A275-0899-2F45-8752-E8DE0C2134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037" y="1983009"/>
                <a:ext cx="3600400" cy="10156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A5DF1EF-3756-2A49-A21A-5181CCDB47F6}"/>
                  </a:ext>
                </a:extLst>
              </p:cNvPr>
              <p:cNvSpPr/>
              <p:nvPr/>
            </p:nvSpPr>
            <p:spPr>
              <a:xfrm>
                <a:off x="2783632" y="4923804"/>
                <a:ext cx="3600400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𝑣𝑖𝑒𝑤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32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A5DF1EF-3756-2A49-A21A-5181CCDB47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632" y="4923804"/>
                <a:ext cx="3600400" cy="10156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7D2AF753-A917-6346-A986-373326DC73F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39887" y="1983008"/>
            <a:ext cx="2467407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20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 animBg="1"/>
      <p:bldP spid="12" grpId="0"/>
      <p:bldP spid="1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44544" y="188640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Zero Knowledge: Definition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29F2CBE-399C-5845-9FD6-7AA821DA4BB6}"/>
                  </a:ext>
                </a:extLst>
              </p:cNvPr>
              <p:cNvSpPr/>
              <p:nvPr/>
            </p:nvSpPr>
            <p:spPr>
              <a:xfrm>
                <a:off x="2135560" y="1263031"/>
                <a:ext cx="8983544" cy="20621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An Interactive Protocol (P,V) is zero-knowledge for a language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if there exists a </a:t>
                </a:r>
                <a:r>
                  <a:rPr lang="en-US" sz="3200" b="1" dirty="0">
                    <a:solidFill>
                      <a:srgbClr val="0000FF"/>
                    </a:solidFill>
                  </a:rPr>
                  <a:t>PPT</a:t>
                </a:r>
                <a:r>
                  <a:rPr lang="en-US" sz="3200" dirty="0"/>
                  <a:t> algorithm S (a simulator) such that </a:t>
                </a:r>
                <a:r>
                  <a:rPr lang="en-US" sz="3200" b="1" dirty="0">
                    <a:solidFill>
                      <a:srgbClr val="0000FF"/>
                    </a:solidFill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𝑳</m:t>
                    </m:r>
                  </m:oMath>
                </a14:m>
                <a:r>
                  <a:rPr lang="en-US" sz="3200" dirty="0"/>
                  <a:t>, the following two distributions are indistinguishable:</a:t>
                </a: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29F2CBE-399C-5845-9FD6-7AA821DA4B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560" y="1263031"/>
                <a:ext cx="8983544" cy="2062103"/>
              </a:xfrm>
              <a:prstGeom prst="rect">
                <a:avLst/>
              </a:prstGeom>
              <a:blipFill>
                <a:blip r:embed="rId3"/>
                <a:stretch>
                  <a:fillRect l="-1695" t="-3681" r="-1130" b="-9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2E3EF1F-CDC8-3249-AF37-F3C8795DC678}"/>
                  </a:ext>
                </a:extLst>
              </p:cNvPr>
              <p:cNvSpPr/>
              <p:nvPr/>
            </p:nvSpPr>
            <p:spPr>
              <a:xfrm>
                <a:off x="3358974" y="3685576"/>
                <a:ext cx="362686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𝑣𝑖𝑒𝑤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2E3EF1F-CDC8-3249-AF37-F3C8795DC6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8974" y="3685576"/>
                <a:ext cx="3626864" cy="584775"/>
              </a:xfrm>
              <a:prstGeom prst="rect">
                <a:avLst/>
              </a:prstGeom>
              <a:blipFill>
                <a:blip r:embed="rId4"/>
                <a:stretch>
                  <a:fillRect l="-4181" t="-12766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43BA3FD-C93B-D444-AF2F-1EEB60426300}"/>
                  </a:ext>
                </a:extLst>
              </p:cNvPr>
              <p:cNvSpPr/>
              <p:nvPr/>
            </p:nvSpPr>
            <p:spPr>
              <a:xfrm>
                <a:off x="3359696" y="4477262"/>
                <a:ext cx="3626864" cy="6079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2.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43BA3FD-C93B-D444-AF2F-1EEB604263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696" y="4477262"/>
                <a:ext cx="3626864" cy="607923"/>
              </a:xfrm>
              <a:prstGeom prst="rect">
                <a:avLst/>
              </a:prstGeom>
              <a:blipFill>
                <a:blip r:embed="rId5"/>
                <a:stretch>
                  <a:fillRect l="-4181" t="-8163" b="-32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6D5AAEFB-A35A-5549-A3E0-73E4B87DF0D7}"/>
              </a:ext>
            </a:extLst>
          </p:cNvPr>
          <p:cNvSpPr/>
          <p:nvPr/>
        </p:nvSpPr>
        <p:spPr>
          <a:xfrm>
            <a:off x="2135560" y="5664150"/>
            <a:ext cx="827014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(P,V) is a zero-knowledge interactive protocol if it is complete, sound and zero-knowledge.</a:t>
            </a:r>
          </a:p>
        </p:txBody>
      </p:sp>
    </p:spTree>
    <p:extLst>
      <p:ext uri="{BB962C8B-B14F-4D97-AF65-F5344CB8AC3E}">
        <p14:creationId xmlns:p14="http://schemas.microsoft.com/office/powerpoint/2010/main" val="87590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09048" y="260648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Classical Proofs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grpSp>
        <p:nvGrpSpPr>
          <p:cNvPr id="13" name="Group 25">
            <a:extLst>
              <a:ext uri="{FF2B5EF4-FFF2-40B4-BE49-F238E27FC236}">
                <a16:creationId xmlns:a16="http://schemas.microsoft.com/office/drawing/2014/main" id="{93875652-FB6F-0247-A427-DE853344E90B}"/>
              </a:ext>
            </a:extLst>
          </p:cNvPr>
          <p:cNvGrpSpPr>
            <a:grpSpLocks/>
          </p:cNvGrpSpPr>
          <p:nvPr/>
        </p:nvGrpSpPr>
        <p:grpSpPr bwMode="auto">
          <a:xfrm>
            <a:off x="1415481" y="1380470"/>
            <a:ext cx="1930995" cy="2358086"/>
            <a:chOff x="248" y="487"/>
            <a:chExt cx="1207" cy="1746"/>
          </a:xfrm>
        </p:grpSpPr>
        <p:pic>
          <p:nvPicPr>
            <p:cNvPr id="14" name="Picture 19" descr="ANd9GcQx6wS7NPlkLm8mAdr4lXUhau5BT_ekBzy6kq3YA8YSvhSkBM4&amp;t=1&amp;usg=__hf0UJsuMEJCSIj72ZtxbmVWnlGU=">
              <a:extLst>
                <a:ext uri="{FF2B5EF4-FFF2-40B4-BE49-F238E27FC236}">
                  <a16:creationId xmlns:a16="http://schemas.microsoft.com/office/drawing/2014/main" id="{5AF9E832-784C-7240-B892-3043930056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17" y="487"/>
              <a:ext cx="1038" cy="1746"/>
            </a:xfrm>
            <a:prstGeom prst="rect">
              <a:avLst/>
            </a:prstGeom>
            <a:noFill/>
          </p:spPr>
        </p:pic>
        <p:sp>
          <p:nvSpPr>
            <p:cNvPr id="15" name="Rectangle 24">
              <a:extLst>
                <a:ext uri="{FF2B5EF4-FFF2-40B4-BE49-F238E27FC236}">
                  <a16:creationId xmlns:a16="http://schemas.microsoft.com/office/drawing/2014/main" id="{0CE580EF-1BA2-E447-856F-EEAAC0DB3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" y="1893"/>
              <a:ext cx="0" cy="20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pic>
        <p:nvPicPr>
          <p:cNvPr id="16" name="Picture 15" descr="1-karl-friedrich-gauss-granger.jpg">
            <a:extLst>
              <a:ext uri="{FF2B5EF4-FFF2-40B4-BE49-F238E27FC236}">
                <a16:creationId xmlns:a16="http://schemas.microsoft.com/office/drawing/2014/main" id="{48206F75-5756-D849-A5EC-EDD4EA03ED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5920" y="1410025"/>
            <a:ext cx="1440160" cy="1805214"/>
          </a:xfrm>
          <a:prstGeom prst="rect">
            <a:avLst/>
          </a:prstGeom>
        </p:spPr>
      </p:pic>
      <p:pic>
        <p:nvPicPr>
          <p:cNvPr id="17" name="Picture 16" descr="n83fermat-jpg.jpg">
            <a:extLst>
              <a:ext uri="{FF2B5EF4-FFF2-40B4-BE49-F238E27FC236}">
                <a16:creationId xmlns:a16="http://schemas.microsoft.com/office/drawing/2014/main" id="{110089D8-C7C3-2F4C-B319-E97C22F3DA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3713" y="1410026"/>
            <a:ext cx="1660623" cy="168282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82F88FB-CD94-7845-8464-4C7D5B9FE19D}"/>
              </a:ext>
            </a:extLst>
          </p:cNvPr>
          <p:cNvSpPr txBox="1"/>
          <p:nvPr/>
        </p:nvSpPr>
        <p:spPr>
          <a:xfrm>
            <a:off x="-622300" y="438307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E10AD49-7A9A-D547-989F-14D67AB85D6D}"/>
              </a:ext>
            </a:extLst>
          </p:cNvPr>
          <p:cNvSpPr>
            <a:spLocks/>
          </p:cNvSpPr>
          <p:nvPr/>
        </p:nvSpPr>
        <p:spPr bwMode="auto">
          <a:xfrm>
            <a:off x="2174089" y="3800797"/>
            <a:ext cx="8511634" cy="490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b="1" dirty="0">
                <a:solidFill>
                  <a:srgbClr val="C00000"/>
                </a:solidFill>
                <a:cs typeface="Arial" charset="0"/>
              </a:rPr>
              <a:t>Prover writes down a string (proof); Verifier checks. </a:t>
            </a:r>
          </a:p>
        </p:txBody>
      </p:sp>
      <p:sp>
        <p:nvSpPr>
          <p:cNvPr id="21" name="AutoShape 2">
            <a:extLst>
              <a:ext uri="{FF2B5EF4-FFF2-40B4-BE49-F238E27FC236}">
                <a16:creationId xmlns:a16="http://schemas.microsoft.com/office/drawing/2014/main" id="{52F0412B-871A-E241-9E2F-3DCC19C92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0880" y="5065399"/>
            <a:ext cx="128" cy="823496"/>
          </a:xfrm>
          <a:prstGeom prst="rtTriangl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" name="Text Box 3">
            <a:extLst>
              <a:ext uri="{FF2B5EF4-FFF2-40B4-BE49-F238E27FC236}">
                <a16:creationId xmlns:a16="http://schemas.microsoft.com/office/drawing/2014/main" id="{3E3C5468-7D3A-0F45-B74F-C003562E6A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8314" y="5315935"/>
            <a:ext cx="876300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>
              <a:buClrTx/>
              <a:buSzTx/>
              <a:buFontTx/>
              <a:buNone/>
            </a:pPr>
            <a:r>
              <a:rPr lang="en-US" dirty="0"/>
              <a:t>a</a:t>
            </a:r>
          </a:p>
        </p:txBody>
      </p:sp>
      <p:sp>
        <p:nvSpPr>
          <p:cNvPr id="23" name="Text Box 4">
            <a:extLst>
              <a:ext uri="{FF2B5EF4-FFF2-40B4-BE49-F238E27FC236}">
                <a16:creationId xmlns:a16="http://schemas.microsoft.com/office/drawing/2014/main" id="{B79DD52F-DF8A-AA42-B596-B05F99B1DD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6464" y="6137488"/>
            <a:ext cx="876300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>
              <a:buClrTx/>
              <a:buSzTx/>
              <a:buFontTx/>
              <a:buNone/>
            </a:pPr>
            <a:r>
              <a:rPr lang="en-US" dirty="0"/>
              <a:t>b</a:t>
            </a:r>
          </a:p>
        </p:txBody>
      </p:sp>
      <p:sp>
        <p:nvSpPr>
          <p:cNvPr id="24" name="Text Box 5">
            <a:extLst>
              <a:ext uri="{FF2B5EF4-FFF2-40B4-BE49-F238E27FC236}">
                <a16:creationId xmlns:a16="http://schemas.microsoft.com/office/drawing/2014/main" id="{D437AA37-757B-B24D-8C59-50E6448B9F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1780" y="5178698"/>
            <a:ext cx="876300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>
              <a:buClrTx/>
              <a:buSzTx/>
              <a:buFontTx/>
              <a:buNone/>
            </a:pPr>
            <a:r>
              <a:rPr lang="en-US" dirty="0"/>
              <a:t>a</a:t>
            </a:r>
            <a:r>
              <a:rPr lang="en-US" baseline="30000" dirty="0"/>
              <a:t>2</a:t>
            </a:r>
            <a:r>
              <a:rPr lang="en-US" dirty="0"/>
              <a:t>+b</a:t>
            </a:r>
            <a:r>
              <a:rPr lang="en-US" baseline="30000" dirty="0"/>
              <a:t>2</a:t>
            </a:r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1AD2FBDE-3686-D646-811B-A7BB1683B021}"/>
              </a:ext>
            </a:extLst>
          </p:cNvPr>
          <p:cNvSpPr>
            <a:spLocks/>
          </p:cNvSpPr>
          <p:nvPr/>
        </p:nvSpPr>
        <p:spPr bwMode="auto">
          <a:xfrm>
            <a:off x="3933480" y="5086623"/>
            <a:ext cx="1303338" cy="276999"/>
          </a:xfrm>
          <a:custGeom>
            <a:avLst/>
            <a:gdLst/>
            <a:ahLst/>
            <a:cxnLst>
              <a:cxn ang="0">
                <a:pos x="0" y="130"/>
              </a:cxn>
              <a:cxn ang="0">
                <a:pos x="32" y="202"/>
              </a:cxn>
              <a:cxn ang="0">
                <a:pos x="72" y="250"/>
              </a:cxn>
              <a:cxn ang="0">
                <a:pos x="96" y="298"/>
              </a:cxn>
              <a:cxn ang="0">
                <a:pos x="128" y="378"/>
              </a:cxn>
              <a:cxn ang="0">
                <a:pos x="168" y="474"/>
              </a:cxn>
              <a:cxn ang="0">
                <a:pos x="216" y="410"/>
              </a:cxn>
              <a:cxn ang="0">
                <a:pos x="224" y="74"/>
              </a:cxn>
              <a:cxn ang="0">
                <a:pos x="520" y="66"/>
              </a:cxn>
              <a:cxn ang="0">
                <a:pos x="616" y="50"/>
              </a:cxn>
              <a:cxn ang="0">
                <a:pos x="760" y="42"/>
              </a:cxn>
              <a:cxn ang="0">
                <a:pos x="824" y="162"/>
              </a:cxn>
            </a:cxnLst>
            <a:rect l="0" t="0" r="r" b="b"/>
            <a:pathLst>
              <a:path w="845" h="474">
                <a:moveTo>
                  <a:pt x="0" y="130"/>
                </a:moveTo>
                <a:cubicBezTo>
                  <a:pt x="7" y="152"/>
                  <a:pt x="19" y="183"/>
                  <a:pt x="32" y="202"/>
                </a:cubicBezTo>
                <a:cubicBezTo>
                  <a:pt x="67" y="255"/>
                  <a:pt x="46" y="198"/>
                  <a:pt x="72" y="250"/>
                </a:cubicBezTo>
                <a:cubicBezTo>
                  <a:pt x="105" y="316"/>
                  <a:pt x="50" y="229"/>
                  <a:pt x="96" y="298"/>
                </a:cubicBezTo>
                <a:cubicBezTo>
                  <a:pt x="104" y="331"/>
                  <a:pt x="115" y="349"/>
                  <a:pt x="128" y="378"/>
                </a:cubicBezTo>
                <a:cubicBezTo>
                  <a:pt x="144" y="415"/>
                  <a:pt x="147" y="442"/>
                  <a:pt x="168" y="474"/>
                </a:cubicBezTo>
                <a:cubicBezTo>
                  <a:pt x="197" y="455"/>
                  <a:pt x="197" y="438"/>
                  <a:pt x="216" y="410"/>
                </a:cubicBezTo>
                <a:cubicBezTo>
                  <a:pt x="219" y="298"/>
                  <a:pt x="150" y="158"/>
                  <a:pt x="224" y="74"/>
                </a:cubicBezTo>
                <a:cubicBezTo>
                  <a:pt x="289" y="0"/>
                  <a:pt x="421" y="72"/>
                  <a:pt x="520" y="66"/>
                </a:cubicBezTo>
                <a:cubicBezTo>
                  <a:pt x="552" y="64"/>
                  <a:pt x="584" y="52"/>
                  <a:pt x="616" y="50"/>
                </a:cubicBezTo>
                <a:cubicBezTo>
                  <a:pt x="664" y="47"/>
                  <a:pt x="712" y="45"/>
                  <a:pt x="760" y="42"/>
                </a:cubicBezTo>
                <a:cubicBezTo>
                  <a:pt x="845" y="56"/>
                  <a:pt x="824" y="75"/>
                  <a:pt x="824" y="162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" name="AutoShape 13">
            <a:extLst>
              <a:ext uri="{FF2B5EF4-FFF2-40B4-BE49-F238E27FC236}">
                <a16:creationId xmlns:a16="http://schemas.microsoft.com/office/drawing/2014/main" id="{107A4372-BCF5-EF4E-9110-61B0D5282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1984" y="4639687"/>
            <a:ext cx="2438400" cy="1693069"/>
          </a:xfrm>
          <a:prstGeom prst="verticalScroll">
            <a:avLst>
              <a:gd name="adj" fmla="val 12500"/>
            </a:avLst>
          </a:prstGeom>
          <a:solidFill>
            <a:srgbClr val="FFCC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/>
              <a:t>Axiom 1</a:t>
            </a:r>
          </a:p>
          <a:p>
            <a:r>
              <a:rPr lang="en-US" dirty="0"/>
              <a:t>Axiom 2</a:t>
            </a:r>
          </a:p>
          <a:p>
            <a:r>
              <a:rPr lang="en-US" dirty="0"/>
              <a:t>Axiom 1⇒A</a:t>
            </a:r>
          </a:p>
          <a:p>
            <a:r>
              <a:rPr lang="en-US" dirty="0"/>
              <a:t>A⇒B</a:t>
            </a:r>
          </a:p>
          <a:p>
            <a:r>
              <a:rPr lang="en-US" dirty="0"/>
              <a:t>QED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241CB7-73BC-984D-BE21-5B21DCBA22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104" y="1410025"/>
            <a:ext cx="1349434" cy="16828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C6F821-F7C3-A543-959C-BB81510B77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1" y="1459746"/>
            <a:ext cx="1658553" cy="1583378"/>
          </a:xfrm>
          <a:prstGeom prst="rect">
            <a:avLst/>
          </a:prstGeom>
        </p:spPr>
      </p:pic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5651D543-8D17-6043-966D-F26976A3756C}"/>
              </a:ext>
            </a:extLst>
          </p:cNvPr>
          <p:cNvSpPr>
            <a:spLocks/>
          </p:cNvSpPr>
          <p:nvPr/>
        </p:nvSpPr>
        <p:spPr bwMode="auto">
          <a:xfrm>
            <a:off x="7032105" y="3037653"/>
            <a:ext cx="1363713" cy="391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1600" dirty="0">
                <a:cs typeface="Arial" charset="0"/>
              </a:rPr>
              <a:t>Steve Cook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72C2D2-CCED-AC45-ADF6-B8CD4871AACB}"/>
              </a:ext>
            </a:extLst>
          </p:cNvPr>
          <p:cNvSpPr>
            <a:spLocks/>
          </p:cNvSpPr>
          <p:nvPr/>
        </p:nvSpPr>
        <p:spPr bwMode="auto">
          <a:xfrm>
            <a:off x="8688289" y="3019566"/>
            <a:ext cx="1363713" cy="391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1600" dirty="0">
                <a:cs typeface="Arial" charset="0"/>
              </a:rPr>
              <a:t>Leonid Levin</a:t>
            </a:r>
          </a:p>
        </p:txBody>
      </p:sp>
    </p:spTree>
    <p:extLst>
      <p:ext uri="{BB962C8B-B14F-4D97-AF65-F5344CB8AC3E}">
        <p14:creationId xmlns:p14="http://schemas.microsoft.com/office/powerpoint/2010/main" val="424297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  <p:bldP spid="22" grpId="0"/>
      <p:bldP spid="23" grpId="0"/>
      <p:bldP spid="24" grpId="0"/>
      <p:bldP spid="25" grpId="0" animBg="1"/>
      <p:bldP spid="2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44544" y="188640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Perfect Zero Knowledge: Definition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29F2CBE-399C-5845-9FD6-7AA821DA4BB6}"/>
                  </a:ext>
                </a:extLst>
              </p:cNvPr>
              <p:cNvSpPr/>
              <p:nvPr/>
            </p:nvSpPr>
            <p:spPr>
              <a:xfrm>
                <a:off x="2135559" y="1263031"/>
                <a:ext cx="9123457" cy="20621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An Interactive Protocol (P,V) is </a:t>
                </a:r>
                <a:r>
                  <a:rPr lang="en-US" sz="3200" b="1" dirty="0">
                    <a:solidFill>
                      <a:srgbClr val="0000FF"/>
                    </a:solidFill>
                  </a:rPr>
                  <a:t>perfect zero-knowledge</a:t>
                </a:r>
                <a:r>
                  <a:rPr lang="en-US" sz="3200" dirty="0"/>
                  <a:t> for a language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if there exists a PPT algorithm S (a simulator) such that for every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3200" dirty="0"/>
                  <a:t>, the following two distributions are </a:t>
                </a:r>
                <a:r>
                  <a:rPr lang="en-US" sz="3200" b="1" dirty="0">
                    <a:solidFill>
                      <a:srgbClr val="0000FF"/>
                    </a:solidFill>
                  </a:rPr>
                  <a:t>identical</a:t>
                </a:r>
                <a:r>
                  <a:rPr lang="en-US" sz="3200" dirty="0"/>
                  <a:t>:</a:t>
                </a: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29F2CBE-399C-5845-9FD6-7AA821DA4B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559" y="1263031"/>
                <a:ext cx="9123457" cy="2062103"/>
              </a:xfrm>
              <a:prstGeom prst="rect">
                <a:avLst/>
              </a:prstGeom>
              <a:blipFill>
                <a:blip r:embed="rId3"/>
                <a:stretch>
                  <a:fillRect l="-1669" t="-3681" r="-139" b="-9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2E3EF1F-CDC8-3249-AF37-F3C8795DC678}"/>
                  </a:ext>
                </a:extLst>
              </p:cNvPr>
              <p:cNvSpPr/>
              <p:nvPr/>
            </p:nvSpPr>
            <p:spPr>
              <a:xfrm>
                <a:off x="3358974" y="3685576"/>
                <a:ext cx="362686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𝑣𝑖𝑒𝑤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2E3EF1F-CDC8-3249-AF37-F3C8795DC6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8974" y="3685576"/>
                <a:ext cx="3626864" cy="584775"/>
              </a:xfrm>
              <a:prstGeom prst="rect">
                <a:avLst/>
              </a:prstGeom>
              <a:blipFill>
                <a:blip r:embed="rId4"/>
                <a:stretch>
                  <a:fillRect l="-4181" t="-12766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43BA3FD-C93B-D444-AF2F-1EEB60426300}"/>
                  </a:ext>
                </a:extLst>
              </p:cNvPr>
              <p:cNvSpPr/>
              <p:nvPr/>
            </p:nvSpPr>
            <p:spPr>
              <a:xfrm>
                <a:off x="3359696" y="4477262"/>
                <a:ext cx="3626864" cy="6079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2.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43BA3FD-C93B-D444-AF2F-1EEB604263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696" y="4477262"/>
                <a:ext cx="3626864" cy="607923"/>
              </a:xfrm>
              <a:prstGeom prst="rect">
                <a:avLst/>
              </a:prstGeom>
              <a:blipFill>
                <a:blip r:embed="rId5"/>
                <a:stretch>
                  <a:fillRect l="-4181" t="-8163" b="-32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6D5AAEFB-A35A-5549-A3E0-73E4B87DF0D7}"/>
              </a:ext>
            </a:extLst>
          </p:cNvPr>
          <p:cNvSpPr/>
          <p:nvPr/>
        </p:nvSpPr>
        <p:spPr>
          <a:xfrm>
            <a:off x="2135560" y="5664150"/>
            <a:ext cx="827014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(P,V) is a zero-knowledge interactive protocol if it is complete, sound and zero-knowledge.</a:t>
            </a:r>
          </a:p>
        </p:txBody>
      </p:sp>
    </p:spTree>
    <p:extLst>
      <p:ext uri="{BB962C8B-B14F-4D97-AF65-F5344CB8AC3E}">
        <p14:creationId xmlns:p14="http://schemas.microsoft.com/office/powerpoint/2010/main" val="2003480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44544" y="188640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Computational Zero Knowledge: Definition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29F2CBE-399C-5845-9FD6-7AA821DA4BB6}"/>
                  </a:ext>
                </a:extLst>
              </p:cNvPr>
              <p:cNvSpPr/>
              <p:nvPr/>
            </p:nvSpPr>
            <p:spPr>
              <a:xfrm>
                <a:off x="2135560" y="1263030"/>
                <a:ext cx="9123456" cy="25545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An Interactive Protocol (P,V) is </a:t>
                </a:r>
                <a:r>
                  <a:rPr lang="en-US" sz="3200" b="1" dirty="0">
                    <a:solidFill>
                      <a:srgbClr val="0000FF"/>
                    </a:solidFill>
                  </a:rPr>
                  <a:t>statistical zero-knowledge</a:t>
                </a:r>
                <a:r>
                  <a:rPr lang="en-US" sz="3200" dirty="0"/>
                  <a:t> for a language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if there exists a PPT algorithm S (a simulator) such that for every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3200" dirty="0"/>
                  <a:t>, the following two distributions are </a:t>
                </a:r>
                <a:r>
                  <a:rPr lang="en-US" sz="3200" b="1" dirty="0">
                    <a:solidFill>
                      <a:srgbClr val="0000FF"/>
                    </a:solidFill>
                  </a:rPr>
                  <a:t>statistically indistinguishable</a:t>
                </a:r>
                <a:r>
                  <a:rPr lang="en-US" sz="3200" dirty="0"/>
                  <a:t>:</a:t>
                </a: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29F2CBE-399C-5845-9FD6-7AA821DA4B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560" y="1263030"/>
                <a:ext cx="9123456" cy="2554545"/>
              </a:xfrm>
              <a:prstGeom prst="rect">
                <a:avLst/>
              </a:prstGeom>
              <a:blipFill>
                <a:blip r:embed="rId3"/>
                <a:stretch>
                  <a:fillRect l="-1669" t="-2970" r="-139" b="-6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2E3EF1F-CDC8-3249-AF37-F3C8795DC678}"/>
                  </a:ext>
                </a:extLst>
              </p:cNvPr>
              <p:cNvSpPr/>
              <p:nvPr/>
            </p:nvSpPr>
            <p:spPr>
              <a:xfrm>
                <a:off x="3358974" y="3973608"/>
                <a:ext cx="362686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𝑣𝑖𝑒𝑤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2E3EF1F-CDC8-3249-AF37-F3C8795DC6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8974" y="3973608"/>
                <a:ext cx="3626864" cy="584775"/>
              </a:xfrm>
              <a:prstGeom prst="rect">
                <a:avLst/>
              </a:prstGeom>
              <a:blipFill>
                <a:blip r:embed="rId4"/>
                <a:stretch>
                  <a:fillRect l="-4181" t="-12500" b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43BA3FD-C93B-D444-AF2F-1EEB60426300}"/>
                  </a:ext>
                </a:extLst>
              </p:cNvPr>
              <p:cNvSpPr/>
              <p:nvPr/>
            </p:nvSpPr>
            <p:spPr>
              <a:xfrm>
                <a:off x="3359696" y="4765294"/>
                <a:ext cx="3626864" cy="6079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2.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43BA3FD-C93B-D444-AF2F-1EEB604263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696" y="4765294"/>
                <a:ext cx="3626864" cy="607923"/>
              </a:xfrm>
              <a:prstGeom prst="rect">
                <a:avLst/>
              </a:prstGeom>
              <a:blipFill>
                <a:blip r:embed="rId5"/>
                <a:stretch>
                  <a:fillRect l="-4181" t="-8333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6D5AAEFB-A35A-5549-A3E0-73E4B87DF0D7}"/>
              </a:ext>
            </a:extLst>
          </p:cNvPr>
          <p:cNvSpPr/>
          <p:nvPr/>
        </p:nvSpPr>
        <p:spPr>
          <a:xfrm>
            <a:off x="2135560" y="5664150"/>
            <a:ext cx="827014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(P,V) is a zero-knowledge interactive protocol if it is complete, sound and zero-knowledge.</a:t>
            </a:r>
          </a:p>
        </p:txBody>
      </p:sp>
    </p:spTree>
    <p:extLst>
      <p:ext uri="{BB962C8B-B14F-4D97-AF65-F5344CB8AC3E}">
        <p14:creationId xmlns:p14="http://schemas.microsoft.com/office/powerpoint/2010/main" val="304070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44544" y="188640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Computational Zero Knowledge: Definition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29F2CBE-399C-5845-9FD6-7AA821DA4BB6}"/>
                  </a:ext>
                </a:extLst>
              </p:cNvPr>
              <p:cNvSpPr/>
              <p:nvPr/>
            </p:nvSpPr>
            <p:spPr>
              <a:xfrm>
                <a:off x="2135560" y="1263030"/>
                <a:ext cx="9123456" cy="25545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An Interactive Protocol (P,V) is </a:t>
                </a:r>
                <a:r>
                  <a:rPr lang="en-US" sz="3200" b="1" dirty="0">
                    <a:solidFill>
                      <a:srgbClr val="0000FF"/>
                    </a:solidFill>
                  </a:rPr>
                  <a:t>computational zero-knowledge</a:t>
                </a:r>
                <a:r>
                  <a:rPr lang="en-US" sz="3200" dirty="0"/>
                  <a:t> for a language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if there exists a PPT algorithm S (a simulator) such that for every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3200" dirty="0"/>
                  <a:t>, the following two distributions are </a:t>
                </a:r>
                <a:r>
                  <a:rPr lang="en-US" sz="3200" b="1" dirty="0">
                    <a:solidFill>
                      <a:srgbClr val="0000FF"/>
                    </a:solidFill>
                  </a:rPr>
                  <a:t>computationally indistinguishable</a:t>
                </a:r>
                <a:r>
                  <a:rPr lang="en-US" sz="3200" dirty="0"/>
                  <a:t>:</a:t>
                </a: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29F2CBE-399C-5845-9FD6-7AA821DA4B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560" y="1263030"/>
                <a:ext cx="9123456" cy="2554545"/>
              </a:xfrm>
              <a:prstGeom prst="rect">
                <a:avLst/>
              </a:prstGeom>
              <a:blipFill>
                <a:blip r:embed="rId3"/>
                <a:stretch>
                  <a:fillRect l="-1669" t="-2970" b="-6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2E3EF1F-CDC8-3249-AF37-F3C8795DC678}"/>
                  </a:ext>
                </a:extLst>
              </p:cNvPr>
              <p:cNvSpPr/>
              <p:nvPr/>
            </p:nvSpPr>
            <p:spPr>
              <a:xfrm>
                <a:off x="3358974" y="3973608"/>
                <a:ext cx="362686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𝑣𝑖𝑒𝑤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2E3EF1F-CDC8-3249-AF37-F3C8795DC6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8974" y="3973608"/>
                <a:ext cx="3626864" cy="584775"/>
              </a:xfrm>
              <a:prstGeom prst="rect">
                <a:avLst/>
              </a:prstGeom>
              <a:blipFill>
                <a:blip r:embed="rId4"/>
                <a:stretch>
                  <a:fillRect l="-4181" t="-12500" b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43BA3FD-C93B-D444-AF2F-1EEB60426300}"/>
                  </a:ext>
                </a:extLst>
              </p:cNvPr>
              <p:cNvSpPr/>
              <p:nvPr/>
            </p:nvSpPr>
            <p:spPr>
              <a:xfrm>
                <a:off x="3359696" y="4765294"/>
                <a:ext cx="3626864" cy="6079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2.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43BA3FD-C93B-D444-AF2F-1EEB604263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696" y="4765294"/>
                <a:ext cx="3626864" cy="607923"/>
              </a:xfrm>
              <a:prstGeom prst="rect">
                <a:avLst/>
              </a:prstGeom>
              <a:blipFill>
                <a:blip r:embed="rId5"/>
                <a:stretch>
                  <a:fillRect l="-4181" t="-8333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6D5AAEFB-A35A-5549-A3E0-73E4B87DF0D7}"/>
              </a:ext>
            </a:extLst>
          </p:cNvPr>
          <p:cNvSpPr/>
          <p:nvPr/>
        </p:nvSpPr>
        <p:spPr>
          <a:xfrm>
            <a:off x="2135560" y="5664150"/>
            <a:ext cx="827014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(P,V) is a zero-knowledge interactive protocol if it is complete, sound and zero-knowledge.</a:t>
            </a:r>
          </a:p>
        </p:txBody>
      </p:sp>
    </p:spTree>
    <p:extLst>
      <p:ext uri="{BB962C8B-B14F-4D97-AF65-F5344CB8AC3E}">
        <p14:creationId xmlns:p14="http://schemas.microsoft.com/office/powerpoint/2010/main" val="265491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09048" y="332656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Zero Knowledge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2CE881-7C8A-694B-B9BF-6A1C1203EAC1}"/>
              </a:ext>
            </a:extLst>
          </p:cNvPr>
          <p:cNvSpPr/>
          <p:nvPr/>
        </p:nvSpPr>
        <p:spPr>
          <a:xfrm>
            <a:off x="2135560" y="1268760"/>
            <a:ext cx="83529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Claim: </a:t>
            </a:r>
            <a:r>
              <a:rPr lang="en-US" sz="2800" dirty="0">
                <a:ea typeface="Cambria Math" panose="02040503050406030204" pitchFamily="18" charset="0"/>
                <a:cs typeface="Arial Unicode MS" pitchFamily="34" charset="-128"/>
              </a:rPr>
              <a:t>The QR protocol is zero knowledge.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824D1A-C6BE-8A43-B3E6-58BA72B88F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/>
          <a:stretch/>
        </p:blipFill>
        <p:spPr>
          <a:xfrm>
            <a:off x="1847529" y="2291494"/>
            <a:ext cx="3535501" cy="2001067"/>
          </a:xfrm>
          <a:prstGeom prst="rect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9567BDA-7DD0-5B40-BAA5-F6976B99CE8A}"/>
                  </a:ext>
                </a:extLst>
              </p:cNvPr>
              <p:cNvSpPr/>
              <p:nvPr/>
            </p:nvSpPr>
            <p:spPr>
              <a:xfrm>
                <a:off x="1559496" y="4429562"/>
                <a:ext cx="3600400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𝑣𝑖𝑒𝑤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32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9567BDA-7DD0-5B40-BAA5-F6976B99CE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496" y="4429562"/>
                <a:ext cx="3600400" cy="10156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3F84C6F5-6161-4548-A053-1D8B5F83BEC1}"/>
              </a:ext>
            </a:extLst>
          </p:cNvPr>
          <p:cNvSpPr/>
          <p:nvPr/>
        </p:nvSpPr>
        <p:spPr>
          <a:xfrm>
            <a:off x="5843464" y="2029884"/>
            <a:ext cx="57511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Simulator S works as follows:</a:t>
            </a:r>
            <a:endParaRPr lang="en-US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D47528-F624-7A44-949F-3A1A9BA3CAC2}"/>
              </a:ext>
            </a:extLst>
          </p:cNvPr>
          <p:cNvSpPr/>
          <p:nvPr/>
        </p:nvSpPr>
        <p:spPr>
          <a:xfrm>
            <a:off x="6063387" y="2707252"/>
            <a:ext cx="49614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1. First pick a random bit b.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1C774E6-9528-8B46-A44C-26AC6CED78FC}"/>
                  </a:ext>
                </a:extLst>
              </p:cNvPr>
              <p:cNvSpPr/>
              <p:nvPr/>
            </p:nvSpPr>
            <p:spPr>
              <a:xfrm>
                <a:off x="6063388" y="3402285"/>
                <a:ext cx="428108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2. pick a random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1C774E6-9528-8B46-A44C-26AC6CED78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3388" y="3402285"/>
                <a:ext cx="4281085" cy="523220"/>
              </a:xfrm>
              <a:prstGeom prst="rect">
                <a:avLst/>
              </a:prstGeom>
              <a:blipFill>
                <a:blip r:embed="rId5"/>
                <a:stretch>
                  <a:fillRect l="-2959" t="-11628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3204901-D476-BD46-B4E0-63284ED78185}"/>
                  </a:ext>
                </a:extLst>
              </p:cNvPr>
              <p:cNvSpPr/>
              <p:nvPr/>
            </p:nvSpPr>
            <p:spPr>
              <a:xfrm>
                <a:off x="6063388" y="4122366"/>
                <a:ext cx="4281085" cy="5309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3. 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3204901-D476-BD46-B4E0-63284ED781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3388" y="4122366"/>
                <a:ext cx="4281085" cy="530915"/>
              </a:xfrm>
              <a:prstGeom prst="rect">
                <a:avLst/>
              </a:prstGeom>
              <a:blipFill>
                <a:blip r:embed="rId6"/>
                <a:stretch>
                  <a:fillRect l="-2959" t="-9302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D8D2B3FB-4E30-4144-9D17-AF3F969986B0}"/>
              </a:ext>
            </a:extLst>
          </p:cNvPr>
          <p:cNvSpPr/>
          <p:nvPr/>
        </p:nvSpPr>
        <p:spPr>
          <a:xfrm>
            <a:off x="2279576" y="5903894"/>
            <a:ext cx="835292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Exercise: </a:t>
            </a:r>
            <a:r>
              <a:rPr lang="en-US" sz="2800" dirty="0">
                <a:ea typeface="Cambria Math" panose="02040503050406030204" pitchFamily="18" charset="0"/>
                <a:cs typeface="Arial Unicode MS" pitchFamily="34" charset="-128"/>
              </a:rPr>
              <a:t>The simulated transcript is identically distributed as the real transcript in the interaction (P,V).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E24A011-4346-2144-9B88-9D38897DD705}"/>
                  </a:ext>
                </a:extLst>
              </p:cNvPr>
              <p:cNvSpPr/>
              <p:nvPr/>
            </p:nvSpPr>
            <p:spPr>
              <a:xfrm>
                <a:off x="6063388" y="4762743"/>
                <a:ext cx="4281085" cy="5309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4. output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</m:t>
                    </m:r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E24A011-4346-2144-9B88-9D38897DD7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3388" y="4762743"/>
                <a:ext cx="4281085" cy="530915"/>
              </a:xfrm>
              <a:prstGeom prst="rect">
                <a:avLst/>
              </a:prstGeom>
              <a:blipFill>
                <a:blip r:embed="rId7"/>
                <a:stretch>
                  <a:fillRect l="-2959" t="-9302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522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8C3E4ED-E3F6-5D4F-B34C-C5770DD05048}"/>
              </a:ext>
            </a:extLst>
          </p:cNvPr>
          <p:cNvSpPr/>
          <p:nvPr/>
        </p:nvSpPr>
        <p:spPr>
          <a:xfrm>
            <a:off x="1991544" y="4087024"/>
            <a:ext cx="8532440" cy="26543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44544" y="188640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What if V is NOT HONEST.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29F2CBE-399C-5845-9FD6-7AA821DA4BB6}"/>
                  </a:ext>
                </a:extLst>
              </p:cNvPr>
              <p:cNvSpPr/>
              <p:nvPr/>
            </p:nvSpPr>
            <p:spPr>
              <a:xfrm>
                <a:off x="2135560" y="1263030"/>
                <a:ext cx="8270142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An Interactive Protocol (P,V) is </a:t>
                </a:r>
                <a:r>
                  <a:rPr lang="en-US" sz="2800" b="1" dirty="0">
                    <a:solidFill>
                      <a:srgbClr val="0000FF"/>
                    </a:solidFill>
                  </a:rPr>
                  <a:t>honest-verifier </a:t>
                </a:r>
                <a:r>
                  <a:rPr lang="en-US" sz="2800" dirty="0"/>
                  <a:t>perfect zero-knowledge for a language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if there exists a PPT simulator S such that for every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/>
                  <a:t>, the following two distributions are identical:</a:t>
                </a: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29F2CBE-399C-5845-9FD6-7AA821DA4B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560" y="1263030"/>
                <a:ext cx="8270142" cy="1815882"/>
              </a:xfrm>
              <a:prstGeom prst="rect">
                <a:avLst/>
              </a:prstGeom>
              <a:blipFill>
                <a:blip r:embed="rId3"/>
                <a:stretch>
                  <a:fillRect l="-1687" t="-3472" r="-1994" b="-90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2E3EF1F-CDC8-3249-AF37-F3C8795DC678}"/>
                  </a:ext>
                </a:extLst>
              </p:cNvPr>
              <p:cNvSpPr/>
              <p:nvPr/>
            </p:nvSpPr>
            <p:spPr>
              <a:xfrm>
                <a:off x="2460073" y="3056186"/>
                <a:ext cx="362686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𝑣𝑖𝑒𝑤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2E3EF1F-CDC8-3249-AF37-F3C8795DC6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073" y="3056186"/>
                <a:ext cx="3626864" cy="584775"/>
              </a:xfrm>
              <a:prstGeom prst="rect">
                <a:avLst/>
              </a:prstGeom>
              <a:blipFill>
                <a:blip r:embed="rId4"/>
                <a:stretch>
                  <a:fillRect l="-4181" t="-12766" b="-34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43BA3FD-C93B-D444-AF2F-1EEB60426300}"/>
                  </a:ext>
                </a:extLst>
              </p:cNvPr>
              <p:cNvSpPr/>
              <p:nvPr/>
            </p:nvSpPr>
            <p:spPr>
              <a:xfrm>
                <a:off x="6432887" y="3033038"/>
                <a:ext cx="3626864" cy="6079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2.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43BA3FD-C93B-D444-AF2F-1EEB604263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887" y="3033038"/>
                <a:ext cx="3626864" cy="607923"/>
              </a:xfrm>
              <a:prstGeom prst="rect">
                <a:avLst/>
              </a:prstGeom>
              <a:blipFill>
                <a:blip r:embed="rId5"/>
                <a:stretch>
                  <a:fillRect l="-4196" t="-1041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88C593A6-F384-3243-AA89-ECD15A9106A3}"/>
              </a:ext>
            </a:extLst>
          </p:cNvPr>
          <p:cNvSpPr/>
          <p:nvPr/>
        </p:nvSpPr>
        <p:spPr>
          <a:xfrm>
            <a:off x="1991544" y="1124745"/>
            <a:ext cx="8414158" cy="26543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4E2EE4C-14EF-5046-81F3-7CA4A54C9501}"/>
                  </a:ext>
                </a:extLst>
              </p:cNvPr>
              <p:cNvSpPr/>
              <p:nvPr/>
            </p:nvSpPr>
            <p:spPr>
              <a:xfrm>
                <a:off x="2135560" y="4225309"/>
                <a:ext cx="8532440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An Interactive Protocol (P,V) is </a:t>
                </a:r>
                <a:r>
                  <a:rPr lang="en-US" sz="2800" b="1" dirty="0">
                    <a:solidFill>
                      <a:srgbClr val="0000FF"/>
                    </a:solidFill>
                  </a:rPr>
                  <a:t>perfect zero-knowledge </a:t>
                </a:r>
                <a:r>
                  <a:rPr lang="en-US" sz="2800" dirty="0"/>
                  <a:t>for a language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if </a:t>
                </a:r>
                <a:r>
                  <a:rPr lang="en-US" sz="2800" b="1" dirty="0">
                    <a:solidFill>
                      <a:srgbClr val="0000FF"/>
                    </a:solidFill>
                  </a:rPr>
                  <a:t>for every PPT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/>
                  <a:t>, there exists a (expected) poly time simulator S </a:t>
                </a:r>
                <a:r>
                  <a:rPr lang="en-US" sz="2800" dirty="0" err="1"/>
                  <a:t>s.t.</a:t>
                </a:r>
                <a:r>
                  <a:rPr lang="en-US" sz="2800" dirty="0"/>
                  <a:t> for every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/>
                  <a:t>, the following two distributions are identical:</a:t>
                </a: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4E2EE4C-14EF-5046-81F3-7CA4A54C95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560" y="4225309"/>
                <a:ext cx="8532440" cy="1815882"/>
              </a:xfrm>
              <a:prstGeom prst="rect">
                <a:avLst/>
              </a:prstGeom>
              <a:blipFill>
                <a:blip r:embed="rId6"/>
                <a:stretch>
                  <a:fillRect l="-1634" t="-3472" b="-90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E2BD66D-4CAA-0342-8595-37DDB902A11B}"/>
                  </a:ext>
                </a:extLst>
              </p:cNvPr>
              <p:cNvSpPr/>
              <p:nvPr/>
            </p:nvSpPr>
            <p:spPr>
              <a:xfrm>
                <a:off x="2460073" y="6018465"/>
                <a:ext cx="362686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𝑣𝑖𝑒𝑤</m:t>
                        </m:r>
                      </m:e>
                      <m:sub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E2BD66D-4CAA-0342-8595-37DDB902A1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073" y="6018465"/>
                <a:ext cx="3626864" cy="584775"/>
              </a:xfrm>
              <a:prstGeom prst="rect">
                <a:avLst/>
              </a:prstGeom>
              <a:blipFill>
                <a:blip r:embed="rId7"/>
                <a:stretch>
                  <a:fillRect l="-4181" t="-12766" b="-34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130FB4C-9EA2-9E4F-B98F-9777DD1A1BA9}"/>
                  </a:ext>
                </a:extLst>
              </p:cNvPr>
              <p:cNvSpPr/>
              <p:nvPr/>
            </p:nvSpPr>
            <p:spPr>
              <a:xfrm>
                <a:off x="6432887" y="5995317"/>
                <a:ext cx="3626864" cy="6079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2.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130FB4C-9EA2-9E4F-B98F-9777DD1A1B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887" y="5995317"/>
                <a:ext cx="3626864" cy="607923"/>
              </a:xfrm>
              <a:prstGeom prst="rect">
                <a:avLst/>
              </a:prstGeom>
              <a:blipFill>
                <a:blip r:embed="rId8"/>
                <a:stretch>
                  <a:fillRect l="-4196" t="-6122" b="-32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Subtitle 1">
            <a:extLst>
              <a:ext uri="{FF2B5EF4-FFF2-40B4-BE49-F238E27FC236}">
                <a16:creationId xmlns:a16="http://schemas.microsoft.com/office/drawing/2014/main" id="{F4DE7FAB-F829-0F41-889C-73E33AF02CB1}"/>
              </a:ext>
            </a:extLst>
          </p:cNvPr>
          <p:cNvSpPr txBox="1">
            <a:spLocks/>
          </p:cNvSpPr>
          <p:nvPr/>
        </p:nvSpPr>
        <p:spPr>
          <a:xfrm rot="19533933">
            <a:off x="1448483" y="727309"/>
            <a:ext cx="1374155" cy="63968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OLD DEF</a:t>
            </a:r>
            <a:endParaRPr lang="en-US" sz="28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5" name="Subtitle 1">
            <a:extLst>
              <a:ext uri="{FF2B5EF4-FFF2-40B4-BE49-F238E27FC236}">
                <a16:creationId xmlns:a16="http://schemas.microsoft.com/office/drawing/2014/main" id="{C30758EA-17A6-D94E-A6FA-6142C5EC08F5}"/>
              </a:ext>
            </a:extLst>
          </p:cNvPr>
          <p:cNvSpPr txBox="1">
            <a:spLocks/>
          </p:cNvSpPr>
          <p:nvPr/>
        </p:nvSpPr>
        <p:spPr>
          <a:xfrm rot="19533933">
            <a:off x="1228864" y="3671205"/>
            <a:ext cx="1806769" cy="63968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REAL DEF</a:t>
            </a:r>
            <a:endParaRPr lang="en-US" sz="28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968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/>
      <p:bldP spid="11" grpId="0"/>
      <p:bldP spid="12" grpId="0"/>
      <p:bldP spid="1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09048" y="332656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Previous Theorem: Zero Knowledge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2CE881-7C8A-694B-B9BF-6A1C1203EAC1}"/>
              </a:ext>
            </a:extLst>
          </p:cNvPr>
          <p:cNvSpPr/>
          <p:nvPr/>
        </p:nvSpPr>
        <p:spPr>
          <a:xfrm>
            <a:off x="1703512" y="1268761"/>
            <a:ext cx="95009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Claim: </a:t>
            </a:r>
            <a:r>
              <a:rPr lang="en-US" sz="2800" dirty="0">
                <a:ea typeface="Cambria Math" panose="02040503050406030204" pitchFamily="18" charset="0"/>
                <a:cs typeface="Arial Unicode MS" pitchFamily="34" charset="-128"/>
              </a:rPr>
              <a:t>The QR protocol is </a:t>
            </a:r>
            <a:r>
              <a:rPr lang="en-US" sz="3200" b="1" dirty="0">
                <a:solidFill>
                  <a:srgbClr val="0000FF"/>
                </a:solidFill>
                <a:ea typeface="Cambria Math" panose="02040503050406030204" pitchFamily="18" charset="0"/>
                <a:cs typeface="Arial Unicode MS" pitchFamily="34" charset="-128"/>
              </a:rPr>
              <a:t>honest verifier </a:t>
            </a:r>
            <a:r>
              <a:rPr lang="en-US" sz="2800" dirty="0">
                <a:ea typeface="Cambria Math" panose="02040503050406030204" pitchFamily="18" charset="0"/>
                <a:cs typeface="Arial Unicode MS" pitchFamily="34" charset="-128"/>
              </a:rPr>
              <a:t>zero knowledge.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824D1A-C6BE-8A43-B3E6-58BA72B88F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/>
          <a:stretch/>
        </p:blipFill>
        <p:spPr>
          <a:xfrm>
            <a:off x="1847529" y="2291494"/>
            <a:ext cx="3535501" cy="2001067"/>
          </a:xfrm>
          <a:prstGeom prst="rect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9567BDA-7DD0-5B40-BAA5-F6976B99CE8A}"/>
                  </a:ext>
                </a:extLst>
              </p:cNvPr>
              <p:cNvSpPr/>
              <p:nvPr/>
            </p:nvSpPr>
            <p:spPr>
              <a:xfrm>
                <a:off x="1559496" y="4429562"/>
                <a:ext cx="3600400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𝑣𝑖𝑒𝑤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32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9567BDA-7DD0-5B40-BAA5-F6976B99CE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496" y="4429562"/>
                <a:ext cx="3600400" cy="10156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3F84C6F5-6161-4548-A053-1D8B5F83BEC1}"/>
              </a:ext>
            </a:extLst>
          </p:cNvPr>
          <p:cNvSpPr/>
          <p:nvPr/>
        </p:nvSpPr>
        <p:spPr>
          <a:xfrm>
            <a:off x="5843464" y="2029884"/>
            <a:ext cx="53609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Simulator S works as follows:</a:t>
            </a:r>
            <a:endParaRPr lang="en-US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D47528-F624-7A44-949F-3A1A9BA3CAC2}"/>
              </a:ext>
            </a:extLst>
          </p:cNvPr>
          <p:cNvSpPr/>
          <p:nvPr/>
        </p:nvSpPr>
        <p:spPr>
          <a:xfrm>
            <a:off x="6063387" y="2707252"/>
            <a:ext cx="51410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1. First pick a random bit b.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1C774E6-9528-8B46-A44C-26AC6CED78FC}"/>
                  </a:ext>
                </a:extLst>
              </p:cNvPr>
              <p:cNvSpPr/>
              <p:nvPr/>
            </p:nvSpPr>
            <p:spPr>
              <a:xfrm>
                <a:off x="6063388" y="3402285"/>
                <a:ext cx="428108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2. pick a random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1C774E6-9528-8B46-A44C-26AC6CED78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3388" y="3402285"/>
                <a:ext cx="4281085" cy="523220"/>
              </a:xfrm>
              <a:prstGeom prst="rect">
                <a:avLst/>
              </a:prstGeom>
              <a:blipFill>
                <a:blip r:embed="rId5"/>
                <a:stretch>
                  <a:fillRect l="-2959" t="-11628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3204901-D476-BD46-B4E0-63284ED78185}"/>
                  </a:ext>
                </a:extLst>
              </p:cNvPr>
              <p:cNvSpPr/>
              <p:nvPr/>
            </p:nvSpPr>
            <p:spPr>
              <a:xfrm>
                <a:off x="6063388" y="4122366"/>
                <a:ext cx="4281085" cy="5309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3. 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3204901-D476-BD46-B4E0-63284ED781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3388" y="4122366"/>
                <a:ext cx="4281085" cy="530915"/>
              </a:xfrm>
              <a:prstGeom prst="rect">
                <a:avLst/>
              </a:prstGeom>
              <a:blipFill>
                <a:blip r:embed="rId6"/>
                <a:stretch>
                  <a:fillRect l="-2959" t="-9302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D8D2B3FB-4E30-4144-9D17-AF3F969986B0}"/>
              </a:ext>
            </a:extLst>
          </p:cNvPr>
          <p:cNvSpPr/>
          <p:nvPr/>
        </p:nvSpPr>
        <p:spPr>
          <a:xfrm>
            <a:off x="2279576" y="5903894"/>
            <a:ext cx="835292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Exercise: </a:t>
            </a:r>
            <a:r>
              <a:rPr lang="en-US" sz="2800" dirty="0">
                <a:ea typeface="Cambria Math" panose="02040503050406030204" pitchFamily="18" charset="0"/>
                <a:cs typeface="Arial Unicode MS" pitchFamily="34" charset="-128"/>
              </a:rPr>
              <a:t>The simulated transcript is identically distributed as the real transcript in the interaction (P,V).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E24A011-4346-2144-9B88-9D38897DD705}"/>
                  </a:ext>
                </a:extLst>
              </p:cNvPr>
              <p:cNvSpPr/>
              <p:nvPr/>
            </p:nvSpPr>
            <p:spPr>
              <a:xfrm>
                <a:off x="6063388" y="4762743"/>
                <a:ext cx="4281085" cy="5309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4. output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</m:t>
                    </m:r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E24A011-4346-2144-9B88-9D38897DD7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3388" y="4762743"/>
                <a:ext cx="4281085" cy="530915"/>
              </a:xfrm>
              <a:prstGeom prst="rect">
                <a:avLst/>
              </a:prstGeom>
              <a:blipFill>
                <a:blip r:embed="rId7"/>
                <a:stretch>
                  <a:fillRect l="-2959" t="-9302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91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09048" y="332656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NEED: Zero Knowledge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2CE881-7C8A-694B-B9BF-6A1C1203EAC1}"/>
              </a:ext>
            </a:extLst>
          </p:cNvPr>
          <p:cNvSpPr/>
          <p:nvPr/>
        </p:nvSpPr>
        <p:spPr>
          <a:xfrm>
            <a:off x="1703512" y="1124745"/>
            <a:ext cx="100495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Theorem: </a:t>
            </a:r>
            <a:r>
              <a:rPr lang="en-US" sz="2800" dirty="0">
                <a:ea typeface="Cambria Math" panose="02040503050406030204" pitchFamily="18" charset="0"/>
                <a:cs typeface="Arial Unicode MS" pitchFamily="34" charset="-128"/>
              </a:rPr>
              <a:t>The QR protocol is (malicious verifier) zero knowledge.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824D1A-C6BE-8A43-B3E6-58BA72B88F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/>
          <a:stretch/>
        </p:blipFill>
        <p:spPr>
          <a:xfrm>
            <a:off x="1847529" y="2291494"/>
            <a:ext cx="3535501" cy="2001067"/>
          </a:xfrm>
          <a:prstGeom prst="rect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F84C6F5-6161-4548-A053-1D8B5F83BEC1}"/>
              </a:ext>
            </a:extLst>
          </p:cNvPr>
          <p:cNvSpPr/>
          <p:nvPr/>
        </p:nvSpPr>
        <p:spPr>
          <a:xfrm>
            <a:off x="5843464" y="2029884"/>
            <a:ext cx="53731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Simulator S works as follows: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3D47528-F624-7A44-949F-3A1A9BA3CAC2}"/>
                  </a:ext>
                </a:extLst>
              </p:cNvPr>
              <p:cNvSpPr/>
              <p:nvPr/>
            </p:nvSpPr>
            <p:spPr>
              <a:xfrm>
                <a:off x="6063387" y="2707252"/>
                <a:ext cx="4281085" cy="9774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1. First pick a random s and “feed it to”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3D47528-F624-7A44-949F-3A1A9BA3CA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3387" y="2707252"/>
                <a:ext cx="4281085" cy="977447"/>
              </a:xfrm>
              <a:prstGeom prst="rect">
                <a:avLst/>
              </a:prstGeom>
              <a:blipFill>
                <a:blip r:embed="rId4"/>
                <a:stretch>
                  <a:fillRect l="-2959" t="-7792" b="-1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1C774E6-9528-8B46-A44C-26AC6CED78FC}"/>
                  </a:ext>
                </a:extLst>
              </p:cNvPr>
              <p:cNvSpPr/>
              <p:nvPr/>
            </p:nvSpPr>
            <p:spPr>
              <a:xfrm>
                <a:off x="6063388" y="3717032"/>
                <a:ext cx="428108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2. 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1C774E6-9528-8B46-A44C-26AC6CED78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3388" y="3717032"/>
                <a:ext cx="4281085" cy="523220"/>
              </a:xfrm>
              <a:prstGeom prst="rect">
                <a:avLst/>
              </a:prstGeom>
              <a:blipFill>
                <a:blip r:embed="rId5"/>
                <a:stretch>
                  <a:fillRect l="-2959" t="-11628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03204901-D476-BD46-B4E0-63284ED78185}"/>
              </a:ext>
            </a:extLst>
          </p:cNvPr>
          <p:cNvSpPr/>
          <p:nvPr/>
        </p:nvSpPr>
        <p:spPr>
          <a:xfrm>
            <a:off x="6063388" y="4437113"/>
            <a:ext cx="4281085" cy="530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Now what???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AAB9435-F0A4-464A-8CFE-0BDA3D656EC6}"/>
                  </a:ext>
                </a:extLst>
              </p:cNvPr>
              <p:cNvSpPr/>
              <p:nvPr/>
            </p:nvSpPr>
            <p:spPr>
              <a:xfrm>
                <a:off x="1559496" y="4501570"/>
                <a:ext cx="3600400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𝑣𝑖𝑒𝑤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32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AAB9435-F0A4-464A-8CFE-0BDA3D656E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496" y="4501570"/>
                <a:ext cx="3600400" cy="10156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8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09048" y="4462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NEED: Zero Knowledge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2CE881-7C8A-694B-B9BF-6A1C1203EAC1}"/>
              </a:ext>
            </a:extLst>
          </p:cNvPr>
          <p:cNvSpPr/>
          <p:nvPr/>
        </p:nvSpPr>
        <p:spPr>
          <a:xfrm>
            <a:off x="1703512" y="692697"/>
            <a:ext cx="89644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Theorem: </a:t>
            </a:r>
            <a:r>
              <a:rPr lang="en-US" sz="2800" dirty="0">
                <a:ea typeface="Cambria Math" panose="02040503050406030204" pitchFamily="18" charset="0"/>
                <a:cs typeface="Arial Unicode MS" pitchFamily="34" charset="-128"/>
              </a:rPr>
              <a:t>The QR protocol is (malicious verifier) zero knowledge.</a:t>
            </a:r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84C6F5-6161-4548-A053-1D8B5F83BEC1}"/>
              </a:ext>
            </a:extLst>
          </p:cNvPr>
          <p:cNvSpPr/>
          <p:nvPr/>
        </p:nvSpPr>
        <p:spPr>
          <a:xfrm>
            <a:off x="1730468" y="1852406"/>
            <a:ext cx="73281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Simulator S works as follows: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3D47528-F624-7A44-949F-3A1A9BA3CAC2}"/>
                  </a:ext>
                </a:extLst>
              </p:cNvPr>
              <p:cNvSpPr/>
              <p:nvPr/>
            </p:nvSpPr>
            <p:spPr>
              <a:xfrm>
                <a:off x="1904212" y="2275975"/>
                <a:ext cx="8296245" cy="8122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1. First set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800" dirty="0"/>
                  <a:t> for a random z and feed 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3D47528-F624-7A44-949F-3A1A9BA3CA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212" y="2275975"/>
                <a:ext cx="8296245" cy="812274"/>
              </a:xfrm>
              <a:prstGeom prst="rect">
                <a:avLst/>
              </a:prstGeom>
              <a:blipFill>
                <a:blip r:embed="rId3"/>
                <a:stretch>
                  <a:fillRect l="-1527"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1C774E6-9528-8B46-A44C-26AC6CED78FC}"/>
                  </a:ext>
                </a:extLst>
              </p:cNvPr>
              <p:cNvSpPr/>
              <p:nvPr/>
            </p:nvSpPr>
            <p:spPr>
              <a:xfrm>
                <a:off x="1912439" y="3102121"/>
                <a:ext cx="428108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2. 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1C774E6-9528-8B46-A44C-26AC6CED78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2439" y="3102121"/>
                <a:ext cx="4281085" cy="523220"/>
              </a:xfrm>
              <a:prstGeom prst="rect">
                <a:avLst/>
              </a:prstGeom>
              <a:blipFill>
                <a:blip r:embed="rId4"/>
                <a:stretch>
                  <a:fillRect l="-2959" t="-1190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7C78A51-B58E-FD48-A670-725DF91AD4E8}"/>
                  </a:ext>
                </a:extLst>
              </p:cNvPr>
              <p:cNvSpPr/>
              <p:nvPr/>
            </p:nvSpPr>
            <p:spPr>
              <a:xfrm>
                <a:off x="1883024" y="3752470"/>
                <a:ext cx="752534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3.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/>
                  <a:t>, output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</m:t>
                    </m:r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and stop.  </a:t>
                </a: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7C78A51-B58E-FD48-A670-725DF91AD4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024" y="3752470"/>
                <a:ext cx="7525344" cy="523220"/>
              </a:xfrm>
              <a:prstGeom prst="rect">
                <a:avLst/>
              </a:prstGeom>
              <a:blipFill>
                <a:blip r:embed="rId5"/>
                <a:stretch>
                  <a:fillRect l="-1686" t="-1190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EB5C0AAC-3E17-6245-81B9-5C1EC4D58A17}"/>
              </a:ext>
            </a:extLst>
          </p:cNvPr>
          <p:cNvSpPr/>
          <p:nvPr/>
        </p:nvSpPr>
        <p:spPr>
          <a:xfrm>
            <a:off x="1904211" y="4437113"/>
            <a:ext cx="78133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4. Otherwise, go back to step 1 and repeat. (also called “rewinding”).</a:t>
            </a:r>
          </a:p>
        </p:txBody>
      </p:sp>
    </p:spTree>
    <p:extLst>
      <p:ext uri="{BB962C8B-B14F-4D97-AF65-F5344CB8AC3E}">
        <p14:creationId xmlns:p14="http://schemas.microsoft.com/office/powerpoint/2010/main" val="2482591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F84C6F5-6161-4548-A053-1D8B5F83BEC1}"/>
              </a:ext>
            </a:extLst>
          </p:cNvPr>
          <p:cNvSpPr/>
          <p:nvPr/>
        </p:nvSpPr>
        <p:spPr>
          <a:xfrm>
            <a:off x="1730468" y="188641"/>
            <a:ext cx="68039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Simulator S works as follows: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3D47528-F624-7A44-949F-3A1A9BA3CAC2}"/>
                  </a:ext>
                </a:extLst>
              </p:cNvPr>
              <p:cNvSpPr/>
              <p:nvPr/>
            </p:nvSpPr>
            <p:spPr>
              <a:xfrm>
                <a:off x="1904212" y="612210"/>
                <a:ext cx="8296245" cy="8122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1. First set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800" dirty="0"/>
                  <a:t> for a random z and feed 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3D47528-F624-7A44-949F-3A1A9BA3CA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212" y="612210"/>
                <a:ext cx="8296245" cy="812274"/>
              </a:xfrm>
              <a:prstGeom prst="rect">
                <a:avLst/>
              </a:prstGeom>
              <a:blipFill>
                <a:blip r:embed="rId3"/>
                <a:stretch>
                  <a:fillRect l="-1527"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1C774E6-9528-8B46-A44C-26AC6CED78FC}"/>
                  </a:ext>
                </a:extLst>
              </p:cNvPr>
              <p:cNvSpPr/>
              <p:nvPr/>
            </p:nvSpPr>
            <p:spPr>
              <a:xfrm>
                <a:off x="1912439" y="1438356"/>
                <a:ext cx="428108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2. 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1C774E6-9528-8B46-A44C-26AC6CED78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2439" y="1438356"/>
                <a:ext cx="4281085" cy="523220"/>
              </a:xfrm>
              <a:prstGeom prst="rect">
                <a:avLst/>
              </a:prstGeom>
              <a:blipFill>
                <a:blip r:embed="rId4"/>
                <a:stretch>
                  <a:fillRect l="-2959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7C78A51-B58E-FD48-A670-725DF91AD4E8}"/>
                  </a:ext>
                </a:extLst>
              </p:cNvPr>
              <p:cNvSpPr/>
              <p:nvPr/>
            </p:nvSpPr>
            <p:spPr>
              <a:xfrm>
                <a:off x="1883024" y="2088705"/>
                <a:ext cx="752534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3.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/>
                  <a:t>, output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</m:t>
                    </m:r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and stop.  </a:t>
                </a: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7C78A51-B58E-FD48-A670-725DF91AD4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024" y="2088705"/>
                <a:ext cx="7525344" cy="523220"/>
              </a:xfrm>
              <a:prstGeom prst="rect">
                <a:avLst/>
              </a:prstGeom>
              <a:blipFill>
                <a:blip r:embed="rId5"/>
                <a:stretch>
                  <a:fillRect l="-1686" t="-1190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EB5C0AAC-3E17-6245-81B9-5C1EC4D58A17}"/>
              </a:ext>
            </a:extLst>
          </p:cNvPr>
          <p:cNvSpPr/>
          <p:nvPr/>
        </p:nvSpPr>
        <p:spPr>
          <a:xfrm>
            <a:off x="1904211" y="2773348"/>
            <a:ext cx="78133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4. Otherwise, go back to step 1 and repeat. (also called “rewinding”).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8424BA3-C06E-F142-9632-16194FF9A7E2}"/>
                  </a:ext>
                </a:extLst>
              </p:cNvPr>
              <p:cNvSpPr/>
              <p:nvPr/>
            </p:nvSpPr>
            <p:spPr>
              <a:xfrm>
                <a:off x="1904211" y="4149081"/>
                <a:ext cx="7813376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/>
                  <a:t>Lemma</a:t>
                </a:r>
                <a:r>
                  <a:rPr lang="en-US" sz="2800" dirty="0"/>
                  <a:t>: S runs in expected polynomial-time and when it outputs a view, it is identical to the view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/>
                  <a:t> in a real execution. </a:t>
                </a:r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8424BA3-C06E-F142-9632-16194FF9A7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211" y="4149081"/>
                <a:ext cx="7813376" cy="1384995"/>
              </a:xfrm>
              <a:prstGeom prst="rect">
                <a:avLst/>
              </a:prstGeom>
              <a:blipFill>
                <a:blip r:embed="rId6"/>
                <a:stretch>
                  <a:fillRect l="-1621" t="-4545" r="-1783" b="-1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3071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09048" y="4462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What Made it Possible?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D47528-F624-7A44-949F-3A1A9BA3CAC2}"/>
              </a:ext>
            </a:extLst>
          </p:cNvPr>
          <p:cNvSpPr/>
          <p:nvPr/>
        </p:nvSpPr>
        <p:spPr>
          <a:xfrm>
            <a:off x="1904212" y="1484785"/>
            <a:ext cx="829624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1. Each statement had multiple proofs of which the prover chooses one at random.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C774E6-9528-8B46-A44C-26AC6CED78FC}"/>
              </a:ext>
            </a:extLst>
          </p:cNvPr>
          <p:cNvSpPr/>
          <p:nvPr/>
        </p:nvSpPr>
        <p:spPr>
          <a:xfrm>
            <a:off x="1912438" y="2780929"/>
            <a:ext cx="807199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2. Each such proof is made of two parts: seeing either one on its own gives the verifier no knowledge; seeing both imply 100% correctness.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C78A51-B58E-FD48-A670-725DF91AD4E8}"/>
              </a:ext>
            </a:extLst>
          </p:cNvPr>
          <p:cNvSpPr/>
          <p:nvPr/>
        </p:nvSpPr>
        <p:spPr>
          <a:xfrm>
            <a:off x="1883024" y="4670572"/>
            <a:ext cx="75253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3. Verifier chooses to see either part, at random. The prover’s ability to provide either part on demand convinces the verifier. </a:t>
            </a:r>
          </a:p>
        </p:txBody>
      </p:sp>
    </p:spTree>
    <p:extLst>
      <p:ext uri="{BB962C8B-B14F-4D97-AF65-F5344CB8AC3E}">
        <p14:creationId xmlns:p14="http://schemas.microsoft.com/office/powerpoint/2010/main" val="30653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09048" y="260648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Proofs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4B7040-CD5D-9740-9D51-D5FAB8AD3C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7992379" y="3519498"/>
            <a:ext cx="648072" cy="670672"/>
          </a:xfrm>
          <a:prstGeom prst="rect">
            <a:avLst/>
          </a:prstGeom>
        </p:spPr>
      </p:pic>
      <p:sp>
        <p:nvSpPr>
          <p:cNvPr id="11" name="Rectangle 63">
            <a:extLst>
              <a:ext uri="{FF2B5EF4-FFF2-40B4-BE49-F238E27FC236}">
                <a16:creationId xmlns:a16="http://schemas.microsoft.com/office/drawing/2014/main" id="{ADBA2894-B98C-F14D-A113-5255299BBCC5}"/>
              </a:ext>
            </a:extLst>
          </p:cNvPr>
          <p:cNvSpPr txBox="1">
            <a:spLocks noChangeArrowheads="1"/>
          </p:cNvSpPr>
          <p:nvPr/>
        </p:nvSpPr>
        <p:spPr>
          <a:xfrm>
            <a:off x="2611518" y="4203090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Prover</a:t>
            </a:r>
            <a:endParaRPr lang="en-US" altLang="en-US" sz="2000" dirty="0">
              <a:solidFill>
                <a:prstClr val="black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2" name="Rectangle 63">
            <a:extLst>
              <a:ext uri="{FF2B5EF4-FFF2-40B4-BE49-F238E27FC236}">
                <a16:creationId xmlns:a16="http://schemas.microsoft.com/office/drawing/2014/main" id="{819E2B35-2DB2-FA44-9179-BE828D804ACB}"/>
              </a:ext>
            </a:extLst>
          </p:cNvPr>
          <p:cNvSpPr txBox="1">
            <a:spLocks noChangeArrowheads="1"/>
          </p:cNvSpPr>
          <p:nvPr/>
        </p:nvSpPr>
        <p:spPr>
          <a:xfrm>
            <a:off x="7464151" y="4167571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Verifier</a:t>
            </a:r>
            <a:endParaRPr lang="en-US" altLang="en-US" sz="2000" dirty="0">
              <a:solidFill>
                <a:prstClr val="black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4E56F2-09FF-DA42-99D3-8F9E97F4256A}"/>
              </a:ext>
            </a:extLst>
          </p:cNvPr>
          <p:cNvCxnSpPr/>
          <p:nvPr/>
        </p:nvCxnSpPr>
        <p:spPr>
          <a:xfrm>
            <a:off x="4583831" y="3969545"/>
            <a:ext cx="28803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9B1F76C-4805-3F40-A8EE-41A6FC78D002}"/>
              </a:ext>
            </a:extLst>
          </p:cNvPr>
          <p:cNvSpPr/>
          <p:nvPr/>
        </p:nvSpPr>
        <p:spPr>
          <a:xfrm>
            <a:off x="4668657" y="2171792"/>
            <a:ext cx="2740622" cy="523220"/>
          </a:xfrm>
          <a:prstGeom prst="rect">
            <a:avLst/>
          </a:prstGeom>
          <a:ln w="38100">
            <a:solidFill>
              <a:schemeClr val="accent1">
                <a:shade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  <a:ea typeface="Cambria Math" panose="02040503050406030204" pitchFamily="18" charset="0"/>
                <a:cs typeface="Arial Unicode MS" pitchFamily="34" charset="-128"/>
              </a:rPr>
              <a:t>Claim/Theorem</a:t>
            </a:r>
            <a:endParaRPr lang="en-US" b="1" dirty="0"/>
          </a:p>
        </p:txBody>
      </p: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B0147CE4-727D-1146-93A1-8E9CD7A70DFC}"/>
              </a:ext>
            </a:extLst>
          </p:cNvPr>
          <p:cNvCxnSpPr/>
          <p:nvPr/>
        </p:nvCxnSpPr>
        <p:spPr>
          <a:xfrm>
            <a:off x="7206793" y="2543359"/>
            <a:ext cx="914400" cy="914400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96CCDA2B-5465-1344-B291-F673E7986E77}"/>
              </a:ext>
            </a:extLst>
          </p:cNvPr>
          <p:cNvCxnSpPr>
            <a:cxnSpLocks/>
          </p:cNvCxnSpPr>
          <p:nvPr/>
        </p:nvCxnSpPr>
        <p:spPr>
          <a:xfrm rot="10800000" flipV="1">
            <a:off x="3732798" y="2605098"/>
            <a:ext cx="827082" cy="535680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95048EC-E8E9-3041-AC39-4DB5946387DC}"/>
              </a:ext>
            </a:extLst>
          </p:cNvPr>
          <p:cNvSpPr/>
          <p:nvPr/>
        </p:nvSpPr>
        <p:spPr>
          <a:xfrm>
            <a:off x="5375920" y="3457759"/>
            <a:ext cx="10068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ea typeface="Cambria Math" panose="02040503050406030204" pitchFamily="18" charset="0"/>
                <a:cs typeface="Arial Unicode MS" pitchFamily="34" charset="-128"/>
              </a:rPr>
              <a:t>proof</a:t>
            </a:r>
            <a:endParaRPr lang="en-US" dirty="0"/>
          </a:p>
        </p:txBody>
      </p:sp>
      <p:sp>
        <p:nvSpPr>
          <p:cNvPr id="15" name="Rectangular Callout 14">
            <a:extLst>
              <a:ext uri="{FF2B5EF4-FFF2-40B4-BE49-F238E27FC236}">
                <a16:creationId xmlns:a16="http://schemas.microsoft.com/office/drawing/2014/main" id="{AD4492EB-5917-B047-8126-8769AA549782}"/>
              </a:ext>
            </a:extLst>
          </p:cNvPr>
          <p:cNvSpPr/>
          <p:nvPr/>
        </p:nvSpPr>
        <p:spPr>
          <a:xfrm>
            <a:off x="8686394" y="2695013"/>
            <a:ext cx="1154022" cy="762747"/>
          </a:xfrm>
          <a:prstGeom prst="wedgeRectCallout">
            <a:avLst>
              <a:gd name="adj1" fmla="val -62045"/>
              <a:gd name="adj2" fmla="val 8694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accept/reject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D2E60CB-C150-BF47-B883-1B77F2AF33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2981853" y="3454029"/>
            <a:ext cx="915517" cy="74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841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64B7040-CD5D-9740-9D51-D5FAB8AD3C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7992379" y="3519498"/>
            <a:ext cx="648072" cy="670672"/>
          </a:xfrm>
          <a:prstGeom prst="rect">
            <a:avLst/>
          </a:prstGeom>
        </p:spPr>
      </p:pic>
      <p:sp>
        <p:nvSpPr>
          <p:cNvPr id="11" name="Rectangle 63">
            <a:extLst>
              <a:ext uri="{FF2B5EF4-FFF2-40B4-BE49-F238E27FC236}">
                <a16:creationId xmlns:a16="http://schemas.microsoft.com/office/drawing/2014/main" id="{ADBA2894-B98C-F14D-A113-5255299BBCC5}"/>
              </a:ext>
            </a:extLst>
          </p:cNvPr>
          <p:cNvSpPr txBox="1">
            <a:spLocks noChangeArrowheads="1"/>
          </p:cNvSpPr>
          <p:nvPr/>
        </p:nvSpPr>
        <p:spPr>
          <a:xfrm>
            <a:off x="2611518" y="4203090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Prover</a:t>
            </a:r>
            <a:endParaRPr lang="en-US" altLang="en-US" sz="2000" dirty="0">
              <a:solidFill>
                <a:prstClr val="black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2" name="Rectangle 63">
            <a:extLst>
              <a:ext uri="{FF2B5EF4-FFF2-40B4-BE49-F238E27FC236}">
                <a16:creationId xmlns:a16="http://schemas.microsoft.com/office/drawing/2014/main" id="{819E2B35-2DB2-FA44-9179-BE828D804ACB}"/>
              </a:ext>
            </a:extLst>
          </p:cNvPr>
          <p:cNvSpPr txBox="1">
            <a:spLocks noChangeArrowheads="1"/>
          </p:cNvSpPr>
          <p:nvPr/>
        </p:nvSpPr>
        <p:spPr>
          <a:xfrm>
            <a:off x="7464151" y="4167571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Verifier</a:t>
            </a:r>
            <a:endParaRPr lang="en-US" altLang="en-US" sz="2000" dirty="0">
              <a:solidFill>
                <a:prstClr val="black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4E56F2-09FF-DA42-99D3-8F9E97F4256A}"/>
              </a:ext>
            </a:extLst>
          </p:cNvPr>
          <p:cNvCxnSpPr/>
          <p:nvPr/>
        </p:nvCxnSpPr>
        <p:spPr>
          <a:xfrm>
            <a:off x="4583831" y="3969545"/>
            <a:ext cx="28803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9B1F76C-4805-3F40-A8EE-41A6FC78D002}"/>
              </a:ext>
            </a:extLst>
          </p:cNvPr>
          <p:cNvSpPr/>
          <p:nvPr/>
        </p:nvSpPr>
        <p:spPr>
          <a:xfrm>
            <a:off x="4668657" y="2171792"/>
            <a:ext cx="2740622" cy="523220"/>
          </a:xfrm>
          <a:prstGeom prst="rect">
            <a:avLst/>
          </a:prstGeom>
          <a:ln w="38100">
            <a:solidFill>
              <a:schemeClr val="accent1">
                <a:shade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  <a:ea typeface="Cambria Math" panose="02040503050406030204" pitchFamily="18" charset="0"/>
                <a:cs typeface="Arial Unicode MS" pitchFamily="34" charset="-128"/>
              </a:rPr>
              <a:t>Claim/Theorem</a:t>
            </a:r>
            <a:endParaRPr lang="en-US" b="1" dirty="0"/>
          </a:p>
        </p:txBody>
      </p: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B0147CE4-727D-1146-93A1-8E9CD7A70DFC}"/>
              </a:ext>
            </a:extLst>
          </p:cNvPr>
          <p:cNvCxnSpPr/>
          <p:nvPr/>
        </p:nvCxnSpPr>
        <p:spPr>
          <a:xfrm>
            <a:off x="7206793" y="2543359"/>
            <a:ext cx="914400" cy="914400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96CCDA2B-5465-1344-B291-F673E7986E77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03456" y="2605098"/>
            <a:ext cx="456424" cy="395461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95048EC-E8E9-3041-AC39-4DB5946387DC}"/>
              </a:ext>
            </a:extLst>
          </p:cNvPr>
          <p:cNvSpPr/>
          <p:nvPr/>
        </p:nvSpPr>
        <p:spPr>
          <a:xfrm>
            <a:off x="5375920" y="3457759"/>
            <a:ext cx="10068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ea typeface="Cambria Math" panose="02040503050406030204" pitchFamily="18" charset="0"/>
                <a:cs typeface="Arial Unicode MS" pitchFamily="34" charset="-128"/>
              </a:rPr>
              <a:t>proof</a:t>
            </a:r>
            <a:endParaRPr lang="en-US" dirty="0"/>
          </a:p>
        </p:txBody>
      </p:sp>
      <p:sp>
        <p:nvSpPr>
          <p:cNvPr id="15" name="Rectangular Callout 14">
            <a:extLst>
              <a:ext uri="{FF2B5EF4-FFF2-40B4-BE49-F238E27FC236}">
                <a16:creationId xmlns:a16="http://schemas.microsoft.com/office/drawing/2014/main" id="{AD4492EB-5917-B047-8126-8769AA549782}"/>
              </a:ext>
            </a:extLst>
          </p:cNvPr>
          <p:cNvSpPr/>
          <p:nvPr/>
        </p:nvSpPr>
        <p:spPr>
          <a:xfrm>
            <a:off x="8686394" y="2695013"/>
            <a:ext cx="1154022" cy="762747"/>
          </a:xfrm>
          <a:prstGeom prst="wedgeRectCallout">
            <a:avLst>
              <a:gd name="adj1" fmla="val -62045"/>
              <a:gd name="adj2" fmla="val 8694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accept/reject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Subtitle 1">
                <a:extLst>
                  <a:ext uri="{FF2B5EF4-FFF2-40B4-BE49-F238E27FC236}">
                    <a16:creationId xmlns:a16="http://schemas.microsoft.com/office/drawing/2014/main" id="{D051B5B1-B7C9-B246-948C-F5CB94AC9B2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09048" y="260648"/>
                <a:ext cx="9123457" cy="7920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Efficiently Verifiable Proofs: </a:t>
                </a:r>
                <a14:m>
                  <m:oMath xmlns:m="http://schemas.openxmlformats.org/officeDocument/2006/math">
                    <m:r>
                      <a:rPr lang="en-US" sz="4000" b="1" i="1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𝓝𝓟</m:t>
                    </m:r>
                  </m:oMath>
                </a14:m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>
          <p:sp>
            <p:nvSpPr>
              <p:cNvPr id="17" name="Subtitle 1">
                <a:extLst>
                  <a:ext uri="{FF2B5EF4-FFF2-40B4-BE49-F238E27FC236}">
                    <a16:creationId xmlns:a16="http://schemas.microsoft.com/office/drawing/2014/main" id="{D051B5B1-B7C9-B246-948C-F5CB94AC9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048" y="260648"/>
                <a:ext cx="9123457" cy="792088"/>
              </a:xfrm>
              <a:prstGeom prst="rect">
                <a:avLst/>
              </a:prstGeom>
              <a:blipFill>
                <a:blip r:embed="rId4"/>
                <a:stretch>
                  <a:fillRect t="-12500" b="-2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D40EAE44-7477-E640-B447-E27C159725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2488685" y="2708700"/>
            <a:ext cx="1831033" cy="149811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A0AE7AB-6935-5945-B528-58969FEB0D49}"/>
              </a:ext>
            </a:extLst>
          </p:cNvPr>
          <p:cNvSpPr/>
          <p:nvPr/>
        </p:nvSpPr>
        <p:spPr>
          <a:xfrm>
            <a:off x="2464017" y="4857824"/>
            <a:ext cx="20428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ea typeface="Cambria Math" panose="02040503050406030204" pitchFamily="18" charset="0"/>
                <a:cs typeface="Arial Unicode MS" pitchFamily="34" charset="-128"/>
              </a:rPr>
              <a:t>Works hard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42627BB-2986-EA42-A597-8FE2BE21EF8C}"/>
              </a:ext>
            </a:extLst>
          </p:cNvPr>
          <p:cNvSpPr/>
          <p:nvPr/>
        </p:nvSpPr>
        <p:spPr>
          <a:xfrm>
            <a:off x="7080465" y="4864679"/>
            <a:ext cx="28788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ea typeface="Cambria Math" panose="02040503050406030204" pitchFamily="18" charset="0"/>
                <a:cs typeface="Arial Unicode MS" pitchFamily="34" charset="-128"/>
              </a:rPr>
              <a:t>Polynomial-time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37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09048" y="260648"/>
                <a:ext cx="9123457" cy="7920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Theorem: </a:t>
                </a:r>
                <a14:m>
                  <m:oMath xmlns:m="http://schemas.openxmlformats.org/officeDocument/2006/math">
                    <m:r>
                      <a:rPr lang="en-US" sz="4000" b="1" i="1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𝑵</m:t>
                    </m:r>
                  </m:oMath>
                </a14:m>
                <a:r>
                  <a:rPr lang="en-US" sz="24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is a product of two prime numbers</a:t>
                </a:r>
                <a:endParaRPr lang="en-US" sz="40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048" y="260648"/>
                <a:ext cx="9123457" cy="792088"/>
              </a:xfrm>
              <a:prstGeom prst="rect">
                <a:avLst/>
              </a:prstGeom>
              <a:blipFill>
                <a:blip r:embed="rId3"/>
                <a:stretch>
                  <a:fillRect t="-17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B1DA8690-207B-2D45-B1C2-0CE1DC3D2D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2492016" y="1671779"/>
            <a:ext cx="1831033" cy="14981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4B7040-CD5D-9740-9D51-D5FAB8AD3C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8136396" y="2184620"/>
            <a:ext cx="648072" cy="670672"/>
          </a:xfrm>
          <a:prstGeom prst="rect">
            <a:avLst/>
          </a:prstGeom>
        </p:spPr>
      </p:pic>
      <p:sp>
        <p:nvSpPr>
          <p:cNvPr id="11" name="Rectangle 63">
            <a:extLst>
              <a:ext uri="{FF2B5EF4-FFF2-40B4-BE49-F238E27FC236}">
                <a16:creationId xmlns:a16="http://schemas.microsoft.com/office/drawing/2014/main" id="{ADBA2894-B98C-F14D-A113-5255299BBCC5}"/>
              </a:ext>
            </a:extLst>
          </p:cNvPr>
          <p:cNvSpPr txBox="1">
            <a:spLocks noChangeArrowheads="1"/>
          </p:cNvSpPr>
          <p:nvPr/>
        </p:nvSpPr>
        <p:spPr>
          <a:xfrm>
            <a:off x="2711624" y="3181462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b="1" dirty="0">
                <a:solidFill>
                  <a:srgbClr val="7030A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Prover</a:t>
            </a:r>
            <a:endParaRPr lang="en-US" altLang="en-US" sz="2000" b="1" dirty="0">
              <a:solidFill>
                <a:srgbClr val="7030A0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2" name="Rectangle 63">
            <a:extLst>
              <a:ext uri="{FF2B5EF4-FFF2-40B4-BE49-F238E27FC236}">
                <a16:creationId xmlns:a16="http://schemas.microsoft.com/office/drawing/2014/main" id="{819E2B35-2DB2-FA44-9179-BE828D804ACB}"/>
              </a:ext>
            </a:extLst>
          </p:cNvPr>
          <p:cNvSpPr txBox="1">
            <a:spLocks noChangeArrowheads="1"/>
          </p:cNvSpPr>
          <p:nvPr/>
        </p:nvSpPr>
        <p:spPr>
          <a:xfrm>
            <a:off x="7608168" y="2832693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b="1" dirty="0">
                <a:solidFill>
                  <a:srgbClr val="00B05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Verifier</a:t>
            </a:r>
            <a:endParaRPr lang="en-US" altLang="en-US" sz="2000" b="1" dirty="0">
              <a:solidFill>
                <a:srgbClr val="00B050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4E56F2-09FF-DA42-99D3-8F9E97F4256A}"/>
              </a:ext>
            </a:extLst>
          </p:cNvPr>
          <p:cNvCxnSpPr/>
          <p:nvPr/>
        </p:nvCxnSpPr>
        <p:spPr>
          <a:xfrm>
            <a:off x="4727848" y="2634667"/>
            <a:ext cx="28803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35219D6-6DF9-7C48-9808-B9070DC199D4}"/>
                  </a:ext>
                </a:extLst>
              </p:cNvPr>
              <p:cNvSpPr/>
              <p:nvPr/>
            </p:nvSpPr>
            <p:spPr>
              <a:xfrm>
                <a:off x="4728414" y="1996736"/>
                <a:ext cx="244143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b="1" dirty="0">
                    <a:ea typeface="Cambria Math" panose="02040503050406030204" pitchFamily="18" charset="0"/>
                    <a:cs typeface="Arial Unicode MS" pitchFamily="34" charset="-128"/>
                  </a:rPr>
                  <a:t>Proof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=(</m:t>
                    </m:r>
                    <m:r>
                      <a:rPr 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𝑷</m:t>
                    </m:r>
                    <m:r>
                      <a:rPr 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𝑸</m:t>
                    </m:r>
                    <m:r>
                      <a:rPr 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35219D6-6DF9-7C48-9808-B9070DC199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414" y="1996736"/>
                <a:ext cx="2441438" cy="523220"/>
              </a:xfrm>
              <a:prstGeom prst="rect">
                <a:avLst/>
              </a:prstGeom>
              <a:blipFill>
                <a:blip r:embed="rId5"/>
                <a:stretch>
                  <a:fillRect l="-5181" t="-11905" r="-207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76AB11F-5AE7-524F-A869-5957BD6253ED}"/>
                  </a:ext>
                </a:extLst>
              </p:cNvPr>
              <p:cNvSpPr/>
              <p:nvPr/>
            </p:nvSpPr>
            <p:spPr>
              <a:xfrm>
                <a:off x="7253760" y="3553852"/>
                <a:ext cx="3338222" cy="954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Accept </a:t>
                </a:r>
                <a:r>
                  <a:rPr lang="en-US" sz="2800" i="1" dirty="0" err="1">
                    <a:ea typeface="Cambria Math" panose="02040503050406030204" pitchFamily="18" charset="0"/>
                    <a:cs typeface="Arial Unicode MS" pitchFamily="34" charset="-128"/>
                  </a:rPr>
                  <a:t>iff</a:t>
                </a:r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N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𝑃𝑄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.</m:t>
                    </m:r>
                  </m:oMath>
                </a14:m>
                <a:endParaRPr lang="en-US" sz="2800" dirty="0">
                  <a:ea typeface="Cambria Math" panose="02040503050406030204" pitchFamily="18" charset="0"/>
                  <a:cs typeface="Arial Unicode MS" pitchFamily="34" charset="-128"/>
                </a:endParaRPr>
              </a:p>
              <a:p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𝑃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𝑄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are primes  </a:t>
                </a:r>
                <a:endParaRPr lang="en-US" sz="2800" dirty="0"/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76AB11F-5AE7-524F-A869-5957BD6253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3760" y="3553852"/>
                <a:ext cx="3338222" cy="954107"/>
              </a:xfrm>
              <a:prstGeom prst="rect">
                <a:avLst/>
              </a:prstGeom>
              <a:blipFill>
                <a:blip r:embed="rId6"/>
                <a:stretch>
                  <a:fillRect l="-3788" t="-6579" r="-2652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643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64B7040-CD5D-9740-9D51-D5FAB8AD3C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7879947" y="2712727"/>
            <a:ext cx="648072" cy="670672"/>
          </a:xfrm>
          <a:prstGeom prst="rect">
            <a:avLst/>
          </a:prstGeom>
        </p:spPr>
      </p:pic>
      <p:sp>
        <p:nvSpPr>
          <p:cNvPr id="11" name="Rectangle 63">
            <a:extLst>
              <a:ext uri="{FF2B5EF4-FFF2-40B4-BE49-F238E27FC236}">
                <a16:creationId xmlns:a16="http://schemas.microsoft.com/office/drawing/2014/main" id="{ADBA2894-B98C-F14D-A113-5255299BBCC5}"/>
              </a:ext>
            </a:extLst>
          </p:cNvPr>
          <p:cNvSpPr txBox="1">
            <a:spLocks noChangeArrowheads="1"/>
          </p:cNvSpPr>
          <p:nvPr/>
        </p:nvSpPr>
        <p:spPr>
          <a:xfrm>
            <a:off x="2499086" y="3396319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Prover</a:t>
            </a:r>
            <a:endParaRPr lang="en-US" altLang="en-US" sz="2000" dirty="0">
              <a:solidFill>
                <a:prstClr val="black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2" name="Rectangle 63">
            <a:extLst>
              <a:ext uri="{FF2B5EF4-FFF2-40B4-BE49-F238E27FC236}">
                <a16:creationId xmlns:a16="http://schemas.microsoft.com/office/drawing/2014/main" id="{819E2B35-2DB2-FA44-9179-BE828D804ACB}"/>
              </a:ext>
            </a:extLst>
          </p:cNvPr>
          <p:cNvSpPr txBox="1">
            <a:spLocks noChangeArrowheads="1"/>
          </p:cNvSpPr>
          <p:nvPr/>
        </p:nvSpPr>
        <p:spPr>
          <a:xfrm>
            <a:off x="7351719" y="3360800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Verifier</a:t>
            </a:r>
            <a:endParaRPr lang="en-US" altLang="en-US" sz="2000" dirty="0">
              <a:solidFill>
                <a:prstClr val="black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4E56F2-09FF-DA42-99D3-8F9E97F4256A}"/>
              </a:ext>
            </a:extLst>
          </p:cNvPr>
          <p:cNvCxnSpPr/>
          <p:nvPr/>
        </p:nvCxnSpPr>
        <p:spPr>
          <a:xfrm>
            <a:off x="4471399" y="3162774"/>
            <a:ext cx="28803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9B1F76C-4805-3F40-A8EE-41A6FC78D002}"/>
              </a:ext>
            </a:extLst>
          </p:cNvPr>
          <p:cNvSpPr/>
          <p:nvPr/>
        </p:nvSpPr>
        <p:spPr>
          <a:xfrm>
            <a:off x="4556225" y="1365021"/>
            <a:ext cx="2740622" cy="523220"/>
          </a:xfrm>
          <a:prstGeom prst="rect">
            <a:avLst/>
          </a:prstGeom>
          <a:ln w="38100">
            <a:solidFill>
              <a:schemeClr val="accent1">
                <a:shade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  <a:ea typeface="Cambria Math" panose="02040503050406030204" pitchFamily="18" charset="0"/>
                <a:cs typeface="Arial Unicode MS" pitchFamily="34" charset="-128"/>
              </a:rPr>
              <a:t>Claim/Theorem</a:t>
            </a:r>
            <a:endParaRPr lang="en-US" b="1" dirty="0"/>
          </a:p>
        </p:txBody>
      </p: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B0147CE4-727D-1146-93A1-8E9CD7A70DFC}"/>
              </a:ext>
            </a:extLst>
          </p:cNvPr>
          <p:cNvCxnSpPr/>
          <p:nvPr/>
        </p:nvCxnSpPr>
        <p:spPr>
          <a:xfrm>
            <a:off x="7094361" y="1736588"/>
            <a:ext cx="914400" cy="914400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96CCDA2B-5465-1344-B291-F673E7986E77}"/>
              </a:ext>
            </a:extLst>
          </p:cNvPr>
          <p:cNvCxnSpPr>
            <a:cxnSpLocks/>
          </p:cNvCxnSpPr>
          <p:nvPr/>
        </p:nvCxnSpPr>
        <p:spPr>
          <a:xfrm rot="10800000" flipV="1">
            <a:off x="3991024" y="1798327"/>
            <a:ext cx="456424" cy="395461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95048EC-E8E9-3041-AC39-4DB5946387DC}"/>
              </a:ext>
            </a:extLst>
          </p:cNvPr>
          <p:cNvSpPr/>
          <p:nvPr/>
        </p:nvSpPr>
        <p:spPr>
          <a:xfrm>
            <a:off x="5263488" y="2650988"/>
            <a:ext cx="10068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ea typeface="Cambria Math" panose="02040503050406030204" pitchFamily="18" charset="0"/>
                <a:cs typeface="Arial Unicode MS" pitchFamily="34" charset="-128"/>
              </a:rPr>
              <a:t>proof</a:t>
            </a:r>
            <a:endParaRPr lang="en-US" dirty="0"/>
          </a:p>
        </p:txBody>
      </p:sp>
      <p:sp>
        <p:nvSpPr>
          <p:cNvPr id="15" name="Rectangular Callout 14">
            <a:extLst>
              <a:ext uri="{FF2B5EF4-FFF2-40B4-BE49-F238E27FC236}">
                <a16:creationId xmlns:a16="http://schemas.microsoft.com/office/drawing/2014/main" id="{AD4492EB-5917-B047-8126-8769AA549782}"/>
              </a:ext>
            </a:extLst>
          </p:cNvPr>
          <p:cNvSpPr/>
          <p:nvPr/>
        </p:nvSpPr>
        <p:spPr>
          <a:xfrm>
            <a:off x="8573962" y="1888242"/>
            <a:ext cx="1154022" cy="762747"/>
          </a:xfrm>
          <a:prstGeom prst="wedgeRectCallout">
            <a:avLst>
              <a:gd name="adj1" fmla="val -62045"/>
              <a:gd name="adj2" fmla="val 8694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accept/reject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Subtitle 1">
                <a:extLst>
                  <a:ext uri="{FF2B5EF4-FFF2-40B4-BE49-F238E27FC236}">
                    <a16:creationId xmlns:a16="http://schemas.microsoft.com/office/drawing/2014/main" id="{D051B5B1-B7C9-B246-948C-F5CB94AC9B2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09048" y="260648"/>
                <a:ext cx="9123457" cy="7920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Efficiently Verifiable Proofs: </a:t>
                </a:r>
                <a14:m>
                  <m:oMath xmlns:m="http://schemas.openxmlformats.org/officeDocument/2006/math">
                    <m:r>
                      <a:rPr lang="en-US" sz="4000" b="1" i="1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𝓝𝓟</m:t>
                    </m:r>
                  </m:oMath>
                </a14:m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>
          <p:sp>
            <p:nvSpPr>
              <p:cNvPr id="17" name="Subtitle 1">
                <a:extLst>
                  <a:ext uri="{FF2B5EF4-FFF2-40B4-BE49-F238E27FC236}">
                    <a16:creationId xmlns:a16="http://schemas.microsoft.com/office/drawing/2014/main" id="{D051B5B1-B7C9-B246-948C-F5CB94AC9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048" y="260648"/>
                <a:ext cx="9123457" cy="792088"/>
              </a:xfrm>
              <a:prstGeom prst="rect">
                <a:avLst/>
              </a:prstGeom>
              <a:blipFill>
                <a:blip r:embed="rId4"/>
                <a:stretch>
                  <a:fillRect t="-12500" b="-2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D40EAE44-7477-E640-B447-E27C159725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2376253" y="1901929"/>
            <a:ext cx="1831033" cy="149811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A0AE7AB-6935-5945-B528-58969FEB0D49}"/>
              </a:ext>
            </a:extLst>
          </p:cNvPr>
          <p:cNvSpPr/>
          <p:nvPr/>
        </p:nvSpPr>
        <p:spPr>
          <a:xfrm>
            <a:off x="2351585" y="4051053"/>
            <a:ext cx="20428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ea typeface="Cambria Math" panose="02040503050406030204" pitchFamily="18" charset="0"/>
                <a:cs typeface="Arial Unicode MS" pitchFamily="34" charset="-128"/>
              </a:rPr>
              <a:t>Works hard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42627BB-2986-EA42-A597-8FE2BE21EF8C}"/>
              </a:ext>
            </a:extLst>
          </p:cNvPr>
          <p:cNvSpPr/>
          <p:nvPr/>
        </p:nvSpPr>
        <p:spPr>
          <a:xfrm>
            <a:off x="6968033" y="4057908"/>
            <a:ext cx="28788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ea typeface="Cambria Math" panose="02040503050406030204" pitchFamily="18" charset="0"/>
                <a:cs typeface="Arial Unicode MS" pitchFamily="34" charset="-128"/>
              </a:rPr>
              <a:t>Polynomial-time</a:t>
            </a:r>
            <a:endParaRPr 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6C0CE54-217C-A846-8AE0-712E7508ECCC}"/>
                  </a:ext>
                </a:extLst>
              </p:cNvPr>
              <p:cNvSpPr/>
              <p:nvPr/>
            </p:nvSpPr>
            <p:spPr>
              <a:xfrm>
                <a:off x="2289068" y="5013176"/>
                <a:ext cx="7909632" cy="9914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u="sng" dirty="0">
                    <a:ea typeface="Cambria Math" panose="02040503050406030204" pitchFamily="18" charset="0"/>
                    <a:cs typeface="Arial Unicode MS" pitchFamily="34" charset="-128"/>
                  </a:rPr>
                  <a:t>Def</a:t>
                </a:r>
                <a:r>
                  <a:rPr lang="en-US" sz="2800" b="1" dirty="0">
                    <a:ea typeface="Cambria Math" panose="02040503050406030204" pitchFamily="18" charset="0"/>
                    <a:cs typeface="Arial Unicode MS" pitchFamily="34" charset="-128"/>
                  </a:rPr>
                  <a:t>: A language/decision procedure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ℒ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 is simply a set of strings. So,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ℒ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⊆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6C0CE54-217C-A846-8AE0-712E7508EC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068" y="5013176"/>
                <a:ext cx="7909632" cy="991490"/>
              </a:xfrm>
              <a:prstGeom prst="rect">
                <a:avLst/>
              </a:prstGeom>
              <a:blipFill>
                <a:blip r:embed="rId5"/>
                <a:stretch>
                  <a:fillRect l="-1603" t="-6329" b="-13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5473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7" name="Subtitle 1">
                <a:extLst>
                  <a:ext uri="{FF2B5EF4-FFF2-40B4-BE49-F238E27FC236}">
                    <a16:creationId xmlns:a16="http://schemas.microsoft.com/office/drawing/2014/main" id="{D051B5B1-B7C9-B246-948C-F5CB94AC9B2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09048" y="260648"/>
                <a:ext cx="9123457" cy="7920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Efficiently Verifiable Proofs: </a:t>
                </a:r>
                <a14:m>
                  <m:oMath xmlns:m="http://schemas.openxmlformats.org/officeDocument/2006/math">
                    <m:r>
                      <a:rPr lang="en-US" sz="4000" b="1" i="1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𝓝𝓟</m:t>
                    </m:r>
                  </m:oMath>
                </a14:m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>
          <p:sp>
            <p:nvSpPr>
              <p:cNvPr id="17" name="Subtitle 1">
                <a:extLst>
                  <a:ext uri="{FF2B5EF4-FFF2-40B4-BE49-F238E27FC236}">
                    <a16:creationId xmlns:a16="http://schemas.microsoft.com/office/drawing/2014/main" id="{D051B5B1-B7C9-B246-948C-F5CB94AC9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048" y="260648"/>
                <a:ext cx="9123457" cy="792088"/>
              </a:xfrm>
              <a:prstGeom prst="rect">
                <a:avLst/>
              </a:prstGeom>
              <a:blipFill>
                <a:blip r:embed="rId3"/>
                <a:stretch>
                  <a:fillRect t="-12500" b="-2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28526CD-99B4-2748-84A8-FE3BDC5778F1}"/>
                  </a:ext>
                </a:extLst>
              </p:cNvPr>
              <p:cNvSpPr/>
              <p:nvPr/>
            </p:nvSpPr>
            <p:spPr>
              <a:xfrm>
                <a:off x="1703512" y="3057923"/>
                <a:ext cx="8928992" cy="3508653"/>
              </a:xfrm>
              <a:prstGeom prst="rect">
                <a:avLst/>
              </a:prstGeom>
              <a:ln w="3810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b="1" u="sng" dirty="0">
                    <a:ea typeface="Cambria Math" panose="02040503050406030204" pitchFamily="18" charset="0"/>
                    <a:cs typeface="Arial Unicode MS" pitchFamily="34" charset="-128"/>
                  </a:rPr>
                  <a:t>Def</a:t>
                </a:r>
                <a:r>
                  <a:rPr lang="en-US" sz="2800" b="1" dirty="0">
                    <a:ea typeface="Cambria Math" panose="02040503050406030204" pitchFamily="18" charset="0"/>
                    <a:cs typeface="Arial Unicode MS" pitchFamily="34" charset="-128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ℒ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 is an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𝓝𝓟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-language if there is a </a:t>
                </a:r>
                <a:r>
                  <a:rPr lang="en-US" sz="2800" b="1" dirty="0">
                    <a:solidFill>
                      <a:srgbClr val="0000FF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poly-time</a:t>
                </a:r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 verifier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𝑉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 where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1" dirty="0">
                    <a:ea typeface="Cambria Math" panose="02040503050406030204" pitchFamily="18" charset="0"/>
                    <a:cs typeface="Arial Unicode MS" pitchFamily="34" charset="-128"/>
                  </a:rPr>
                  <a:t>Completeness</a:t>
                </a:r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: </a:t>
                </a:r>
                <a:r>
                  <a:rPr lang="en-US" sz="2800" b="1" dirty="0">
                    <a:ea typeface="Cambria Math" panose="02040503050406030204" pitchFamily="18" charset="0"/>
                    <a:cs typeface="Arial Unicode MS" pitchFamily="34" charset="-128"/>
                  </a:rPr>
                  <a:t>True theorems have (short) proofs. </a:t>
                </a:r>
              </a:p>
              <a:p>
                <a:pPr lvl="1"/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	</a:t>
                </a:r>
                <a:r>
                  <a:rPr lang="en-US" sz="2600" dirty="0">
                    <a:ea typeface="Cambria Math" panose="02040503050406030204" pitchFamily="18" charset="0"/>
                    <a:cs typeface="Arial Unicode MS" pitchFamily="34" charset="-128"/>
                  </a:rPr>
                  <a:t>for 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x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∈</m:t>
                    </m:r>
                  </m:oMath>
                </a14:m>
                <a:r>
                  <a:rPr lang="en-US" sz="2600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ℒ</m:t>
                    </m:r>
                  </m:oMath>
                </a14:m>
                <a:r>
                  <a:rPr lang="en-US" sz="2600" dirty="0">
                    <a:ea typeface="Cambria Math" panose="02040503050406030204" pitchFamily="18" charset="0"/>
                    <a:cs typeface="Arial Unicode MS" pitchFamily="34" charset="-128"/>
                  </a:rPr>
                  <a:t>, there is a </a:t>
                </a:r>
                <a:r>
                  <a:rPr lang="en-US" sz="2600" b="1" dirty="0">
                    <a:solidFill>
                      <a:srgbClr val="0000FF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poly(</a:t>
                </a:r>
                <a14:m>
                  <m:oMath xmlns:m="http://schemas.openxmlformats.org/officeDocument/2006/math">
                    <m:r>
                      <a:rPr lang="en-US" sz="2600" b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|</m:t>
                    </m:r>
                    <m:r>
                      <a:rPr lang="en-US" sz="26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𝐱</m:t>
                    </m:r>
                    <m:r>
                      <a:rPr lang="en-US" sz="2600" b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|</m:t>
                    </m:r>
                  </m:oMath>
                </a14:m>
                <a:r>
                  <a:rPr lang="en-US" sz="2600" b="1" dirty="0">
                    <a:solidFill>
                      <a:srgbClr val="0000FF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)-long </a:t>
                </a:r>
                <a:r>
                  <a:rPr lang="en-US" sz="2600" dirty="0">
                    <a:ea typeface="Cambria Math" panose="02040503050406030204" pitchFamily="18" charset="0"/>
                    <a:cs typeface="Arial Unicode MS" pitchFamily="34" charset="-128"/>
                  </a:rPr>
                  <a:t>witness</a:t>
                </a:r>
                <a:br>
                  <a:rPr lang="en-US" sz="2600" dirty="0">
                    <a:ea typeface="Cambria Math" panose="02040503050406030204" pitchFamily="18" charset="0"/>
                    <a:cs typeface="Arial Unicode MS" pitchFamily="34" charset="-128"/>
                  </a:rPr>
                </a:br>
                <a:r>
                  <a:rPr lang="en-US" sz="2600" dirty="0">
                    <a:ea typeface="Cambria Math" panose="02040503050406030204" pitchFamily="18" charset="0"/>
                    <a:cs typeface="Arial Unicode MS" pitchFamily="34" charset="-128"/>
                  </a:rPr>
                  <a:t>	(proof)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w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∈</m:t>
                    </m:r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600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r>
                  <a:rPr lang="en-US" sz="2600" dirty="0" err="1">
                    <a:ea typeface="Cambria Math" panose="02040503050406030204" pitchFamily="18" charset="0"/>
                    <a:cs typeface="Arial Unicode MS" pitchFamily="34" charset="-128"/>
                  </a:rPr>
                  <a:t>s.t.</a:t>
                </a:r>
                <a:r>
                  <a:rPr lang="en-US" sz="2600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𝑉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𝑤</m:t>
                        </m:r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=1.</m:t>
                    </m:r>
                  </m:oMath>
                </a14:m>
                <a:endParaRPr lang="en-US" sz="26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1" dirty="0"/>
                  <a:t>Soundness: False theorems have no short proofs. </a:t>
                </a:r>
              </a:p>
              <a:p>
                <a:pPr lvl="1"/>
                <a:r>
                  <a:rPr lang="en-US" sz="2800" dirty="0"/>
                  <a:t>	</a:t>
                </a:r>
                <a:r>
                  <a:rPr lang="en-US" sz="2600" dirty="0"/>
                  <a:t>for 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x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∉</m:t>
                    </m:r>
                  </m:oMath>
                </a14:m>
                <a:r>
                  <a:rPr lang="en-US" sz="2600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ℒ</m:t>
                    </m:r>
                    <m:r>
                      <a:rPr lang="en-US" sz="26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 </m:t>
                    </m:r>
                  </m:oMath>
                </a14:m>
                <a:r>
                  <a:rPr lang="en-US" sz="2600" dirty="0"/>
                  <a:t>there is no witness. That is, for all 	</a:t>
                </a:r>
                <a:r>
                  <a:rPr lang="en-US" sz="2600" dirty="0" err="1"/>
                  <a:t>polynomially</a:t>
                </a:r>
                <a:r>
                  <a:rPr lang="en-US" sz="2600" dirty="0"/>
                  <a:t> long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w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∈</m:t>
                    </m:r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600" dirty="0"/>
                  <a:t>,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𝑉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𝑤</m:t>
                        </m:r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0.</m:t>
                    </m:r>
                  </m:oMath>
                </a14:m>
                <a:endParaRPr lang="en-US" sz="2600" dirty="0"/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28526CD-99B4-2748-84A8-FE3BDC5778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512" y="3057923"/>
                <a:ext cx="8928992" cy="3508653"/>
              </a:xfrm>
              <a:prstGeom prst="rect">
                <a:avLst/>
              </a:prstGeom>
              <a:blipFill>
                <a:blip r:embed="rId4"/>
                <a:stretch>
                  <a:fillRect l="-1132" t="-1429" b="-2143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6E3D66F7-E690-9B44-A9F3-A2BDB522F1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080" y="1116400"/>
            <a:ext cx="3795390" cy="159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21037</TotalTime>
  <Words>2555</Words>
  <Application>Microsoft Macintosh PowerPoint</Application>
  <PresentationFormat>Widescreen</PresentationFormat>
  <Paragraphs>417</Paragraphs>
  <Slides>49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American Typewriter</vt:lpstr>
      <vt:lpstr>Aptos</vt:lpstr>
      <vt:lpstr>Aptos Display</vt:lpstr>
      <vt:lpstr>Arial</vt:lpstr>
      <vt:lpstr>Calibri</vt:lpstr>
      <vt:lpstr>Cambria Math</vt:lpstr>
      <vt:lpstr>Office Theme</vt:lpstr>
      <vt:lpstr>Purdue CS555: Cryptography Lecture 15 </vt:lpstr>
      <vt:lpstr>Zero-Knowledge Proof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Purdue CS555: Cryptography Lecture 3 </dc:title>
  <dc:creator>Hanshen Xiao</dc:creator>
  <cp:lastModifiedBy>Hanshen Xiao</cp:lastModifiedBy>
  <cp:revision>24</cp:revision>
  <dcterms:created xsi:type="dcterms:W3CDTF">2025-08-25T19:13:43Z</dcterms:created>
  <dcterms:modified xsi:type="dcterms:W3CDTF">2025-10-16T14:26:54Z</dcterms:modified>
</cp:coreProperties>
</file>