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641" r:id="rId3"/>
    <p:sldId id="1154" r:id="rId4"/>
    <p:sldId id="1171" r:id="rId5"/>
    <p:sldId id="1172" r:id="rId6"/>
    <p:sldId id="1173" r:id="rId7"/>
    <p:sldId id="1174" r:id="rId8"/>
    <p:sldId id="1175" r:id="rId9"/>
    <p:sldId id="1177" r:id="rId10"/>
    <p:sldId id="1205" r:id="rId11"/>
    <p:sldId id="565" r:id="rId12"/>
    <p:sldId id="1180" r:id="rId13"/>
    <p:sldId id="1184" r:id="rId14"/>
    <p:sldId id="1185" r:id="rId15"/>
    <p:sldId id="1186" r:id="rId16"/>
    <p:sldId id="1187" r:id="rId17"/>
    <p:sldId id="1193" r:id="rId18"/>
    <p:sldId id="1194" r:id="rId19"/>
    <p:sldId id="1197" r:id="rId20"/>
    <p:sldId id="1198" r:id="rId21"/>
    <p:sldId id="1196" r:id="rId22"/>
    <p:sldId id="1199" r:id="rId23"/>
    <p:sldId id="1201" r:id="rId24"/>
    <p:sldId id="1200" r:id="rId25"/>
    <p:sldId id="1189" r:id="rId26"/>
    <p:sldId id="1191" r:id="rId27"/>
    <p:sldId id="1192" r:id="rId28"/>
    <p:sldId id="1190" r:id="rId29"/>
    <p:sldId id="1221" r:id="rId30"/>
    <p:sldId id="1223" r:id="rId31"/>
    <p:sldId id="1210" r:id="rId32"/>
    <p:sldId id="1225" r:id="rId33"/>
    <p:sldId id="1226" r:id="rId34"/>
    <p:sldId id="1227" r:id="rId35"/>
    <p:sldId id="1228" r:id="rId36"/>
    <p:sldId id="1249" r:id="rId37"/>
    <p:sldId id="1222" r:id="rId38"/>
    <p:sldId id="1250" r:id="rId39"/>
    <p:sldId id="1251" r:id="rId40"/>
    <p:sldId id="1213" r:id="rId41"/>
    <p:sldId id="1253" r:id="rId42"/>
    <p:sldId id="1252" r:id="rId43"/>
    <p:sldId id="1254" r:id="rId44"/>
    <p:sldId id="1209" r:id="rId45"/>
    <p:sldId id="1256" r:id="rId46"/>
    <p:sldId id="125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3732"/>
  </p:normalViewPr>
  <p:slideViewPr>
    <p:cSldViewPr snapToGrid="0">
      <p:cViewPr>
        <p:scale>
          <a:sx n="116" d="100"/>
          <a:sy n="116" d="100"/>
        </p:scale>
        <p:origin x="-496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03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748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822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21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5172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20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339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29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8493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5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691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25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4246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79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39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66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28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162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888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8206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1637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3076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1893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80736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63808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538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79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649664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417965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936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31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50601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8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74939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8C13DC-EB30-4E7B-9A79-FF6A33A169FE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687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832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63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713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075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73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0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66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660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11" Type="http://schemas.openxmlformats.org/officeDocument/2006/relationships/image" Target="NULL"/><Relationship Id="rId5" Type="http://schemas.openxmlformats.org/officeDocument/2006/relationships/image" Target="../media/image68.png"/><Relationship Id="rId15" Type="http://schemas.openxmlformats.org/officeDocument/2006/relationships/image" Target="../media/image640.png"/><Relationship Id="rId10" Type="http://schemas.openxmlformats.org/officeDocument/2006/relationships/image" Target="../media/image70.png"/><Relationship Id="rId4" Type="http://schemas.openxmlformats.org/officeDocument/2006/relationships/image" Target="../media/image67.png"/><Relationship Id="rId9" Type="http://schemas.openxmlformats.org/officeDocument/2006/relationships/image" Target="NULL"/><Relationship Id="rId14" Type="http://schemas.openxmlformats.org/officeDocument/2006/relationships/image" Target="../media/image6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0.png"/><Relationship Id="rId7" Type="http://schemas.openxmlformats.org/officeDocument/2006/relationships/image" Target="../media/image71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0.png"/><Relationship Id="rId11" Type="http://schemas.openxmlformats.org/officeDocument/2006/relationships/image" Target="../media/image75.png"/><Relationship Id="rId5" Type="http://schemas.openxmlformats.org/officeDocument/2006/relationships/image" Target="../media/image71.png"/><Relationship Id="rId15" Type="http://schemas.openxmlformats.org/officeDocument/2006/relationships/image" Target="NULL"/><Relationship Id="rId10" Type="http://schemas.openxmlformats.org/officeDocument/2006/relationships/image" Target="../media/image74.png"/><Relationship Id="rId4" Type="http://schemas.openxmlformats.org/officeDocument/2006/relationships/image" Target="../media/image68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71.png"/><Relationship Id="rId26" Type="http://schemas.openxmlformats.org/officeDocument/2006/relationships/image" Target="../media/image77.png"/><Relationship Id="rId3" Type="http://schemas.openxmlformats.org/officeDocument/2006/relationships/image" Target="../media/image670.png"/><Relationship Id="rId21" Type="http://schemas.openxmlformats.org/officeDocument/2006/relationships/image" Target="../media/image72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91.png"/><Relationship Id="rId20" Type="http://schemas.openxmlformats.org/officeDocument/2006/relationships/image" Target="../media/image711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1.png"/><Relationship Id="rId11" Type="http://schemas.openxmlformats.org/officeDocument/2006/relationships/image" Target="../media/image86.png"/><Relationship Id="rId24" Type="http://schemas.openxmlformats.org/officeDocument/2006/relationships/image" Target="../media/image75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74.png"/><Relationship Id="rId28" Type="http://schemas.openxmlformats.org/officeDocument/2006/relationships/image" Target="NULL"/><Relationship Id="rId10" Type="http://schemas.openxmlformats.org/officeDocument/2006/relationships/image" Target="../media/image85.png"/><Relationship Id="rId19" Type="http://schemas.openxmlformats.org/officeDocument/2006/relationships/image" Target="../media/image700.png"/><Relationship Id="rId4" Type="http://schemas.openxmlformats.org/officeDocument/2006/relationships/image" Target="../media/image6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1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81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93.png"/><Relationship Id="rId17" Type="http://schemas.openxmlformats.org/officeDocument/2006/relationships/image" Target="../media/image106.png"/><Relationship Id="rId25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0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0.png"/><Relationship Id="rId28" Type="http://schemas.openxmlformats.org/officeDocument/2006/relationships/image" Target="../media/image120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611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Relationship Id="rId22" Type="http://schemas.openxmlformats.org/officeDocument/2006/relationships/image" Target="../media/image1110.png"/><Relationship Id="rId27" Type="http://schemas.openxmlformats.org/officeDocument/2006/relationships/image" Target="../media/image1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123.png"/><Relationship Id="rId3" Type="http://schemas.openxmlformats.org/officeDocument/2006/relationships/image" Target="../media/image122.png"/><Relationship Id="rId7" Type="http://schemas.openxmlformats.org/officeDocument/2006/relationships/image" Target="../media/image1340.png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0.png"/><Relationship Id="rId11" Type="http://schemas.openxmlformats.org/officeDocument/2006/relationships/image" Target="../media/image138.png"/><Relationship Id="rId5" Type="http://schemas.openxmlformats.org/officeDocument/2006/relationships/image" Target="../media/image611.png"/><Relationship Id="rId15" Type="http://schemas.openxmlformats.org/officeDocument/2006/relationships/image" Target="../media/image125.png"/><Relationship Id="rId10" Type="http://schemas.openxmlformats.org/officeDocument/2006/relationships/image" Target="../media/image137.png"/><Relationship Id="rId4" Type="http://schemas.openxmlformats.org/officeDocument/2006/relationships/image" Target="../media/image81.png"/><Relationship Id="rId9" Type="http://schemas.openxmlformats.org/officeDocument/2006/relationships/image" Target="../media/image136.png"/><Relationship Id="rId14" Type="http://schemas.openxmlformats.org/officeDocument/2006/relationships/image" Target="../media/image1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27.png"/><Relationship Id="rId3" Type="http://schemas.openxmlformats.org/officeDocument/2006/relationships/image" Target="../media/image126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0.png"/><Relationship Id="rId15" Type="http://schemas.openxmlformats.org/officeDocument/2006/relationships/image" Target="../media/image129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27.png"/><Relationship Id="rId18" Type="http://schemas.openxmlformats.org/officeDocument/2006/relationships/image" Target="../media/image150.png"/><Relationship Id="rId3" Type="http://schemas.openxmlformats.org/officeDocument/2006/relationships/image" Target="../media/image126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0.png"/><Relationship Id="rId15" Type="http://schemas.openxmlformats.org/officeDocument/2006/relationships/image" Target="../media/image129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63.png"/><Relationship Id="rId18" Type="http://schemas.openxmlformats.org/officeDocument/2006/relationships/image" Target="../media/image169.png"/><Relationship Id="rId3" Type="http://schemas.openxmlformats.org/officeDocument/2006/relationships/image" Target="../media/image161.png"/><Relationship Id="rId21" Type="http://schemas.openxmlformats.org/officeDocument/2006/relationships/image" Target="../media/image180.png"/><Relationship Id="rId7" Type="http://schemas.openxmlformats.org/officeDocument/2006/relationships/image" Target="../media/image189.png"/><Relationship Id="rId12" Type="http://schemas.openxmlformats.org/officeDocument/2006/relationships/image" Target="../media/image162.png"/><Relationship Id="rId17" Type="http://schemas.openxmlformats.org/officeDocument/2006/relationships/image" Target="../media/image167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66.png"/><Relationship Id="rId20" Type="http://schemas.openxmlformats.org/officeDocument/2006/relationships/image" Target="../media/image17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4.png"/><Relationship Id="rId15" Type="http://schemas.openxmlformats.org/officeDocument/2006/relationships/image" Target="../media/image165.png"/><Relationship Id="rId10" Type="http://schemas.openxmlformats.org/officeDocument/2006/relationships/image" Target="../media/image192.png"/><Relationship Id="rId19" Type="http://schemas.openxmlformats.org/officeDocument/2006/relationships/image" Target="../media/image172.png"/><Relationship Id="rId4" Type="http://schemas.openxmlformats.org/officeDocument/2006/relationships/image" Target="../media/image179.png"/><Relationship Id="rId9" Type="http://schemas.openxmlformats.org/officeDocument/2006/relationships/image" Target="../media/image191.png"/><Relationship Id="rId14" Type="http://schemas.openxmlformats.org/officeDocument/2006/relationships/image" Target="../media/image1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3.jpeg"/><Relationship Id="rId4" Type="http://schemas.openxmlformats.org/officeDocument/2006/relationships/image" Target="../media/image182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4.png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7" Type="http://schemas.openxmlformats.org/officeDocument/2006/relationships/image" Target="../media/image19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5.png"/><Relationship Id="rId5" Type="http://schemas.openxmlformats.org/officeDocument/2006/relationships/image" Target="../media/image194.png"/><Relationship Id="rId4" Type="http://schemas.openxmlformats.org/officeDocument/2006/relationships/image" Target="../media/image1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97.png"/><Relationship Id="rId7" Type="http://schemas.openxmlformats.org/officeDocument/2006/relationships/image" Target="../media/image199.png"/><Relationship Id="rId12" Type="http://schemas.openxmlformats.org/officeDocument/2006/relationships/image" Target="../media/image18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8.png"/><Relationship Id="rId11" Type="http://schemas.openxmlformats.org/officeDocument/2006/relationships/image" Target="../media/image203.png"/><Relationship Id="rId5" Type="http://schemas.openxmlformats.org/officeDocument/2006/relationships/image" Target="../media/image182.wmf"/><Relationship Id="rId10" Type="http://schemas.openxmlformats.org/officeDocument/2006/relationships/image" Target="../media/image202.png"/><Relationship Id="rId4" Type="http://schemas.openxmlformats.org/officeDocument/2006/relationships/image" Target="../media/image181.jpeg"/><Relationship Id="rId9" Type="http://schemas.openxmlformats.org/officeDocument/2006/relationships/image" Target="../media/image20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png"/><Relationship Id="rId3" Type="http://schemas.openxmlformats.org/officeDocument/2006/relationships/image" Target="../media/image204.png"/><Relationship Id="rId7" Type="http://schemas.openxmlformats.org/officeDocument/2006/relationships/image" Target="../media/image18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11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04.png"/><Relationship Id="rId7" Type="http://schemas.openxmlformats.org/officeDocument/2006/relationships/image" Target="../media/image182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2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182.wmf"/><Relationship Id="rId4" Type="http://schemas.openxmlformats.org/officeDocument/2006/relationships/image" Target="../media/image21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82.wmf"/><Relationship Id="rId7" Type="http://schemas.openxmlformats.org/officeDocument/2006/relationships/image" Target="../media/image218.png"/><Relationship Id="rId12" Type="http://schemas.openxmlformats.org/officeDocument/2006/relationships/image" Target="../media/image22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11" Type="http://schemas.openxmlformats.org/officeDocument/2006/relationships/image" Target="../media/image221.png"/><Relationship Id="rId5" Type="http://schemas.openxmlformats.org/officeDocument/2006/relationships/image" Target="../media/image216.png"/><Relationship Id="rId10" Type="http://schemas.openxmlformats.org/officeDocument/2006/relationships/image" Target="../media/image220.png"/><Relationship Id="rId4" Type="http://schemas.openxmlformats.org/officeDocument/2006/relationships/image" Target="../media/image215.png"/><Relationship Id="rId9" Type="http://schemas.openxmlformats.org/officeDocument/2006/relationships/image" Target="../media/image20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3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5.png"/><Relationship Id="rId3" Type="http://schemas.openxmlformats.org/officeDocument/2006/relationships/image" Target="../media/image204.png"/><Relationship Id="rId7" Type="http://schemas.openxmlformats.org/officeDocument/2006/relationships/image" Target="../media/image182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4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04.png"/><Relationship Id="rId7" Type="http://schemas.openxmlformats.org/officeDocument/2006/relationships/image" Target="../media/image182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7" Type="http://schemas.openxmlformats.org/officeDocument/2006/relationships/image" Target="../media/image2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0.png"/><Relationship Id="rId5" Type="http://schemas.openxmlformats.org/officeDocument/2006/relationships/image" Target="../media/image229.png"/><Relationship Id="rId4" Type="http://schemas.openxmlformats.org/officeDocument/2006/relationships/image" Target="../media/image2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6.png"/><Relationship Id="rId5" Type="http://schemas.openxmlformats.org/officeDocument/2006/relationships/image" Target="../media/image2.png"/><Relationship Id="rId10" Type="http://schemas.openxmlformats.org/officeDocument/2006/relationships/image" Target="../media/image133.png"/><Relationship Id="rId4" Type="http://schemas.openxmlformats.org/officeDocument/2006/relationships/image" Target="../media/image118.png"/><Relationship Id="rId9" Type="http://schemas.openxmlformats.org/officeDocument/2006/relationships/image" Target="../media/image13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4.png"/><Relationship Id="rId5" Type="http://schemas.openxmlformats.org/officeDocument/2006/relationships/image" Target="../media/image233.png"/><Relationship Id="rId4" Type="http://schemas.openxmlformats.org/officeDocument/2006/relationships/image" Target="../media/image2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2.png"/><Relationship Id="rId5" Type="http://schemas.openxmlformats.org/officeDocument/2006/relationships/image" Target="../media/image241.png"/><Relationship Id="rId4" Type="http://schemas.openxmlformats.org/officeDocument/2006/relationships/image" Target="../media/image24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5.png"/><Relationship Id="rId3" Type="http://schemas.openxmlformats.org/officeDocument/2006/relationships/image" Target="../media/image134.png"/><Relationship Id="rId7" Type="http://schemas.openxmlformats.org/officeDocument/2006/relationships/image" Target="../media/image170.png"/><Relationship Id="rId12" Type="http://schemas.openxmlformats.org/officeDocument/2006/relationships/image" Target="../media/image17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.png"/><Relationship Id="rId11" Type="http://schemas.openxmlformats.org/officeDocument/2006/relationships/image" Target="../media/image173.png"/><Relationship Id="rId5" Type="http://schemas.openxmlformats.org/officeDocument/2006/relationships/image" Target="../media/image140.png"/><Relationship Id="rId15" Type="http://schemas.openxmlformats.org/officeDocument/2006/relationships/image" Target="../media/image177.png"/><Relationship Id="rId10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png"/><Relationship Id="rId3" Type="http://schemas.openxmlformats.org/officeDocument/2006/relationships/image" Target="../media/image151.png"/><Relationship Id="rId7" Type="http://schemas.openxmlformats.org/officeDocument/2006/relationships/image" Target="../media/image155.png"/><Relationship Id="rId12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4.png"/><Relationship Id="rId11" Type="http://schemas.openxmlformats.org/officeDocument/2006/relationships/image" Target="../media/image159.png"/><Relationship Id="rId5" Type="http://schemas.openxmlformats.org/officeDocument/2006/relationships/image" Target="../media/image153.png"/><Relationship Id="rId10" Type="http://schemas.openxmlformats.org/officeDocument/2006/relationships/image" Target="../media/image158.png"/><Relationship Id="rId4" Type="http://schemas.openxmlformats.org/officeDocument/2006/relationships/image" Target="../media/image152.png"/><Relationship Id="rId9" Type="http://schemas.openxmlformats.org/officeDocument/2006/relationships/image" Target="../media/image157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610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NULL"/><Relationship Id="rId5" Type="http://schemas.openxmlformats.org/officeDocument/2006/relationships/image" Target="../media/image8.png"/><Relationship Id="rId15" Type="http://schemas.openxmlformats.org/officeDocument/2006/relationships/image" Target="../media/image910.png"/><Relationship Id="rId10" Type="http://schemas.openxmlformats.org/officeDocument/2006/relationships/image" Target="NULL"/><Relationship Id="rId4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1510.png"/><Relationship Id="rId12" Type="http://schemas.openxmlformats.org/officeDocument/2006/relationships/image" Target="../media/image18.png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NULL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image" Target="NULL"/><Relationship Id="rId19" Type="http://schemas.openxmlformats.org/officeDocument/2006/relationships/image" Target="../media/image24.png"/><Relationship Id="rId4" Type="http://schemas.openxmlformats.org/officeDocument/2006/relationships/image" Target="../media/image13.png"/><Relationship Id="rId9" Type="http://schemas.openxmlformats.org/officeDocument/2006/relationships/image" Target="../media/image17.png"/><Relationship Id="rId1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7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2223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2527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209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More Applications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895600" y="4437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895600" y="6092824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895600" y="498951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2248520" y="1454051"/>
            <a:ext cx="338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99650-A635-434F-8FFA-DF31E2C3F0CF}"/>
              </a:ext>
            </a:extLst>
          </p:cNvPr>
          <p:cNvSpPr/>
          <p:nvPr/>
        </p:nvSpPr>
        <p:spPr bwMode="auto">
          <a:xfrm>
            <a:off x="1905000" y="1124744"/>
            <a:ext cx="8610600" cy="1008856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2FA3E-9BB2-7EDD-1FEC-DE2F173C1202}"/>
              </a:ext>
            </a:extLst>
          </p:cNvPr>
          <p:cNvSpPr txBox="1"/>
          <p:nvPr/>
        </p:nvSpPr>
        <p:spPr>
          <a:xfrm>
            <a:off x="2895600" y="5541168"/>
            <a:ext cx="60978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3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52600" y="1400823"/>
                <a:ext cx="8712968" cy="1126046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PRG. Then, for every polynomial m(n), there is a PRG G’: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𝑛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)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400823"/>
                <a:ext cx="8712968" cy="1126046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1AD770C-2025-2248-A380-5B0463D6366F}"/>
              </a:ext>
            </a:extLst>
          </p:cNvPr>
          <p:cNvGrpSpPr/>
          <p:nvPr/>
        </p:nvGrpSpPr>
        <p:grpSpPr>
          <a:xfrm>
            <a:off x="5892800" y="5976006"/>
            <a:ext cx="1205556" cy="625972"/>
            <a:chOff x="4368800" y="5976006"/>
            <a:chExt cx="1205556" cy="6259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B2ADE2-6EF3-4140-8F88-E0F4A128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800" y="6015638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6F451-C7FC-4E4A-B780-20FA45512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6363" y="5976006"/>
              <a:ext cx="607993" cy="625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2E2B43-C8C3-6740-816C-EE1C68856D58}"/>
              </a:ext>
            </a:extLst>
          </p:cNvPr>
          <p:cNvGrpSpPr/>
          <p:nvPr/>
        </p:nvGrpSpPr>
        <p:grpSpPr>
          <a:xfrm>
            <a:off x="3225800" y="4876800"/>
            <a:ext cx="4093468" cy="992964"/>
            <a:chOff x="1701800" y="4876800"/>
            <a:chExt cx="4093468" cy="992964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A4A3BF-F3A3-0343-A3DE-EF23BDD20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650" y="4942602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/>
                <p:nvPr/>
              </p:nvSpPr>
              <p:spPr>
                <a:xfrm>
                  <a:off x="4140200" y="5472133"/>
                  <a:ext cx="16550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0" y="5472133"/>
                  <a:ext cx="1655068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/>
                <p:nvPr/>
              </p:nvSpPr>
              <p:spPr>
                <a:xfrm>
                  <a:off x="1701800" y="5500432"/>
                  <a:ext cx="16603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800" y="5500432"/>
                  <a:ext cx="166039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856974-E580-354D-8855-8CC0E6926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0050" y="4876800"/>
              <a:ext cx="612750" cy="69598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08A5E9-D2DF-4241-BAF3-342C0F42140E}"/>
              </a:ext>
            </a:extLst>
          </p:cNvPr>
          <p:cNvGrpSpPr/>
          <p:nvPr/>
        </p:nvGrpSpPr>
        <p:grpSpPr>
          <a:xfrm>
            <a:off x="2971801" y="3742988"/>
            <a:ext cx="2974153" cy="997573"/>
            <a:chOff x="1447800" y="3742987"/>
            <a:chExt cx="2974153" cy="997573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0FB7D-7C09-6E41-9816-FF816AB34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221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22155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/>
                <p:nvPr/>
              </p:nvSpPr>
              <p:spPr>
                <a:xfrm>
                  <a:off x="1447800" y="4371228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371228"/>
                  <a:ext cx="12268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79F7E0-4DF6-1B4E-BE62-28D5D1395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7"/>
              <a:ext cx="494356" cy="64395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49D965-2FAE-AC45-921B-CD69DCF3402A}"/>
              </a:ext>
            </a:extLst>
          </p:cNvPr>
          <p:cNvGrpSpPr/>
          <p:nvPr/>
        </p:nvGrpSpPr>
        <p:grpSpPr>
          <a:xfrm>
            <a:off x="2428452" y="2737645"/>
            <a:ext cx="2423584" cy="864632"/>
            <a:chOff x="904452" y="2737645"/>
            <a:chExt cx="2423584" cy="86463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9C5DC-9FBE-5C4D-AE17-758163C41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800" y="2737645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/>
                <p:nvPr/>
              </p:nvSpPr>
              <p:spPr>
                <a:xfrm>
                  <a:off x="904452" y="3232945"/>
                  <a:ext cx="781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52" y="3232945"/>
                  <a:ext cx="78136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/>
                <p:nvPr/>
              </p:nvSpPr>
              <p:spPr>
                <a:xfrm>
                  <a:off x="2540000" y="3232944"/>
                  <a:ext cx="7880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000" y="3232944"/>
                  <a:ext cx="78803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DBD294-A002-A04C-A029-CCFA01942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0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81680" y="12192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1 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n bits .</a:t>
                </a: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80" y="1219200"/>
                <a:ext cx="8581520" cy="956916"/>
              </a:xfrm>
              <a:prstGeom prst="rect">
                <a:avLst/>
              </a:prstGeom>
              <a:blipFill>
                <a:blip r:embed="rId9"/>
                <a:stretch>
                  <a:fillRect l="-118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71800" y="2176116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176116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F098B4D-548A-FA43-A11B-11BB17BD6924}"/>
              </a:ext>
            </a:extLst>
          </p:cNvPr>
          <p:cNvSpPr/>
          <p:nvPr/>
        </p:nvSpPr>
        <p:spPr bwMode="auto">
          <a:xfrm>
            <a:off x="1670101" y="2078054"/>
            <a:ext cx="6407099" cy="4673600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C2B1C3-A549-234F-864D-CCD863CE66F8}"/>
              </a:ext>
            </a:extLst>
          </p:cNvPr>
          <p:cNvGrpSpPr/>
          <p:nvPr/>
        </p:nvGrpSpPr>
        <p:grpSpPr>
          <a:xfrm>
            <a:off x="3733801" y="2362200"/>
            <a:ext cx="3573633" cy="4441750"/>
            <a:chOff x="2209800" y="2379733"/>
            <a:chExt cx="3573633" cy="44417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4D9A58-3043-C843-B3CB-B7807092350B}"/>
                </a:ext>
              </a:extLst>
            </p:cNvPr>
            <p:cNvSpPr/>
            <p:nvPr/>
          </p:nvSpPr>
          <p:spPr bwMode="auto">
            <a:xfrm>
              <a:off x="2209800" y="2379733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B06B4F-978F-C743-8BE7-07D33205863D}"/>
                </a:ext>
              </a:extLst>
            </p:cNvPr>
            <p:cNvSpPr/>
            <p:nvPr/>
          </p:nvSpPr>
          <p:spPr bwMode="auto">
            <a:xfrm>
              <a:off x="2836925" y="3350801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4B868B-0F34-764A-9F83-7FA13E1B6052}"/>
                </a:ext>
              </a:extLst>
            </p:cNvPr>
            <p:cNvSpPr/>
            <p:nvPr/>
          </p:nvSpPr>
          <p:spPr bwMode="auto">
            <a:xfrm>
              <a:off x="3734969" y="4503299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252070-A676-1641-8BB1-371F81D8DBA1}"/>
                </a:ext>
              </a:extLst>
            </p:cNvPr>
            <p:cNvSpPr/>
            <p:nvPr/>
          </p:nvSpPr>
          <p:spPr bwMode="auto">
            <a:xfrm>
              <a:off x="4680000" y="5634465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6DF4C7-F531-F845-8540-E9E53D354ACE}"/>
                </a:ext>
              </a:extLst>
            </p:cNvPr>
            <p:cNvSpPr/>
            <p:nvPr/>
          </p:nvSpPr>
          <p:spPr bwMode="auto">
            <a:xfrm>
              <a:off x="5577083" y="6610416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/>
              <p:nvPr/>
            </p:nvSpPr>
            <p:spPr>
              <a:xfrm>
                <a:off x="5752156" y="2198293"/>
                <a:ext cx="4572000" cy="651269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Problem:</a:t>
                </a:r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Accessing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bit takes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56" y="2198293"/>
                <a:ext cx="4572000" cy="651269"/>
              </a:xfrm>
              <a:prstGeom prst="rect">
                <a:avLst/>
              </a:prstGeom>
              <a:blipFill>
                <a:blip r:embed="rId11"/>
                <a:stretch>
                  <a:fillRect l="-1385" t="-5769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BDB7942-1034-2D4D-A71E-3D41BCF75EFB}"/>
              </a:ext>
            </a:extLst>
          </p:cNvPr>
          <p:cNvGrpSpPr/>
          <p:nvPr/>
        </p:nvGrpSpPr>
        <p:grpSpPr>
          <a:xfrm>
            <a:off x="3962400" y="2748684"/>
            <a:ext cx="3091708" cy="3804516"/>
            <a:chOff x="2612798" y="2586395"/>
            <a:chExt cx="3091708" cy="380451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D898D7-E487-E841-B81D-D75CF7903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798" y="2586395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A909E8-2AE4-9C42-BD6B-345B11F68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800" y="3581401"/>
              <a:ext cx="497345" cy="67116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EA7CF7-E337-524B-8D54-62B4D298C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2770" y="4709335"/>
              <a:ext cx="551174" cy="66506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16AEE8-6701-7D47-A364-9BC84BAE8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9728" y="5827999"/>
              <a:ext cx="584778" cy="5629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7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0200" y="1096022"/>
                <a:ext cx="9067800" cy="1494778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a PRG. Then, for every polynomials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 there exists a PRF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096022"/>
                <a:ext cx="9067800" cy="1494778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0200" y="2772422"/>
                <a:ext cx="9067800" cy="20281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Note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We will focus on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=ℓ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  <a:b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output length could be made smaller (by truncation) or larger (by expansion with a PRG).</a:t>
                </a:r>
                <a:endParaRPr lang="en-US" altLang="en-US" sz="2400" dirty="0">
                  <a:solidFill>
                    <a:srgbClr val="0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2772422"/>
                <a:ext cx="9067800" cy="2028178"/>
              </a:xfrm>
              <a:prstGeom prst="rect">
                <a:avLst/>
              </a:prstGeom>
              <a:blipFill>
                <a:blip r:embed="rId4"/>
                <a:stretch>
                  <a:fillRect l="-1119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9AF4F8E-1E9F-084B-A3AE-AA4EE469F6CF}"/>
              </a:ext>
            </a:extLst>
          </p:cNvPr>
          <p:cNvGrpSpPr/>
          <p:nvPr/>
        </p:nvGrpSpPr>
        <p:grpSpPr>
          <a:xfrm>
            <a:off x="6081506" y="3559538"/>
            <a:ext cx="3067982" cy="997572"/>
            <a:chOff x="1353971" y="3742988"/>
            <a:chExt cx="3067982" cy="99757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D0E1D7-4496-D047-8D9A-DAE37D328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2215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22155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22687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4695D1-92E2-0945-BCCE-A50DB94898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81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n bits each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80" y="1100484"/>
                <a:ext cx="8581520" cy="956916"/>
              </a:xfrm>
              <a:prstGeom prst="rect">
                <a:avLst/>
              </a:prstGeom>
              <a:blipFill>
                <a:blip r:embed="rId5"/>
                <a:stretch>
                  <a:fillRect l="-1182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B4A2C-B562-C34D-B982-32CCF0CF9B0C}"/>
              </a:ext>
            </a:extLst>
          </p:cNvPr>
          <p:cNvGrpSpPr/>
          <p:nvPr/>
        </p:nvGrpSpPr>
        <p:grpSpPr>
          <a:xfrm>
            <a:off x="2514601" y="3608408"/>
            <a:ext cx="3073303" cy="997572"/>
            <a:chOff x="1353971" y="3742988"/>
            <a:chExt cx="3073303" cy="997572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656B9-7610-9F4D-9A12-C3E68381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22687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2321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23219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DB17D5-AF7D-5943-9288-E1981208E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E94E89-2224-8F4E-A8DE-B951A22E0100}"/>
              </a:ext>
            </a:extLst>
          </p:cNvPr>
          <p:cNvGrpSpPr/>
          <p:nvPr/>
        </p:nvGrpSpPr>
        <p:grpSpPr>
          <a:xfrm>
            <a:off x="3810832" y="2542731"/>
            <a:ext cx="4273928" cy="881980"/>
            <a:chOff x="236887" y="2737647"/>
            <a:chExt cx="4273928" cy="88198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2F3B1-8A4B-8140-83B1-D695EBAD183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627571" y="2737647"/>
              <a:ext cx="1582229" cy="51264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/>
                <p:nvPr/>
              </p:nvSpPr>
              <p:spPr>
                <a:xfrm>
                  <a:off x="236887" y="3250295"/>
                  <a:ext cx="7813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7" y="3250295"/>
                  <a:ext cx="78136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/>
                <p:nvPr/>
              </p:nvSpPr>
              <p:spPr>
                <a:xfrm>
                  <a:off x="3722779" y="3232944"/>
                  <a:ext cx="78803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79" y="3232944"/>
                  <a:ext cx="78803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7142FD-EC52-204B-8DC3-915319ECA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2"/>
              <a:ext cx="1730350" cy="49478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21745" y="1981200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 fontAlgn="base"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745" y="1981200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2385DB1-9388-CB48-BF9F-362BE8DD756E}"/>
              </a:ext>
            </a:extLst>
          </p:cNvPr>
          <p:cNvGrpSpPr/>
          <p:nvPr/>
        </p:nvGrpSpPr>
        <p:grpSpPr>
          <a:xfrm>
            <a:off x="2721574" y="4914099"/>
            <a:ext cx="6382886" cy="478419"/>
            <a:chOff x="1197574" y="5012160"/>
            <a:chExt cx="6382886" cy="4784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E6E01F-1700-8948-99AB-8A13C47DF41C}"/>
                </a:ext>
              </a:extLst>
            </p:cNvPr>
            <p:cNvGrpSpPr/>
            <p:nvPr/>
          </p:nvGrpSpPr>
          <p:grpSpPr>
            <a:xfrm>
              <a:off x="1197574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8B7D296-E7A1-C648-ADA5-BBA0BC4A3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DFE35C-1BE8-0D48-81EE-28E2793CC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91A268-0B8A-0148-8FC8-292C95E5834D}"/>
                </a:ext>
              </a:extLst>
            </p:cNvPr>
            <p:cNvGrpSpPr/>
            <p:nvPr/>
          </p:nvGrpSpPr>
          <p:grpSpPr>
            <a:xfrm>
              <a:off x="2930126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2A79CA-AA0E-A240-970D-83F215379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050A43-EF54-5144-8B97-09AECA614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006285-F852-8148-9BBD-245C19A6C884}"/>
                </a:ext>
              </a:extLst>
            </p:cNvPr>
            <p:cNvGrpSpPr/>
            <p:nvPr/>
          </p:nvGrpSpPr>
          <p:grpSpPr>
            <a:xfrm>
              <a:off x="4736730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9C7BA26-22F6-A440-855E-85A934C9B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C4F8650-27A7-454E-99EC-47018D7F7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F7D930-CFF9-904D-8F7F-33F82F4A14B4}"/>
                </a:ext>
              </a:extLst>
            </p:cNvPr>
            <p:cNvGrpSpPr/>
            <p:nvPr/>
          </p:nvGrpSpPr>
          <p:grpSpPr>
            <a:xfrm>
              <a:off x="6553231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BEF6325-F4BD-504D-A186-25683E437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A3069D1-C97E-2C4B-894C-C366AE0AE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/>
              <p:nvPr/>
            </p:nvSpPr>
            <p:spPr>
              <a:xfrm>
                <a:off x="1576923" y="5589890"/>
                <a:ext cx="19589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923" y="5589890"/>
                <a:ext cx="1958934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/>
              <p:nvPr/>
            </p:nvSpPr>
            <p:spPr>
              <a:xfrm>
                <a:off x="8640470" y="5589890"/>
                <a:ext cx="20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470" y="5589890"/>
                <a:ext cx="2017027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/>
              <p:nvPr/>
            </p:nvSpPr>
            <p:spPr>
              <a:xfrm>
                <a:off x="3809342" y="5589890"/>
                <a:ext cx="247266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b="1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b="1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342" y="5589890"/>
                <a:ext cx="2472665" cy="43851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77DD23-E58E-EB49-836F-C2A6B654E11C}"/>
              </a:ext>
            </a:extLst>
          </p:cNvPr>
          <p:cNvSpPr/>
          <p:nvPr/>
        </p:nvSpPr>
        <p:spPr bwMode="auto">
          <a:xfrm>
            <a:off x="4216400" y="2480039"/>
            <a:ext cx="1460500" cy="2946473"/>
          </a:xfrm>
          <a:custGeom>
            <a:avLst/>
            <a:gdLst>
              <a:gd name="connsiteX0" fmla="*/ 1460500 w 1460500"/>
              <a:gd name="connsiteY0" fmla="*/ 0 h 2946473"/>
              <a:gd name="connsiteX1" fmla="*/ 1244600 w 1460500"/>
              <a:gd name="connsiteY1" fmla="*/ 38100 h 2946473"/>
              <a:gd name="connsiteX2" fmla="*/ 1168400 w 1460500"/>
              <a:gd name="connsiteY2" fmla="*/ 63500 h 2946473"/>
              <a:gd name="connsiteX3" fmla="*/ 1117600 w 1460500"/>
              <a:gd name="connsiteY3" fmla="*/ 88900 h 2946473"/>
              <a:gd name="connsiteX4" fmla="*/ 1054100 w 1460500"/>
              <a:gd name="connsiteY4" fmla="*/ 101600 h 2946473"/>
              <a:gd name="connsiteX5" fmla="*/ 952500 w 1460500"/>
              <a:gd name="connsiteY5" fmla="*/ 152400 h 2946473"/>
              <a:gd name="connsiteX6" fmla="*/ 914400 w 1460500"/>
              <a:gd name="connsiteY6" fmla="*/ 177800 h 2946473"/>
              <a:gd name="connsiteX7" fmla="*/ 787400 w 1460500"/>
              <a:gd name="connsiteY7" fmla="*/ 215900 h 2946473"/>
              <a:gd name="connsiteX8" fmla="*/ 736600 w 1460500"/>
              <a:gd name="connsiteY8" fmla="*/ 241300 h 2946473"/>
              <a:gd name="connsiteX9" fmla="*/ 698500 w 1460500"/>
              <a:gd name="connsiteY9" fmla="*/ 266700 h 2946473"/>
              <a:gd name="connsiteX10" fmla="*/ 660400 w 1460500"/>
              <a:gd name="connsiteY10" fmla="*/ 279400 h 2946473"/>
              <a:gd name="connsiteX11" fmla="*/ 622300 w 1460500"/>
              <a:gd name="connsiteY11" fmla="*/ 304800 h 2946473"/>
              <a:gd name="connsiteX12" fmla="*/ 546100 w 1460500"/>
              <a:gd name="connsiteY12" fmla="*/ 330200 h 2946473"/>
              <a:gd name="connsiteX13" fmla="*/ 508000 w 1460500"/>
              <a:gd name="connsiteY13" fmla="*/ 342900 h 2946473"/>
              <a:gd name="connsiteX14" fmla="*/ 469900 w 1460500"/>
              <a:gd name="connsiteY14" fmla="*/ 368300 h 2946473"/>
              <a:gd name="connsiteX15" fmla="*/ 393700 w 1460500"/>
              <a:gd name="connsiteY15" fmla="*/ 393700 h 2946473"/>
              <a:gd name="connsiteX16" fmla="*/ 355600 w 1460500"/>
              <a:gd name="connsiteY16" fmla="*/ 406400 h 2946473"/>
              <a:gd name="connsiteX17" fmla="*/ 317500 w 1460500"/>
              <a:gd name="connsiteY17" fmla="*/ 431800 h 2946473"/>
              <a:gd name="connsiteX18" fmla="*/ 241300 w 1460500"/>
              <a:gd name="connsiteY18" fmla="*/ 457200 h 2946473"/>
              <a:gd name="connsiteX19" fmla="*/ 203200 w 1460500"/>
              <a:gd name="connsiteY19" fmla="*/ 482600 h 2946473"/>
              <a:gd name="connsiteX20" fmla="*/ 127000 w 1460500"/>
              <a:gd name="connsiteY20" fmla="*/ 508000 h 2946473"/>
              <a:gd name="connsiteX21" fmla="*/ 88900 w 1460500"/>
              <a:gd name="connsiteY21" fmla="*/ 533400 h 2946473"/>
              <a:gd name="connsiteX22" fmla="*/ 12700 w 1460500"/>
              <a:gd name="connsiteY22" fmla="*/ 571500 h 2946473"/>
              <a:gd name="connsiteX23" fmla="*/ 0 w 1460500"/>
              <a:gd name="connsiteY23" fmla="*/ 609600 h 2946473"/>
              <a:gd name="connsiteX24" fmla="*/ 12700 w 1460500"/>
              <a:gd name="connsiteY24" fmla="*/ 673100 h 2946473"/>
              <a:gd name="connsiteX25" fmla="*/ 88900 w 1460500"/>
              <a:gd name="connsiteY25" fmla="*/ 825500 h 2946473"/>
              <a:gd name="connsiteX26" fmla="*/ 114300 w 1460500"/>
              <a:gd name="connsiteY26" fmla="*/ 863600 h 2946473"/>
              <a:gd name="connsiteX27" fmla="*/ 152400 w 1460500"/>
              <a:gd name="connsiteY27" fmla="*/ 901700 h 2946473"/>
              <a:gd name="connsiteX28" fmla="*/ 177800 w 1460500"/>
              <a:gd name="connsiteY28" fmla="*/ 939800 h 2946473"/>
              <a:gd name="connsiteX29" fmla="*/ 254000 w 1460500"/>
              <a:gd name="connsiteY29" fmla="*/ 1003300 h 2946473"/>
              <a:gd name="connsiteX30" fmla="*/ 381000 w 1460500"/>
              <a:gd name="connsiteY30" fmla="*/ 1193800 h 2946473"/>
              <a:gd name="connsiteX31" fmla="*/ 431800 w 1460500"/>
              <a:gd name="connsiteY31" fmla="*/ 1270000 h 2946473"/>
              <a:gd name="connsiteX32" fmla="*/ 457200 w 1460500"/>
              <a:gd name="connsiteY32" fmla="*/ 1308100 h 2946473"/>
              <a:gd name="connsiteX33" fmla="*/ 546100 w 1460500"/>
              <a:gd name="connsiteY33" fmla="*/ 1422400 h 2946473"/>
              <a:gd name="connsiteX34" fmla="*/ 571500 w 1460500"/>
              <a:gd name="connsiteY34" fmla="*/ 1473200 h 2946473"/>
              <a:gd name="connsiteX35" fmla="*/ 596900 w 1460500"/>
              <a:gd name="connsiteY35" fmla="*/ 1549400 h 2946473"/>
              <a:gd name="connsiteX36" fmla="*/ 622300 w 1460500"/>
              <a:gd name="connsiteY36" fmla="*/ 1587500 h 2946473"/>
              <a:gd name="connsiteX37" fmla="*/ 647700 w 1460500"/>
              <a:gd name="connsiteY37" fmla="*/ 1663700 h 2946473"/>
              <a:gd name="connsiteX38" fmla="*/ 774700 w 1460500"/>
              <a:gd name="connsiteY38" fmla="*/ 1854200 h 2946473"/>
              <a:gd name="connsiteX39" fmla="*/ 800100 w 1460500"/>
              <a:gd name="connsiteY39" fmla="*/ 1892300 h 2946473"/>
              <a:gd name="connsiteX40" fmla="*/ 889000 w 1460500"/>
              <a:gd name="connsiteY40" fmla="*/ 2006600 h 2946473"/>
              <a:gd name="connsiteX41" fmla="*/ 927100 w 1460500"/>
              <a:gd name="connsiteY41" fmla="*/ 2120900 h 2946473"/>
              <a:gd name="connsiteX42" fmla="*/ 965200 w 1460500"/>
              <a:gd name="connsiteY42" fmla="*/ 2235200 h 2946473"/>
              <a:gd name="connsiteX43" fmla="*/ 977900 w 1460500"/>
              <a:gd name="connsiteY43" fmla="*/ 2273300 h 2946473"/>
              <a:gd name="connsiteX44" fmla="*/ 914400 w 1460500"/>
              <a:gd name="connsiteY44" fmla="*/ 2324100 h 2946473"/>
              <a:gd name="connsiteX45" fmla="*/ 876300 w 1460500"/>
              <a:gd name="connsiteY45" fmla="*/ 2362200 h 2946473"/>
              <a:gd name="connsiteX46" fmla="*/ 838200 w 1460500"/>
              <a:gd name="connsiteY46" fmla="*/ 2387600 h 2946473"/>
              <a:gd name="connsiteX47" fmla="*/ 774700 w 1460500"/>
              <a:gd name="connsiteY47" fmla="*/ 2463800 h 2946473"/>
              <a:gd name="connsiteX48" fmla="*/ 685800 w 1460500"/>
              <a:gd name="connsiteY48" fmla="*/ 2565400 h 2946473"/>
              <a:gd name="connsiteX49" fmla="*/ 622300 w 1460500"/>
              <a:gd name="connsiteY49" fmla="*/ 2641600 h 2946473"/>
              <a:gd name="connsiteX50" fmla="*/ 596900 w 1460500"/>
              <a:gd name="connsiteY50" fmla="*/ 2679700 h 2946473"/>
              <a:gd name="connsiteX51" fmla="*/ 558800 w 1460500"/>
              <a:gd name="connsiteY51" fmla="*/ 2705100 h 2946473"/>
              <a:gd name="connsiteX52" fmla="*/ 520700 w 1460500"/>
              <a:gd name="connsiteY52" fmla="*/ 2743200 h 2946473"/>
              <a:gd name="connsiteX53" fmla="*/ 406400 w 1460500"/>
              <a:gd name="connsiteY53" fmla="*/ 2819400 h 2946473"/>
              <a:gd name="connsiteX54" fmla="*/ 368300 w 1460500"/>
              <a:gd name="connsiteY54" fmla="*/ 2844800 h 2946473"/>
              <a:gd name="connsiteX55" fmla="*/ 292100 w 1460500"/>
              <a:gd name="connsiteY55" fmla="*/ 2908300 h 2946473"/>
              <a:gd name="connsiteX56" fmla="*/ 254000 w 1460500"/>
              <a:gd name="connsiteY56" fmla="*/ 2946400 h 294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0500" h="2946473">
                <a:moveTo>
                  <a:pt x="1460500" y="0"/>
                </a:moveTo>
                <a:cubicBezTo>
                  <a:pt x="1404750" y="7964"/>
                  <a:pt x="1291506" y="22465"/>
                  <a:pt x="1244600" y="38100"/>
                </a:cubicBezTo>
                <a:cubicBezTo>
                  <a:pt x="1219200" y="46567"/>
                  <a:pt x="1192347" y="51526"/>
                  <a:pt x="1168400" y="63500"/>
                </a:cubicBezTo>
                <a:cubicBezTo>
                  <a:pt x="1151467" y="71967"/>
                  <a:pt x="1135561" y="82913"/>
                  <a:pt x="1117600" y="88900"/>
                </a:cubicBezTo>
                <a:cubicBezTo>
                  <a:pt x="1097122" y="95726"/>
                  <a:pt x="1075267" y="97367"/>
                  <a:pt x="1054100" y="101600"/>
                </a:cubicBezTo>
                <a:cubicBezTo>
                  <a:pt x="1020233" y="118533"/>
                  <a:pt x="984005" y="131397"/>
                  <a:pt x="952500" y="152400"/>
                </a:cubicBezTo>
                <a:cubicBezTo>
                  <a:pt x="939800" y="160867"/>
                  <a:pt x="928429" y="171787"/>
                  <a:pt x="914400" y="177800"/>
                </a:cubicBezTo>
                <a:cubicBezTo>
                  <a:pt x="786789" y="232490"/>
                  <a:pt x="958139" y="130531"/>
                  <a:pt x="787400" y="215900"/>
                </a:cubicBezTo>
                <a:cubicBezTo>
                  <a:pt x="770467" y="224367"/>
                  <a:pt x="753038" y="231907"/>
                  <a:pt x="736600" y="241300"/>
                </a:cubicBezTo>
                <a:cubicBezTo>
                  <a:pt x="723348" y="248873"/>
                  <a:pt x="712152" y="259874"/>
                  <a:pt x="698500" y="266700"/>
                </a:cubicBezTo>
                <a:cubicBezTo>
                  <a:pt x="686526" y="272687"/>
                  <a:pt x="672374" y="273413"/>
                  <a:pt x="660400" y="279400"/>
                </a:cubicBezTo>
                <a:cubicBezTo>
                  <a:pt x="646748" y="286226"/>
                  <a:pt x="636248" y="298601"/>
                  <a:pt x="622300" y="304800"/>
                </a:cubicBezTo>
                <a:cubicBezTo>
                  <a:pt x="597834" y="315674"/>
                  <a:pt x="571500" y="321733"/>
                  <a:pt x="546100" y="330200"/>
                </a:cubicBezTo>
                <a:cubicBezTo>
                  <a:pt x="533400" y="334433"/>
                  <a:pt x="519139" y="335474"/>
                  <a:pt x="508000" y="342900"/>
                </a:cubicBezTo>
                <a:cubicBezTo>
                  <a:pt x="495300" y="351367"/>
                  <a:pt x="483848" y="362101"/>
                  <a:pt x="469900" y="368300"/>
                </a:cubicBezTo>
                <a:cubicBezTo>
                  <a:pt x="445434" y="379174"/>
                  <a:pt x="419100" y="385233"/>
                  <a:pt x="393700" y="393700"/>
                </a:cubicBezTo>
                <a:cubicBezTo>
                  <a:pt x="381000" y="397933"/>
                  <a:pt x="366739" y="398974"/>
                  <a:pt x="355600" y="406400"/>
                </a:cubicBezTo>
                <a:cubicBezTo>
                  <a:pt x="342900" y="414867"/>
                  <a:pt x="331448" y="425601"/>
                  <a:pt x="317500" y="431800"/>
                </a:cubicBezTo>
                <a:cubicBezTo>
                  <a:pt x="293034" y="442674"/>
                  <a:pt x="263577" y="442348"/>
                  <a:pt x="241300" y="457200"/>
                </a:cubicBezTo>
                <a:cubicBezTo>
                  <a:pt x="228600" y="465667"/>
                  <a:pt x="217148" y="476401"/>
                  <a:pt x="203200" y="482600"/>
                </a:cubicBezTo>
                <a:cubicBezTo>
                  <a:pt x="178734" y="493474"/>
                  <a:pt x="149277" y="493148"/>
                  <a:pt x="127000" y="508000"/>
                </a:cubicBezTo>
                <a:cubicBezTo>
                  <a:pt x="114300" y="516467"/>
                  <a:pt x="102552" y="526574"/>
                  <a:pt x="88900" y="533400"/>
                </a:cubicBezTo>
                <a:cubicBezTo>
                  <a:pt x="-16260" y="585980"/>
                  <a:pt x="121889" y="498707"/>
                  <a:pt x="12700" y="571500"/>
                </a:cubicBezTo>
                <a:cubicBezTo>
                  <a:pt x="8467" y="584200"/>
                  <a:pt x="0" y="596213"/>
                  <a:pt x="0" y="609600"/>
                </a:cubicBezTo>
                <a:cubicBezTo>
                  <a:pt x="0" y="631186"/>
                  <a:pt x="7020" y="652275"/>
                  <a:pt x="12700" y="673100"/>
                </a:cubicBezTo>
                <a:cubicBezTo>
                  <a:pt x="36968" y="762082"/>
                  <a:pt x="35546" y="745469"/>
                  <a:pt x="88900" y="825500"/>
                </a:cubicBezTo>
                <a:cubicBezTo>
                  <a:pt x="97367" y="838200"/>
                  <a:pt x="103507" y="852807"/>
                  <a:pt x="114300" y="863600"/>
                </a:cubicBezTo>
                <a:cubicBezTo>
                  <a:pt x="127000" y="876300"/>
                  <a:pt x="140902" y="887902"/>
                  <a:pt x="152400" y="901700"/>
                </a:cubicBezTo>
                <a:cubicBezTo>
                  <a:pt x="162171" y="913426"/>
                  <a:pt x="168029" y="928074"/>
                  <a:pt x="177800" y="939800"/>
                </a:cubicBezTo>
                <a:cubicBezTo>
                  <a:pt x="208358" y="976470"/>
                  <a:pt x="216538" y="978325"/>
                  <a:pt x="254000" y="1003300"/>
                </a:cubicBezTo>
                <a:lnTo>
                  <a:pt x="381000" y="1193800"/>
                </a:lnTo>
                <a:lnTo>
                  <a:pt x="431800" y="1270000"/>
                </a:lnTo>
                <a:cubicBezTo>
                  <a:pt x="440267" y="1282700"/>
                  <a:pt x="446407" y="1297307"/>
                  <a:pt x="457200" y="1308100"/>
                </a:cubicBezTo>
                <a:cubicBezTo>
                  <a:pt x="499011" y="1349911"/>
                  <a:pt x="515719" y="1361637"/>
                  <a:pt x="546100" y="1422400"/>
                </a:cubicBezTo>
                <a:cubicBezTo>
                  <a:pt x="554567" y="1439333"/>
                  <a:pt x="564469" y="1455622"/>
                  <a:pt x="571500" y="1473200"/>
                </a:cubicBezTo>
                <a:cubicBezTo>
                  <a:pt x="581444" y="1498059"/>
                  <a:pt x="582048" y="1527123"/>
                  <a:pt x="596900" y="1549400"/>
                </a:cubicBezTo>
                <a:cubicBezTo>
                  <a:pt x="605367" y="1562100"/>
                  <a:pt x="616101" y="1573552"/>
                  <a:pt x="622300" y="1587500"/>
                </a:cubicBezTo>
                <a:cubicBezTo>
                  <a:pt x="633174" y="1611966"/>
                  <a:pt x="632848" y="1641423"/>
                  <a:pt x="647700" y="1663700"/>
                </a:cubicBezTo>
                <a:lnTo>
                  <a:pt x="774700" y="1854200"/>
                </a:lnTo>
                <a:cubicBezTo>
                  <a:pt x="783167" y="1866900"/>
                  <a:pt x="789307" y="1881507"/>
                  <a:pt x="800100" y="1892300"/>
                </a:cubicBezTo>
                <a:cubicBezTo>
                  <a:pt x="832974" y="1925174"/>
                  <a:pt x="873809" y="1961028"/>
                  <a:pt x="889000" y="2006600"/>
                </a:cubicBezTo>
                <a:lnTo>
                  <a:pt x="927100" y="2120900"/>
                </a:lnTo>
                <a:lnTo>
                  <a:pt x="965200" y="2235200"/>
                </a:lnTo>
                <a:lnTo>
                  <a:pt x="977900" y="2273300"/>
                </a:lnTo>
                <a:cubicBezTo>
                  <a:pt x="921094" y="2358509"/>
                  <a:pt x="988012" y="2275025"/>
                  <a:pt x="914400" y="2324100"/>
                </a:cubicBezTo>
                <a:cubicBezTo>
                  <a:pt x="899456" y="2334063"/>
                  <a:pt x="890098" y="2350702"/>
                  <a:pt x="876300" y="2362200"/>
                </a:cubicBezTo>
                <a:cubicBezTo>
                  <a:pt x="864574" y="2371971"/>
                  <a:pt x="850900" y="2379133"/>
                  <a:pt x="838200" y="2387600"/>
                </a:cubicBezTo>
                <a:cubicBezTo>
                  <a:pt x="747436" y="2523746"/>
                  <a:pt x="888783" y="2317121"/>
                  <a:pt x="774700" y="2463800"/>
                </a:cubicBezTo>
                <a:cubicBezTo>
                  <a:pt x="694918" y="2566377"/>
                  <a:pt x="759558" y="2516228"/>
                  <a:pt x="685800" y="2565400"/>
                </a:cubicBezTo>
                <a:cubicBezTo>
                  <a:pt x="622737" y="2659995"/>
                  <a:pt x="703788" y="2543814"/>
                  <a:pt x="622300" y="2641600"/>
                </a:cubicBezTo>
                <a:cubicBezTo>
                  <a:pt x="612529" y="2653326"/>
                  <a:pt x="607693" y="2668907"/>
                  <a:pt x="596900" y="2679700"/>
                </a:cubicBezTo>
                <a:cubicBezTo>
                  <a:pt x="586107" y="2690493"/>
                  <a:pt x="570526" y="2695329"/>
                  <a:pt x="558800" y="2705100"/>
                </a:cubicBezTo>
                <a:cubicBezTo>
                  <a:pt x="545002" y="2716598"/>
                  <a:pt x="534877" y="2732173"/>
                  <a:pt x="520700" y="2743200"/>
                </a:cubicBezTo>
                <a:lnTo>
                  <a:pt x="406400" y="2819400"/>
                </a:lnTo>
                <a:cubicBezTo>
                  <a:pt x="393700" y="2827867"/>
                  <a:pt x="379093" y="2834007"/>
                  <a:pt x="368300" y="2844800"/>
                </a:cubicBezTo>
                <a:cubicBezTo>
                  <a:pt x="319407" y="2893693"/>
                  <a:pt x="345144" y="2872937"/>
                  <a:pt x="292100" y="2908300"/>
                </a:cubicBezTo>
                <a:cubicBezTo>
                  <a:pt x="264352" y="2949922"/>
                  <a:pt x="281964" y="2946400"/>
                  <a:pt x="254000" y="2946400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651AF5-DA73-4B49-8DEA-3C96314BF9DE}"/>
              </a:ext>
            </a:extLst>
          </p:cNvPr>
          <p:cNvCxnSpPr/>
          <p:nvPr/>
        </p:nvCxnSpPr>
        <p:spPr bwMode="auto">
          <a:xfrm>
            <a:off x="10134600" y="2111738"/>
            <a:ext cx="0" cy="334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5400000">
                <a:off x="9486900" y="3617574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Depth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0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486900" y="3617574"/>
                <a:ext cx="1752600" cy="536128"/>
              </a:xfrm>
              <a:prstGeom prst="rect">
                <a:avLst/>
              </a:prstGeom>
              <a:blipFill>
                <a:blip r:embed="rId14"/>
                <a:stretch>
                  <a:fillRect l="-454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75520" y="6009352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Each path/leaf labeled by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6009352"/>
                <a:ext cx="8581520" cy="956916"/>
              </a:xfrm>
              <a:prstGeom prst="rect">
                <a:avLst/>
              </a:prstGeom>
              <a:blipFill>
                <a:blip r:embed="rId1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3" grpId="0" animBg="1"/>
      <p:bldP spid="67" grpId="0"/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81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n bits each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80" y="1100484"/>
                <a:ext cx="8581520" cy="956916"/>
              </a:xfrm>
              <a:prstGeom prst="rect">
                <a:avLst/>
              </a:prstGeom>
              <a:blipFill>
                <a:blip r:embed="rId3"/>
                <a:stretch>
                  <a:fillRect l="-1182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81680" y="22098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pseudorandom function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defined by a 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where:</a:t>
                </a: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680" y="2209800"/>
                <a:ext cx="8581520" cy="956916"/>
              </a:xfrm>
              <a:prstGeom prst="rect">
                <a:avLst/>
              </a:prstGeom>
              <a:blipFill>
                <a:blip r:embed="rId4"/>
                <a:stretch>
                  <a:fillRect l="-1182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D81628A-7EF7-CA4A-8A3E-16970B2155FB}"/>
              </a:ext>
            </a:extLst>
          </p:cNvPr>
          <p:cNvGrpSpPr/>
          <p:nvPr/>
        </p:nvGrpSpPr>
        <p:grpSpPr>
          <a:xfrm>
            <a:off x="1906968" y="3034487"/>
            <a:ext cx="8581520" cy="1320066"/>
            <a:chOff x="382968" y="3034487"/>
            <a:chExt cx="8581520" cy="132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4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ℓ−</m:t>
                                </m:r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(…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altLang="en-US" sz="2400" b="1" dirty="0">
                            <a:solidFill>
                              <a:srgbClr val="0033CC"/>
                            </a:solidFill>
                            <a:latin typeface="American Typewriter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8148EA9-1EF2-1C49-85BA-0AD27D7CDEA7}"/>
                </a:ext>
              </a:extLst>
            </p:cNvPr>
            <p:cNvSpPr/>
            <p:nvPr/>
          </p:nvSpPr>
          <p:spPr bwMode="auto">
            <a:xfrm rot="16200000">
              <a:off x="3104674" y="3193699"/>
              <a:ext cx="155448" cy="1335596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/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US" altLang="en-US" sz="2000" dirty="0">
                      <a:solidFill>
                        <a:srgbClr val="00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-bit input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877" t="-9375" r="-3509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720" y="4701549"/>
                <a:ext cx="8292480" cy="1055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defines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pseudorandom bits.</a:t>
                </a:r>
              </a:p>
            </p:txBody>
          </p:sp>
        </mc:Choice>
        <mc:Fallback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720" y="4701549"/>
                <a:ext cx="8292480" cy="1055967"/>
              </a:xfrm>
              <a:prstGeom prst="rect">
                <a:avLst/>
              </a:prstGeom>
              <a:blipFill>
                <a:blip r:embed="rId7"/>
                <a:stretch>
                  <a:fillRect l="-1070" t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70720" y="5391944"/>
                <a:ext cx="8292480" cy="932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 can be computed using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of the PRG G (as opposed 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as before.) </a:t>
                </a:r>
              </a:p>
            </p:txBody>
          </p:sp>
        </mc:Choice>
        <mc:Fallback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70720" y="5391944"/>
                <a:ext cx="8292480" cy="932656"/>
              </a:xfrm>
              <a:prstGeom prst="rect">
                <a:avLst/>
              </a:prstGeom>
              <a:blipFill>
                <a:blip r:embed="rId8"/>
                <a:stretch>
                  <a:fillRect l="-612" t="-2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1775520" y="228601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 Repetition Lemma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33BE7847-7F5D-5544-824A-023964AD6C5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1172222"/>
            <a:ext cx="9067800" cy="1494778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Lemma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Let G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 a PRG. Then, for every polynomial L=L(n), the following two distributions are computationally indistinguishable: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743200" y="2485598"/>
                <a:ext cx="6400800" cy="7148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≈(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33CC"/>
                  </a:solidFill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5598"/>
                <a:ext cx="6400800" cy="714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4D9D334-003E-844F-8ABE-97E70CD2F8AE}"/>
              </a:ext>
            </a:extLst>
          </p:cNvPr>
          <p:cNvSpPr/>
          <p:nvPr/>
        </p:nvSpPr>
        <p:spPr bwMode="auto">
          <a:xfrm>
            <a:off x="1612900" y="1172222"/>
            <a:ext cx="8875588" cy="218057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EC030571-5BFC-BF4D-8D95-1F6DBA3E5A7B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0" y="4267201"/>
            <a:ext cx="9067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Proof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/>
              <p:nvPr/>
            </p:nvSpPr>
            <p:spPr>
              <a:xfrm>
                <a:off x="1625600" y="4962435"/>
                <a:ext cx="8875588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If there is a ppt distinguisher between the two distributions with distinguishing advantage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then there is a ppt distinguisher for G with advantage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4962435"/>
                <a:ext cx="8875588" cy="646331"/>
              </a:xfrm>
              <a:prstGeom prst="rect">
                <a:avLst/>
              </a:prstGeom>
              <a:blipFill>
                <a:blip r:embed="rId4"/>
                <a:stretch>
                  <a:fillRect l="-714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AB6ABD53-EEFD-DF48-B34C-F3CE0B5CA1E4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4267201"/>
            <a:ext cx="6781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By Hybrid Argument.</a:t>
            </a:r>
            <a:endParaRPr lang="en-US" altLang="en-US" sz="2400" dirty="0">
              <a:solidFill>
                <a:srgbClr val="000000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222827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470227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276" y="3678984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276" y="3678984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414665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720" y="4454195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446" y="2727664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728" y="1752468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728" y="1752468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8906" y="4516528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8906" y="4516528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45640" y="4451783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1" y="4460828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1" y="4460828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6934200" y="2697703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4705" y="1786149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altLang="en-US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4705" y="1786149"/>
                <a:ext cx="3814570" cy="472373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3728686" y="5887044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1524001" y="1066800"/>
            <a:ext cx="9139903" cy="1228832"/>
            <a:chOff x="228600" y="5347025"/>
            <a:chExt cx="9139903" cy="1228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8824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≥1/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By contradiction. Assume there is a ppt D and a poly function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</m:oMath>
                  </a14:m>
                  <a:r>
                    <a:rPr lang="en-US" alt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s.t.</a:t>
                  </a:r>
                  <a:r>
                    <a:rPr lang="en-US" altLang="en-US" dirty="0">
                      <a:solidFill>
                        <a:srgbClr val="000000"/>
                      </a:solidFill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012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89081C09-4E18-1C46-828F-E2145B7B4D74}"/>
              </a:ext>
            </a:extLst>
          </p:cNvPr>
          <p:cNvSpPr txBox="1">
            <a:spLocks/>
          </p:cNvSpPr>
          <p:nvPr/>
        </p:nvSpPr>
        <p:spPr>
          <a:xfrm>
            <a:off x="1775520" y="76201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Aft>
                <a:spcPct val="0"/>
              </a:spcAft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GGM PRF: Proof of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8E17B-457F-5845-95F4-78A52DE64AA0}"/>
              </a:ext>
            </a:extLst>
          </p:cNvPr>
          <p:cNvSpPr/>
          <p:nvPr/>
        </p:nvSpPr>
        <p:spPr bwMode="auto">
          <a:xfrm>
            <a:off x="1219200" y="2438400"/>
            <a:ext cx="10515600" cy="5181600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18" y="139260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3048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6392" y="2746286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Idea: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argument by levels of the tree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3534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1AB070-77E1-194A-AF02-CCB48596B23D}"/>
              </a:ext>
            </a:extLst>
          </p:cNvPr>
          <p:cNvGrpSpPr/>
          <p:nvPr/>
        </p:nvGrpSpPr>
        <p:grpSpPr>
          <a:xfrm>
            <a:off x="1676401" y="794306"/>
            <a:ext cx="4298491" cy="3554502"/>
            <a:chOff x="1592760" y="2153722"/>
            <a:chExt cx="4298491" cy="3554502"/>
          </a:xfrm>
        </p:grpSpPr>
        <p:grpSp>
          <p:nvGrpSpPr>
            <p:cNvPr id="77" name="Group 3">
              <a:extLst>
                <a:ext uri="{FF2B5EF4-FFF2-40B4-BE49-F238E27FC236}">
                  <a16:creationId xmlns:a16="http://schemas.microsoft.com/office/drawing/2014/main" id="{AAFA1145-FC1D-754A-AD81-BB99450A7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87" name="Oval 4">
                <a:extLst>
                  <a:ext uri="{FF2B5EF4-FFF2-40B4-BE49-F238E27FC236}">
                    <a16:creationId xmlns:a16="http://schemas.microsoft.com/office/drawing/2014/main" id="{65BDF3DB-1C1A-8742-B2FA-ECF7CC171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8" name="Oval 5">
                <a:extLst>
                  <a:ext uri="{FF2B5EF4-FFF2-40B4-BE49-F238E27FC236}">
                    <a16:creationId xmlns:a16="http://schemas.microsoft.com/office/drawing/2014/main" id="{BD6ACB29-5BD7-A84E-A544-CC577DCE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9" name="Line 6">
                <a:extLst>
                  <a:ext uri="{FF2B5EF4-FFF2-40B4-BE49-F238E27FC236}">
                    <a16:creationId xmlns:a16="http://schemas.microsoft.com/office/drawing/2014/main" id="{D393CC6D-7DB5-FF4E-AFF8-9A174C027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F932BB1B-5B21-6C4A-A1C1-108E82B23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8">
                <a:extLst>
                  <a:ext uri="{FF2B5EF4-FFF2-40B4-BE49-F238E27FC236}">
                    <a16:creationId xmlns:a16="http://schemas.microsoft.com/office/drawing/2014/main" id="{FC69C7A9-B067-654B-8DF3-044E399E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9">
                <a:extLst>
                  <a:ext uri="{FF2B5EF4-FFF2-40B4-BE49-F238E27FC236}">
                    <a16:creationId xmlns:a16="http://schemas.microsoft.com/office/drawing/2014/main" id="{6A3A639C-3A6B-4140-9F24-ED948591F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10">
                <a:extLst>
                  <a:ext uri="{FF2B5EF4-FFF2-40B4-BE49-F238E27FC236}">
                    <a16:creationId xmlns:a16="http://schemas.microsoft.com/office/drawing/2014/main" id="{6F41D9E3-DAF8-774C-B2B0-201F7619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94" name="Group 11">
                <a:extLst>
                  <a:ext uri="{FF2B5EF4-FFF2-40B4-BE49-F238E27FC236}">
                    <a16:creationId xmlns:a16="http://schemas.microsoft.com/office/drawing/2014/main" id="{D8DA7A3E-D569-2B49-92AE-2C0705236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08" name="Oval 12">
                  <a:extLst>
                    <a:ext uri="{FF2B5EF4-FFF2-40B4-BE49-F238E27FC236}">
                      <a16:creationId xmlns:a16="http://schemas.microsoft.com/office/drawing/2014/main" id="{C16A0A72-1978-F443-A5C0-C6F1EC156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9" name="Oval 13">
                  <a:extLst>
                    <a:ext uri="{FF2B5EF4-FFF2-40B4-BE49-F238E27FC236}">
                      <a16:creationId xmlns:a16="http://schemas.microsoft.com/office/drawing/2014/main" id="{C1C2404B-B3E8-1647-94B1-D4EF75DBA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0" name="Oval 14">
                  <a:extLst>
                    <a:ext uri="{FF2B5EF4-FFF2-40B4-BE49-F238E27FC236}">
                      <a16:creationId xmlns:a16="http://schemas.microsoft.com/office/drawing/2014/main" id="{58F4F849-E5B0-864B-9235-B38546678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1" name="Line 15">
                  <a:extLst>
                    <a:ext uri="{FF2B5EF4-FFF2-40B4-BE49-F238E27FC236}">
                      <a16:creationId xmlns:a16="http://schemas.microsoft.com/office/drawing/2014/main" id="{1041CF69-DBF6-9D47-868C-FDC2FE23F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2" name="Line 16">
                  <a:extLst>
                    <a:ext uri="{FF2B5EF4-FFF2-40B4-BE49-F238E27FC236}">
                      <a16:creationId xmlns:a16="http://schemas.microsoft.com/office/drawing/2014/main" id="{E9E38012-2333-C840-8380-8938B7721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95" name="Group 17">
                <a:extLst>
                  <a:ext uri="{FF2B5EF4-FFF2-40B4-BE49-F238E27FC236}">
                    <a16:creationId xmlns:a16="http://schemas.microsoft.com/office/drawing/2014/main" id="{C128F99D-27AE-9D42-9429-42D769669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03" name="Oval 18">
                  <a:extLst>
                    <a:ext uri="{FF2B5EF4-FFF2-40B4-BE49-F238E27FC236}">
                      <a16:creationId xmlns:a16="http://schemas.microsoft.com/office/drawing/2014/main" id="{8F880E85-D4F7-0340-8B1D-CBE63A01F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" name="Oval 19">
                  <a:extLst>
                    <a:ext uri="{FF2B5EF4-FFF2-40B4-BE49-F238E27FC236}">
                      <a16:creationId xmlns:a16="http://schemas.microsoft.com/office/drawing/2014/main" id="{C7E9B77B-9AA1-4048-9A43-6D0C8F43F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5" name="Oval 20">
                  <a:extLst>
                    <a:ext uri="{FF2B5EF4-FFF2-40B4-BE49-F238E27FC236}">
                      <a16:creationId xmlns:a16="http://schemas.microsoft.com/office/drawing/2014/main" id="{A1A016B7-E05C-CC45-A532-5FFBAA777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6" name="Line 21">
                  <a:extLst>
                    <a:ext uri="{FF2B5EF4-FFF2-40B4-BE49-F238E27FC236}">
                      <a16:creationId xmlns:a16="http://schemas.microsoft.com/office/drawing/2014/main" id="{DCE28307-247C-2D40-AFFA-B88828D87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7" name="Line 22">
                  <a:extLst>
                    <a:ext uri="{FF2B5EF4-FFF2-40B4-BE49-F238E27FC236}">
                      <a16:creationId xmlns:a16="http://schemas.microsoft.com/office/drawing/2014/main" id="{EDD82873-CDC3-EF4A-A335-64AF9A287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6" name="Oval 23">
                <a:extLst>
                  <a:ext uri="{FF2B5EF4-FFF2-40B4-BE49-F238E27FC236}">
                    <a16:creationId xmlns:a16="http://schemas.microsoft.com/office/drawing/2014/main" id="{C91C519C-4522-AC4C-AE92-1B62141E0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934BD6BC-4B44-4B4E-ABFA-A8AA320E1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8" name="Line 25">
                <a:extLst>
                  <a:ext uri="{FF2B5EF4-FFF2-40B4-BE49-F238E27FC236}">
                    <a16:creationId xmlns:a16="http://schemas.microsoft.com/office/drawing/2014/main" id="{7747DE8C-DEC4-794E-BC13-5A3016BFE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9" name="Line 26">
                <a:extLst>
                  <a:ext uri="{FF2B5EF4-FFF2-40B4-BE49-F238E27FC236}">
                    <a16:creationId xmlns:a16="http://schemas.microsoft.com/office/drawing/2014/main" id="{5DBA040C-6AFE-F74A-BAF6-483A0B1DB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0" name="Oval 27">
                <a:extLst>
                  <a:ext uri="{FF2B5EF4-FFF2-40B4-BE49-F238E27FC236}">
                    <a16:creationId xmlns:a16="http://schemas.microsoft.com/office/drawing/2014/main" id="{3D3A62D0-C90D-2641-9E77-66ECA4907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1" name="Oval 28">
                <a:extLst>
                  <a:ext uri="{FF2B5EF4-FFF2-40B4-BE49-F238E27FC236}">
                    <a16:creationId xmlns:a16="http://schemas.microsoft.com/office/drawing/2014/main" id="{837650E6-76DD-E64A-897C-DACA8E4F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" name="Oval 29">
                <a:extLst>
                  <a:ext uri="{FF2B5EF4-FFF2-40B4-BE49-F238E27FC236}">
                    <a16:creationId xmlns:a16="http://schemas.microsoft.com/office/drawing/2014/main" id="{72B5D986-2EF7-944F-AADF-35D37E662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6FC28D65-D3A6-044C-A07A-CCB66E20E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327701"/>
                  <a:ext cx="7731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327701"/>
                  <a:ext cx="77311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9ACEF2-2AF4-C74C-918F-5DC6C82085B3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979AC5-42CB-684E-9997-C4E1568FFDF4}"/>
                </a:ext>
              </a:extLst>
            </p:cNvPr>
            <p:cNvGrpSpPr/>
            <p:nvPr/>
          </p:nvGrpSpPr>
          <p:grpSpPr>
            <a:xfrm>
              <a:off x="2327392" y="2973687"/>
              <a:ext cx="3563859" cy="373172"/>
              <a:chOff x="1275984" y="5061802"/>
              <a:chExt cx="3563859" cy="37317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781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78136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7880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78803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9CCC9E-121C-E24E-9751-A7968D1A322B}"/>
              </a:ext>
            </a:extLst>
          </p:cNvPr>
          <p:cNvGrpSpPr/>
          <p:nvPr/>
        </p:nvGrpSpPr>
        <p:grpSpPr>
          <a:xfrm>
            <a:off x="2260976" y="4850540"/>
            <a:ext cx="3301625" cy="483461"/>
            <a:chOff x="1447800" y="2069785"/>
            <a:chExt cx="3301625" cy="4834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DF722E-F166-B545-BB20-EF8E3F08D0FF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8AE62E5-8B1E-4145-9023-BDCDBDD890C6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43231A0-4B06-524E-89CA-BA57B54E550B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63">
                    <a:extLst>
                      <a:ext uri="{FF2B5EF4-FFF2-40B4-BE49-F238E27FC236}">
                        <a16:creationId xmlns:a16="http://schemas.microsoft.com/office/drawing/2014/main" id="{AC12B942-AABD-5B48-995D-DCAC198C00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6909D4E-19B2-AE49-A2BC-19DDD7FB639B}"/>
              </a:ext>
            </a:extLst>
          </p:cNvPr>
          <p:cNvSpPr/>
          <p:nvPr/>
        </p:nvSpPr>
        <p:spPr bwMode="auto">
          <a:xfrm>
            <a:off x="1676401" y="1016971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/>
              <p:nvPr/>
            </p:nvSpPr>
            <p:spPr>
              <a:xfrm>
                <a:off x="2602038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38" y="4404154"/>
                <a:ext cx="1969963" cy="394210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018" y="139260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world: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3048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076" y="412188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baseline="0" dirty="0">
                <a:solidFill>
                  <a:srgbClr val="B73B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7878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3534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7388836" y="5654836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6316459" y="1016971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781801" y="4651671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B73BF3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B73BF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6525522" y="806142"/>
            <a:ext cx="3688846" cy="3554502"/>
            <a:chOff x="2197604" y="2153722"/>
            <a:chExt cx="3688846" cy="3554502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74" name="Oval 12">
                  <a:extLst>
                    <a:ext uri="{FF2B5EF4-FFF2-40B4-BE49-F238E27FC236}">
                      <a16:creationId xmlns:a16="http://schemas.microsoft.com/office/drawing/2014/main" id="{21BACFCB-9A13-864A-9337-04FEE070B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7" name="Line 15">
                  <a:extLst>
                    <a:ext uri="{FF2B5EF4-FFF2-40B4-BE49-F238E27FC236}">
                      <a16:creationId xmlns:a16="http://schemas.microsoft.com/office/drawing/2014/main" id="{CB9DF446-5A65-EE45-8C8D-FE7FECD8C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8" name="Line 16">
                  <a:extLst>
                    <a:ext uri="{FF2B5EF4-FFF2-40B4-BE49-F238E27FC236}">
                      <a16:creationId xmlns:a16="http://schemas.microsoft.com/office/drawing/2014/main" id="{BFA9309F-7003-2842-A445-ABF70E0F6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69" name="Oval 18">
                  <a:extLst>
                    <a:ext uri="{FF2B5EF4-FFF2-40B4-BE49-F238E27FC236}">
                      <a16:creationId xmlns:a16="http://schemas.microsoft.com/office/drawing/2014/main" id="{23F1EF2D-8A0C-2944-BD26-A765C7EDC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2" name="Line 21">
                  <a:extLst>
                    <a:ext uri="{FF2B5EF4-FFF2-40B4-BE49-F238E27FC236}">
                      <a16:creationId xmlns:a16="http://schemas.microsoft.com/office/drawing/2014/main" id="{BC88D084-CC62-0546-B421-1BA9E5647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3" name="Line 22">
                  <a:extLst>
                    <a:ext uri="{FF2B5EF4-FFF2-40B4-BE49-F238E27FC236}">
                      <a16:creationId xmlns:a16="http://schemas.microsoft.com/office/drawing/2014/main" id="{1E160DA9-ADC8-9342-ADE4-773F5912C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760854" y="2965122"/>
              <a:ext cx="2788509" cy="377897"/>
              <a:chOff x="1709446" y="5053237"/>
              <a:chExt cx="2788509" cy="3778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4402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44024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4461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44614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6997723" y="1019017"/>
                <a:ext cx="2411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23" y="1019017"/>
                <a:ext cx="2411301" cy="369332"/>
              </a:xfrm>
              <a:prstGeom prst="rect">
                <a:avLst/>
              </a:prstGeom>
              <a:blipFill>
                <a:blip r:embed="rId17"/>
                <a:stretch>
                  <a:fillRect t="-6667" r="-15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BB21CD7-F9FF-2944-8ABE-9801BC5332F5}"/>
              </a:ext>
            </a:extLst>
          </p:cNvPr>
          <p:cNvGrpSpPr/>
          <p:nvPr/>
        </p:nvGrpSpPr>
        <p:grpSpPr>
          <a:xfrm>
            <a:off x="1676401" y="794306"/>
            <a:ext cx="4298491" cy="3554502"/>
            <a:chOff x="1592760" y="2153722"/>
            <a:chExt cx="4298491" cy="3554502"/>
          </a:xfrm>
        </p:grpSpPr>
        <p:grpSp>
          <p:nvGrpSpPr>
            <p:cNvPr id="181" name="Group 3">
              <a:extLst>
                <a:ext uri="{FF2B5EF4-FFF2-40B4-BE49-F238E27FC236}">
                  <a16:creationId xmlns:a16="http://schemas.microsoft.com/office/drawing/2014/main" id="{A5AE6F5F-F1FA-C84F-8154-14DE76B6D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190" name="Oval 4">
                <a:extLst>
                  <a:ext uri="{FF2B5EF4-FFF2-40B4-BE49-F238E27FC236}">
                    <a16:creationId xmlns:a16="http://schemas.microsoft.com/office/drawing/2014/main" id="{49120310-9ADF-8541-B71D-50FC10BE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1" name="Oval 5">
                <a:extLst>
                  <a:ext uri="{FF2B5EF4-FFF2-40B4-BE49-F238E27FC236}">
                    <a16:creationId xmlns:a16="http://schemas.microsoft.com/office/drawing/2014/main" id="{4D5964D2-A952-E145-A3DC-AB702B21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2" name="Line 6">
                <a:extLst>
                  <a:ext uri="{FF2B5EF4-FFF2-40B4-BE49-F238E27FC236}">
                    <a16:creationId xmlns:a16="http://schemas.microsoft.com/office/drawing/2014/main" id="{1BEF6D8B-9FBD-1348-9984-BF3ED065F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3" name="Line 7">
                <a:extLst>
                  <a:ext uri="{FF2B5EF4-FFF2-40B4-BE49-F238E27FC236}">
                    <a16:creationId xmlns:a16="http://schemas.microsoft.com/office/drawing/2014/main" id="{EACB9BF3-300C-314B-ADEE-312E64E97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4" name="Oval 8">
                <a:extLst>
                  <a:ext uri="{FF2B5EF4-FFF2-40B4-BE49-F238E27FC236}">
                    <a16:creationId xmlns:a16="http://schemas.microsoft.com/office/drawing/2014/main" id="{3329032D-123C-7D43-99CD-90A52B078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5" name="Line 9">
                <a:extLst>
                  <a:ext uri="{FF2B5EF4-FFF2-40B4-BE49-F238E27FC236}">
                    <a16:creationId xmlns:a16="http://schemas.microsoft.com/office/drawing/2014/main" id="{5CAC34A4-174B-B141-823B-EE155CC21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6" name="Line 10">
                <a:extLst>
                  <a:ext uri="{FF2B5EF4-FFF2-40B4-BE49-F238E27FC236}">
                    <a16:creationId xmlns:a16="http://schemas.microsoft.com/office/drawing/2014/main" id="{662C3F4F-D58A-7A4E-A7E5-1BB822860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97" name="Group 11">
                <a:extLst>
                  <a:ext uri="{FF2B5EF4-FFF2-40B4-BE49-F238E27FC236}">
                    <a16:creationId xmlns:a16="http://schemas.microsoft.com/office/drawing/2014/main" id="{B16C277A-EEAA-DE4B-B891-EB0E31EC8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11" name="Oval 12">
                  <a:extLst>
                    <a:ext uri="{FF2B5EF4-FFF2-40B4-BE49-F238E27FC236}">
                      <a16:creationId xmlns:a16="http://schemas.microsoft.com/office/drawing/2014/main" id="{68AE6CE2-54A6-6B4F-9103-371F9FDC6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2" name="Oval 13">
                  <a:extLst>
                    <a:ext uri="{FF2B5EF4-FFF2-40B4-BE49-F238E27FC236}">
                      <a16:creationId xmlns:a16="http://schemas.microsoft.com/office/drawing/2014/main" id="{ABA5AD60-2549-0347-8193-F37822C2A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3" name="Oval 14">
                  <a:extLst>
                    <a:ext uri="{FF2B5EF4-FFF2-40B4-BE49-F238E27FC236}">
                      <a16:creationId xmlns:a16="http://schemas.microsoft.com/office/drawing/2014/main" id="{AA5ACF97-690B-CE42-9A9C-F413F5A4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4" name="Line 15">
                  <a:extLst>
                    <a:ext uri="{FF2B5EF4-FFF2-40B4-BE49-F238E27FC236}">
                      <a16:creationId xmlns:a16="http://schemas.microsoft.com/office/drawing/2014/main" id="{87E5133B-84BF-404F-A556-5A489BEF8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5" name="Line 16">
                  <a:extLst>
                    <a:ext uri="{FF2B5EF4-FFF2-40B4-BE49-F238E27FC236}">
                      <a16:creationId xmlns:a16="http://schemas.microsoft.com/office/drawing/2014/main" id="{60859099-DC9A-494D-9AE8-7A304AFE2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98" name="Group 17">
                <a:extLst>
                  <a:ext uri="{FF2B5EF4-FFF2-40B4-BE49-F238E27FC236}">
                    <a16:creationId xmlns:a16="http://schemas.microsoft.com/office/drawing/2014/main" id="{6CA2391C-3F6A-844F-A04F-C9297059B2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06" name="Oval 18">
                  <a:extLst>
                    <a:ext uri="{FF2B5EF4-FFF2-40B4-BE49-F238E27FC236}">
                      <a16:creationId xmlns:a16="http://schemas.microsoft.com/office/drawing/2014/main" id="{ADF7E724-A593-DE43-827E-E1DD42F16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7" name="Oval 19">
                  <a:extLst>
                    <a:ext uri="{FF2B5EF4-FFF2-40B4-BE49-F238E27FC236}">
                      <a16:creationId xmlns:a16="http://schemas.microsoft.com/office/drawing/2014/main" id="{6B5CD5DC-153E-D146-B159-7EA508DD8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8" name="Oval 20">
                  <a:extLst>
                    <a:ext uri="{FF2B5EF4-FFF2-40B4-BE49-F238E27FC236}">
                      <a16:creationId xmlns:a16="http://schemas.microsoft.com/office/drawing/2014/main" id="{F244675A-B038-D547-ABF8-6BEA6F52F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9" name="Line 21">
                  <a:extLst>
                    <a:ext uri="{FF2B5EF4-FFF2-40B4-BE49-F238E27FC236}">
                      <a16:creationId xmlns:a16="http://schemas.microsoft.com/office/drawing/2014/main" id="{D85591C9-9814-2240-A0F7-9B1ADBCA0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0" name="Line 22">
                  <a:extLst>
                    <a:ext uri="{FF2B5EF4-FFF2-40B4-BE49-F238E27FC236}">
                      <a16:creationId xmlns:a16="http://schemas.microsoft.com/office/drawing/2014/main" id="{BFE3B46E-E1C7-D340-BA4E-C7D39B211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99" name="Oval 23">
                <a:extLst>
                  <a:ext uri="{FF2B5EF4-FFF2-40B4-BE49-F238E27FC236}">
                    <a16:creationId xmlns:a16="http://schemas.microsoft.com/office/drawing/2014/main" id="{640BBD24-2647-F34E-A332-A749B8D7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0" name="Oval 24">
                <a:extLst>
                  <a:ext uri="{FF2B5EF4-FFF2-40B4-BE49-F238E27FC236}">
                    <a16:creationId xmlns:a16="http://schemas.microsoft.com/office/drawing/2014/main" id="{81AE70B2-214D-1E46-8A9F-F68C4762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1" name="Line 25">
                <a:extLst>
                  <a:ext uri="{FF2B5EF4-FFF2-40B4-BE49-F238E27FC236}">
                    <a16:creationId xmlns:a16="http://schemas.microsoft.com/office/drawing/2014/main" id="{6DEDF8A4-F228-B44F-8475-7FAAF6169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2" name="Line 26">
                <a:extLst>
                  <a:ext uri="{FF2B5EF4-FFF2-40B4-BE49-F238E27FC236}">
                    <a16:creationId xmlns:a16="http://schemas.microsoft.com/office/drawing/2014/main" id="{89391BE9-3C94-9445-9650-3DAC9BA24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3" name="Oval 27">
                <a:extLst>
                  <a:ext uri="{FF2B5EF4-FFF2-40B4-BE49-F238E27FC236}">
                    <a16:creationId xmlns:a16="http://schemas.microsoft.com/office/drawing/2014/main" id="{6B7D575C-6FF0-D74B-9862-47282F6EF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4" name="Oval 28">
                <a:extLst>
                  <a:ext uri="{FF2B5EF4-FFF2-40B4-BE49-F238E27FC236}">
                    <a16:creationId xmlns:a16="http://schemas.microsoft.com/office/drawing/2014/main" id="{32274309-00EC-D042-8E90-B5FF09DB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5" name="Oval 29">
                <a:extLst>
                  <a:ext uri="{FF2B5EF4-FFF2-40B4-BE49-F238E27FC236}">
                    <a16:creationId xmlns:a16="http://schemas.microsoft.com/office/drawing/2014/main" id="{6DCB5479-6432-6740-98DD-29C97914B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82" name="Text Box 30">
              <a:extLst>
                <a:ext uri="{FF2B5EF4-FFF2-40B4-BE49-F238E27FC236}">
                  <a16:creationId xmlns:a16="http://schemas.microsoft.com/office/drawing/2014/main" id="{E9ED11CD-6ED4-F54E-817C-4BA7FF2A1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327701"/>
                  <a:ext cx="773113" cy="36933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327701"/>
                  <a:ext cx="773113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D699964-C330-3F46-9239-40B2B4106F91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37CD7D6-5C15-5848-ADF8-AE29C74E5C40}"/>
                </a:ext>
              </a:extLst>
            </p:cNvPr>
            <p:cNvGrpSpPr/>
            <p:nvPr/>
          </p:nvGrpSpPr>
          <p:grpSpPr>
            <a:xfrm>
              <a:off x="2327392" y="2973687"/>
              <a:ext cx="3563859" cy="373172"/>
              <a:chOff x="1275984" y="5061802"/>
              <a:chExt cx="3563859" cy="37317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78136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781368" cy="3693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78803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/>
                  </a:p>
                </p:txBody>
              </p:sp>
            </mc:Choice>
            <mc:Fallback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78803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2723443-9336-B94E-A079-244683F6D93A}"/>
              </a:ext>
            </a:extLst>
          </p:cNvPr>
          <p:cNvGrpSpPr/>
          <p:nvPr/>
        </p:nvGrpSpPr>
        <p:grpSpPr>
          <a:xfrm>
            <a:off x="2260976" y="4850540"/>
            <a:ext cx="3301625" cy="483461"/>
            <a:chOff x="1447800" y="2069785"/>
            <a:chExt cx="3301625" cy="48346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997AF9B-DE06-E044-B1D9-EB3EB2264461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093C3FE-C9DB-9346-95FF-0161CC63BBE4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C29F68-88A4-EC4F-A037-B766EB64D259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ctangle 63">
                    <a:extLst>
                      <a:ext uri="{FF2B5EF4-FFF2-40B4-BE49-F238E27FC236}">
                        <a16:creationId xmlns:a16="http://schemas.microsoft.com/office/drawing/2014/main" id="{C952776A-D9D3-F64C-A420-6A1AC41082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dirty="0">
                      <a:solidFill>
                        <a:prstClr val="black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0033CC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C146EB-82A6-FD4F-A501-56EF1D9C387D}"/>
              </a:ext>
            </a:extLst>
          </p:cNvPr>
          <p:cNvSpPr/>
          <p:nvPr/>
        </p:nvSpPr>
        <p:spPr bwMode="auto">
          <a:xfrm>
            <a:off x="1676401" y="1016971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/>
              <p:nvPr/>
            </p:nvSpPr>
            <p:spPr>
              <a:xfrm>
                <a:off x="2602038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038" y="4404154"/>
                <a:ext cx="1969963" cy="394210"/>
              </a:xfrm>
              <a:prstGeom prst="rect">
                <a:avLst/>
              </a:prstGeom>
              <a:blipFill>
                <a:blip r:embed="rId3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81F3D-5E98-5C62-F64A-93E3A37AE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D668-FC9B-0B8E-8A95-31A2A859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Continuing: Proof of </a:t>
            </a:r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Stateless Encryption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Pseudorandom Functions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391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076" y="412188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baseline="0" dirty="0">
                <a:solidFill>
                  <a:srgbClr val="FF3FA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7878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7388836" y="5654836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6316459" y="1016971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781801" y="4651671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3F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3FAE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F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FAE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6525522" y="806143"/>
            <a:ext cx="3688846" cy="3554501"/>
            <a:chOff x="2197604" y="2153722"/>
            <a:chExt cx="3688846" cy="3554501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714" cy="117"/>
                <a:chOff x="1964" y="1355"/>
                <a:chExt cx="714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2176"/>
                <a:ext cx="714" cy="117"/>
                <a:chOff x="1964" y="1355"/>
                <a:chExt cx="714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226900" y="3977453"/>
              <a:ext cx="2855883" cy="388051"/>
              <a:chOff x="1175492" y="6065568"/>
              <a:chExt cx="2855883" cy="38805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175492" y="6084287"/>
                    <a:ext cx="53803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2" y="6084287"/>
                    <a:ext cx="53803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3487444" y="6065568"/>
                    <a:ext cx="5439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444" y="6065568"/>
                    <a:ext cx="54393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6997723" y="1019017"/>
                <a:ext cx="243214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b="1" i="1">
                        <a:solidFill>
                          <a:srgbClr val="FF3FAE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are random </a:t>
                </a: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723" y="1019017"/>
                <a:ext cx="2432141" cy="369332"/>
              </a:xfrm>
              <a:prstGeom prst="rect">
                <a:avLst/>
              </a:prstGeom>
              <a:blipFill>
                <a:blip r:embed="rId14"/>
                <a:stretch>
                  <a:fillRect t="-6667" r="-10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 Box 11">
            <a:extLst>
              <a:ext uri="{FF2B5EF4-FFF2-40B4-BE49-F238E27FC236}">
                <a16:creationId xmlns:a16="http://schemas.microsoft.com/office/drawing/2014/main" id="{EA8B79D3-0970-5D4D-AD26-916A24F0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4217" y="381001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baseline="0" dirty="0">
                <a:solidFill>
                  <a:srgbClr val="B73BF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12C134-A838-3843-AA13-1E198AFDAF09}"/>
              </a:ext>
            </a:extLst>
          </p:cNvPr>
          <p:cNvGrpSpPr/>
          <p:nvPr/>
        </p:nvGrpSpPr>
        <p:grpSpPr>
          <a:xfrm>
            <a:off x="3314463" y="6158665"/>
            <a:ext cx="2362200" cy="591948"/>
            <a:chOff x="6354322" y="6024394"/>
            <a:chExt cx="2362200" cy="591948"/>
          </a:xfrm>
        </p:grpSpPr>
        <p:sp>
          <p:nvSpPr>
            <p:cNvPr id="114" name="Rectangle 3">
              <a:extLst>
                <a:ext uri="{FF2B5EF4-FFF2-40B4-BE49-F238E27FC236}">
                  <a16:creationId xmlns:a16="http://schemas.microsoft.com/office/drawing/2014/main" id="{859C3371-3AC8-7B42-A04C-B443D661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15" name="Text Box 6">
              <a:extLst>
                <a:ext uri="{FF2B5EF4-FFF2-40B4-BE49-F238E27FC236}">
                  <a16:creationId xmlns:a16="http://schemas.microsoft.com/office/drawing/2014/main" id="{20D94EA9-3CF1-3043-B72C-3BFBDF07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1869A7-1BDF-AC4D-9FC1-9C0B894F5F5D}"/>
              </a:ext>
            </a:extLst>
          </p:cNvPr>
          <p:cNvGrpSpPr/>
          <p:nvPr/>
        </p:nvGrpSpPr>
        <p:grpSpPr>
          <a:xfrm>
            <a:off x="2824977" y="5623649"/>
            <a:ext cx="1983764" cy="517365"/>
            <a:chOff x="1524000" y="5609000"/>
            <a:chExt cx="1983764" cy="517365"/>
          </a:xfrm>
        </p:grpSpPr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F4B8E067-4259-264D-BEDB-BD59F99A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AutoShape 9">
              <a:extLst>
                <a:ext uri="{FF2B5EF4-FFF2-40B4-BE49-F238E27FC236}">
                  <a16:creationId xmlns:a16="http://schemas.microsoft.com/office/drawing/2014/main" id="{DDFE7747-9062-5E40-A0C0-3BAC7344C2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16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50A7CB-8061-9345-A24F-56FEB76D6FFF}"/>
              </a:ext>
            </a:extLst>
          </p:cNvPr>
          <p:cNvSpPr/>
          <p:nvPr/>
        </p:nvSpPr>
        <p:spPr bwMode="auto">
          <a:xfrm>
            <a:off x="1752600" y="985784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019021-AFDE-4942-9EA5-52B0022983AA}"/>
              </a:ext>
            </a:extLst>
          </p:cNvPr>
          <p:cNvGrpSpPr/>
          <p:nvPr/>
        </p:nvGrpSpPr>
        <p:grpSpPr>
          <a:xfrm>
            <a:off x="2217942" y="4620484"/>
            <a:ext cx="3301625" cy="483461"/>
            <a:chOff x="1447800" y="2069785"/>
            <a:chExt cx="3301625" cy="48346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FED6CD-75B5-FA4D-ACB6-E7990F295BE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ADC5205-75D4-D947-A42E-7EF1809F41C1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0034504-7789-964D-91E4-3801748C260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B73BF3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B73BF3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B73BF3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536FA82-00C0-F543-BB71-6BACEA9049E1}"/>
              </a:ext>
            </a:extLst>
          </p:cNvPr>
          <p:cNvGrpSpPr/>
          <p:nvPr/>
        </p:nvGrpSpPr>
        <p:grpSpPr>
          <a:xfrm>
            <a:off x="1961663" y="774955"/>
            <a:ext cx="3688846" cy="3554502"/>
            <a:chOff x="2197604" y="2153722"/>
            <a:chExt cx="3688846" cy="3554502"/>
          </a:xfrm>
        </p:grpSpPr>
        <p:grpSp>
          <p:nvGrpSpPr>
            <p:cNvPr id="157" name="Group 3">
              <a:extLst>
                <a:ext uri="{FF2B5EF4-FFF2-40B4-BE49-F238E27FC236}">
                  <a16:creationId xmlns:a16="http://schemas.microsoft.com/office/drawing/2014/main" id="{78CA2C50-554A-1843-89FD-D09E56F2B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232" name="Oval 4">
                <a:extLst>
                  <a:ext uri="{FF2B5EF4-FFF2-40B4-BE49-F238E27FC236}">
                    <a16:creationId xmlns:a16="http://schemas.microsoft.com/office/drawing/2014/main" id="{81A9D03F-5330-9844-8A53-68101DFB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3" name="Oval 5">
                <a:extLst>
                  <a:ext uri="{FF2B5EF4-FFF2-40B4-BE49-F238E27FC236}">
                    <a16:creationId xmlns:a16="http://schemas.microsoft.com/office/drawing/2014/main" id="{19CF5ACF-0127-6E43-9B42-BDE11230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4" name="Line 6">
                <a:extLst>
                  <a:ext uri="{FF2B5EF4-FFF2-40B4-BE49-F238E27FC236}">
                    <a16:creationId xmlns:a16="http://schemas.microsoft.com/office/drawing/2014/main" id="{60F90576-5E2C-0549-92CB-E1A822B88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5" name="Line 7">
                <a:extLst>
                  <a:ext uri="{FF2B5EF4-FFF2-40B4-BE49-F238E27FC236}">
                    <a16:creationId xmlns:a16="http://schemas.microsoft.com/office/drawing/2014/main" id="{75D03421-AADC-DE4D-88C5-AFD4B53DD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236" name="Group 11">
                <a:extLst>
                  <a:ext uri="{FF2B5EF4-FFF2-40B4-BE49-F238E27FC236}">
                    <a16:creationId xmlns:a16="http://schemas.microsoft.com/office/drawing/2014/main" id="{96DD708C-4D0C-2043-B641-6C3D3A88E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50" name="Oval 12">
                  <a:extLst>
                    <a:ext uri="{FF2B5EF4-FFF2-40B4-BE49-F238E27FC236}">
                      <a16:creationId xmlns:a16="http://schemas.microsoft.com/office/drawing/2014/main" id="{6A3EC92E-AA16-2B4A-A95C-1B24FD451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1" name="Oval 13">
                  <a:extLst>
                    <a:ext uri="{FF2B5EF4-FFF2-40B4-BE49-F238E27FC236}">
                      <a16:creationId xmlns:a16="http://schemas.microsoft.com/office/drawing/2014/main" id="{DD5C1A08-20D2-1C42-9D96-D86FA5FF0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2" name="Oval 14">
                  <a:extLst>
                    <a:ext uri="{FF2B5EF4-FFF2-40B4-BE49-F238E27FC236}">
                      <a16:creationId xmlns:a16="http://schemas.microsoft.com/office/drawing/2014/main" id="{88215371-BEFD-5245-809F-027BFC4FD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3" name="Line 15">
                  <a:extLst>
                    <a:ext uri="{FF2B5EF4-FFF2-40B4-BE49-F238E27FC236}">
                      <a16:creationId xmlns:a16="http://schemas.microsoft.com/office/drawing/2014/main" id="{300D3871-CE74-E448-8699-8DB23EABB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4" name="Line 16">
                  <a:extLst>
                    <a:ext uri="{FF2B5EF4-FFF2-40B4-BE49-F238E27FC236}">
                      <a16:creationId xmlns:a16="http://schemas.microsoft.com/office/drawing/2014/main" id="{D10D785C-C5BF-DD4B-9CD2-CFF017932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237" name="Group 17">
                <a:extLst>
                  <a:ext uri="{FF2B5EF4-FFF2-40B4-BE49-F238E27FC236}">
                    <a16:creationId xmlns:a16="http://schemas.microsoft.com/office/drawing/2014/main" id="{B37D4F35-C065-724C-BEEA-F04AD08B0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45" name="Oval 18">
                  <a:extLst>
                    <a:ext uri="{FF2B5EF4-FFF2-40B4-BE49-F238E27FC236}">
                      <a16:creationId xmlns:a16="http://schemas.microsoft.com/office/drawing/2014/main" id="{1AA064D7-4AAA-5649-9BA1-A04C8DF9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6" name="Oval 19">
                  <a:extLst>
                    <a:ext uri="{FF2B5EF4-FFF2-40B4-BE49-F238E27FC236}">
                      <a16:creationId xmlns:a16="http://schemas.microsoft.com/office/drawing/2014/main" id="{B28E1D15-4ED9-7543-A985-34E13D30F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7" name="Oval 20">
                  <a:extLst>
                    <a:ext uri="{FF2B5EF4-FFF2-40B4-BE49-F238E27FC236}">
                      <a16:creationId xmlns:a16="http://schemas.microsoft.com/office/drawing/2014/main" id="{18F0740A-72CA-A046-A2B3-05325FF3E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8" name="Line 21">
                  <a:extLst>
                    <a:ext uri="{FF2B5EF4-FFF2-40B4-BE49-F238E27FC236}">
                      <a16:creationId xmlns:a16="http://schemas.microsoft.com/office/drawing/2014/main" id="{17749FF3-7D44-8D41-BE6E-3EF3C9B69C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9" name="Line 22">
                  <a:extLst>
                    <a:ext uri="{FF2B5EF4-FFF2-40B4-BE49-F238E27FC236}">
                      <a16:creationId xmlns:a16="http://schemas.microsoft.com/office/drawing/2014/main" id="{067ED0E0-0254-264B-8495-168A9E32E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238" name="Oval 23">
                <a:extLst>
                  <a:ext uri="{FF2B5EF4-FFF2-40B4-BE49-F238E27FC236}">
                    <a16:creationId xmlns:a16="http://schemas.microsoft.com/office/drawing/2014/main" id="{966BE056-84C9-624D-A49D-25D54C504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9" name="Oval 24">
                <a:extLst>
                  <a:ext uri="{FF2B5EF4-FFF2-40B4-BE49-F238E27FC236}">
                    <a16:creationId xmlns:a16="http://schemas.microsoft.com/office/drawing/2014/main" id="{69FF30AC-D7CC-D348-9B66-1C3E92D87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0" name="Line 25">
                <a:extLst>
                  <a:ext uri="{FF2B5EF4-FFF2-40B4-BE49-F238E27FC236}">
                    <a16:creationId xmlns:a16="http://schemas.microsoft.com/office/drawing/2014/main" id="{881F3841-0DD8-6843-A736-CB12CCFE9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1" name="Line 26">
                <a:extLst>
                  <a:ext uri="{FF2B5EF4-FFF2-40B4-BE49-F238E27FC236}">
                    <a16:creationId xmlns:a16="http://schemas.microsoft.com/office/drawing/2014/main" id="{69BAB2DB-7CBB-544C-9830-1BE783787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2" name="Oval 27">
                <a:extLst>
                  <a:ext uri="{FF2B5EF4-FFF2-40B4-BE49-F238E27FC236}">
                    <a16:creationId xmlns:a16="http://schemas.microsoft.com/office/drawing/2014/main" id="{B094CB8F-5A28-1245-B773-A748A47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3" name="Oval 28">
                <a:extLst>
                  <a:ext uri="{FF2B5EF4-FFF2-40B4-BE49-F238E27FC236}">
                    <a16:creationId xmlns:a16="http://schemas.microsoft.com/office/drawing/2014/main" id="{3376E4EE-0208-8B42-8F40-281C2D31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4" name="Oval 29">
                <a:extLst>
                  <a:ext uri="{FF2B5EF4-FFF2-40B4-BE49-F238E27FC236}">
                    <a16:creationId xmlns:a16="http://schemas.microsoft.com/office/drawing/2014/main" id="{EBED409C-06F9-A248-845F-60D297E8A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58" name="Text Box 30">
              <a:extLst>
                <a:ext uri="{FF2B5EF4-FFF2-40B4-BE49-F238E27FC236}">
                  <a16:creationId xmlns:a16="http://schemas.microsoft.com/office/drawing/2014/main" id="{873B08DC-1DF6-3D42-AB98-0F9E8703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1AAD256-B607-244B-8526-45247724DB27}"/>
                </a:ext>
              </a:extLst>
            </p:cNvPr>
            <p:cNvGrpSpPr/>
            <p:nvPr/>
          </p:nvGrpSpPr>
          <p:grpSpPr>
            <a:xfrm>
              <a:off x="2760854" y="2965122"/>
              <a:ext cx="2788509" cy="377897"/>
              <a:chOff x="1709446" y="5053237"/>
              <a:chExt cx="2788509" cy="3778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44024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440249" cy="3693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44614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446148" cy="3693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/>
              <p:nvPr/>
            </p:nvSpPr>
            <p:spPr>
              <a:xfrm>
                <a:off x="2433864" y="987830"/>
                <a:ext cx="24113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64" y="987830"/>
                <a:ext cx="2411301" cy="369332"/>
              </a:xfrm>
              <a:prstGeom prst="rect">
                <a:avLst/>
              </a:prstGeom>
              <a:blipFill>
                <a:blip r:embed="rId27"/>
                <a:stretch>
                  <a:fillRect t="-6452" r="-104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/>
              <p:nvPr/>
            </p:nvSpPr>
            <p:spPr>
              <a:xfrm>
                <a:off x="7469495" y="2660337"/>
                <a:ext cx="5380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495" y="2660337"/>
                <a:ext cx="53803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9804622" y="2591755"/>
                <a:ext cx="5439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3FAE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4622" y="2591755"/>
                <a:ext cx="543931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5263" y="111080"/>
                <a:ext cx="4038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random world:</a:t>
                </a:r>
              </a:p>
              <a:p>
                <a:pPr lvl="0" algn="ctr">
                  <a:defRPr/>
                </a:pPr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</a:p>
            </p:txBody>
          </p:sp>
        </mc:Choice>
        <mc:Fallback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5263" y="111080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t="-5970" b="-13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7878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7388836" y="5654836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6316459" y="1016971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781801" y="4651671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000000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0000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0000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0000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0000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0000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7" name="Oval 4">
            <a:extLst>
              <a:ext uri="{FF2B5EF4-FFF2-40B4-BE49-F238E27FC236}">
                <a16:creationId xmlns:a16="http://schemas.microsoft.com/office/drawing/2014/main" id="{CA048E65-2242-CA41-9537-5A54BAA6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1791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24765CA8-A361-7447-ADB0-F3A03D8D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7879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9" name="Oval 23">
            <a:extLst>
              <a:ext uri="{FF2B5EF4-FFF2-40B4-BE49-F238E27FC236}">
                <a16:creationId xmlns:a16="http://schemas.microsoft.com/office/drawing/2014/main" id="{4C0CB7C5-8D21-E94F-9B80-3652A9BA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06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0" name="Oval 24">
            <a:extLst>
              <a:ext uri="{FF2B5EF4-FFF2-40B4-BE49-F238E27FC236}">
                <a16:creationId xmlns:a16="http://schemas.microsoft.com/office/drawing/2014/main" id="{A1F95A60-E05D-4147-AA73-D1110B2C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78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1" name="Oval 27">
            <a:extLst>
              <a:ext uri="{FF2B5EF4-FFF2-40B4-BE49-F238E27FC236}">
                <a16:creationId xmlns:a16="http://schemas.microsoft.com/office/drawing/2014/main" id="{4D7A6E13-44E7-ED48-BF47-D3EB3E91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0766" y="4292452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2" name="Oval 28">
            <a:extLst>
              <a:ext uri="{FF2B5EF4-FFF2-40B4-BE49-F238E27FC236}">
                <a16:creationId xmlns:a16="http://schemas.microsoft.com/office/drawing/2014/main" id="{8B1E86AC-201A-0D40-BBEB-0A69E5BD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379" y="4292452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3" name="Oval 29">
            <a:extLst>
              <a:ext uri="{FF2B5EF4-FFF2-40B4-BE49-F238E27FC236}">
                <a16:creationId xmlns:a16="http://schemas.microsoft.com/office/drawing/2014/main" id="{7EC71949-F99B-5D49-8D9B-A3692B7B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2879" y="4292452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23" name="Text Box 11">
            <a:extLst>
              <a:ext uri="{FF2B5EF4-FFF2-40B4-BE49-F238E27FC236}">
                <a16:creationId xmlns:a16="http://schemas.microsoft.com/office/drawing/2014/main" id="{94A91DF8-F566-7443-BB78-783A5EB3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663" y="2654696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76926" y="3867944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926" y="3867944"/>
                <a:ext cx="717376" cy="378039"/>
              </a:xfrm>
              <a:prstGeom prst="rect">
                <a:avLst/>
              </a:prstGeom>
              <a:blipFill>
                <a:blip r:embed="rId13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251362" y="3854421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362" y="3854421"/>
                <a:ext cx="717376" cy="378039"/>
              </a:xfrm>
              <a:prstGeom prst="rect">
                <a:avLst/>
              </a:prstGeom>
              <a:blipFill>
                <a:blip r:embed="rId1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85477" y="3804706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p>
                          <m:sSupPr>
                            <m:ctrlP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000" b="1" dirty="0">
                    <a:solidFill>
                      <a:srgbClr val="FF000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5477" y="3804706"/>
                <a:ext cx="717376" cy="378039"/>
              </a:xfrm>
              <a:prstGeom prst="rect">
                <a:avLst/>
              </a:prstGeom>
              <a:blipFill>
                <a:blip r:embed="rId1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217" y="412188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baseline="0" dirty="0">
                    <a:solidFill>
                      <a:srgbClr val="FF3D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lang="en-US" b="1" baseline="0" dirty="0">
                  <a:solidFill>
                    <a:srgbClr val="FF3D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217" y="412188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3314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2824977" y="5654836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1752600" y="1016971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2217942" y="4651671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3D68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3D68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1961663" y="806143"/>
            <a:ext cx="3688846" cy="3554501"/>
            <a:chOff x="2197604" y="2153722"/>
            <a:chExt cx="3688846" cy="3554501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507383" cy="3829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507383" cy="382925"/>
                </a:xfrm>
                <a:prstGeom prst="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2433864" y="1019018"/>
                <a:ext cx="2346733" cy="382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64" y="1019018"/>
                <a:ext cx="2346733" cy="382925"/>
              </a:xfrm>
              <a:prstGeom prst="rect">
                <a:avLst/>
              </a:prstGeom>
              <a:blipFill>
                <a:blip r:embed="rId14"/>
                <a:stretch>
                  <a:fillRect t="-6452" r="-107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5240762" y="2591756"/>
                <a:ext cx="518604" cy="381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62" y="2591756"/>
                <a:ext cx="518604" cy="3815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231847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Q: </a:t>
            </a:r>
            <a:r>
              <a:rPr 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the hybrids efficiently computable?</a:t>
            </a:r>
          </a:p>
        </p:txBody>
      </p:sp>
      <p:sp>
        <p:nvSpPr>
          <p:cNvPr id="106" name="Text Box 11">
            <a:extLst>
              <a:ext uri="{FF2B5EF4-FFF2-40B4-BE49-F238E27FC236}">
                <a16:creationId xmlns:a16="http://schemas.microsoft.com/office/drawing/2014/main" id="{7E4A4C14-EAAE-854C-910D-BDEBC741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3314106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A:</a:t>
            </a:r>
            <a:r>
              <a:rPr lang="en-US" b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Yes! Lazy Evaluation.</a:t>
            </a:r>
          </a:p>
        </p:txBody>
      </p:sp>
    </p:spTree>
    <p:extLst>
      <p:ext uri="{BB962C8B-B14F-4D97-AF65-F5344CB8AC3E}">
        <p14:creationId xmlns:p14="http://schemas.microsoft.com/office/powerpoint/2010/main" val="34176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4217" y="412188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baseline="0" dirty="0">
                    <a:solidFill>
                      <a:srgbClr val="FF3D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lang="en-US" b="1" baseline="0" dirty="0">
                  <a:solidFill>
                    <a:srgbClr val="FF3D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4217" y="412188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3314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2824977" y="5654836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1752600" y="1016971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2217942" y="4651671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3D68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3D68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1961663" y="806143"/>
            <a:ext cx="3688846" cy="3554501"/>
            <a:chOff x="2197604" y="2153722"/>
            <a:chExt cx="3688846" cy="3554501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507383" cy="3829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507383" cy="382925"/>
                </a:xfrm>
                <a:prstGeom prst="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2433864" y="1019018"/>
                <a:ext cx="2346733" cy="3829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864" y="1019018"/>
                <a:ext cx="2346733" cy="382925"/>
              </a:xfrm>
              <a:prstGeom prst="rect">
                <a:avLst/>
              </a:prstGeom>
              <a:blipFill>
                <a:blip r:embed="rId14"/>
                <a:stretch>
                  <a:fillRect t="-6452" r="-107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5240762" y="2591756"/>
                <a:ext cx="518604" cy="381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762" y="2591756"/>
                <a:ext cx="518604" cy="3815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672" y="2923311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="1" i="1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a hybrid argument:</a:t>
            </a:r>
            <a:endParaRPr lang="en-US" b="1" baseline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1498958"/>
                <a:ext cx="4636098" cy="476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 baseline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1498958"/>
                <a:ext cx="4636098" cy="476541"/>
              </a:xfrm>
              <a:prstGeom prst="rect">
                <a:avLst/>
              </a:prstGeom>
              <a:blipFill>
                <a:blip r:embed="rId16"/>
                <a:stretch>
                  <a:fillRect l="-2186" t="-7895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2114260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2114260"/>
                <a:ext cx="4636098" cy="461665"/>
              </a:xfrm>
              <a:prstGeom prst="rect">
                <a:avLst/>
              </a:prstGeom>
              <a:blipFill>
                <a:blip r:embed="rId17"/>
                <a:stretch>
                  <a:fillRect l="-2186" t="-10526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2200" y="3581401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endParaRPr lang="en-US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2200" y="3581401"/>
                <a:ext cx="4636098" cy="461665"/>
              </a:xfrm>
              <a:prstGeom prst="rect">
                <a:avLst/>
              </a:prstGeom>
              <a:blipFill>
                <a:blip r:embed="rId18"/>
                <a:stretch>
                  <a:fillRect l="-2186" t="-13514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9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5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9872" y="2578914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baseline="0" dirty="0">
                    <a:solidFill>
                      <a:srgbClr val="FF3D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lang="en-US" b="1" baseline="0" dirty="0">
                  <a:solidFill>
                    <a:srgbClr val="FF3D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9872" y="2578914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1600200" y="3059024"/>
            <a:ext cx="4535037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2217942" y="5915884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3D68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3D68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1961663" y="2070356"/>
            <a:ext cx="3688846" cy="3554501"/>
            <a:chOff x="2197604" y="2153722"/>
            <a:chExt cx="3688846" cy="3554501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5025754" y="3457911"/>
                <a:ext cx="555730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754" y="3457911"/>
                <a:ext cx="555730" cy="413896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62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0017" y="2590651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="1" baseline="0" dirty="0">
                    <a:solidFill>
                      <a:srgbClr val="FF3D6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𝒊</m:t>
                    </m:r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b="1" i="1" baseline="0">
                        <a:solidFill>
                          <a:srgbClr val="FF3D68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lang="en-US" b="1" baseline="0" dirty="0">
                  <a:solidFill>
                    <a:srgbClr val="FF3D68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50017" y="2590651"/>
                <a:ext cx="4038600" cy="461665"/>
              </a:xfrm>
              <a:prstGeom prst="rect">
                <a:avLst/>
              </a:prstGeom>
              <a:blipFill>
                <a:blip r:embed="rId1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DE196DF-1160-6B4A-94FB-EC7A6D567424}"/>
              </a:ext>
            </a:extLst>
          </p:cNvPr>
          <p:cNvSpPr/>
          <p:nvPr/>
        </p:nvSpPr>
        <p:spPr bwMode="auto">
          <a:xfrm>
            <a:off x="6248400" y="3059024"/>
            <a:ext cx="4199142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DCD33-230F-344E-AD89-B374FA863AD1}"/>
              </a:ext>
            </a:extLst>
          </p:cNvPr>
          <p:cNvGrpSpPr/>
          <p:nvPr/>
        </p:nvGrpSpPr>
        <p:grpSpPr>
          <a:xfrm>
            <a:off x="6713742" y="5915884"/>
            <a:ext cx="3301625" cy="483461"/>
            <a:chOff x="1447800" y="2069785"/>
            <a:chExt cx="3301625" cy="4834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7333E1-37A8-3E42-A6F3-4A0B819E9900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FF3D68"/>
                </a:solidFill>
                <a:latin typeface="Times New Roman" charset="0"/>
                <a:ea typeface="ＭＳ Ｐゴシック" charset="0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5A9443-B085-9349-8BA4-C5CCEF5DF903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F6E5548-90B5-3C46-9269-5A2DB5F0939F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sz="2400">
                  <a:solidFill>
                    <a:srgbClr val="FF3D68"/>
                  </a:solidFill>
                  <a:latin typeface="Times New Roman" charset="0"/>
                  <a:ea typeface="ＭＳ Ｐゴシック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lang="en-US" sz="2000" b="1" dirty="0">
                        <a:solidFill>
                          <a:srgbClr val="FF3D68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altLang="en-US" sz="2000" b="1" dirty="0">
                      <a:solidFill>
                        <a:srgbClr val="FF3D68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C51C0B-3D18-E94F-8C9A-B12F33158DE4}"/>
              </a:ext>
            </a:extLst>
          </p:cNvPr>
          <p:cNvGrpSpPr/>
          <p:nvPr/>
        </p:nvGrpSpPr>
        <p:grpSpPr>
          <a:xfrm>
            <a:off x="6400801" y="2070356"/>
            <a:ext cx="3745509" cy="3554501"/>
            <a:chOff x="2140941" y="2153722"/>
            <a:chExt cx="3745509" cy="3554501"/>
          </a:xfrm>
        </p:grpSpPr>
        <p:grpSp>
          <p:nvGrpSpPr>
            <p:cNvPr id="81" name="Group 3">
              <a:extLst>
                <a:ext uri="{FF2B5EF4-FFF2-40B4-BE49-F238E27FC236}">
                  <a16:creationId xmlns:a16="http://schemas.microsoft.com/office/drawing/2014/main" id="{4A42E0CD-0DC7-FF4A-B7EE-24A973D13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84" name="Oval 4">
                <a:extLst>
                  <a:ext uri="{FF2B5EF4-FFF2-40B4-BE49-F238E27FC236}">
                    <a16:creationId xmlns:a16="http://schemas.microsoft.com/office/drawing/2014/main" id="{7E5BA4B3-4A1E-5940-9408-B870360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5" name="Oval 5">
                <a:extLst>
                  <a:ext uri="{FF2B5EF4-FFF2-40B4-BE49-F238E27FC236}">
                    <a16:creationId xmlns:a16="http://schemas.microsoft.com/office/drawing/2014/main" id="{2AF2D8F1-F2FB-244D-9A25-4E46225DA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6" name="Line 6">
                <a:extLst>
                  <a:ext uri="{FF2B5EF4-FFF2-40B4-BE49-F238E27FC236}">
                    <a16:creationId xmlns:a16="http://schemas.microsoft.com/office/drawing/2014/main" id="{E10EF2F4-6061-F241-9201-73E0AA8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7" name="Line 7">
                <a:extLst>
                  <a:ext uri="{FF2B5EF4-FFF2-40B4-BE49-F238E27FC236}">
                    <a16:creationId xmlns:a16="http://schemas.microsoft.com/office/drawing/2014/main" id="{D7D42E9A-58C9-AB4B-BF82-968EFB67C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88" name="Group 11">
                <a:extLst>
                  <a:ext uri="{FF2B5EF4-FFF2-40B4-BE49-F238E27FC236}">
                    <a16:creationId xmlns:a16="http://schemas.microsoft.com/office/drawing/2014/main" id="{9855DAF7-8490-7543-93F0-672489B57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99" name="Oval 13">
                  <a:extLst>
                    <a:ext uri="{FF2B5EF4-FFF2-40B4-BE49-F238E27FC236}">
                      <a16:creationId xmlns:a16="http://schemas.microsoft.com/office/drawing/2014/main" id="{E742D483-2E34-3145-87D3-1DCAD170E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0" name="Oval 14">
                  <a:extLst>
                    <a:ext uri="{FF2B5EF4-FFF2-40B4-BE49-F238E27FC236}">
                      <a16:creationId xmlns:a16="http://schemas.microsoft.com/office/drawing/2014/main" id="{26197D38-88C1-0C42-B376-829AC29E1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89" name="Group 17">
                <a:extLst>
                  <a:ext uri="{FF2B5EF4-FFF2-40B4-BE49-F238E27FC236}">
                    <a16:creationId xmlns:a16="http://schemas.microsoft.com/office/drawing/2014/main" id="{77DDB299-F564-4F48-9EFF-B29EA342AD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97" name="Oval 19">
                  <a:extLst>
                    <a:ext uri="{FF2B5EF4-FFF2-40B4-BE49-F238E27FC236}">
                      <a16:creationId xmlns:a16="http://schemas.microsoft.com/office/drawing/2014/main" id="{CC2B4D54-C539-8146-A0D5-C587288DA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98" name="Oval 20">
                  <a:extLst>
                    <a:ext uri="{FF2B5EF4-FFF2-40B4-BE49-F238E27FC236}">
                      <a16:creationId xmlns:a16="http://schemas.microsoft.com/office/drawing/2014/main" id="{6F11436B-806C-5646-B126-2AA960174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0" name="Oval 23">
                <a:extLst>
                  <a:ext uri="{FF2B5EF4-FFF2-40B4-BE49-F238E27FC236}">
                    <a16:creationId xmlns:a16="http://schemas.microsoft.com/office/drawing/2014/main" id="{EA096762-DB79-EC41-AB45-A97BAC83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BBCBE0D8-FFB6-9F41-BF03-EFD0F51C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25">
                <a:extLst>
                  <a:ext uri="{FF2B5EF4-FFF2-40B4-BE49-F238E27FC236}">
                    <a16:creationId xmlns:a16="http://schemas.microsoft.com/office/drawing/2014/main" id="{AFB6DF24-3890-0542-B7AB-1F1D063AE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30AAF0AD-6564-5548-9C6A-9DA605E0D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4" name="Oval 27">
                <a:extLst>
                  <a:ext uri="{FF2B5EF4-FFF2-40B4-BE49-F238E27FC236}">
                    <a16:creationId xmlns:a16="http://schemas.microsoft.com/office/drawing/2014/main" id="{E82988FE-E354-394E-8EBA-610F91F0D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5" name="Oval 28">
                <a:extLst>
                  <a:ext uri="{FF2B5EF4-FFF2-40B4-BE49-F238E27FC236}">
                    <a16:creationId xmlns:a16="http://schemas.microsoft.com/office/drawing/2014/main" id="{0826AA1A-742C-A043-A779-4443872CC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6" name="Oval 29">
                <a:extLst>
                  <a:ext uri="{FF2B5EF4-FFF2-40B4-BE49-F238E27FC236}">
                    <a16:creationId xmlns:a16="http://schemas.microsoft.com/office/drawing/2014/main" id="{1312B245-4C13-FD4D-BE4F-8E1C5A1E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82" name="Text Box 30">
              <a:extLst>
                <a:ext uri="{FF2B5EF4-FFF2-40B4-BE49-F238E27FC236}">
                  <a16:creationId xmlns:a16="http://schemas.microsoft.com/office/drawing/2014/main" id="{023A0D05-0F17-A645-B3CF-3EEC5CA6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7604" y="2153722"/>
              <a:ext cx="184730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/>
                <p:nvPr/>
              </p:nvSpPr>
              <p:spPr>
                <a:xfrm>
                  <a:off x="2140941" y="4175427"/>
                  <a:ext cx="507383" cy="3829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941" y="4175427"/>
                  <a:ext cx="507383" cy="38292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/>
              <p:nvPr/>
            </p:nvSpPr>
            <p:spPr>
              <a:xfrm>
                <a:off x="9809484" y="4017593"/>
                <a:ext cx="518604" cy="3815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484" y="4017593"/>
                <a:ext cx="518604" cy="381579"/>
              </a:xfrm>
              <a:prstGeom prst="rect">
                <a:avLst/>
              </a:prstGeom>
              <a:blipFill>
                <a:blip r:embed="rId1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3">
            <a:extLst>
              <a:ext uri="{FF2B5EF4-FFF2-40B4-BE49-F238E27FC236}">
                <a16:creationId xmlns:a16="http://schemas.microsoft.com/office/drawing/2014/main" id="{554DC04A-A835-B24A-9DC8-F334E475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9" name="Oval 20">
            <a:extLst>
              <a:ext uri="{FF2B5EF4-FFF2-40B4-BE49-F238E27FC236}">
                <a16:creationId xmlns:a16="http://schemas.microsoft.com/office/drawing/2014/main" id="{2D8BEFEF-9387-7C4E-9817-A0300E71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62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0" name="Oval 13">
            <a:extLst>
              <a:ext uri="{FF2B5EF4-FFF2-40B4-BE49-F238E27FC236}">
                <a16:creationId xmlns:a16="http://schemas.microsoft.com/office/drawing/2014/main" id="{F1A488C6-2019-5841-B706-907DBA2E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1" name="Oval 13">
            <a:extLst>
              <a:ext uri="{FF2B5EF4-FFF2-40B4-BE49-F238E27FC236}">
                <a16:creationId xmlns:a16="http://schemas.microsoft.com/office/drawing/2014/main" id="{D50E9A4F-B4F3-0C49-B5B5-0DD55810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20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2" name="Oval 14">
            <a:extLst>
              <a:ext uri="{FF2B5EF4-FFF2-40B4-BE49-F238E27FC236}">
                <a16:creationId xmlns:a16="http://schemas.microsoft.com/office/drawing/2014/main" id="{9214DCBC-6275-BE4A-8BE0-F5E54EE1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955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3" name="Oval 19">
            <a:extLst>
              <a:ext uri="{FF2B5EF4-FFF2-40B4-BE49-F238E27FC236}">
                <a16:creationId xmlns:a16="http://schemas.microsoft.com/office/drawing/2014/main" id="{FB2A25A2-D701-1246-A46C-3A73906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4" y="3760787"/>
            <a:ext cx="185737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4" name="Oval 14">
            <a:extLst>
              <a:ext uri="{FF2B5EF4-FFF2-40B4-BE49-F238E27FC236}">
                <a16:creationId xmlns:a16="http://schemas.microsoft.com/office/drawing/2014/main" id="{17765A5F-64EB-BC4F-84A5-4A97FC35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5" name="Oval 14">
            <a:extLst>
              <a:ext uri="{FF2B5EF4-FFF2-40B4-BE49-F238E27FC236}">
                <a16:creationId xmlns:a16="http://schemas.microsoft.com/office/drawing/2014/main" id="{786BFDAA-840D-0C42-B85A-7A77761A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29D0B-41D5-CD46-873B-B317C4AE9671}"/>
              </a:ext>
            </a:extLst>
          </p:cNvPr>
          <p:cNvGrpSpPr/>
          <p:nvPr/>
        </p:nvGrpSpPr>
        <p:grpSpPr>
          <a:xfrm>
            <a:off x="2646661" y="3946526"/>
            <a:ext cx="371568" cy="347819"/>
            <a:chOff x="1122661" y="3946525"/>
            <a:chExt cx="371568" cy="347819"/>
          </a:xfrm>
        </p:grpSpPr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4E1EC32B-5206-F240-938C-E8BF3AC5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0F140378-8C45-9F4C-BDF7-A168F556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DC56FE-D0D3-054F-AA1E-EE1D7C3028CB}"/>
              </a:ext>
            </a:extLst>
          </p:cNvPr>
          <p:cNvGrpSpPr/>
          <p:nvPr/>
        </p:nvGrpSpPr>
        <p:grpSpPr>
          <a:xfrm>
            <a:off x="3480348" y="3951958"/>
            <a:ext cx="371568" cy="347819"/>
            <a:chOff x="1122661" y="3946525"/>
            <a:chExt cx="371568" cy="347819"/>
          </a:xfrm>
        </p:grpSpPr>
        <p:sp>
          <p:nvSpPr>
            <p:cNvPr id="119" name="Line 25">
              <a:extLst>
                <a:ext uri="{FF2B5EF4-FFF2-40B4-BE49-F238E27FC236}">
                  <a16:creationId xmlns:a16="http://schemas.microsoft.com/office/drawing/2014/main" id="{B36340FC-E35A-3447-A908-949D4FCF8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B2DC0D84-CEBF-7B45-86A8-13F85226E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5CF4872-9C1F-E543-A042-E10E0A74FE47}"/>
              </a:ext>
            </a:extLst>
          </p:cNvPr>
          <p:cNvGrpSpPr/>
          <p:nvPr/>
        </p:nvGrpSpPr>
        <p:grpSpPr>
          <a:xfrm>
            <a:off x="4102503" y="3965726"/>
            <a:ext cx="371568" cy="347819"/>
            <a:chOff x="1122661" y="3946525"/>
            <a:chExt cx="371568" cy="347819"/>
          </a:xfrm>
        </p:grpSpPr>
        <p:sp>
          <p:nvSpPr>
            <p:cNvPr id="122" name="Line 25">
              <a:extLst>
                <a:ext uri="{FF2B5EF4-FFF2-40B4-BE49-F238E27FC236}">
                  <a16:creationId xmlns:a16="http://schemas.microsoft.com/office/drawing/2014/main" id="{DF6CF077-B7F0-EF40-AD64-BDCB5749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4" name="Line 25">
              <a:extLst>
                <a:ext uri="{FF2B5EF4-FFF2-40B4-BE49-F238E27FC236}">
                  <a16:creationId xmlns:a16="http://schemas.microsoft.com/office/drawing/2014/main" id="{6F6CE86F-401B-5F4A-ACCD-30A8381C4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6882EB-04D0-9549-A19C-0826EF3D9835}"/>
              </a:ext>
            </a:extLst>
          </p:cNvPr>
          <p:cNvGrpSpPr/>
          <p:nvPr/>
        </p:nvGrpSpPr>
        <p:grpSpPr>
          <a:xfrm>
            <a:off x="4826597" y="3937703"/>
            <a:ext cx="371568" cy="347819"/>
            <a:chOff x="1122661" y="3946525"/>
            <a:chExt cx="371568" cy="347819"/>
          </a:xfrm>
        </p:grpSpPr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BD7C3AEA-7514-C44B-95B8-1DBABE8D0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39" name="Line 25">
              <a:extLst>
                <a:ext uri="{FF2B5EF4-FFF2-40B4-BE49-F238E27FC236}">
                  <a16:creationId xmlns:a16="http://schemas.microsoft.com/office/drawing/2014/main" id="{10B18832-3392-BC4F-9F43-349826242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/>
              <p:nvPr/>
            </p:nvSpPr>
            <p:spPr>
              <a:xfrm>
                <a:off x="1600201" y="4191001"/>
                <a:ext cx="789863" cy="382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i="1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1" y="4191001"/>
                <a:ext cx="789863" cy="382925"/>
              </a:xfrm>
              <a:prstGeom prst="rect">
                <a:avLst/>
              </a:prstGeom>
              <a:blipFill>
                <a:blip r:embed="rId16"/>
                <a:stretch>
                  <a:fillRect r="-142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/>
              <p:nvPr/>
            </p:nvSpPr>
            <p:spPr>
              <a:xfrm>
                <a:off x="2666591" y="4484476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i="1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591" y="4484476"/>
                <a:ext cx="935443" cy="382925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/>
              <p:nvPr/>
            </p:nvSpPr>
            <p:spPr>
              <a:xfrm>
                <a:off x="4169958" y="4419601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i="1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958" y="4419601"/>
                <a:ext cx="935443" cy="382925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/>
              <p:nvPr/>
            </p:nvSpPr>
            <p:spPr>
              <a:xfrm>
                <a:off x="5236758" y="4191001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i="1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758" y="4191001"/>
                <a:ext cx="935443" cy="382925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2600" y="838201"/>
                <a:ext cx="8991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lang="en-US" b="1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distinguisher with advantage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r>
                  <a:rPr lang="en-US" b="1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between the hybrids implies a distinguisher with advantage </a:t>
                </a:r>
                <a14:m>
                  <m:oMath xmlns:m="http://schemas.openxmlformats.org/officeDocument/2006/math">
                    <m: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lang="en-US" b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for the PRG.</a:t>
                </a:r>
              </a:p>
            </p:txBody>
          </p:sp>
        </mc:Choice>
        <mc:Fallback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2600" y="838201"/>
                <a:ext cx="8991600" cy="830997"/>
              </a:xfrm>
              <a:prstGeom prst="rect">
                <a:avLst/>
              </a:prstGeom>
              <a:blipFill>
                <a:blip r:embed="rId20"/>
                <a:stretch>
                  <a:fillRect l="-1128" t="-7576" b="-151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799" y="1721756"/>
                <a:ext cx="5638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is the number of queries that </a:t>
                </a: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makes)</a:t>
                </a:r>
              </a:p>
            </p:txBody>
          </p:sp>
        </mc:Choice>
        <mc:Fallback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1799" y="1721756"/>
                <a:ext cx="5638800" cy="400110"/>
              </a:xfrm>
              <a:prstGeom prst="rect">
                <a:avLst/>
              </a:prstGeom>
              <a:blipFill>
                <a:blip r:embed="rId21"/>
                <a:stretch>
                  <a:fillRect l="-1124" t="-9091" r="-674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ubtitle 1">
            <a:extLst>
              <a:ext uri="{FF2B5EF4-FFF2-40B4-BE49-F238E27FC236}">
                <a16:creationId xmlns:a16="http://schemas.microsoft.com/office/drawing/2014/main" id="{7BAF24F0-C8E6-5D4D-908C-41B4F9C2538C}"/>
              </a:ext>
            </a:extLst>
          </p:cNvPr>
          <p:cNvSpPr txBox="1">
            <a:spLocks/>
          </p:cNvSpPr>
          <p:nvPr/>
        </p:nvSpPr>
        <p:spPr>
          <a:xfrm>
            <a:off x="1775520" y="152401"/>
            <a:ext cx="7676455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base">
              <a:spcAft>
                <a:spcPct val="0"/>
              </a:spcAft>
              <a:defRPr/>
            </a:pPr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(use the PRG repetition lemma)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4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Friend-or-Foe Identification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908" t="26737" r="36447" b="37895"/>
          <a:stretch/>
        </p:blipFill>
        <p:spPr>
          <a:xfrm>
            <a:off x="7467601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5029200" y="2540408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24" y="2105220"/>
            <a:ext cx="902860" cy="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78298-AB8E-AC48-B8CB-394A40A9436F}"/>
              </a:ext>
            </a:extLst>
          </p:cNvPr>
          <p:cNvSpPr>
            <a:spLocks/>
          </p:cNvSpPr>
          <p:nvPr/>
        </p:nvSpPr>
        <p:spPr bwMode="auto">
          <a:xfrm>
            <a:off x="2590800" y="4267200"/>
            <a:ext cx="73914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person-in-the-middle.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852FC3-A4A9-7B4B-891D-AF1A8A34D007}"/>
              </a:ext>
            </a:extLst>
          </p:cNvPr>
          <p:cNvSpPr>
            <a:spLocks/>
          </p:cNvSpPr>
          <p:nvPr/>
        </p:nvSpPr>
        <p:spPr bwMode="auto">
          <a:xfrm>
            <a:off x="2590800" y="4876800"/>
            <a:ext cx="7391400" cy="10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listen to / modify the communications. Wants to impersonate Pete.</a:t>
            </a:r>
          </a:p>
        </p:txBody>
      </p:sp>
      <p:pic>
        <p:nvPicPr>
          <p:cNvPr id="1026" name="Picture 2" descr="Mobile Purdue IDs come to campus ...">
            <a:extLst>
              <a:ext uri="{FF2B5EF4-FFF2-40B4-BE49-F238E27FC236}">
                <a16:creationId xmlns:a16="http://schemas.microsoft.com/office/drawing/2014/main" id="{3E2D440E-9078-5139-C669-D6846762D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790" y="1670459"/>
            <a:ext cx="2517910" cy="1583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82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687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4572000"/>
                <a:ext cx="7391400" cy="1066800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she succeeds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+1/</m:t>
                    </m:r>
                    <m:r>
                      <m:rPr>
                        <m:sty m:val="p"/>
                      </m:rPr>
                      <a:rPr lang="en-US" altLang="en-US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she broke PRF security.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572000"/>
                <a:ext cx="7391400" cy="1066800"/>
              </a:xfrm>
              <a:prstGeom prst="rect">
                <a:avLst/>
              </a:prstGeom>
              <a:blipFill>
                <a:blip r:embed="rId5"/>
                <a:stretch>
                  <a:fillRect l="-685" r="-856"/>
                </a:stretch>
              </a:blipFill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24000"/>
                <a:ext cx="7391400" cy="533400"/>
              </a:xfrm>
              <a:prstGeom prst="rect">
                <a:avLst/>
              </a:prstGeom>
              <a:blipFill>
                <a:blip r:embed="rId6"/>
                <a:stretch>
                  <a:fillRect l="-1375" t="-9302" b="-9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687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1524000"/>
                <a:ext cx="7391400" cy="533400"/>
              </a:xfrm>
              <a:prstGeom prst="rect">
                <a:avLst/>
              </a:prstGeom>
              <a:blipFill>
                <a:blip r:embed="rId5"/>
                <a:stretch>
                  <a:fillRect l="-1375" t="-9302" b="-930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5486400"/>
                <a:ext cx="7924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Unpredictability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Indistinguishability </a:t>
                </a:r>
                <a:r>
                  <a:rPr lang="en-US" altLang="en-US" i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bits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(lecture 3)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5486400"/>
                <a:ext cx="7924800" cy="609600"/>
              </a:xfrm>
              <a:prstGeom prst="rect">
                <a:avLst/>
              </a:prstGeom>
              <a:blipFill>
                <a:blip r:embed="rId6"/>
                <a:stretch>
                  <a:fillRect l="-640" t="-40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62200" y="4749799"/>
                <a:ext cx="8305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Unpredictability (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not vice versa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2200" y="4749799"/>
                <a:ext cx="8305800" cy="609600"/>
              </a:xfrm>
              <a:prstGeom prst="rect">
                <a:avLst/>
              </a:prstGeom>
              <a:blipFill>
                <a:blip r:embed="rId7"/>
                <a:stretch>
                  <a:fillRect l="-611" t="-20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Challenge-Response Protocol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161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7467601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5029200" y="2038554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0" y="1768757"/>
            <a:ext cx="578022" cy="4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38400" y="31271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PRF K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𝒆𝒚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7030A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3127162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BE5F0-ECAE-3B41-A60E-2F5901CC2CEB}"/>
              </a:ext>
            </a:extLst>
          </p:cNvPr>
          <p:cNvCxnSpPr>
            <a:cxnSpLocks/>
          </p:cNvCxnSpPr>
          <p:nvPr/>
        </p:nvCxnSpPr>
        <p:spPr>
          <a:xfrm>
            <a:off x="5094515" y="2971800"/>
            <a:ext cx="192677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29400" y="3584362"/>
                <a:ext cx="358140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latin typeface="American Typewriter" panose="02090604020004020304" pitchFamily="18" charset="77"/>
                  </a:rPr>
                  <a:t>(ID number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, </a:t>
                </a:r>
                <a:r>
                  <a:rPr lang="en-US" sz="2000" b="1" dirty="0">
                    <a:solidFill>
                      <a:srgbClr val="7030A0"/>
                    </a:solidFill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PRF Key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)  </a:t>
                </a:r>
                <a:endParaRPr lang="en-US" altLang="en-US" sz="2000" dirty="0">
                  <a:solidFill>
                    <a:prstClr val="black"/>
                  </a:solidFill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584362"/>
                <a:ext cx="3581400" cy="378039"/>
              </a:xfrm>
              <a:prstGeom prst="rect">
                <a:avLst/>
              </a:prstGeom>
              <a:blipFill>
                <a:blip r:embed="rId7"/>
                <a:stretch>
                  <a:fillRect l="-707" t="-13333" r="-424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419600" y="1592553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Random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1592553"/>
                <a:ext cx="3167204" cy="378039"/>
              </a:xfrm>
              <a:prstGeom prst="rect">
                <a:avLst/>
              </a:prstGeom>
              <a:blipFill>
                <a:blip r:embed="rId8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31449" y="2540205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lang="en-US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449" y="2540205"/>
                <a:ext cx="3167204" cy="37803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B405B-F78B-424D-B209-E44706C86AE0}"/>
              </a:ext>
            </a:extLst>
          </p:cNvPr>
          <p:cNvSpPr>
            <a:spLocks/>
          </p:cNvSpPr>
          <p:nvPr/>
        </p:nvSpPr>
        <p:spPr bwMode="auto">
          <a:xfrm>
            <a:off x="2590800" y="4267200"/>
            <a:ext cx="7391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4440821"/>
                <a:ext cx="8153400" cy="152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“Proof”: Adversary collects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poly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(potentially of her choosing). She eventually has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fresh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she is trying to impersonate.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4440821"/>
                <a:ext cx="8153400" cy="1523997"/>
              </a:xfrm>
              <a:prstGeom prst="rect">
                <a:avLst/>
              </a:prstGeom>
              <a:blipFill>
                <a:blip r:embed="rId10"/>
                <a:stretch>
                  <a:fillRect l="-778" t="-16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0D2EEA-39C4-1740-AC93-D8A68D10A86C}"/>
              </a:ext>
            </a:extLst>
          </p:cNvPr>
          <p:cNvSpPr>
            <a:spLocks/>
          </p:cNvSpPr>
          <p:nvPr/>
        </p:nvSpPr>
        <p:spPr bwMode="auto">
          <a:xfrm>
            <a:off x="2209800" y="5029206"/>
            <a:ext cx="8153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9800" y="5791201"/>
                <a:ext cx="8153400" cy="91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hard as long as the input and output lengths of the PRF are long enough, i.e.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9800" y="5791201"/>
                <a:ext cx="8153400" cy="914395"/>
              </a:xfrm>
              <a:prstGeom prst="rect">
                <a:avLst/>
              </a:prstGeom>
              <a:blipFill>
                <a:blip r:embed="rId11"/>
                <a:stretch>
                  <a:fillRect l="-778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2" descr="Mobile Purdue IDs come to campus ...">
            <a:extLst>
              <a:ext uri="{FF2B5EF4-FFF2-40B4-BE49-F238E27FC236}">
                <a16:creationId xmlns:a16="http://schemas.microsoft.com/office/drawing/2014/main" id="{325E2B2C-0773-0062-4FD3-BA1D142DE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08" y="1801120"/>
            <a:ext cx="2057400" cy="1294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4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authentication problem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2495600" y="5056847"/>
            <a:ext cx="7272808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known as a </a:t>
            </a: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man-in-the-middle attack.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Bob check if the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message is indeed from Alice?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646576" y="3135292"/>
            <a:ext cx="2201788" cy="979742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also alter/inject more messages!</a:t>
            </a:r>
          </a:p>
        </p:txBody>
      </p:sp>
    </p:spTree>
    <p:extLst>
      <p:ext uri="{BB962C8B-B14F-4D97-AF65-F5344CB8AC3E}">
        <p14:creationId xmlns:p14="http://schemas.microsoft.com/office/powerpoint/2010/main" val="6724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2500988" y="4648201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𝐆𝐞𝐧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88" y="4648201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r="-682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2500988" y="5194784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𝐄𝐯𝐚𝐥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0988" y="5194784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2971800" y="1993859"/>
                <a:ext cx="53340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key/seed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93859"/>
                <a:ext cx="5334000" cy="369332"/>
              </a:xfrm>
              <a:prstGeom prst="rect">
                <a:avLst/>
              </a:prstGeom>
              <a:blipFill>
                <a:blip r:embed="rId6"/>
                <a:stretch>
                  <a:fillRect l="-95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lang="en-US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length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87" y="2511886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547" t="-10526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  <a:blipFill>
                <a:blip r:embed="rId8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  <a:blipFill>
                <a:blip r:embed="rId9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authentication problem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2495600" y="5056847"/>
            <a:ext cx="7272808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want Alice to generate a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tag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for the message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which is </a:t>
            </a: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 to generate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without the secret key </a:t>
            </a:r>
            <a:r>
              <a:rPr lang="en-US" altLang="en-US" sz="2400" i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⊥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646576" y="3135292"/>
            <a:ext cx="2201788" cy="979742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essentially only send it along!</a:t>
            </a:r>
          </a:p>
        </p:txBody>
      </p:sp>
    </p:spTree>
    <p:extLst>
      <p:ext uri="{BB962C8B-B14F-4D97-AF65-F5344CB8AC3E}">
        <p14:creationId xmlns:p14="http://schemas.microsoft.com/office/powerpoint/2010/main" val="15345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Pseudo-Random Functions (PRF)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590800" y="198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590800" y="3581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590800" y="2532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B342A-5B03-9949-B55D-1ADC4329C488}"/>
              </a:ext>
            </a:extLst>
          </p:cNvPr>
          <p:cNvSpPr/>
          <p:nvPr/>
        </p:nvSpPr>
        <p:spPr>
          <a:xfrm>
            <a:off x="2590800" y="3048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3497-820C-0293-284F-CE4076C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8" y="1846163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071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37A8E-9492-698F-9FA6-826034D015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triple of algorithms (Gen, MAC, Ver):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Gen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</m:e>
                      <m:sup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Produces a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MAC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Outputs a tag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(may be deterministic).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Ver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</a:t>
                </a:r>
                <a:r>
                  <a:rPr lang="en-US" dirty="0"/>
                  <a:t>Outputs Accept or Reject.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Correctness</a:t>
                </a:r>
                <a:r>
                  <a:rPr lang="en-US" dirty="0"/>
                  <a:t>: </a:t>
                </a:r>
                <a:r>
                  <a:rPr lang="en-US" dirty="0" err="1"/>
                  <a:t>Pr</a:t>
                </a:r>
                <a:r>
                  <a:rPr lang="en-US" dirty="0"/>
                  <a:t>[Ver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Accept] = 1 </a:t>
                </a: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Security: </a:t>
                </a:r>
                <a:r>
                  <a:rPr lang="en-US" i="1" dirty="0"/>
                  <a:t>Hard to forge. </a:t>
                </a:r>
                <a:r>
                  <a:rPr lang="en-US" dirty="0"/>
                  <a:t>Intuitively, it should be hard to come up with a new pair </a:t>
                </a:r>
                <a:r>
                  <a:rPr lang="en-US" i="1" dirty="0"/>
                  <a:t>(m’, t’) </a:t>
                </a:r>
                <a:r>
                  <a:rPr lang="en-US" dirty="0"/>
                  <a:t>such that Ver accepts.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37A8E-9492-698F-9FA6-826034D015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1681" r="-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ubtitle 1">
            <a:extLst>
              <a:ext uri="{FF2B5EF4-FFF2-40B4-BE49-F238E27FC236}">
                <a16:creationId xmlns:a16="http://schemas.microsoft.com/office/drawing/2014/main" id="{3E1149BF-BB56-F495-8AE1-3FC8F47FE24F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 (MACs)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7396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id="{96B6732E-E55D-BC6E-4390-0734870291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is the power of the adversary?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42819C4-052D-89D5-77C1-7BD479CB957C}"/>
              </a:ext>
            </a:extLst>
          </p:cNvPr>
          <p:cNvCxnSpPr>
            <a:cxnSpLocks/>
          </p:cNvCxnSpPr>
          <p:nvPr/>
        </p:nvCxnSpPr>
        <p:spPr>
          <a:xfrm flipH="1" flipV="1">
            <a:off x="3949080" y="2540200"/>
            <a:ext cx="3899284" cy="4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E32DB9FA-B3C4-961F-9B01-D70E51A304D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97F07D5-919F-5FCA-AED3-F47D11D753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38" name="Rectangle 63">
            <a:extLst>
              <a:ext uri="{FF2B5EF4-FFF2-40B4-BE49-F238E27FC236}">
                <a16:creationId xmlns:a16="http://schemas.microsoft.com/office/drawing/2014/main" id="{2B811A07-63F6-353A-491E-08D4A976E697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9" name="Rectangle 63">
            <a:extLst>
              <a:ext uri="{FF2B5EF4-FFF2-40B4-BE49-F238E27FC236}">
                <a16:creationId xmlns:a16="http://schemas.microsoft.com/office/drawing/2014/main" id="{6A63BCAE-A517-051B-5613-620AD70D33D5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ular Callout 39">
            <a:extLst>
              <a:ext uri="{FF2B5EF4-FFF2-40B4-BE49-F238E27FC236}">
                <a16:creationId xmlns:a16="http://schemas.microsoft.com/office/drawing/2014/main" id="{9D229757-63E4-9363-20C8-B95C68D3A6B1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69596166-1245-194B-0C48-91BEACF584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43672" y="21621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sz="2000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69596166-1245-194B-0C48-91BEACF58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3672" y="2162162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 descr="MCj04359310000[1]">
            <a:extLst>
              <a:ext uri="{FF2B5EF4-FFF2-40B4-BE49-F238E27FC236}">
                <a16:creationId xmlns:a16="http://schemas.microsoft.com/office/drawing/2014/main" id="{A177BD2A-F169-98A7-A038-5184CFCD8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C05B18F4-9BE6-596C-8E6B-8E2480FA06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69169" y="232009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𝑀𝐴𝐶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  <a:p>
                <a:pPr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⊥</m:t>
                    </m:r>
                  </m:oMath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C05B18F4-9BE6-596C-8E6B-8E2480FA0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169" y="232009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29032" b="-6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73978A19-0389-7DCB-569C-905EA7C75A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0" y="3781435"/>
                <a:ext cx="8229600" cy="2801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see many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𝑀𝐴𝐶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access a MAC oracle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𝑀𝐴𝐶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 ∙ 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Obtain tags for message of choice.</a:t>
                </a:r>
              </a:p>
              <a:p>
                <a:pPr marL="0" indent="0">
                  <a:buNone/>
                </a:pPr>
                <a:r>
                  <a:rPr lang="en-US" dirty="0"/>
                  <a:t>This is called a </a:t>
                </a:r>
                <a:r>
                  <a:rPr lang="en-US" i="1" dirty="0">
                    <a:solidFill>
                      <a:srgbClr val="FF0000"/>
                    </a:solidFill>
                  </a:rPr>
                  <a:t>chosen message attack (CMA).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55" name="Content Placeholder 2">
                <a:extLst>
                  <a:ext uri="{FF2B5EF4-FFF2-40B4-BE49-F238E27FC236}">
                    <a16:creationId xmlns:a16="http://schemas.microsoft.com/office/drawing/2014/main" id="{73978A19-0389-7DCB-569C-905EA7C75A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3781435"/>
                <a:ext cx="8229600" cy="2801919"/>
              </a:xfrm>
              <a:blipFill>
                <a:blip r:embed="rId7"/>
                <a:stretch>
                  <a:fillRect l="-1695" t="-22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72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CCF5F-0E3E-127C-FF92-171259399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930279"/>
            <a:ext cx="8229600" cy="4525963"/>
          </a:xfrm>
        </p:spPr>
        <p:txBody>
          <a:bodyPr>
            <a:normAutofit/>
          </a:bodyPr>
          <a:lstStyle/>
          <a:p>
            <a:r>
              <a:rPr lang="en-US" b="1" dirty="0"/>
              <a:t>Total break: </a:t>
            </a:r>
            <a:r>
              <a:rPr lang="en-US" dirty="0"/>
              <a:t>The adversary should not be able to recover the key</a:t>
            </a:r>
            <a:r>
              <a:rPr lang="en-US" i="1" dirty="0"/>
              <a:t> k</a:t>
            </a:r>
            <a:r>
              <a:rPr lang="en-US" dirty="0"/>
              <a:t>.</a:t>
            </a:r>
          </a:p>
          <a:p>
            <a:r>
              <a:rPr lang="en-US" b="1" dirty="0"/>
              <a:t>Universal break: </a:t>
            </a:r>
            <a:r>
              <a:rPr lang="en-US" dirty="0"/>
              <a:t>The adversary can generate a valid tag for </a:t>
            </a:r>
            <a:r>
              <a:rPr lang="en-US" dirty="0">
                <a:solidFill>
                  <a:srgbClr val="FF0000"/>
                </a:solidFill>
              </a:rPr>
              <a:t>every </a:t>
            </a:r>
            <a:r>
              <a:rPr lang="en-US" dirty="0"/>
              <a:t>message.</a:t>
            </a:r>
          </a:p>
          <a:p>
            <a:r>
              <a:rPr lang="en-US" b="1" dirty="0"/>
              <a:t>Existential break: </a:t>
            </a:r>
            <a:r>
              <a:rPr lang="en-US" dirty="0"/>
              <a:t>The adversary can generate a 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/>
              <a:t> valid tag </a:t>
            </a:r>
            <a:r>
              <a:rPr lang="en-US" i="1" dirty="0"/>
              <a:t>t</a:t>
            </a:r>
            <a:r>
              <a:rPr lang="en-US" dirty="0"/>
              <a:t> for </a:t>
            </a:r>
            <a:r>
              <a:rPr lang="en-US" dirty="0">
                <a:solidFill>
                  <a:srgbClr val="FF0000"/>
                </a:solidFill>
              </a:rPr>
              <a:t>some</a:t>
            </a:r>
            <a:r>
              <a:rPr lang="en-US" dirty="0"/>
              <a:t> message </a:t>
            </a:r>
            <a:r>
              <a:rPr lang="en-US" i="1" dirty="0"/>
              <a:t>m. </a:t>
            </a:r>
          </a:p>
          <a:p>
            <a:endParaRPr lang="en-US" i="1" dirty="0"/>
          </a:p>
          <a:p>
            <a:pPr marL="0" indent="0">
              <a:buNone/>
            </a:pPr>
            <a:r>
              <a:rPr lang="en-US" dirty="0"/>
              <a:t>We will require MACs to be secure against the existential break!!</a:t>
            </a: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AF43C9F4-C9CC-D70E-1553-3C2446F48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81200" y="4091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Defining MAC Security</a:t>
            </a:r>
            <a:endParaRPr lang="en-US" sz="2400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C7C6A-DCBE-52AD-08CD-FA7796AFE949}"/>
              </a:ext>
            </a:extLst>
          </p:cNvPr>
          <p:cNvSpPr txBox="1"/>
          <p:nvPr/>
        </p:nvSpPr>
        <p:spPr>
          <a:xfrm>
            <a:off x="5638801" y="297180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defRPr/>
            </a:pP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3373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B14E-8CA4-8074-2E94-9F2F43E3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0545" y="1552110"/>
            <a:ext cx="8229600" cy="4844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b="1" u="sng" dirty="0"/>
              <a:t>E</a:t>
            </a:r>
            <a:r>
              <a:rPr lang="en-US" sz="2400" dirty="0"/>
              <a:t>xistentially </a:t>
            </a:r>
            <a:r>
              <a:rPr lang="en-US" sz="2400" b="1" u="sng" dirty="0"/>
              <a:t>U</a:t>
            </a:r>
            <a:r>
              <a:rPr lang="en-US" sz="2400" dirty="0"/>
              <a:t>n</a:t>
            </a:r>
            <a:r>
              <a:rPr lang="en-US" sz="2400" b="1" u="sng" dirty="0"/>
              <a:t>f</a:t>
            </a:r>
            <a:r>
              <a:rPr lang="en-US" sz="2400" dirty="0"/>
              <a:t>orgeable against </a:t>
            </a:r>
            <a:r>
              <a:rPr lang="en-US" sz="2400" b="1" u="sng" dirty="0"/>
              <a:t>C</a:t>
            </a:r>
            <a:r>
              <a:rPr lang="en-US" sz="2400" dirty="0"/>
              <a:t>hosen </a:t>
            </a:r>
            <a:r>
              <a:rPr lang="en-US" sz="2400" b="1" u="sng" dirty="0"/>
              <a:t>M</a:t>
            </a:r>
            <a:r>
              <a:rPr lang="en-US" sz="2400" dirty="0"/>
              <a:t>essage </a:t>
            </a:r>
            <a:r>
              <a:rPr lang="en-US" sz="2400" b="1" u="sng" dirty="0"/>
              <a:t>A</a:t>
            </a:r>
            <a:r>
              <a:rPr lang="en-US" sz="2400" dirty="0"/>
              <a:t>ttacks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4EDD405E-5421-66D7-7BEA-A3F48F01FF03}"/>
              </a:ext>
            </a:extLst>
          </p:cNvPr>
          <p:cNvSpPr txBox="1">
            <a:spLocks/>
          </p:cNvSpPr>
          <p:nvPr/>
        </p:nvSpPr>
        <p:spPr>
          <a:xfrm>
            <a:off x="1981200" y="40910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  <a:endParaRPr lang="en-US" sz="2400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7" name="Picture 6" descr="MCj04359310000[1]">
            <a:extLst>
              <a:ext uri="{FF2B5EF4-FFF2-40B4-BE49-F238E27FC236}">
                <a16:creationId xmlns:a16="http://schemas.microsoft.com/office/drawing/2014/main" id="{BBF8B13B-9FC4-49AE-1F30-772FA97D8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7026" y="2264105"/>
            <a:ext cx="712879" cy="563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D0FEB5-3D5B-AA12-374A-AA3A7C6F09A9}"/>
              </a:ext>
            </a:extLst>
          </p:cNvPr>
          <p:cNvCxnSpPr/>
          <p:nvPr/>
        </p:nvCxnSpPr>
        <p:spPr>
          <a:xfrm>
            <a:off x="4027898" y="2927120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C10AF-55D5-24F7-3D10-492453A8FE78}"/>
              </a:ext>
            </a:extLst>
          </p:cNvPr>
          <p:cNvCxnSpPr/>
          <p:nvPr/>
        </p:nvCxnSpPr>
        <p:spPr>
          <a:xfrm>
            <a:off x="4017375" y="3857676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EFF262-C2E0-1867-05D7-AB9F73ECF9CC}"/>
              </a:ext>
            </a:extLst>
          </p:cNvPr>
          <p:cNvCxnSpPr/>
          <p:nvPr/>
        </p:nvCxnSpPr>
        <p:spPr>
          <a:xfrm>
            <a:off x="4004778" y="3423476"/>
            <a:ext cx="3456384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758952-CC18-43B8-66D4-D3EEAC46B3DE}"/>
                  </a:ext>
                </a:extLst>
              </p:cNvPr>
              <p:cNvSpPr txBox="1"/>
              <p:nvPr/>
            </p:nvSpPr>
            <p:spPr>
              <a:xfrm>
                <a:off x="5467547" y="2539322"/>
                <a:ext cx="533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B758952-CC18-43B8-66D4-D3EEAC46B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547" y="2539322"/>
                <a:ext cx="5335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ABD20-6820-D4EF-8852-C1A51B2F8043}"/>
                  </a:ext>
                </a:extLst>
              </p:cNvPr>
              <p:cNvSpPr txBox="1"/>
              <p:nvPr/>
            </p:nvSpPr>
            <p:spPr>
              <a:xfrm>
                <a:off x="4799856" y="3050156"/>
                <a:ext cx="19795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C5ABD20-6820-D4EF-8852-C1A51B2F8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3050156"/>
                <a:ext cx="197951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8D24F-2A9E-BB1F-BD7A-82A33F39D531}"/>
                  </a:ext>
                </a:extLst>
              </p:cNvPr>
              <p:cNvSpPr txBox="1"/>
              <p:nvPr/>
            </p:nvSpPr>
            <p:spPr>
              <a:xfrm>
                <a:off x="5478796" y="3445833"/>
                <a:ext cx="5388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68D24F-2A9E-BB1F-BD7A-82A33F39D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8796" y="3445833"/>
                <a:ext cx="538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275CE4-5BAE-AF81-DCFC-D47C414D95F9}"/>
              </a:ext>
            </a:extLst>
          </p:cNvPr>
          <p:cNvCxnSpPr/>
          <p:nvPr/>
        </p:nvCxnSpPr>
        <p:spPr>
          <a:xfrm>
            <a:off x="4004778" y="4382863"/>
            <a:ext cx="3456384" cy="0"/>
          </a:xfrm>
          <a:prstGeom prst="straightConnector1">
            <a:avLst/>
          </a:prstGeom>
          <a:ln w="28575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3D83E2-8AD2-AF8D-5734-35A9D091C19B}"/>
                  </a:ext>
                </a:extLst>
              </p:cNvPr>
              <p:cNvSpPr txBox="1"/>
              <p:nvPr/>
            </p:nvSpPr>
            <p:spPr>
              <a:xfrm>
                <a:off x="4810885" y="3994102"/>
                <a:ext cx="20512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𝑀𝐴𝐶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43D83E2-8AD2-AF8D-5734-35A9D091C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885" y="3994102"/>
                <a:ext cx="2051267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480B78B-103D-0DB0-24FE-E090C26B664F}"/>
              </a:ext>
            </a:extLst>
          </p:cNvPr>
          <p:cNvSpPr txBox="1"/>
          <p:nvPr/>
        </p:nvSpPr>
        <p:spPr>
          <a:xfrm rot="5556688">
            <a:off x="5608135" y="440906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49E62A-8DCA-E825-C62F-0532AA10F8FC}"/>
              </a:ext>
            </a:extLst>
          </p:cNvPr>
          <p:cNvCxnSpPr/>
          <p:nvPr/>
        </p:nvCxnSpPr>
        <p:spPr>
          <a:xfrm>
            <a:off x="4004778" y="5099618"/>
            <a:ext cx="345638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8E67BD-C9CA-AF62-8B8D-54FB2621080B}"/>
                  </a:ext>
                </a:extLst>
              </p:cNvPr>
              <p:cNvSpPr txBox="1"/>
              <p:nvPr/>
            </p:nvSpPr>
            <p:spPr>
              <a:xfrm>
                <a:off x="5294800" y="4697215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A8E67BD-C9CA-AF62-8B8D-54FB26210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800" y="4697215"/>
                <a:ext cx="811441" cy="369332"/>
              </a:xfrm>
              <a:prstGeom prst="rect">
                <a:avLst/>
              </a:prstGeom>
              <a:blipFill>
                <a:blip r:embed="rId8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389A9407-9695-83DC-4391-5B3A2360785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350443" y="2164875"/>
            <a:ext cx="950506" cy="7776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103DE-8773-5C9F-C613-51B07956B383}"/>
                  </a:ext>
                </a:extLst>
              </p:cNvPr>
              <p:cNvSpPr txBox="1"/>
              <p:nvPr/>
            </p:nvSpPr>
            <p:spPr>
              <a:xfrm>
                <a:off x="8350444" y="3070876"/>
                <a:ext cx="8620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103DE-8773-5C9F-C613-51B07956B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444" y="3070876"/>
                <a:ext cx="8620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75CB0-C49C-50C2-574E-C7A8FE5640DA}"/>
                  </a:ext>
                </a:extLst>
              </p:cNvPr>
              <p:cNvSpPr txBox="1"/>
              <p:nvPr/>
            </p:nvSpPr>
            <p:spPr>
              <a:xfrm>
                <a:off x="7735437" y="4593727"/>
                <a:ext cx="237250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Accept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≠(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,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9875CB0-C49C-50C2-574E-C7A8FE56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5437" y="4593727"/>
                <a:ext cx="2372501" cy="923330"/>
              </a:xfrm>
              <a:prstGeom prst="rect">
                <a:avLst/>
              </a:prstGeom>
              <a:blipFill>
                <a:blip r:embed="rId11"/>
                <a:stretch>
                  <a:fillRect l="-2139" t="-2703" r="-1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B6168-FA03-BC68-A89F-F954DC20A07B}"/>
                  </a:ext>
                </a:extLst>
              </p:cNvPr>
              <p:cNvSpPr txBox="1"/>
              <p:nvPr/>
            </p:nvSpPr>
            <p:spPr>
              <a:xfrm>
                <a:off x="1951856" y="5793753"/>
                <a:ext cx="8105039" cy="6364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defRPr/>
                </a:pPr>
                <a:r>
                  <a:rPr lang="en-US" sz="2000" b="1" dirty="0">
                    <a:solidFill>
                      <a:prstClr val="black"/>
                    </a:solidFill>
                    <a:latin typeface="Calibri"/>
                  </a:rPr>
                  <a:t>Want: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𝑀𝐴𝐶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, ∙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𝑉𝑒𝑟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𝑛𝑒𝑔𝑙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en-US" sz="2000" dirty="0">
                  <a:solidFill>
                    <a:prstClr val="black"/>
                  </a:solidFill>
                  <a:latin typeface="Calibri"/>
                  <a:ea typeface="Cambria Math" panose="02040503050406030204" pitchFamily="18" charset="0"/>
                </a:endParaRPr>
              </a:p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is the set of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alibri"/>
                    <a:ea typeface="Cambria Math" panose="02040503050406030204" pitchFamily="18" charset="0"/>
                  </a:rPr>
                  <a:t> makes.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3B6168-FA03-BC68-A89F-F954DC20A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56" y="5793753"/>
                <a:ext cx="8105039" cy="636456"/>
              </a:xfrm>
              <a:prstGeom prst="rect">
                <a:avLst/>
              </a:prstGeom>
              <a:blipFill>
                <a:blip r:embed="rId12"/>
                <a:stretch>
                  <a:fillRect l="-1878" t="-7843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758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19" grpId="0"/>
      <p:bldP spid="22" grpId="0"/>
      <p:bldP spid="24" grpId="0"/>
      <p:bldP spid="2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50786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0786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81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24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2819400" y="4484242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648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970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</a:p>
        </p:txBody>
      </p:sp>
    </p:spTree>
    <p:extLst>
      <p:ext uri="{BB962C8B-B14F-4D97-AF65-F5344CB8AC3E}">
        <p14:creationId xmlns:p14="http://schemas.microsoft.com/office/powerpoint/2010/main" val="263115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  <p:bldP spid="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29000" y="210861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)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108610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6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83424" y="2101306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424" y="2101306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5970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737BBA7-0250-FA3E-1783-9E2C9499DFA3}"/>
              </a:ext>
            </a:extLst>
          </p:cNvPr>
          <p:cNvSpPr>
            <a:spLocks/>
          </p:cNvSpPr>
          <p:nvPr/>
        </p:nvSpPr>
        <p:spPr bwMode="auto">
          <a:xfrm>
            <a:off x="2819400" y="4484242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endParaRPr lang="en-US" altLang="en-US" sz="240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 and Integrity are very 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goals!</a:t>
            </a:r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E140233-5B63-A640-8945-0CDE91A4FE96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4000" b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Wait… Does encryption not solve this?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23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MAC</a:t>
            </a:r>
            <a:endParaRPr lang="en-US" b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𝒆𝒚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7030A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97551" y="339777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b="1" dirty="0">
                  <a:solidFill>
                    <a:srgbClr val="7030A0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551" y="339777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2F3E9ACB-9062-15E7-8E32-FF8CAB0E71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534735" y="21211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2F3E9ACB-9062-15E7-8E32-FF8CAB0E7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4735" y="2121105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2A123-4884-9F69-2232-95284E3DD778}"/>
                  </a:ext>
                </a:extLst>
              </p:cNvPr>
              <p:cNvSpPr txBox="1"/>
              <p:nvPr/>
            </p:nvSpPr>
            <p:spPr>
              <a:xfrm>
                <a:off x="2842228" y="3861049"/>
                <a:ext cx="656614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Gen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(1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Produces a PRF key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MAC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.</a:t>
                </a:r>
              </a:p>
              <a:p>
                <a:pPr>
                  <a:defRPr/>
                </a:pPr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Ver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  <a:latin typeface="Calibri"/>
                  </a:rPr>
                  <a:t>: </a:t>
                </a:r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Accept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, reject otherwise.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42A123-4884-9F69-2232-95284E3DD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28" y="3861049"/>
                <a:ext cx="6566140" cy="1200329"/>
              </a:xfrm>
              <a:prstGeom prst="rect">
                <a:avLst/>
              </a:prstGeom>
              <a:blipFill>
                <a:blip r:embed="rId7"/>
                <a:stretch>
                  <a:fillRect l="-1351" t="-3125" r="-386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56D48F-F853-E688-067B-936C24DDB8E7}"/>
              </a:ext>
            </a:extLst>
          </p:cNvPr>
          <p:cNvSpPr>
            <a:spLocks/>
          </p:cNvSpPr>
          <p:nvPr/>
        </p:nvSpPr>
        <p:spPr bwMode="auto">
          <a:xfrm>
            <a:off x="2819400" y="5235531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Security: 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earlier unpredictability lemma about PRFs essentially proves that this is secure!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24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2286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775520" y="410564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2971800" y="1993859"/>
                <a:ext cx="44196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indexed by a </a:t>
                </a:r>
                <a:r>
                  <a:rPr 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(private)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993859"/>
                <a:ext cx="4419600" cy="369332"/>
              </a:xfrm>
              <a:prstGeom prst="rect">
                <a:avLst/>
              </a:prstGeom>
              <a:blipFill>
                <a:blip r:embed="rId4"/>
                <a:stretch>
                  <a:fillRect l="-1146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2958187" y="2511886"/>
                <a:ext cx="69478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key 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187" y="2511886"/>
                <a:ext cx="6947813" cy="369332"/>
              </a:xfrm>
              <a:prstGeom prst="rect">
                <a:avLst/>
              </a:prstGeom>
              <a:blipFill>
                <a:blip r:embed="rId5"/>
                <a:stretch>
                  <a:fillRect l="-54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048000"/>
                <a:ext cx="7862214" cy="369332"/>
              </a:xfrm>
              <a:prstGeom prst="rect">
                <a:avLst/>
              </a:prstGeom>
              <a:blipFill>
                <a:blip r:embed="rId6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(singly exponential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657600"/>
                <a:ext cx="7862214" cy="369332"/>
              </a:xfrm>
              <a:prstGeom prst="rect">
                <a:avLst/>
              </a:prstGeom>
              <a:blipFill>
                <a:blip r:embed="rId7"/>
                <a:stretch>
                  <a:fillRect l="-646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5649404" y="4203592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6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5600" b="1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404" y="4203592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2223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2376306" y="5163625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6306" y="5163625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2982686" y="5756524"/>
                <a:ext cx="7862214" cy="4197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(doubly exponential in</a:t>
                </a:r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86" y="5756524"/>
                <a:ext cx="7862214" cy="419795"/>
              </a:xfrm>
              <a:prstGeom prst="rect">
                <a:avLst/>
              </a:prstGeom>
              <a:blipFill>
                <a:blip r:embed="rId10"/>
                <a:stretch>
                  <a:fillRect l="-484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6C322-4178-8155-0A2E-508574603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adversary could send an old valid </a:t>
            </a:r>
            <a:r>
              <a:rPr lang="en-US" i="1" dirty="0"/>
              <a:t>(m, tag) </a:t>
            </a:r>
            <a:r>
              <a:rPr lang="en-US" dirty="0"/>
              <a:t>at a </a:t>
            </a:r>
            <a:r>
              <a:rPr lang="en-US" dirty="0">
                <a:solidFill>
                  <a:srgbClr val="FF0000"/>
                </a:solidFill>
              </a:rPr>
              <a:t>later time.</a:t>
            </a:r>
          </a:p>
          <a:p>
            <a:pPr lvl="1"/>
            <a:r>
              <a:rPr lang="en-US" dirty="0"/>
              <a:t>In fact, our definition of security does not rule this out.</a:t>
            </a:r>
          </a:p>
          <a:p>
            <a:pPr lvl="1"/>
            <a:endParaRPr lang="en-US" dirty="0"/>
          </a:p>
          <a:p>
            <a:r>
              <a:rPr lang="en-US" b="1" dirty="0"/>
              <a:t>In practice:</a:t>
            </a:r>
          </a:p>
          <a:p>
            <a:pPr lvl="1"/>
            <a:r>
              <a:rPr lang="en-US" dirty="0"/>
              <a:t>Append a time-stamp to the message. </a:t>
            </a:r>
            <a:r>
              <a:rPr lang="en-US" dirty="0" err="1"/>
              <a:t>Eg.</a:t>
            </a:r>
            <a:r>
              <a:rPr lang="en-US" dirty="0"/>
              <a:t> (m, T, MAC(m, T)) where T = 21 Sep 2022, 1:47pm.</a:t>
            </a:r>
          </a:p>
          <a:p>
            <a:pPr lvl="1"/>
            <a:r>
              <a:rPr lang="en-US" dirty="0"/>
              <a:t>Sequence numbers appended to the message (this requires the MAC algorithm to be </a:t>
            </a:r>
            <a:r>
              <a:rPr lang="en-US" i="1" dirty="0"/>
              <a:t>stateful</a:t>
            </a:r>
            <a:r>
              <a:rPr lang="en-US" dirty="0"/>
              <a:t>).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2A4285-CFD5-AB25-5730-3117491F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Dealing with Replay Attacks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Pseudo-Random Functions (PRF)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590800" y="198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590800" y="3581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590800" y="2532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B342A-5B03-9949-B55D-1ADC4329C488}"/>
              </a:ext>
            </a:extLst>
          </p:cNvPr>
          <p:cNvSpPr/>
          <p:nvPr/>
        </p:nvSpPr>
        <p:spPr>
          <a:xfrm>
            <a:off x="2590800" y="3048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3497-820C-0293-284F-CE4076C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8" y="1846163"/>
            <a:ext cx="698500" cy="6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C3683-98D6-424D-433E-CFDC1469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77777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61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Privacy and Integrity!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4463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3084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8136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2711624" y="30396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7608168" y="29718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2000" dirty="0">
                <a:solidFill>
                  <a:prstClr val="black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solidFill>
                <a:prstClr val="black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3084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400" b="1" i="1" dirty="0">
                <a:solidFill>
                  <a:prstClr val="black"/>
                </a:solidFill>
                <a:latin typeface="Calibri"/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eys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3429001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024" y="3431962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06516" y="2082218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000" dirty="0">
                  <a:solidFill>
                    <a:prstClr val="black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516" y="2082218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l="-17257" r="-168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2520599" y="5261919"/>
            <a:ext cx="6743753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b="1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Encrypt, then MAC!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16B722B-360F-EAB0-E7A2-536076AC3A43}"/>
              </a:ext>
            </a:extLst>
          </p:cNvPr>
          <p:cNvSpPr>
            <a:spLocks/>
          </p:cNvSpPr>
          <p:nvPr/>
        </p:nvSpPr>
        <p:spPr bwMode="auto">
          <a:xfrm>
            <a:off x="2520599" y="4645239"/>
            <a:ext cx="7381056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  <a:defRPr/>
            </a:pPr>
            <a:r>
              <a:rPr lang="en-US" alt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(necessarily) privacy.</a:t>
            </a:r>
            <a:endParaRPr lang="en-US" altLang="en-US" sz="24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75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Pseudo-Random Functions (PRF)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2590800" y="198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2590800" y="35814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2590800" y="2532856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B342A-5B03-9949-B55D-1ADC4329C488}"/>
              </a:ext>
            </a:extLst>
          </p:cNvPr>
          <p:cNvSpPr/>
          <p:nvPr/>
        </p:nvSpPr>
        <p:spPr>
          <a:xfrm>
            <a:off x="2590800" y="3048000"/>
            <a:ext cx="731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Encryption secure against Active Attacks 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D43497-820C-0293-284F-CE4076C6E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998" y="1846163"/>
            <a:ext cx="698500" cy="698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5C3683-98D6-424D-433E-CFDC14690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2377777"/>
            <a:ext cx="698500" cy="698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A5032A-E30F-361D-8D88-D85631077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281116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643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Negative Results in Learning Theory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2322004" y="4724400"/>
            <a:ext cx="7812596" cy="1295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 [Kearns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Valiant 1994]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Assuming PRFs exist, there are hypothesis classes that cannot be learned by polynomial-time algorithms. 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A73E7FE-D7D5-3DEA-350F-B6C42AB43CDB}"/>
              </a:ext>
            </a:extLst>
          </p:cNvPr>
          <p:cNvSpPr>
            <a:spLocks/>
          </p:cNvSpPr>
          <p:nvPr/>
        </p:nvSpPr>
        <p:spPr bwMode="auto">
          <a:xfrm>
            <a:off x="2196008" y="1447800"/>
            <a:ext cx="3061792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Learning Theory / ML: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9A255-0F4D-72AF-D055-CD6B841ADD87}"/>
                  </a:ext>
                </a:extLst>
              </p:cNvPr>
              <p:cNvSpPr txBox="1"/>
              <p:nvPr/>
            </p:nvSpPr>
            <p:spPr>
              <a:xfrm>
                <a:off x="2157908" y="2161598"/>
                <a:ext cx="3886200" cy="10994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 few labeled examples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dirty="0"/>
                  <a:t> for an 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learn a hypothesis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B9A255-0F4D-72AF-D055-CD6B841ADD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908" y="2161598"/>
                <a:ext cx="3886200" cy="1099468"/>
              </a:xfrm>
              <a:prstGeom prst="rect">
                <a:avLst/>
              </a:prstGeom>
              <a:blipFill>
                <a:blip r:embed="rId3"/>
                <a:stretch>
                  <a:fillRect l="-2280" t="-4598" r="-3257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ADB9E0-3139-FCE3-C200-16DE0C9517BF}"/>
              </a:ext>
            </a:extLst>
          </p:cNvPr>
          <p:cNvSpPr>
            <a:spLocks/>
          </p:cNvSpPr>
          <p:nvPr/>
        </p:nvSpPr>
        <p:spPr bwMode="auto">
          <a:xfrm>
            <a:off x="6553200" y="1447800"/>
            <a:ext cx="3061792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Cryptography (PRFs):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33585-E1B9-5DDB-3478-B110C0F89441}"/>
                  </a:ext>
                </a:extLst>
              </p:cNvPr>
              <p:cNvSpPr txBox="1"/>
              <p:nvPr/>
            </p:nvSpPr>
            <p:spPr>
              <a:xfrm>
                <a:off x="6553200" y="2115629"/>
                <a:ext cx="41148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Construct function (families)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which it is hard to even predict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on a new input even given query-access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333585-E1B9-5DDB-3478-B110C0F89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2115629"/>
                <a:ext cx="4114800" cy="1569660"/>
              </a:xfrm>
              <a:prstGeom prst="rect">
                <a:avLst/>
              </a:prstGeom>
              <a:blipFill>
                <a:blip r:embed="rId4"/>
                <a:stretch>
                  <a:fillRect l="-2462" t="-32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Lots of More Negative Results…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24BFEE2-AAA7-82B8-1193-208495050BFB}"/>
              </a:ext>
            </a:extLst>
          </p:cNvPr>
          <p:cNvCxnSpPr>
            <a:cxnSpLocks/>
          </p:cNvCxnSpPr>
          <p:nvPr/>
        </p:nvCxnSpPr>
        <p:spPr bwMode="auto">
          <a:xfrm flipV="1">
            <a:off x="2362200" y="1295400"/>
            <a:ext cx="1676400" cy="13533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8DCC83-E4FE-79BA-9DF1-C8767967923A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286000" y="1828800"/>
            <a:ext cx="685800" cy="1447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32B636-E0CD-9913-6B0D-A755936FFB4D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2476500" y="3086100"/>
            <a:ext cx="2019300" cy="960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8B8CD3-06DA-FFD1-BF76-35FF112DDD24}"/>
              </a:ext>
            </a:extLst>
          </p:cNvPr>
          <p:cNvSpPr txBox="1"/>
          <p:nvPr/>
        </p:nvSpPr>
        <p:spPr>
          <a:xfrm>
            <a:off x="2781300" y="2232550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AF328E-EE41-349D-8666-53AB6B1B66CE}"/>
              </a:ext>
            </a:extLst>
          </p:cNvPr>
          <p:cNvSpPr txBox="1"/>
          <p:nvPr/>
        </p:nvSpPr>
        <p:spPr>
          <a:xfrm>
            <a:off x="3189311" y="1911142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776ED-55A5-652C-9879-03F00F8FA80D}"/>
              </a:ext>
            </a:extLst>
          </p:cNvPr>
          <p:cNvSpPr txBox="1"/>
          <p:nvPr/>
        </p:nvSpPr>
        <p:spPr>
          <a:xfrm>
            <a:off x="3247741" y="2515994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BB631-0638-0475-0955-85AEDC007DE8}"/>
              </a:ext>
            </a:extLst>
          </p:cNvPr>
          <p:cNvSpPr txBox="1"/>
          <p:nvPr/>
        </p:nvSpPr>
        <p:spPr>
          <a:xfrm>
            <a:off x="3022979" y="1258483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06F14-DE14-76B1-6DB5-12BE20AB0454}"/>
              </a:ext>
            </a:extLst>
          </p:cNvPr>
          <p:cNvSpPr txBox="1"/>
          <p:nvPr/>
        </p:nvSpPr>
        <p:spPr>
          <a:xfrm>
            <a:off x="2547156" y="1601597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2A6D55-6766-823F-244C-32DF1281D193}"/>
              </a:ext>
            </a:extLst>
          </p:cNvPr>
          <p:cNvSpPr txBox="1"/>
          <p:nvPr/>
        </p:nvSpPr>
        <p:spPr>
          <a:xfrm>
            <a:off x="2139145" y="2033192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FD9CFD-C43D-F739-113E-656E6605B151}"/>
              </a:ext>
            </a:extLst>
          </p:cNvPr>
          <p:cNvSpPr txBox="1"/>
          <p:nvPr/>
        </p:nvSpPr>
        <p:spPr>
          <a:xfrm>
            <a:off x="2343151" y="2525637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CD7B5-6553-8ACF-664D-87C1DC30D1EF}"/>
              </a:ext>
            </a:extLst>
          </p:cNvPr>
          <p:cNvSpPr txBox="1"/>
          <p:nvPr/>
        </p:nvSpPr>
        <p:spPr>
          <a:xfrm>
            <a:off x="2512325" y="3098404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DDE51-C947-6DC5-9DFD-70CC4EFF75C1}"/>
              </a:ext>
            </a:extLst>
          </p:cNvPr>
          <p:cNvSpPr txBox="1"/>
          <p:nvPr/>
        </p:nvSpPr>
        <p:spPr>
          <a:xfrm>
            <a:off x="3316691" y="3086101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38CCB5-3D11-39E4-4404-8F6380AC68CD}"/>
              </a:ext>
            </a:extLst>
          </p:cNvPr>
          <p:cNvSpPr txBox="1"/>
          <p:nvPr/>
        </p:nvSpPr>
        <p:spPr>
          <a:xfrm>
            <a:off x="1665311" y="3653136"/>
            <a:ext cx="3581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Intersections of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halfspaces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7ECDA4-65F2-792D-D286-B47AD9AF0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479" y="1752601"/>
            <a:ext cx="4877677" cy="226059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C77C2F-0382-F9DA-78C5-A451C500B381}"/>
              </a:ext>
            </a:extLst>
          </p:cNvPr>
          <p:cNvCxnSpPr>
            <a:cxnSpLocks/>
          </p:cNvCxnSpPr>
          <p:nvPr/>
        </p:nvCxnSpPr>
        <p:spPr bwMode="auto">
          <a:xfrm>
            <a:off x="2160753" y="4666045"/>
            <a:ext cx="1896186" cy="13574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9171A45-8EA3-CF2C-55CD-D4172ED26326}"/>
              </a:ext>
            </a:extLst>
          </p:cNvPr>
          <p:cNvSpPr txBox="1"/>
          <p:nvPr/>
        </p:nvSpPr>
        <p:spPr>
          <a:xfrm>
            <a:off x="2792673" y="4669898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1DD865-DFBC-14B8-DC1D-E1D7F23DB1B4}"/>
              </a:ext>
            </a:extLst>
          </p:cNvPr>
          <p:cNvSpPr txBox="1"/>
          <p:nvPr/>
        </p:nvSpPr>
        <p:spPr>
          <a:xfrm>
            <a:off x="3200684" y="4348490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D9E5B8-8F09-329D-4F9B-A91C300568B7}"/>
              </a:ext>
            </a:extLst>
          </p:cNvPr>
          <p:cNvSpPr txBox="1"/>
          <p:nvPr/>
        </p:nvSpPr>
        <p:spPr>
          <a:xfrm>
            <a:off x="2672260" y="5980737"/>
            <a:ext cx="533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800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lang="en-US" sz="2800" dirty="0">
              <a:solidFill>
                <a:srgbClr val="0033C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C3D627-63B8-295F-52EB-7D5E8F00443B}"/>
              </a:ext>
            </a:extLst>
          </p:cNvPr>
          <p:cNvSpPr txBox="1"/>
          <p:nvPr/>
        </p:nvSpPr>
        <p:spPr>
          <a:xfrm>
            <a:off x="2354524" y="4962985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480706-E102-3E65-86EF-00964A90699D}"/>
              </a:ext>
            </a:extLst>
          </p:cNvPr>
          <p:cNvSpPr txBox="1"/>
          <p:nvPr/>
        </p:nvSpPr>
        <p:spPr>
          <a:xfrm>
            <a:off x="2523698" y="5535752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237D10-7E2C-3F08-1594-A83FC952CD95}"/>
              </a:ext>
            </a:extLst>
          </p:cNvPr>
          <p:cNvSpPr txBox="1"/>
          <p:nvPr/>
        </p:nvSpPr>
        <p:spPr>
          <a:xfrm>
            <a:off x="3328064" y="5523449"/>
            <a:ext cx="5334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endParaRPr lang="en-US" sz="3400" dirty="0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045755-DEA3-E6AB-1FCE-831BFECF2E5B}"/>
              </a:ext>
            </a:extLst>
          </p:cNvPr>
          <p:cNvSpPr txBox="1"/>
          <p:nvPr/>
        </p:nvSpPr>
        <p:spPr>
          <a:xfrm>
            <a:off x="1524000" y="6374471"/>
            <a:ext cx="4724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“Agnostic learning” of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halfspaces</a:t>
            </a:r>
            <a:endParaRPr lang="en-US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BB0803F-BBEE-56FA-488D-C38A0083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0088" y="4641055"/>
            <a:ext cx="4108450" cy="14540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7187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3532205-7624-DC4C-BC50-CDA2F0A7C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663" y="883026"/>
            <a:ext cx="5731249" cy="1490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9EDCB08F-79B2-EC25-DDE0-60D6CEB96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912" y="3496810"/>
            <a:ext cx="4560796" cy="17331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Text&#10;&#10;Description automatically generated with medium confidence">
            <a:extLst>
              <a:ext uri="{FF2B5EF4-FFF2-40B4-BE49-F238E27FC236}">
                <a16:creationId xmlns:a16="http://schemas.microsoft.com/office/drawing/2014/main" id="{12296330-9E04-A8F6-446F-A1A5CDEC68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274" y="2528428"/>
            <a:ext cx="4038600" cy="1756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ubtitle 1">
            <a:extLst>
              <a:ext uri="{FF2B5EF4-FFF2-40B4-BE49-F238E27FC236}">
                <a16:creationId xmlns:a16="http://schemas.microsoft.com/office/drawing/2014/main" id="{82E6A04E-AE7E-0090-C128-35F8EB7001B4}"/>
              </a:ext>
            </a:extLst>
          </p:cNvPr>
          <p:cNvSpPr txBox="1">
            <a:spLocks/>
          </p:cNvSpPr>
          <p:nvPr/>
        </p:nvSpPr>
        <p:spPr bwMode="auto">
          <a:xfrm>
            <a:off x="1846654" y="119996"/>
            <a:ext cx="8712968" cy="714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4000" b="1" kern="0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Lots of More Applications…</a:t>
            </a:r>
            <a:endParaRPr lang="en-US" sz="2400" i="1" kern="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F98745-4416-92DB-396D-D9474E7165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2018" y="5409869"/>
            <a:ext cx="5000237" cy="126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311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1207374" y="423807"/>
            <a:ext cx="10073343" cy="7141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lang="en-US" sz="40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4276" y="2581481"/>
                <a:ext cx="1210973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94276" y="2581481"/>
                <a:ext cx="1210973" cy="461665"/>
              </a:xfrm>
              <a:prstGeom prst="rect">
                <a:avLst/>
              </a:prstGeom>
              <a:blipFill>
                <a:blip r:embed="rId3"/>
                <a:stretch>
                  <a:fillRect l="-4124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2000" baseline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8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446" y="1630161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5583" y="6145113"/>
                <a:ext cx="3330975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33CC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25583" y="6145113"/>
                <a:ext cx="3330975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8906" y="3419025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8906" y="3419025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945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4801" y="3363325"/>
                <a:ext cx="97635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baseline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1" y="3363325"/>
                <a:ext cx="976358" cy="461665"/>
              </a:xfrm>
              <a:prstGeom prst="rect">
                <a:avLst/>
              </a:prstGeom>
              <a:blipFill>
                <a:blip r:embed="rId6"/>
                <a:stretch>
                  <a:fillRect l="-1299" r="-129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6934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lang="en-US" baseline="0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spcBef>
                  <a:spcPct val="50000"/>
                </a:spcBef>
                <a:defRPr/>
              </a:pPr>
              <a:r>
                <a:rPr lang="en-US" sz="2000" baseline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03305" y="6114193"/>
                <a:ext cx="3654975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FF0000"/>
                              </a:solidFill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</m:d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3305" y="6114193"/>
                <a:ext cx="3654975" cy="472373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3728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1752601" y="5578681"/>
            <a:ext cx="9064635" cy="1102095"/>
            <a:chOff x="228600" y="5578680"/>
            <a:chExt cx="9064635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8904810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r>
                    <a:rPr lang="en-US" alt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for any </a:t>
                  </a:r>
                  <a14:m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∈</m:t>
                      </m:r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</m:oMath>
                  </a14:m>
                  <a:r>
                    <a:rPr lang="en-US" alt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8904810" cy="461665"/>
                </a:xfrm>
                <a:prstGeom prst="rect">
                  <a:avLst/>
                </a:prstGeom>
                <a:blipFill>
                  <a:blip r:embed="rId16"/>
                  <a:stretch>
                    <a:fillRect l="-997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775520" y="410564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775520" y="410564"/>
                <a:ext cx="8712968" cy="714181"/>
              </a:xfrm>
              <a:blipFill>
                <a:blip r:embed="rId3"/>
                <a:stretch>
                  <a:fillRect l="-436" t="-22807" r="-291" b="-28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275384" y="1371601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 that defines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84" y="1371601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2275385" y="3479032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385" y="3479032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375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3916480" y="3463494"/>
                <a:ext cx="6751520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400" dirty="0"/>
                  <a:t> and </a:t>
                </a:r>
                <a:br>
                  <a:rPr lang="en-US" sz="2400" dirty="0"/>
                </a:br>
                <a:r>
                  <a:rPr lang="en-US" dirty="0"/>
                  <a:t>let the ciphertext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 the pair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480" y="3463494"/>
                <a:ext cx="6751520" cy="738664"/>
              </a:xfrm>
              <a:prstGeom prst="rect">
                <a:avLst/>
              </a:prstGeom>
              <a:blipFill>
                <a:blip r:embed="rId6"/>
                <a:stretch>
                  <a:fillRect l="-1501" t="-6780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2320590" y="4643736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90" y="4643736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2279576" y="5487616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576" y="5487616"/>
                <a:ext cx="2140330" cy="461665"/>
              </a:xfrm>
              <a:prstGeom prst="rect">
                <a:avLst/>
              </a:prstGeom>
              <a:blipFill>
                <a:blip r:embed="rId8"/>
                <a:stretch>
                  <a:fillRect r="-118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2362200" y="5956123"/>
                <a:ext cx="770392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5956123"/>
                <a:ext cx="7703928" cy="461665"/>
              </a:xfrm>
              <a:prstGeom prst="rect">
                <a:avLst/>
              </a:prstGeom>
              <a:blipFill>
                <a:blip r:embed="rId9"/>
                <a:stretch>
                  <a:fillRect l="-32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4244163" y="1963999"/>
                <a:ext cx="2094291" cy="3795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4163" y="1963999"/>
                <a:ext cx="2094291" cy="379527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2320590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i="1" dirty="0"/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sz="2400" i="1" dirty="0"/>
                  <a:t>, had better be super-</a:t>
                </a:r>
                <a:r>
                  <a:rPr lang="en-US" sz="2400" i="1" dirty="0" err="1"/>
                  <a:t>polynomially</a:t>
                </a:r>
                <a:r>
                  <a:rPr lang="en-US" sz="2400" i="1" dirty="0"/>
                  <a:t> large in n)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590" y="2594913"/>
                <a:ext cx="8499811" cy="474810"/>
              </a:xfrm>
              <a:prstGeom prst="rect">
                <a:avLst/>
              </a:prstGeom>
              <a:blipFill>
                <a:blip r:embed="rId11"/>
                <a:stretch>
                  <a:fillRect l="-1043" t="-10526" r="-1788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4953000" y="4648201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4648201"/>
                <a:ext cx="6751520" cy="461665"/>
              </a:xfrm>
              <a:prstGeom prst="rect">
                <a:avLst/>
              </a:prstGeom>
              <a:blipFill>
                <a:blip r:embed="rId12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177499"/>
            <a:ext cx="8712968" cy="714181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Recall: Definition of Secret-Key Encryption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BCB42-DC88-6B44-B727-E90ADAD25147}"/>
              </a:ext>
            </a:extLst>
          </p:cNvPr>
          <p:cNvSpPr/>
          <p:nvPr/>
        </p:nvSpPr>
        <p:spPr>
          <a:xfrm>
            <a:off x="4637584" y="757536"/>
            <a:ext cx="2449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(for one message)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B8BC4A-35CF-564F-9761-3F9736D1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1ACE77D-42C8-314D-99A7-78E1240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837" y="2114260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163" y="2245067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8163" y="2245067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>
            <a:extLst>
              <a:ext uri="{FF2B5EF4-FFF2-40B4-BE49-F238E27FC236}">
                <a16:creationId xmlns:a16="http://schemas.microsoft.com/office/drawing/2014/main" id="{F2E231BB-78B6-8F42-8742-133B9B2E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AF2672F-C19C-6744-9E9E-BE9F759B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1590881"/>
            <a:ext cx="1829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Left World: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93501" y="5935005"/>
                <a:ext cx="43238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93501" y="5935005"/>
                <a:ext cx="4323812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9">
            <a:extLst>
              <a:ext uri="{FF2B5EF4-FFF2-40B4-BE49-F238E27FC236}">
                <a16:creationId xmlns:a16="http://schemas.microsoft.com/office/drawing/2014/main" id="{D9FA2D82-EB5E-234C-BEDC-9AB483B71F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677371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31" y="3363325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6531" y="3363325"/>
                <a:ext cx="4204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1A4A4-4C62-8E4E-877F-34CFDE10BB89}"/>
              </a:ext>
            </a:extLst>
          </p:cNvPr>
          <p:cNvGrpSpPr/>
          <p:nvPr/>
        </p:nvGrpSpPr>
        <p:grpSpPr>
          <a:xfrm>
            <a:off x="7010402" y="1586692"/>
            <a:ext cx="2362200" cy="3213909"/>
            <a:chOff x="5486402" y="1586691"/>
            <a:chExt cx="2362200" cy="3213909"/>
          </a:xfrm>
        </p:grpSpPr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E2F69B41-FBE7-D14C-90FC-226C2E83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6121" y="1586691"/>
              <a:ext cx="19637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 world: 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A67EC473-9D96-414D-BB39-E87F54323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FDB579BC-F574-DA43-860E-C4B4F468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F10CF117-7214-2E46-985A-C16F26A6B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33" name="AutoShape 9">
              <a:extLst>
                <a:ext uri="{FF2B5EF4-FFF2-40B4-BE49-F238E27FC236}">
                  <a16:creationId xmlns:a16="http://schemas.microsoft.com/office/drawing/2014/main" id="{5071DFD7-8C86-314A-8D94-759D3EAB31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496771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5000" y="5945747"/>
                <a:ext cx="46973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945747"/>
                <a:ext cx="4697312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FB10965-F83C-DE47-BEFF-3AF13F6B4172}"/>
              </a:ext>
            </a:extLst>
          </p:cNvPr>
          <p:cNvGrpSpPr/>
          <p:nvPr/>
        </p:nvGrpSpPr>
        <p:grpSpPr>
          <a:xfrm>
            <a:off x="3728686" y="4789541"/>
            <a:ext cx="5269038" cy="589956"/>
            <a:chOff x="2204686" y="4789541"/>
            <a:chExt cx="5269038" cy="589956"/>
          </a:xfrm>
        </p:grpSpPr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8DB06CC5-3BE5-604C-AB18-9561C9BB87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1A3AB748-1CC6-8041-925A-D7B186FF3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utoShape 9">
              <a:extLst>
                <a:ext uri="{FF2B5EF4-FFF2-40B4-BE49-F238E27FC236}">
                  <a16:creationId xmlns:a16="http://schemas.microsoft.com/office/drawing/2014/main" id="{D05D39CB-1F9D-394C-9359-494293BA8B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5">
                  <a:extLst>
                    <a:ext uri="{FF2B5EF4-FFF2-40B4-BE49-F238E27FC236}">
                      <a16:creationId xmlns:a16="http://schemas.microsoft.com/office/drawing/2014/main" id="{D291CD4C-5720-FB46-8E9D-CEB230FEF7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EE84D-4257-2D41-9CF3-F5B51880AF57}"/>
              </a:ext>
            </a:extLst>
          </p:cNvPr>
          <p:cNvGrpSpPr/>
          <p:nvPr/>
        </p:nvGrpSpPr>
        <p:grpSpPr>
          <a:xfrm>
            <a:off x="1447800" y="5410200"/>
            <a:ext cx="10054224" cy="1041975"/>
            <a:chOff x="-76200" y="5578680"/>
            <a:chExt cx="10054224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571" r="-8571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824" r="-8824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777439" y="6097434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77439" y="6097434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, and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084" t="-13514" r="-155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2662535"/>
                <a:ext cx="18135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1" y="2662535"/>
                <a:ext cx="1813573" cy="400110"/>
              </a:xfrm>
              <a:prstGeom prst="rect">
                <a:avLst/>
              </a:prstGeom>
              <a:blipFill>
                <a:blip r:embed="rId16"/>
                <a:stretch>
                  <a:fillRect t="-9375" r="-2083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2868" y="219390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2868" y="2193906"/>
                <a:ext cx="1063881" cy="461665"/>
              </a:xfrm>
              <a:prstGeom prst="rect">
                <a:avLst/>
              </a:prstGeom>
              <a:blipFill>
                <a:blip r:embed="rId12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0306" y="2611374"/>
                <a:ext cx="18760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lang="en-US" sz="2000" i="1" baseline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0306" y="2611374"/>
                <a:ext cx="1876091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5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Definition of Secret-Key Encryption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41CEE-3759-7D4E-B44C-5065D80E5613}"/>
              </a:ext>
            </a:extLst>
          </p:cNvPr>
          <p:cNvSpPr/>
          <p:nvPr/>
        </p:nvSpPr>
        <p:spPr>
          <a:xfrm>
            <a:off x="4637584" y="990601"/>
            <a:ext cx="28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pitchFamily="34" charset="-128"/>
              </a:rPr>
              <a:t>(for many messages)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E1B77-FFC9-4E47-B759-EDA737F0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8808E-DE42-9E47-9FBF-B416122D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837" y="2114260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8163" y="2245067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8163" y="2245067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19DB0ED6-C2DA-7F42-9F2F-A4771CA1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000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Distinguisher 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8111" y="1552139"/>
                <a:ext cx="30341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Left Oracle </a:t>
                </a:r>
                <a14:m>
                  <m:oMath xmlns:m="http://schemas.openxmlformats.org/officeDocument/2006/math">
                    <m:r>
                      <a:rPr lang="en-US" i="1" baseline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𝐿𝑒𝑓𝑡</m:t>
                    </m:r>
                    <m:r>
                      <a:rPr lang="en-US" i="1" baseline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(∙,∙)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98111" y="1552139"/>
                <a:ext cx="3034198" cy="461665"/>
              </a:xfrm>
              <a:prstGeom prst="rect">
                <a:avLst/>
              </a:prstGeom>
              <a:blipFill>
                <a:blip r:embed="rId4"/>
                <a:stretch>
                  <a:fillRect l="-2905"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50980" y="5935005"/>
                <a:ext cx="4046557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𝐿𝑒𝑓𝑡</m:t>
                          </m:r>
                          <m:r>
                            <a:rPr 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altLang="en-US" i="1" dirty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0033CC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0980" y="5935005"/>
                <a:ext cx="4046557" cy="477503"/>
              </a:xfrm>
              <a:prstGeom prst="rect">
                <a:avLst/>
              </a:prstGeom>
              <a:blipFill>
                <a:blip r:embed="rId5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07BE416A-6AB4-3846-BA52-DD0BE5BB94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058604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7764" y="3363325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27764" y="3363325"/>
                <a:ext cx="4204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4FF2CBE-3BF3-C44C-A5B6-9F29DB0ADA9F}"/>
              </a:ext>
            </a:extLst>
          </p:cNvPr>
          <p:cNvGrpSpPr/>
          <p:nvPr/>
        </p:nvGrpSpPr>
        <p:grpSpPr>
          <a:xfrm>
            <a:off x="6586010" y="1547902"/>
            <a:ext cx="3501268" cy="3252698"/>
            <a:chOff x="5062010" y="1547902"/>
            <a:chExt cx="3501268" cy="3252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lvl="0">
                    <a:defRPr/>
                  </a:pPr>
                  <a:r>
                    <a:rPr lang="en-US" baseline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Right Oracle </a:t>
                  </a:r>
                  <a14:m>
                    <m:oMath xmlns:m="http://schemas.openxmlformats.org/officeDocument/2006/math">
                      <m:r>
                        <a:rPr lang="en-US" i="1" baseline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𝑅𝑖𝑔h𝑡</m:t>
                      </m:r>
                      <m:r>
                        <a:rPr lang="en-US" i="1" baseline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(∙,∙)</m:t>
                      </m:r>
                    </m:oMath>
                  </a14:m>
                  <a:r>
                    <a:rPr lang="en-US" baseline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27" t="-7895" b="-236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3961892-7BA6-AF41-B92D-82465AC7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9EF5D53F-799B-784A-8154-210F0B65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378038C9-0F22-9A4C-A80F-D546FCC6C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0" fontAlgn="base" hangingPunct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2000" baseline="0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EA9C5E34-2881-AE43-A147-F4CDF5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858000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7678" y="5945747"/>
                <a:ext cx="4477764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𝑅𝑖𝑔h𝑡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lang="en-US" alt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67678" y="5945747"/>
                <a:ext cx="4477764" cy="477503"/>
              </a:xfrm>
              <a:prstGeom prst="rect">
                <a:avLst/>
              </a:prstGeom>
              <a:blipFill>
                <a:blip r:embed="rId9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BCA1646-9D89-ED40-9148-0D4B6E861C00}"/>
              </a:ext>
            </a:extLst>
          </p:cNvPr>
          <p:cNvGrpSpPr/>
          <p:nvPr/>
        </p:nvGrpSpPr>
        <p:grpSpPr>
          <a:xfrm>
            <a:off x="3728686" y="4789541"/>
            <a:ext cx="5269038" cy="589956"/>
            <a:chOff x="2204686" y="4789541"/>
            <a:chExt cx="5269038" cy="58995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A721C7C5-7521-144F-A32A-4AB9C33B80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5">
                  <a:extLst>
                    <a:ext uri="{FF2B5EF4-FFF2-40B4-BE49-F238E27FC236}">
                      <a16:creationId xmlns:a16="http://schemas.microsoft.com/office/drawing/2014/main" id="{940D4F7D-0AC2-3A47-91DA-4808FE6C9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66D4604D-56C4-2C49-B599-221675764B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5">
                  <a:extLst>
                    <a:ext uri="{FF2B5EF4-FFF2-40B4-BE49-F238E27FC236}">
                      <a16:creationId xmlns:a16="http://schemas.microsoft.com/office/drawing/2014/main" id="{A995BAE8-033F-E043-A1B7-BFBBF0400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lang="en-US" baseline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03E596-7140-AD43-A3E0-73E5D773F496}"/>
              </a:ext>
            </a:extLst>
          </p:cNvPr>
          <p:cNvGrpSpPr/>
          <p:nvPr/>
        </p:nvGrpSpPr>
        <p:grpSpPr>
          <a:xfrm>
            <a:off x="1705278" y="5410200"/>
            <a:ext cx="9595335" cy="1041975"/>
            <a:chOff x="-76200" y="5578680"/>
            <a:chExt cx="9595335" cy="10419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824" r="-8824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lang="en-US" altLang="en-US" sz="3200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318550" y="6085302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altLang="en-US" dirty="0">
                    <a:solidFill>
                      <a:srgbClr val="0033CC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18550" y="6085302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lang="en-US" alt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en-US" dirty="0" err="1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s.t.</a:t>
                  </a:r>
                  <a:r>
                    <a:rPr lang="en-US" altLang="en-US" dirty="0">
                      <a:solidFill>
                        <a:srgbClr val="00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3514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601" y="2662535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baseline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baseline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sz="2000" b="1" i="1" baseline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5601" y="2662535"/>
                <a:ext cx="1898533" cy="400110"/>
              </a:xfrm>
              <a:prstGeom prst="rect">
                <a:avLst/>
              </a:prstGeom>
              <a:blipFill>
                <a:blip r:embed="rId16"/>
                <a:stretch>
                  <a:fillRect t="-9375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2868" y="219390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baseline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32868" y="2193906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90306" y="2611374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baseline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b="1" i="1" baseline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lang="en-US" sz="2000" b="1" i="1" baseline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sz="2000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90306" y="2611374"/>
                <a:ext cx="1898533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utoShape 9">
            <a:extLst>
              <a:ext uri="{FF2B5EF4-FFF2-40B4-BE49-F238E27FC236}">
                <a16:creationId xmlns:a16="http://schemas.microsoft.com/office/drawing/2014/main" id="{748A652A-F111-5942-B575-E203E608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1305" y="3432397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51305" y="3432397"/>
                <a:ext cx="1208856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utoShape 9">
            <a:extLst>
              <a:ext uri="{FF2B5EF4-FFF2-40B4-BE49-F238E27FC236}">
                <a16:creationId xmlns:a16="http://schemas.microsoft.com/office/drawing/2014/main" id="{826E5AA3-A296-1F4D-B967-70B5B0BE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6867" y="3257958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49172" y="3333663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lang="en-US" i="1" baseline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lang="en-US" i="1" baseline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49172" y="3333663"/>
                <a:ext cx="120885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1775520" y="410564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CAF4-E5F2-494F-963A-AC1E188B3468}"/>
              </a:ext>
            </a:extLst>
          </p:cNvPr>
          <p:cNvSpPr>
            <a:spLocks/>
          </p:cNvSpPr>
          <p:nvPr/>
        </p:nvSpPr>
        <p:spPr bwMode="auto">
          <a:xfrm>
            <a:off x="2133600" y="1295400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0:  D gets access to the Left oracle.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2554288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1: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2554288"/>
                <a:ext cx="8712968" cy="722312"/>
              </a:xfrm>
              <a:prstGeom prst="rect">
                <a:avLst/>
              </a:prstGeom>
              <a:blipFill>
                <a:blip r:embed="rId3"/>
                <a:stretch>
                  <a:fillRect l="-1166" t="-68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1" y="1752601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1" y="1752601"/>
                <a:ext cx="3330271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3045768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3045768"/>
                <a:ext cx="2769797" cy="461665"/>
              </a:xfrm>
              <a:prstGeom prst="rect">
                <a:avLst/>
              </a:prstGeom>
              <a:blipFill>
                <a:blip r:embed="rId5"/>
                <a:stretch>
                  <a:fillRect r="-913" b="-19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3768079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2: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3768079"/>
                <a:ext cx="8712968" cy="722312"/>
              </a:xfrm>
              <a:prstGeom prst="rect">
                <a:avLst/>
              </a:prstGeom>
              <a:blipFill>
                <a:blip r:embed="rId6"/>
                <a:stretch>
                  <a:fillRect l="-1166" t="-68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33600" y="4724400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3: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 (like H1) 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33600" y="4724400"/>
                <a:ext cx="8712968" cy="722312"/>
              </a:xfrm>
              <a:prstGeom prst="rect">
                <a:avLst/>
              </a:prstGeom>
              <a:blipFill>
                <a:blip r:embed="rId7"/>
                <a:stretch>
                  <a:fillRect l="-1166" t="-701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161C26-3D40-2D4A-A734-95AF9EEB7D92}"/>
              </a:ext>
            </a:extLst>
          </p:cNvPr>
          <p:cNvSpPr>
            <a:spLocks/>
          </p:cNvSpPr>
          <p:nvPr/>
        </p:nvSpPr>
        <p:spPr bwMode="auto">
          <a:xfrm>
            <a:off x="2133600" y="5752456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4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D gets access to the Right oracle (like H0)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6504" y="6243936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6504" y="6243936"/>
                <a:ext cx="3330271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3804" y="5215880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23804" y="5215880"/>
                <a:ext cx="2769797" cy="461665"/>
              </a:xfrm>
              <a:prstGeom prst="rect">
                <a:avLst/>
              </a:prstGeom>
              <a:blipFill>
                <a:blip r:embed="rId9"/>
                <a:stretch>
                  <a:fillRect r="-913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/>
              <p:nvPr/>
            </p:nvSpPr>
            <p:spPr>
              <a:xfrm>
                <a:off x="7696200" y="2031068"/>
                <a:ext cx="2639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2031068"/>
                <a:ext cx="2639888" cy="369332"/>
              </a:xfrm>
              <a:prstGeom prst="rect">
                <a:avLst/>
              </a:prstGeom>
              <a:blipFill>
                <a:blip r:embed="rId10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/>
              <p:nvPr/>
            </p:nvSpPr>
            <p:spPr>
              <a:xfrm>
                <a:off x="7696200" y="3120679"/>
                <a:ext cx="3124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3120679"/>
                <a:ext cx="3124200" cy="369332"/>
              </a:xfrm>
              <a:prstGeom prst="rect">
                <a:avLst/>
              </a:prstGeom>
              <a:blipFill>
                <a:blip r:embed="rId11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4191001"/>
                <a:ext cx="21017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lang="en-US" baseline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aseline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4191001"/>
                <a:ext cx="2101794" cy="461665"/>
              </a:xfrm>
              <a:prstGeom prst="rect">
                <a:avLst/>
              </a:prstGeom>
              <a:blipFill>
                <a:blip r:embed="rId12"/>
                <a:stretch>
                  <a:fillRect r="-1205"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/>
              <p:nvPr/>
            </p:nvSpPr>
            <p:spPr>
              <a:xfrm>
                <a:off x="7722368" y="4148735"/>
                <a:ext cx="3124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368" y="4148735"/>
                <a:ext cx="3124200" cy="369332"/>
              </a:xfrm>
              <a:prstGeom prst="rect">
                <a:avLst/>
              </a:prstGeom>
              <a:blipFill>
                <a:blip r:embed="rId1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/>
              <p:nvPr/>
            </p:nvSpPr>
            <p:spPr>
              <a:xfrm>
                <a:off x="7696200" y="5215878"/>
                <a:ext cx="26398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200" y="5215878"/>
                <a:ext cx="2639888" cy="369332"/>
              </a:xfrm>
              <a:prstGeom prst="rect">
                <a:avLst/>
              </a:prstGeom>
              <a:blipFill>
                <a:blip r:embed="rId10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BD3A858-A74E-BE45-A6B3-56CF0D5EE943}"/>
              </a:ext>
            </a:extLst>
          </p:cNvPr>
          <p:cNvSpPr/>
          <p:nvPr/>
        </p:nvSpPr>
        <p:spPr>
          <a:xfrm>
            <a:off x="8229600" y="3514683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dirty="0" err="1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w.h.p</a:t>
            </a:r>
            <a:r>
              <a:rPr lang="en-US" dirty="0">
                <a:solidFill>
                  <a:srgbClr val="00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all x’s distinct)</a:t>
            </a:r>
          </a:p>
        </p:txBody>
      </p:sp>
    </p:spTree>
    <p:extLst>
      <p:ext uri="{BB962C8B-B14F-4D97-AF65-F5344CB8AC3E}">
        <p14:creationId xmlns:p14="http://schemas.microsoft.com/office/powerpoint/2010/main" val="36599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19356</TotalTime>
  <Words>2894</Words>
  <Application>Microsoft Macintosh PowerPoint</Application>
  <PresentationFormat>Widescreen</PresentationFormat>
  <Paragraphs>567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American Typewriter</vt:lpstr>
      <vt:lpstr>Aptos</vt:lpstr>
      <vt:lpstr>Aptos Display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Purdue CS555: Cryptography Lecture 7 </vt:lpstr>
      <vt:lpstr>Recap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the power of the adversary?</vt:lpstr>
      <vt:lpstr>Defining MAC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Dealing with Replay Attacks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14</cp:revision>
  <dcterms:created xsi:type="dcterms:W3CDTF">2025-08-25T19:13:43Z</dcterms:created>
  <dcterms:modified xsi:type="dcterms:W3CDTF">2025-09-16T11:57:58Z</dcterms:modified>
</cp:coreProperties>
</file>