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641" r:id="rId3"/>
    <p:sldId id="1225" r:id="rId4"/>
    <p:sldId id="1226" r:id="rId5"/>
    <p:sldId id="1227" r:id="rId6"/>
    <p:sldId id="1228" r:id="rId7"/>
    <p:sldId id="1249" r:id="rId8"/>
    <p:sldId id="1222" r:id="rId9"/>
    <p:sldId id="1250" r:id="rId10"/>
    <p:sldId id="1251" r:id="rId11"/>
    <p:sldId id="1213" r:id="rId12"/>
    <p:sldId id="1253" r:id="rId13"/>
    <p:sldId id="1252" r:id="rId14"/>
    <p:sldId id="1254" r:id="rId15"/>
    <p:sldId id="1209" r:id="rId16"/>
    <p:sldId id="1256" r:id="rId17"/>
    <p:sldId id="1257" r:id="rId18"/>
    <p:sldId id="1517" r:id="rId19"/>
    <p:sldId id="571" r:id="rId20"/>
    <p:sldId id="1498" r:id="rId21"/>
    <p:sldId id="1506" r:id="rId22"/>
    <p:sldId id="1507" r:id="rId23"/>
    <p:sldId id="1484" r:id="rId24"/>
    <p:sldId id="1501" r:id="rId25"/>
    <p:sldId id="1509" r:id="rId26"/>
    <p:sldId id="1512" r:id="rId27"/>
    <p:sldId id="1508" r:id="rId28"/>
    <p:sldId id="1510" r:id="rId29"/>
    <p:sldId id="1516" r:id="rId30"/>
    <p:sldId id="1515" r:id="rId31"/>
    <p:sldId id="1500" r:id="rId32"/>
    <p:sldId id="1513" r:id="rId33"/>
    <p:sldId id="1480" r:id="rId34"/>
    <p:sldId id="1460" r:id="rId35"/>
    <p:sldId id="1493" r:id="rId36"/>
    <p:sldId id="1494" r:id="rId37"/>
    <p:sldId id="1496" r:id="rId38"/>
    <p:sldId id="1514" r:id="rId39"/>
    <p:sldId id="1503" r:id="rId40"/>
    <p:sldId id="1511" r:id="rId41"/>
    <p:sldId id="1476" r:id="rId42"/>
    <p:sldId id="1464" r:id="rId43"/>
    <p:sldId id="1518" r:id="rId44"/>
    <p:sldId id="1465" r:id="rId45"/>
    <p:sldId id="1459" r:id="rId46"/>
    <p:sldId id="1462" r:id="rId47"/>
    <p:sldId id="676" r:id="rId48"/>
    <p:sldId id="147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3744"/>
  </p:normalViewPr>
  <p:slideViewPr>
    <p:cSldViewPr snapToGrid="0">
      <p:cViewPr varScale="1">
        <p:scale>
          <a:sx n="78" d="100"/>
          <a:sy n="78" d="100"/>
        </p:scale>
        <p:origin x="192" y="1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EF505-6EAF-FB49-A762-3623A236B6C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E442-FF26-4249-9E11-24F08F9FD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C13DC-EB30-4E7B-9A79-FF6A33A169F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637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936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231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060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638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493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C13DC-EB30-4E7B-9A79-FF6A33A169F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687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737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954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218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14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C13DC-EB30-4E7B-9A79-FF6A33A169F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307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078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358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78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551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35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38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82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356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822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46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C13DC-EB30-4E7B-9A79-FF6A33A169F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189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0351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707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398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894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733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4405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5891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2087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4596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05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C13DC-EB30-4E7B-9A79-FF6A33A169F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0736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6F8F5-41C1-87E0-BE19-D25A13BD9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D67918-22FF-B3BA-4398-69FC1AC2AA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17A231-BA32-0D61-415C-9741625E3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B65A2-3AD2-CA8B-2481-A890BE3EDF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1797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3337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163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11605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</a:rPr>
              <a:t>Pf</a:t>
            </a:r>
            <a:r>
              <a:rPr lang="en-US" sz="1200" b="0" dirty="0">
                <a:solidFill>
                  <a:schemeClr val="tx1"/>
                </a:solidFill>
              </a:rPr>
              <a:t>:  QNR*QNR = QR.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4946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</a:rPr>
              <a:t>Pf</a:t>
            </a:r>
            <a:r>
              <a:rPr lang="en-US" sz="1200" b="0" dirty="0">
                <a:solidFill>
                  <a:schemeClr val="tx1"/>
                </a:solidFill>
              </a:rPr>
              <a:t>:  QNR*QNR = QR.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59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638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538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615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966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C13DC-EB30-4E7B-9A79-FF6A33A169F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17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050-01B2-37F8-373D-B64596BC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97C6-0EF9-8C7F-76FA-BDBDD00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3DA-BDD6-2ADC-2EF2-CC3DCAB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4BDF-32C9-5A8F-7547-9B6F2E1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05C4-57D2-2419-BC2E-5A7EB55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3710-7953-413E-A729-A66BEC85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CA2D-BC4E-B1F8-D383-10D447F7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0CA8-F00D-EFE1-B580-EB78A3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BF2-E15F-77D6-FACE-9080DB7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C9B-2891-967B-D948-8239812E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445A-220F-6B86-0A9B-1F7BCB6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09EB-F95D-B839-1C67-25CDB8D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9BD-1C84-B0B9-66A1-C7BEED1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27-B101-B8DF-3CE9-9DEBD4B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8A1-B0C5-6232-42A2-99187D7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EB-EFD9-94EF-E1EA-6DE00D26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1DC-2E54-CA73-0208-3B68CC7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79D6-7D9F-4141-B140-A5C1D046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E8C-11B1-819B-8323-BC2486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DDE6-A837-DE9D-E87E-7875FB0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E15-3A02-B021-661C-67E86CD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AEE1-7B25-B002-5DDA-571BC0B8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105-D48C-35A0-A260-06018BC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7A1E-892A-39DD-AEF8-13F2E2B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E0C5-A382-4F2F-A346-019C7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2E1-1C3A-A301-979A-D02799B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747-0DF4-6B1B-1943-AA319014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E52-4488-4817-911D-F666ED34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93-D42E-CEDA-4FAE-EB02886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133-320C-9555-99D5-54717D0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7D41-93DB-1EC4-5A39-1E076162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89E-4A6A-14FC-2B83-7807974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B5CA-38A6-7668-F76B-86B7999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A1988-0428-6DEA-5350-28A8F1A8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6BE7-B202-BA99-83AE-E9B8B89F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4B8-D1A6-17A9-5004-0A1294D1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FF401-FFBE-F31C-DF4D-91CED0F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590C-5149-0079-4E31-38B344A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A1B-8FA3-07FC-CBFA-37E3AF8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A624-BC42-6ED6-F1DA-E6A39368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93AD-5264-A917-41DC-49A2847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4E13-6E2F-0688-3F40-27C641F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D6C3-FD94-5CD1-A07E-6F8946F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C785-81A4-9BCF-20FF-982ADCE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2103-9930-D049-2738-DE773CB1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22C7-787A-0C3D-E76B-30F3FDED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136-8B86-17E6-D5F8-BC27C2ED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AA-09AB-431A-7F65-75311BD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0B9-0CD4-AFE0-D582-C640880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22BA-C36A-9964-0BD8-8750C67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5639-F09C-7C0F-F59A-F66B7F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49E0-B55B-14D9-04FE-F26FFAD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7A7-E2DA-1A48-4204-35048E2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FFA6-46DD-BA2E-8F84-1F971144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A6F9-F40F-7CD7-B14B-1899D47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9A6-9025-F679-E064-ADD23B6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CC58-8BB3-04E3-E73E-8FC9C91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8B5-26EF-699B-DEC1-A9747CB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671-6389-2B32-BFDD-7D8EFC1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85C4-555D-ED68-52ED-C153B218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8EED-6EF5-465C-2533-8DA435E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CA05-C01A-464A-B4FC-AD243AD53EE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747C-1114-BCFC-E4EA-B1D1A14C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61DD-D476-EAAA-5646-E00B0D79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55500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jpe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jpeg"/><Relationship Id="rId9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5" Type="http://schemas.openxmlformats.org/officeDocument/2006/relationships/image" Target="../media/image2.wmf"/><Relationship Id="rId4" Type="http://schemas.openxmlformats.org/officeDocument/2006/relationships/image" Target="../media/image2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79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3" Type="http://schemas.openxmlformats.org/officeDocument/2006/relationships/image" Target="../media/image2.wmf"/><Relationship Id="rId7" Type="http://schemas.openxmlformats.org/officeDocument/2006/relationships/image" Target="../media/image218.png"/><Relationship Id="rId12" Type="http://schemas.openxmlformats.org/officeDocument/2006/relationships/image" Target="../media/image2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7.png"/><Relationship Id="rId11" Type="http://schemas.openxmlformats.org/officeDocument/2006/relationships/image" Target="../media/image221.png"/><Relationship Id="rId5" Type="http://schemas.openxmlformats.org/officeDocument/2006/relationships/image" Target="../media/image216.png"/><Relationship Id="rId10" Type="http://schemas.openxmlformats.org/officeDocument/2006/relationships/image" Target="../media/image220.png"/><Relationship Id="rId4" Type="http://schemas.openxmlformats.org/officeDocument/2006/relationships/image" Target="../media/image215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3" Type="http://schemas.openxmlformats.org/officeDocument/2006/relationships/image" Target="../media/image1.png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1.png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6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BD-4C8F-ADB2-3054-869B8070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Lecture 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5513-29FC-0E55-1D49-6505414E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Hanshen Xiao</a:t>
            </a:r>
          </a:p>
          <a:p>
            <a:r>
              <a:rPr lang="en-US" dirty="0"/>
              <a:t>Teaching Assistant: Justin He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https://cs55500.github.io/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a MAC</a:t>
            </a:r>
            <a:endParaRPr lang="en-US" b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4463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3084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b="1" dirty="0">
                    <a:solidFill>
                      <a:srgbClr val="7030A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𝒆𝒚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b="1" dirty="0">
                  <a:solidFill>
                    <a:srgbClr val="7030A0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97551" y="339777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b="1" dirty="0">
                    <a:solidFill>
                      <a:srgbClr val="7030A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b="1" dirty="0">
                  <a:solidFill>
                    <a:srgbClr val="7030A0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551" y="3397772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2F3E9ACB-9062-15E7-8E32-FF8CAB0E71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534735" y="2121105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2F3E9ACB-9062-15E7-8E32-FF8CAB0E7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735" y="2121105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42A123-4884-9F69-2232-95284E3DD778}"/>
                  </a:ext>
                </a:extLst>
              </p:cNvPr>
              <p:cNvSpPr txBox="1"/>
              <p:nvPr/>
            </p:nvSpPr>
            <p:spPr>
              <a:xfrm>
                <a:off x="2842228" y="3861049"/>
                <a:ext cx="656614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70C0"/>
                    </a:solidFill>
                    <a:latin typeface="Calibri"/>
                  </a:rPr>
                  <a:t>Gen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(1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alibri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Produces a PRF key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rgbClr val="0070C0"/>
                    </a:solidFill>
                    <a:latin typeface="Calibri"/>
                  </a:rPr>
                  <a:t>MAC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alibri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rgbClr val="0070C0"/>
                    </a:solidFill>
                    <a:latin typeface="Calibri"/>
                  </a:rPr>
                  <a:t>Ver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alibri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Accept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, reject otherwise.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42A123-4884-9F69-2232-95284E3DD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28" y="3861049"/>
                <a:ext cx="6566140" cy="1200329"/>
              </a:xfrm>
              <a:prstGeom prst="rect">
                <a:avLst/>
              </a:prstGeom>
              <a:blipFill>
                <a:blip r:embed="rId7"/>
                <a:stretch>
                  <a:fillRect l="-1351" t="-3125" r="-386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56D48F-F853-E688-067B-936C24DDB8E7}"/>
              </a:ext>
            </a:extLst>
          </p:cNvPr>
          <p:cNvSpPr>
            <a:spLocks/>
          </p:cNvSpPr>
          <p:nvPr/>
        </p:nvSpPr>
        <p:spPr bwMode="auto">
          <a:xfrm>
            <a:off x="2819400" y="5235531"/>
            <a:ext cx="65532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en-US" sz="2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Security: 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earlier unpredictability lemma about PRFs essentially proves that this is secure!</a:t>
            </a:r>
            <a:endParaRPr lang="en-US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C322-4178-8155-0A2E-50857460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adversary could send an old valid </a:t>
            </a:r>
            <a:r>
              <a:rPr lang="en-US" i="1" dirty="0"/>
              <a:t>(m, tag) </a:t>
            </a:r>
            <a:r>
              <a:rPr lang="en-US" dirty="0"/>
              <a:t>at a </a:t>
            </a:r>
            <a:r>
              <a:rPr lang="en-US" dirty="0">
                <a:solidFill>
                  <a:srgbClr val="FF0000"/>
                </a:solidFill>
              </a:rPr>
              <a:t>later time.</a:t>
            </a:r>
          </a:p>
          <a:p>
            <a:pPr lvl="1"/>
            <a:r>
              <a:rPr lang="en-US" dirty="0"/>
              <a:t>In fact, our definition of security does not rule this out.</a:t>
            </a:r>
          </a:p>
          <a:p>
            <a:pPr lvl="1"/>
            <a:endParaRPr lang="en-US" dirty="0"/>
          </a:p>
          <a:p>
            <a:r>
              <a:rPr lang="en-US" b="1" dirty="0"/>
              <a:t>In practice:</a:t>
            </a:r>
          </a:p>
          <a:p>
            <a:pPr lvl="1"/>
            <a:r>
              <a:rPr lang="en-US" dirty="0"/>
              <a:t>Append a time-stamp to the message. </a:t>
            </a:r>
            <a:r>
              <a:rPr lang="en-US" dirty="0" err="1"/>
              <a:t>Eg.</a:t>
            </a:r>
            <a:r>
              <a:rPr lang="en-US" dirty="0"/>
              <a:t> (m, T, MAC(m, T)) where T = 21 Sep 2022, 1:47pm.</a:t>
            </a:r>
          </a:p>
          <a:p>
            <a:pPr lvl="1"/>
            <a:r>
              <a:rPr lang="en-US" dirty="0"/>
              <a:t>Sequence numbers appended to the message (this requires the MAC algorithm to be </a:t>
            </a:r>
            <a:r>
              <a:rPr lang="en-US" i="1" dirty="0"/>
              <a:t>stateful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2A4285-CFD5-AB25-5730-3117491F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Dealing with Replay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2196008" y="14478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Pseudo-Random Functions (PRF)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2590800" y="1981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2590800" y="3581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2590800" y="25328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B342A-5B03-9949-B55D-1ADC4329C488}"/>
              </a:ext>
            </a:extLst>
          </p:cNvPr>
          <p:cNvSpPr/>
          <p:nvPr/>
        </p:nvSpPr>
        <p:spPr>
          <a:xfrm>
            <a:off x="2590800" y="3048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Encryption secure against Active Attacks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43497-820C-0293-284F-CE4076C6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98" y="1846163"/>
            <a:ext cx="698500" cy="698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5C3683-98D6-424D-433E-CFDC14690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377777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Privacy and Integrity!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4463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3084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eys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EFFF61FB-4360-3848-AB81-AAD5C0B186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6516" y="2082218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EFFF61FB-4360-3848-AB81-AAD5C0B1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516" y="2082218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l="-17257" r="-1681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8CD749-B1C5-9741-B063-9E16DDB0E765}"/>
              </a:ext>
            </a:extLst>
          </p:cNvPr>
          <p:cNvSpPr>
            <a:spLocks/>
          </p:cNvSpPr>
          <p:nvPr/>
        </p:nvSpPr>
        <p:spPr bwMode="auto">
          <a:xfrm>
            <a:off x="2520599" y="5261919"/>
            <a:ext cx="6743753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en-US" sz="2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Encrypt, then MAC!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6B722B-360F-EAB0-E7A2-536076AC3A43}"/>
              </a:ext>
            </a:extLst>
          </p:cNvPr>
          <p:cNvSpPr>
            <a:spLocks/>
          </p:cNvSpPr>
          <p:nvPr/>
        </p:nvSpPr>
        <p:spPr bwMode="auto">
          <a:xfrm>
            <a:off x="2520599" y="4645239"/>
            <a:ext cx="7381056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MACs give us integrity, but not (necessarily) privacy.</a:t>
            </a:r>
            <a:endParaRPr lang="en-US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5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2196008" y="14478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Pseudo-Random Functions (PRF)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2590800" y="1981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2590800" y="3581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2590800" y="25328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B342A-5B03-9949-B55D-1ADC4329C488}"/>
              </a:ext>
            </a:extLst>
          </p:cNvPr>
          <p:cNvSpPr/>
          <p:nvPr/>
        </p:nvSpPr>
        <p:spPr>
          <a:xfrm>
            <a:off x="2590800" y="3048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Encryption secure against Active Attacks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43497-820C-0293-284F-CE4076C6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98" y="1846163"/>
            <a:ext cx="698500" cy="698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5C3683-98D6-424D-433E-CFDC14690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377777"/>
            <a:ext cx="698500" cy="698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A5032A-E30F-361D-8D88-D85631077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81116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4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Negative Results in Learning Theory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8CD749-B1C5-9741-B063-9E16DDB0E765}"/>
              </a:ext>
            </a:extLst>
          </p:cNvPr>
          <p:cNvSpPr>
            <a:spLocks/>
          </p:cNvSpPr>
          <p:nvPr/>
        </p:nvSpPr>
        <p:spPr bwMode="auto">
          <a:xfrm>
            <a:off x="2322004" y="4724400"/>
            <a:ext cx="7812596" cy="1295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 [Kearns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Valiant 1994]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Assuming PRFs exist, there are hypothesis classes that cannot be learned by polynomial-time algorithms.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73E7FE-D7D5-3DEA-350F-B6C42AB43CDB}"/>
              </a:ext>
            </a:extLst>
          </p:cNvPr>
          <p:cNvSpPr>
            <a:spLocks/>
          </p:cNvSpPr>
          <p:nvPr/>
        </p:nvSpPr>
        <p:spPr bwMode="auto">
          <a:xfrm>
            <a:off x="2196008" y="1447800"/>
            <a:ext cx="3061792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Learning Theory / ML: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B9A255-0F4D-72AF-D055-CD6B841ADD87}"/>
                  </a:ext>
                </a:extLst>
              </p:cNvPr>
              <p:cNvSpPr txBox="1"/>
              <p:nvPr/>
            </p:nvSpPr>
            <p:spPr>
              <a:xfrm>
                <a:off x="2157908" y="2161598"/>
                <a:ext cx="3886200" cy="1099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few labeled examples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/>
                  <a:t> for an unknown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learn a hypothesis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B9A255-0F4D-72AF-D055-CD6B841AD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08" y="2161598"/>
                <a:ext cx="3886200" cy="1099468"/>
              </a:xfrm>
              <a:prstGeom prst="rect">
                <a:avLst/>
              </a:prstGeom>
              <a:blipFill>
                <a:blip r:embed="rId3"/>
                <a:stretch>
                  <a:fillRect l="-2280" t="-4598" r="-3257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ADB9E0-3139-FCE3-C200-16DE0C9517BF}"/>
              </a:ext>
            </a:extLst>
          </p:cNvPr>
          <p:cNvSpPr>
            <a:spLocks/>
          </p:cNvSpPr>
          <p:nvPr/>
        </p:nvSpPr>
        <p:spPr bwMode="auto">
          <a:xfrm>
            <a:off x="6553200" y="1447800"/>
            <a:ext cx="3061792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Cryptography (PRFs):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333585-E1B9-5DDB-3478-B110C0F89441}"/>
                  </a:ext>
                </a:extLst>
              </p:cNvPr>
              <p:cNvSpPr txBox="1"/>
              <p:nvPr/>
            </p:nvSpPr>
            <p:spPr>
              <a:xfrm>
                <a:off x="6553200" y="2115629"/>
                <a:ext cx="4114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Construct function (families)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which it is hard to even predict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on a new input even given query-access to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333585-E1B9-5DDB-3478-B110C0F89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115629"/>
                <a:ext cx="4114800" cy="1569660"/>
              </a:xfrm>
              <a:prstGeom prst="rect">
                <a:avLst/>
              </a:prstGeom>
              <a:blipFill>
                <a:blip r:embed="rId4"/>
                <a:stretch>
                  <a:fillRect l="-2462" t="-32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9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Lots of More Negative Results…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4BFEE2-AAA7-82B8-1193-208495050BFB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2200" y="1295400"/>
            <a:ext cx="1676400" cy="1353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8DCC83-E4FE-79BA-9DF1-C8767967923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6000" y="1828800"/>
            <a:ext cx="685800" cy="1447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32B636-E0CD-9913-6B0D-A755936FFB4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76500" y="3086100"/>
            <a:ext cx="2019300" cy="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8B8CD3-06DA-FFD1-BF76-35FF112DDD24}"/>
              </a:ext>
            </a:extLst>
          </p:cNvPr>
          <p:cNvSpPr txBox="1"/>
          <p:nvPr/>
        </p:nvSpPr>
        <p:spPr>
          <a:xfrm>
            <a:off x="2781300" y="2232550"/>
            <a:ext cx="53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F328E-EE41-349D-8666-53AB6B1B66CE}"/>
              </a:ext>
            </a:extLst>
          </p:cNvPr>
          <p:cNvSpPr txBox="1"/>
          <p:nvPr/>
        </p:nvSpPr>
        <p:spPr>
          <a:xfrm>
            <a:off x="3189311" y="1911142"/>
            <a:ext cx="53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776ED-55A5-652C-9879-03F00F8FA80D}"/>
              </a:ext>
            </a:extLst>
          </p:cNvPr>
          <p:cNvSpPr txBox="1"/>
          <p:nvPr/>
        </p:nvSpPr>
        <p:spPr>
          <a:xfrm>
            <a:off x="3247741" y="2515994"/>
            <a:ext cx="53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BB631-0638-0475-0955-85AEDC007DE8}"/>
              </a:ext>
            </a:extLst>
          </p:cNvPr>
          <p:cNvSpPr txBox="1"/>
          <p:nvPr/>
        </p:nvSpPr>
        <p:spPr>
          <a:xfrm>
            <a:off x="3022979" y="1258483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06F14-DE14-76B1-6DB5-12BE20AB0454}"/>
              </a:ext>
            </a:extLst>
          </p:cNvPr>
          <p:cNvSpPr txBox="1"/>
          <p:nvPr/>
        </p:nvSpPr>
        <p:spPr>
          <a:xfrm>
            <a:off x="2547156" y="1601597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A6D55-6766-823F-244C-32DF1281D193}"/>
              </a:ext>
            </a:extLst>
          </p:cNvPr>
          <p:cNvSpPr txBox="1"/>
          <p:nvPr/>
        </p:nvSpPr>
        <p:spPr>
          <a:xfrm>
            <a:off x="2139145" y="2033192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FD9CFD-C43D-F739-113E-656E6605B151}"/>
              </a:ext>
            </a:extLst>
          </p:cNvPr>
          <p:cNvSpPr txBox="1"/>
          <p:nvPr/>
        </p:nvSpPr>
        <p:spPr>
          <a:xfrm>
            <a:off x="2343151" y="2525637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3CD7B5-6553-8ACF-664D-87C1DC30D1EF}"/>
              </a:ext>
            </a:extLst>
          </p:cNvPr>
          <p:cNvSpPr txBox="1"/>
          <p:nvPr/>
        </p:nvSpPr>
        <p:spPr>
          <a:xfrm>
            <a:off x="2512325" y="3098404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DDE51-C947-6DC5-9DFD-70CC4EFF75C1}"/>
              </a:ext>
            </a:extLst>
          </p:cNvPr>
          <p:cNvSpPr txBox="1"/>
          <p:nvPr/>
        </p:nvSpPr>
        <p:spPr>
          <a:xfrm>
            <a:off x="3316691" y="3086101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38CCB5-3D11-39E4-4404-8F6380AC68CD}"/>
              </a:ext>
            </a:extLst>
          </p:cNvPr>
          <p:cNvSpPr txBox="1"/>
          <p:nvPr/>
        </p:nvSpPr>
        <p:spPr>
          <a:xfrm>
            <a:off x="1665311" y="3653136"/>
            <a:ext cx="358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Intersections of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halfspaces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7ECDA4-65F2-792D-D286-B47AD9AF0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479" y="1752601"/>
            <a:ext cx="4877677" cy="226059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C77C2F-0382-F9DA-78C5-A451C500B381}"/>
              </a:ext>
            </a:extLst>
          </p:cNvPr>
          <p:cNvCxnSpPr>
            <a:cxnSpLocks/>
          </p:cNvCxnSpPr>
          <p:nvPr/>
        </p:nvCxnSpPr>
        <p:spPr bwMode="auto">
          <a:xfrm>
            <a:off x="2160753" y="4666045"/>
            <a:ext cx="1896186" cy="13574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171A45-8EA3-CF2C-55CD-D4172ED26326}"/>
              </a:ext>
            </a:extLst>
          </p:cNvPr>
          <p:cNvSpPr txBox="1"/>
          <p:nvPr/>
        </p:nvSpPr>
        <p:spPr>
          <a:xfrm>
            <a:off x="2792673" y="4669898"/>
            <a:ext cx="53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1DD865-DFBC-14B8-DC1D-E1D7F23DB1B4}"/>
              </a:ext>
            </a:extLst>
          </p:cNvPr>
          <p:cNvSpPr txBox="1"/>
          <p:nvPr/>
        </p:nvSpPr>
        <p:spPr>
          <a:xfrm>
            <a:off x="3200684" y="4348490"/>
            <a:ext cx="53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D9E5B8-8F09-329D-4F9B-A91C300568B7}"/>
              </a:ext>
            </a:extLst>
          </p:cNvPr>
          <p:cNvSpPr txBox="1"/>
          <p:nvPr/>
        </p:nvSpPr>
        <p:spPr>
          <a:xfrm>
            <a:off x="2672260" y="5980737"/>
            <a:ext cx="53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C3D627-63B8-295F-52EB-7D5E8F00443B}"/>
              </a:ext>
            </a:extLst>
          </p:cNvPr>
          <p:cNvSpPr txBox="1"/>
          <p:nvPr/>
        </p:nvSpPr>
        <p:spPr>
          <a:xfrm>
            <a:off x="2354524" y="4962985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480706-E102-3E65-86EF-00964A90699D}"/>
              </a:ext>
            </a:extLst>
          </p:cNvPr>
          <p:cNvSpPr txBox="1"/>
          <p:nvPr/>
        </p:nvSpPr>
        <p:spPr>
          <a:xfrm>
            <a:off x="2523698" y="5535752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237D10-7E2C-3F08-1594-A83FC952CD95}"/>
              </a:ext>
            </a:extLst>
          </p:cNvPr>
          <p:cNvSpPr txBox="1"/>
          <p:nvPr/>
        </p:nvSpPr>
        <p:spPr>
          <a:xfrm>
            <a:off x="3328064" y="5523449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045755-DEA3-E6AB-1FCE-831BFECF2E5B}"/>
              </a:ext>
            </a:extLst>
          </p:cNvPr>
          <p:cNvSpPr txBox="1"/>
          <p:nvPr/>
        </p:nvSpPr>
        <p:spPr>
          <a:xfrm>
            <a:off x="1524000" y="6374471"/>
            <a:ext cx="472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“Agnostic learning” of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halfspaces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BB0803F-BBEE-56FA-488D-C38A0083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088" y="4641055"/>
            <a:ext cx="4108450" cy="1454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1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532205-7624-DC4C-BC50-CDA2F0A7C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63" y="883026"/>
            <a:ext cx="5731249" cy="1490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9EDCB08F-79B2-EC25-DDE0-60D6CEB96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12" y="3496810"/>
            <a:ext cx="4560796" cy="1733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2296330-9E04-A8F6-446F-A1A5CDEC6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74" y="2528428"/>
            <a:ext cx="4038600" cy="1756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82E6A04E-AE7E-0090-C128-35F8EB7001B4}"/>
              </a:ext>
            </a:extLst>
          </p:cNvPr>
          <p:cNvSpPr txBox="1">
            <a:spLocks/>
          </p:cNvSpPr>
          <p:nvPr/>
        </p:nvSpPr>
        <p:spPr bwMode="auto">
          <a:xfrm>
            <a:off x="1846654" y="119996"/>
            <a:ext cx="8712968" cy="71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4000" b="1" kern="0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Lots of More Applications…</a:t>
            </a:r>
            <a:endParaRPr lang="en-US" sz="2400" i="1" kern="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F98745-4416-92DB-396D-D9474E716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018" y="5409869"/>
            <a:ext cx="5000237" cy="12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1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5A8C-1B78-661C-2641-A01E49B5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8" y="2766218"/>
            <a:ext cx="10515600" cy="1325563"/>
          </a:xfrm>
        </p:spPr>
        <p:txBody>
          <a:bodyPr/>
          <a:lstStyle/>
          <a:p>
            <a:r>
              <a:rPr lang="en-US" dirty="0"/>
              <a:t>Public-Key Encryption </a:t>
            </a:r>
          </a:p>
        </p:txBody>
      </p:sp>
    </p:spTree>
    <p:extLst>
      <p:ext uri="{BB962C8B-B14F-4D97-AF65-F5344CB8AC3E}">
        <p14:creationId xmlns:p14="http://schemas.microsoft.com/office/powerpoint/2010/main" val="91153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Agenda</a:t>
            </a:r>
            <a:r>
              <a:rPr lang="en-US" sz="2400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2351584" y="1649676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Key Agreement and Public-key Encryption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	Definition and Properties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2354197" y="2492897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Constructions</a:t>
            </a:r>
            <a:endParaRPr lang="en-US" altLang="en-US" sz="2400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FD8FE375-6E8E-8649-89F2-2D4508DF6686}"/>
              </a:ext>
            </a:extLst>
          </p:cNvPr>
          <p:cNvSpPr txBox="1">
            <a:spLocks noChangeArrowheads="1"/>
          </p:cNvSpPr>
          <p:nvPr/>
        </p:nvSpPr>
        <p:spPr>
          <a:xfrm>
            <a:off x="2697723" y="4084996"/>
            <a:ext cx="754327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2: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Trapdoor Permutations (RSA)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B833FB79-D0A9-F247-BC37-59FF7E641156}"/>
              </a:ext>
            </a:extLst>
          </p:cNvPr>
          <p:cNvSpPr txBox="1">
            <a:spLocks noChangeArrowheads="1"/>
          </p:cNvSpPr>
          <p:nvPr/>
        </p:nvSpPr>
        <p:spPr>
          <a:xfrm>
            <a:off x="2697723" y="4949092"/>
            <a:ext cx="68407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Quadratic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Residuosity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/Goldwasser-Micali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6581779-EFFA-F041-9A1B-6721D01E0EEF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384424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1: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Diffie-Hellman/El Gamal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9BD1957E-573C-D942-907B-B882473FAC0F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5949280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4: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Learning with Errors/Regev</a:t>
            </a:r>
          </a:p>
        </p:txBody>
      </p:sp>
    </p:spTree>
    <p:extLst>
      <p:ext uri="{BB962C8B-B14F-4D97-AF65-F5344CB8AC3E}">
        <p14:creationId xmlns:p14="http://schemas.microsoft.com/office/powerpoint/2010/main" val="24465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1F3D-5E98-5C62-F64A-93E3A37A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D668-FC9B-0B8E-8A95-31A2A859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GGM Construction of Pseudorandom Functions</a:t>
            </a:r>
            <a:endParaRPr lang="en-US" b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Application of Pseudorandom Functions</a:t>
            </a:r>
          </a:p>
          <a:p>
            <a:pPr lvl="1"/>
            <a:r>
              <a:rPr lang="en-US" dirty="0"/>
              <a:t>Identity Identification </a:t>
            </a:r>
          </a:p>
          <a:p>
            <a:pPr lvl="1"/>
            <a:r>
              <a:rPr lang="en-US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Message Authentication Codes (MACs): Privacy </a:t>
            </a:r>
            <a:r>
              <a:rPr lang="en-US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v.s</a:t>
            </a:r>
            <a:r>
              <a:rPr lang="en-US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. Integrity</a:t>
            </a:r>
            <a:endParaRPr lang="en-US" sz="1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039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3512" y="188640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Multiplicative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88640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0938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/>
              <p:nvPr/>
            </p:nvSpPr>
            <p:spPr>
              <a:xfrm>
                <a:off x="4151785" y="958570"/>
                <a:ext cx="47773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={1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gcd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5" y="958570"/>
                <a:ext cx="4777333" cy="523220"/>
              </a:xfrm>
              <a:prstGeom prst="rect">
                <a:avLst/>
              </a:prstGeom>
              <a:blipFill>
                <a:blip r:embed="rId4"/>
                <a:stretch>
                  <a:fillRect r="-26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/>
              <p:nvPr/>
            </p:nvSpPr>
            <p:spPr>
              <a:xfrm>
                <a:off x="2276034" y="2112784"/>
                <a:ext cx="8212455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spcBef>
                    <a:spcPts val="100"/>
                  </a:spcBef>
                </a:pPr>
                <a:r>
                  <a:rPr lang="en-US" sz="2800" b="1" u="sng" spc="-5" dirty="0">
                    <a:latin typeface="+mj-lt"/>
                    <a:cs typeface="Arial" panose="020B0604020202020204" pitchFamily="34" charset="0"/>
                  </a:rPr>
                  <a:t>Theorem</a:t>
                </a: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  <m:r>
                      <a:rPr lang="ar-AE" sz="2800" b="1" i="1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is a </a:t>
                </a: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group under multiplication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mod</a:t>
                </a:r>
                <a:r>
                  <a:rPr lang="en-US" sz="2800" spc="20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N.</a:t>
                </a:r>
              </a:p>
            </p:txBody>
          </p:sp>
        </mc:Choice>
        <mc:Fallback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034" y="2112784"/>
                <a:ext cx="8212455" cy="452120"/>
              </a:xfrm>
              <a:prstGeom prst="rect">
                <a:avLst/>
              </a:prstGeom>
              <a:blipFill>
                <a:blip r:embed="rId5"/>
                <a:stretch>
                  <a:fillRect l="-2315" t="-21622" b="-4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98B11C3-C4B1-F514-BD97-EA09C222975D}"/>
                  </a:ext>
                </a:extLst>
              </p:cNvPr>
              <p:cNvSpPr txBox="1"/>
              <p:nvPr/>
            </p:nvSpPr>
            <p:spPr>
              <a:xfrm>
                <a:off x="2276034" y="2780928"/>
                <a:ext cx="8212455" cy="87459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spcBef>
                    <a:spcPts val="100"/>
                  </a:spcBef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Inverses exist: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, there exist integers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+mj-lt"/>
                    <a:cs typeface="Arial" panose="020B0604020202020204" pitchFamily="34" charset="0"/>
                  </a:rPr>
                  <a:t>s.t.</a:t>
                </a:r>
                <a:endParaRPr lang="en-US"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98B11C3-C4B1-F514-BD97-EA09C22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034" y="2780928"/>
                <a:ext cx="8212455" cy="874598"/>
              </a:xfrm>
              <a:prstGeom prst="rect">
                <a:avLst/>
              </a:prstGeom>
              <a:blipFill>
                <a:blip r:embed="rId6"/>
                <a:stretch>
                  <a:fillRect l="-2315" t="-10000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A54FF-D4B0-E24F-9A34-E3D8C5743AE3}"/>
                  </a:ext>
                </a:extLst>
              </p:cNvPr>
              <p:cNvSpPr txBox="1"/>
              <p:nvPr/>
            </p:nvSpPr>
            <p:spPr>
              <a:xfrm>
                <a:off x="3810000" y="3609940"/>
                <a:ext cx="5861538" cy="513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𝑏𝑁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Bezout’s</a:t>
                </a:r>
                <a:r>
                  <a:rPr lang="en-US" sz="2400" dirty="0"/>
                  <a:t> identity)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A54FF-D4B0-E24F-9A34-E3D8C574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609940"/>
                <a:ext cx="5861538" cy="513282"/>
              </a:xfrm>
              <a:prstGeom prst="rect">
                <a:avLst/>
              </a:prstGeom>
              <a:blipFill>
                <a:blip r:embed="rId7"/>
                <a:stretch>
                  <a:fillRect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5DD5CC14-53FE-31AE-8B39-17F17987D77E}"/>
                  </a:ext>
                </a:extLst>
              </p:cNvPr>
              <p:cNvSpPr txBox="1"/>
              <p:nvPr/>
            </p:nvSpPr>
            <p:spPr>
              <a:xfrm>
                <a:off x="2276034" y="4318789"/>
                <a:ext cx="8212455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spcBef>
                    <a:spcPts val="100"/>
                  </a:spcBef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.  </a:t>
                </a:r>
                <a:endParaRPr lang="en-US"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5DD5CC14-53FE-31AE-8B39-17F17987D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034" y="4318789"/>
                <a:ext cx="8212455" cy="443711"/>
              </a:xfrm>
              <a:prstGeom prst="rect">
                <a:avLst/>
              </a:prstGeom>
              <a:blipFill>
                <a:blip r:embed="rId8"/>
                <a:stretch>
                  <a:fillRect l="-2315" t="-1944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71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3512" y="191634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Multiplicative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91634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0938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/>
              <p:nvPr/>
            </p:nvSpPr>
            <p:spPr>
              <a:xfrm>
                <a:off x="4151785" y="961564"/>
                <a:ext cx="47773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={1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gcd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5" y="961564"/>
                <a:ext cx="4777333" cy="523220"/>
              </a:xfrm>
              <a:prstGeom prst="rect">
                <a:avLst/>
              </a:prstGeom>
              <a:blipFill>
                <a:blip r:embed="rId4"/>
                <a:stretch>
                  <a:fillRect r="-265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/>
              <p:nvPr/>
            </p:nvSpPr>
            <p:spPr>
              <a:xfrm>
                <a:off x="2284803" y="1916832"/>
                <a:ext cx="8212455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spcBef>
                    <a:spcPts val="100"/>
                  </a:spcBef>
                </a:pPr>
                <a:r>
                  <a:rPr lang="en-US" sz="2800" b="1" u="sng" spc="-5" dirty="0">
                    <a:latin typeface="+mj-lt"/>
                    <a:cs typeface="Arial" panose="020B0604020202020204" pitchFamily="34" charset="0"/>
                  </a:rPr>
                  <a:t>Theorem</a:t>
                </a: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  <m:r>
                      <a:rPr lang="ar-AE" sz="2800" b="1" i="1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is a </a:t>
                </a: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group under multiplication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mod</a:t>
                </a:r>
                <a:r>
                  <a:rPr lang="en-US" sz="2800" spc="20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N.</a:t>
                </a:r>
              </a:p>
            </p:txBody>
          </p:sp>
        </mc:Choice>
        <mc:Fallback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803" y="1916832"/>
                <a:ext cx="8212455" cy="452120"/>
              </a:xfrm>
              <a:prstGeom prst="rect">
                <a:avLst/>
              </a:prstGeom>
              <a:blipFill>
                <a:blip r:embed="rId5"/>
                <a:stretch>
                  <a:fillRect l="-2473" t="-18919" b="-45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31994D35-A71D-21ED-A9FE-83078B1C842D}"/>
                  </a:ext>
                </a:extLst>
              </p:cNvPr>
              <p:cNvSpPr txBox="1"/>
              <p:nvPr/>
            </p:nvSpPr>
            <p:spPr>
              <a:xfrm>
                <a:off x="2279576" y="2728993"/>
                <a:ext cx="8094980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spcBef>
                    <a:spcPts val="100"/>
                  </a:spcBef>
                  <a:tabLst>
                    <a:tab pos="2082800" algn="l"/>
                    <a:tab pos="6825615" algn="l"/>
                  </a:tabLst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Order</a:t>
                </a:r>
                <a:r>
                  <a:rPr lang="en-US" sz="2800" dirty="0">
                    <a:solidFill>
                      <a:srgbClr val="0541FF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of</a:t>
                </a:r>
                <a:r>
                  <a:rPr lang="en-US" sz="2800" spc="5" dirty="0">
                    <a:latin typeface="+mj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ar-AE" sz="2800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= Euler’s totient function </a:t>
                </a:r>
                <a14:m>
                  <m:oMath xmlns:m="http://schemas.openxmlformats.org/officeDocument/2006/math">
                    <m:r>
                      <a:rPr lang="ar-AE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r>
                      <a:rPr lang="ar-AE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.</a:t>
                </a:r>
                <a:endParaRPr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31994D35-A71D-21ED-A9FE-83078B1C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728993"/>
                <a:ext cx="8094980" cy="443711"/>
              </a:xfrm>
              <a:prstGeom prst="rect">
                <a:avLst/>
              </a:prstGeom>
              <a:blipFill>
                <a:blip r:embed="rId6"/>
                <a:stretch>
                  <a:fillRect l="-2194" t="-28571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8">
                <a:extLst>
                  <a:ext uri="{FF2B5EF4-FFF2-40B4-BE49-F238E27FC236}">
                    <a16:creationId xmlns:a16="http://schemas.microsoft.com/office/drawing/2014/main" id="{80C8982A-DAAF-D154-D5E2-CF7AA9A02E29}"/>
                  </a:ext>
                </a:extLst>
              </p:cNvPr>
              <p:cNvSpPr txBox="1"/>
              <p:nvPr/>
            </p:nvSpPr>
            <p:spPr>
              <a:xfrm>
                <a:off x="2792401" y="3508395"/>
                <a:ext cx="3816424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spcBef>
                    <a:spcPts val="100"/>
                  </a:spcBef>
                  <a:tabLst>
                    <a:tab pos="2082800" algn="l"/>
                    <a:tab pos="6825615" algn="l"/>
                  </a:tabLst>
                </a:pPr>
                <a14:m>
                  <m:oMath xmlns:m="http://schemas.openxmlformats.org/officeDocument/2006/math">
                    <m:r>
                      <a:rPr lang="ar-AE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ar-AE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</m:d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prime.</a:t>
                </a:r>
                <a:endParaRPr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object 8">
                <a:extLst>
                  <a:ext uri="{FF2B5EF4-FFF2-40B4-BE49-F238E27FC236}">
                    <a16:creationId xmlns:a16="http://schemas.microsoft.com/office/drawing/2014/main" id="{80C8982A-DAAF-D154-D5E2-CF7AA9A0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01" y="3508395"/>
                <a:ext cx="3816424" cy="443711"/>
              </a:xfrm>
              <a:prstGeom prst="rect">
                <a:avLst/>
              </a:prstGeom>
              <a:blipFill>
                <a:blip r:embed="rId7"/>
                <a:stretch>
                  <a:fillRect l="-1987" t="-22222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6A3E0951-439F-50F4-817C-0387E80D592F}"/>
                  </a:ext>
                </a:extLst>
              </p:cNvPr>
              <p:cNvSpPr txBox="1"/>
              <p:nvPr/>
            </p:nvSpPr>
            <p:spPr>
              <a:xfrm>
                <a:off x="2792401" y="4085482"/>
                <a:ext cx="7344816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spcBef>
                    <a:spcPts val="100"/>
                  </a:spcBef>
                  <a:tabLst>
                    <a:tab pos="2082800" algn="l"/>
                    <a:tab pos="6825615" algn="l"/>
                  </a:tabLst>
                </a:pPr>
                <a14:m>
                  <m:oMath xmlns:m="http://schemas.openxmlformats.org/officeDocument/2006/math">
                    <m:r>
                      <a:rPr lang="ar-AE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ar-AE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−1)(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𝑃𝑄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≠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primes.</a:t>
                </a:r>
                <a:endParaRPr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6A3E0951-439F-50F4-817C-0387E80D5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01" y="4085482"/>
                <a:ext cx="7344816" cy="443711"/>
              </a:xfrm>
              <a:prstGeom prst="rect">
                <a:avLst/>
              </a:prstGeom>
              <a:blipFill>
                <a:blip r:embed="rId8"/>
                <a:stretch>
                  <a:fillRect l="-1034" t="-22222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C626D73A-F036-EA75-8F21-811CC0B78E14}"/>
                  </a:ext>
                </a:extLst>
              </p:cNvPr>
              <p:cNvSpPr txBox="1"/>
              <p:nvPr/>
            </p:nvSpPr>
            <p:spPr>
              <a:xfrm>
                <a:off x="2792401" y="4733554"/>
                <a:ext cx="7344816" cy="54207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spcBef>
                    <a:spcPts val="100"/>
                  </a:spcBef>
                  <a:tabLst>
                    <a:tab pos="2082800" algn="l"/>
                    <a:tab pos="6825615" algn="l"/>
                  </a:tabLst>
                </a:pPr>
                <a14:m>
                  <m:oMath xmlns:m="http://schemas.openxmlformats.org/officeDocument/2006/math">
                    <m:r>
                      <a:rPr lang="ar-AE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ar-AE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.</a:t>
                </a:r>
                <a:endParaRPr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C626D73A-F036-EA75-8F21-811CC0B7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01" y="4733554"/>
                <a:ext cx="7344816" cy="542071"/>
              </a:xfrm>
              <a:prstGeom prst="rect">
                <a:avLst/>
              </a:prstGeom>
              <a:blipFill>
                <a:blip r:embed="rId9"/>
                <a:stretch>
                  <a:fillRect l="-1034" t="-113636" b="-18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CB83C79-2E4C-48B7-CC1F-4CA0D8DDE241}"/>
              </a:ext>
            </a:extLst>
          </p:cNvPr>
          <p:cNvSpPr/>
          <p:nvPr/>
        </p:nvSpPr>
        <p:spPr>
          <a:xfrm>
            <a:off x="2576378" y="3532744"/>
            <a:ext cx="72008" cy="1742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0DE3D18A-D6B4-BF3A-453E-22CAE44A4386}"/>
                  </a:ext>
                </a:extLst>
              </p:cNvPr>
              <p:cNvSpPr txBox="1"/>
              <p:nvPr/>
            </p:nvSpPr>
            <p:spPr>
              <a:xfrm>
                <a:off x="2279577" y="5710386"/>
                <a:ext cx="9513825" cy="91691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spcBef>
                    <a:spcPts val="100"/>
                  </a:spcBef>
                </a:pPr>
                <a:r>
                  <a:rPr lang="en-US" sz="2800" b="1" u="sng" spc="-5" dirty="0">
                    <a:latin typeface="+mj-lt"/>
                    <a:cs typeface="Arial" panose="020B0604020202020204" pitchFamily="34" charset="0"/>
                  </a:rPr>
                  <a:t>Theorem [Lagrange, Euler]</a:t>
                </a: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: </a:t>
                </a:r>
              </a:p>
              <a:p>
                <a:pPr marL="25400">
                  <a:spcBef>
                    <a:spcPts val="100"/>
                  </a:spcBef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		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a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Sup>
                      <m:sSubSupPr>
                        <m:ctrlPr>
                          <a:rPr lang="ar-AE" sz="2800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  <m:sup>
                        <m:r>
                          <a:rPr lang="ar-AE" sz="2800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p>
                        <m:r>
                          <a:rPr lang="ar-AE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ar-AE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=1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0DE3D18A-D6B4-BF3A-453E-22CAE44A4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7" y="5710386"/>
                <a:ext cx="9513825" cy="916918"/>
              </a:xfrm>
              <a:prstGeom prst="rect">
                <a:avLst/>
              </a:prstGeom>
              <a:blipFill>
                <a:blip r:embed="rId10"/>
                <a:stretch>
                  <a:fillRect l="-2000" t="-9589" b="-2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9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12" grpId="0" animBg="1"/>
      <p:bldP spid="12" grpId="1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8792164-5014-A817-4C1A-F09F9C6459BA}"/>
              </a:ext>
            </a:extLst>
          </p:cNvPr>
          <p:cNvSpPr txBox="1">
            <a:spLocks/>
          </p:cNvSpPr>
          <p:nvPr/>
        </p:nvSpPr>
        <p:spPr>
          <a:xfrm>
            <a:off x="1703512" y="19163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Examples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73B29E-840A-ADF1-5405-356AF8410DF1}"/>
                  </a:ext>
                </a:extLst>
              </p:cNvPr>
              <p:cNvSpPr txBox="1"/>
              <p:nvPr/>
            </p:nvSpPr>
            <p:spPr>
              <a:xfrm>
                <a:off x="3756248" y="162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𝟐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73B29E-840A-ADF1-5405-356AF841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48" y="1628800"/>
                <a:ext cx="457200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49F0FD-9A02-FA9A-C5F5-5C3399388910}"/>
                  </a:ext>
                </a:extLst>
              </p:cNvPr>
              <p:cNvSpPr txBox="1"/>
              <p:nvPr/>
            </p:nvSpPr>
            <p:spPr>
              <a:xfrm>
                <a:off x="3756248" y="2329716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𝟑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𝟐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49F0FD-9A02-FA9A-C5F5-5C3399388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48" y="2329716"/>
                <a:ext cx="4572000" cy="532646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8A6A0F-CAB5-8741-85BE-155F022ABEE9}"/>
                  </a:ext>
                </a:extLst>
              </p:cNvPr>
              <p:cNvSpPr txBox="1"/>
              <p:nvPr/>
            </p:nvSpPr>
            <p:spPr>
              <a:xfrm>
                <a:off x="3756248" y="3041081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𝟒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𝟑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8A6A0F-CAB5-8741-85BE-155F022AB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48" y="3041081"/>
                <a:ext cx="4572000" cy="532646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D54173-CA2E-B287-4B36-E0F25DD0A87A}"/>
                  </a:ext>
                </a:extLst>
              </p:cNvPr>
              <p:cNvSpPr txBox="1"/>
              <p:nvPr/>
            </p:nvSpPr>
            <p:spPr>
              <a:xfrm>
                <a:off x="3756248" y="3753163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𝟓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𝟐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𝟑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𝟒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D54173-CA2E-B287-4B36-E0F25DD0A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48" y="3753163"/>
                <a:ext cx="4572000" cy="532646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958BB5-D6E4-8A57-EDA9-F29281C1FD68}"/>
                  </a:ext>
                </a:extLst>
              </p:cNvPr>
              <p:cNvSpPr txBox="1"/>
              <p:nvPr/>
            </p:nvSpPr>
            <p:spPr>
              <a:xfrm>
                <a:off x="3756248" y="4465245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𝟔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𝟓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958BB5-D6E4-8A57-EDA9-F29281C1F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48" y="4465245"/>
                <a:ext cx="4572000" cy="532646"/>
              </a:xfrm>
              <a:prstGeom prst="rect">
                <a:avLst/>
              </a:prstGeom>
              <a:blipFill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47EBFF-6DBB-148B-4A3A-D14DFAFA7BE7}"/>
                  </a:ext>
                </a:extLst>
              </p:cNvPr>
              <p:cNvSpPr txBox="1"/>
              <p:nvPr/>
            </p:nvSpPr>
            <p:spPr>
              <a:xfrm>
                <a:off x="3863752" y="5157192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𝟕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𝟐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𝟑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𝟒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𝟓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𝟔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𝟕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47EBFF-6DBB-148B-4A3A-D14DFAFA7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5157192"/>
                <a:ext cx="4572000" cy="532646"/>
              </a:xfrm>
              <a:prstGeom prst="rect">
                <a:avLst/>
              </a:prstGeom>
              <a:blipFill>
                <a:blip r:embed="rId8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3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3512" y="332656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Multiplicative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𝒑</m:t>
                        </m:r>
                      </m:sub>
                      <m:sup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332656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6C3168F-5BB6-FF6C-E299-FA5BF63BF45F}"/>
                  </a:ext>
                </a:extLst>
              </p:cNvPr>
              <p:cNvSpPr/>
              <p:nvPr/>
            </p:nvSpPr>
            <p:spPr>
              <a:xfrm>
                <a:off x="2135561" y="1412776"/>
                <a:ext cx="680468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: (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{1,…,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−1}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group operation: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800" dirty="0"/>
                  <a:t>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6C3168F-5BB6-FF6C-E299-FA5BF63BF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1412776"/>
                <a:ext cx="6804683" cy="556434"/>
              </a:xfrm>
              <a:prstGeom prst="rect">
                <a:avLst/>
              </a:prstGeom>
              <a:blipFill>
                <a:blip r:embed="rId4"/>
                <a:stretch>
                  <a:fillRect l="-559" t="-8889" r="-7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9B3ED6E-CF19-665F-5C6F-C76D423C0AD4}"/>
              </a:ext>
            </a:extLst>
          </p:cNvPr>
          <p:cNvSpPr/>
          <p:nvPr/>
        </p:nvSpPr>
        <p:spPr>
          <a:xfrm>
            <a:off x="2351585" y="2204864"/>
            <a:ext cx="6667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Computing the group operation is easy.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5CD2C-AD3E-E1CF-7179-E2388E2A04A9}"/>
              </a:ext>
            </a:extLst>
          </p:cNvPr>
          <p:cNvSpPr/>
          <p:nvPr/>
        </p:nvSpPr>
        <p:spPr>
          <a:xfrm>
            <a:off x="2351585" y="2905780"/>
            <a:ext cx="7626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Computing inverses is easy: Extended Euclid.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3B7480-2120-FA99-30A9-7852183541C2}"/>
                  </a:ext>
                </a:extLst>
              </p:cNvPr>
              <p:cNvSpPr/>
              <p:nvPr/>
            </p:nvSpPr>
            <p:spPr>
              <a:xfrm>
                <a:off x="2351584" y="3573016"/>
                <a:ext cx="8123003" cy="1849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Exponentiation (given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,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/>
                  <a:t> mod p) is easy:</a:t>
                </a:r>
                <a:r>
                  <a:rPr lang="en-US" sz="2800" b="1" dirty="0"/>
                  <a:t> Repeated Squaring Algorithm.</a:t>
                </a: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3B7480-2120-FA99-30A9-785218354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3573016"/>
                <a:ext cx="8123003" cy="1849096"/>
              </a:xfrm>
              <a:prstGeom prst="rect">
                <a:avLst/>
              </a:prstGeom>
              <a:blipFill>
                <a:blip r:embed="rId5"/>
                <a:stretch>
                  <a:fillRect l="-1406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E4D11CB-E87A-B770-995F-BA8FC99F3A1A}"/>
                  </a:ext>
                </a:extLst>
              </p:cNvPr>
              <p:cNvSpPr/>
              <p:nvPr/>
            </p:nvSpPr>
            <p:spPr>
              <a:xfrm>
                <a:off x="2340295" y="4887086"/>
                <a:ext cx="8089632" cy="1451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discrete logarithm problem (given a generator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find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s</a:t>
                </a:r>
                <a:r>
                  <a:rPr lang="en-US" sz="2800" dirty="0" err="1"/>
                  <a:t>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/>
                  <a:t> mod p)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hard</a:t>
                </a:r>
                <a:r>
                  <a:rPr lang="en-US" sz="2800" dirty="0"/>
                  <a:t>, to the best of our knowledge!</a:t>
                </a: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E4D11CB-E87A-B770-995F-BA8FC99F3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95" y="4887086"/>
                <a:ext cx="8089632" cy="1451423"/>
              </a:xfrm>
              <a:prstGeom prst="rect">
                <a:avLst/>
              </a:prstGeom>
              <a:blipFill>
                <a:blip r:embed="rId6"/>
                <a:stretch>
                  <a:fillRect l="-1411" t="-4310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Discrete Log Assumption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7CF0F-B445-FA52-2B07-45E07110E145}"/>
              </a:ext>
            </a:extLst>
          </p:cNvPr>
          <p:cNvSpPr/>
          <p:nvPr/>
        </p:nvSpPr>
        <p:spPr>
          <a:xfrm>
            <a:off x="2351584" y="2996952"/>
            <a:ext cx="8089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Distributions…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65ECB-4771-D4C7-5331-3869FAD12D4B}"/>
              </a:ext>
            </a:extLst>
          </p:cNvPr>
          <p:cNvSpPr/>
          <p:nvPr/>
        </p:nvSpPr>
        <p:spPr>
          <a:xfrm>
            <a:off x="2423592" y="3717033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Is the discrete log problem hard for a random p? Could it be easy for some p?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56E5C-9D9C-B923-9AE8-5B0195C90F61}"/>
              </a:ext>
            </a:extLst>
          </p:cNvPr>
          <p:cNvSpPr/>
          <p:nvPr/>
        </p:nvSpPr>
        <p:spPr>
          <a:xfrm>
            <a:off x="2423592" y="4816317"/>
            <a:ext cx="8924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  Given p: is the problem hard for all generators g?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8EEF0-E918-C0B8-1CCD-AA6DDD148BC9}"/>
              </a:ext>
            </a:extLst>
          </p:cNvPr>
          <p:cNvSpPr/>
          <p:nvPr/>
        </p:nvSpPr>
        <p:spPr>
          <a:xfrm>
            <a:off x="2423592" y="5464388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  Given p and g: is the problem hard for all x?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2340296" y="1340769"/>
                <a:ext cx="7860161" cy="14182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discrete logarithm problem is: given a generator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find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s</a:t>
                </a:r>
                <a:r>
                  <a:rPr lang="en-US" sz="2800" dirty="0" err="1"/>
                  <a:t>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/>
                  <a:t> mod p.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96" y="1340769"/>
                <a:ext cx="7860161" cy="1418209"/>
              </a:xfrm>
              <a:prstGeom prst="rect">
                <a:avLst/>
              </a:prstGeom>
              <a:blipFill>
                <a:blip r:embed="rId3"/>
                <a:stretch>
                  <a:fillRect l="-1284" t="-3478" b="-1043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93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 Self-Reducibility of DLOG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2340296" y="1340769"/>
                <a:ext cx="8076185" cy="27440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If there is an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  </a:t>
                </a:r>
              </a:p>
              <a:p>
                <a:r>
                  <a:rPr lang="en-US" sz="2800" dirty="0"/>
                  <a:t> 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&gt;1/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for some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, random generator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and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, then there is a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for all g and x.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96" y="1340769"/>
                <a:ext cx="8076185" cy="2744085"/>
              </a:xfrm>
              <a:prstGeom prst="rect">
                <a:avLst/>
              </a:prstGeom>
              <a:blipFill>
                <a:blip r:embed="rId3"/>
                <a:stretch>
                  <a:fillRect l="-1250" t="-1818" b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BB1E942-AAFE-134B-E3E1-FE0F6B3362C7}"/>
              </a:ext>
            </a:extLst>
          </p:cNvPr>
          <p:cNvSpPr/>
          <p:nvPr/>
        </p:nvSpPr>
        <p:spPr>
          <a:xfrm>
            <a:off x="2340295" y="4437112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Proof</a:t>
            </a:r>
            <a:r>
              <a:rPr lang="en-US" sz="2800" dirty="0"/>
              <a:t>: On the board.</a:t>
            </a:r>
          </a:p>
        </p:txBody>
      </p:sp>
    </p:spTree>
    <p:extLst>
      <p:ext uri="{BB962C8B-B14F-4D97-AF65-F5344CB8AC3E}">
        <p14:creationId xmlns:p14="http://schemas.microsoft.com/office/powerpoint/2010/main" val="126957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 Self-Reducibility of DLOG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2340296" y="1340769"/>
                <a:ext cx="8076185" cy="27440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If there is an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  </a:t>
                </a:r>
              </a:p>
              <a:p>
                <a:r>
                  <a:rPr lang="en-US" sz="2800" dirty="0"/>
                  <a:t> 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&gt;1/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for some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, random generator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and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, then there is a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for all g and x.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96" y="1340769"/>
                <a:ext cx="8076185" cy="2744085"/>
              </a:xfrm>
              <a:prstGeom prst="rect">
                <a:avLst/>
              </a:prstGeom>
              <a:blipFill>
                <a:blip r:embed="rId3"/>
                <a:stretch>
                  <a:fillRect l="-1250" t="-1818" b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D4965DB-B29F-DCAE-3EAB-5C88C7CAA6C8}"/>
              </a:ext>
            </a:extLst>
          </p:cNvPr>
          <p:cNvSpPr/>
          <p:nvPr/>
        </p:nvSpPr>
        <p:spPr>
          <a:xfrm>
            <a:off x="2279576" y="4417949"/>
            <a:ext cx="9021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  Given p: is the problem hard for all generators g?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61415-79DB-7F37-6805-60490CBEC708}"/>
              </a:ext>
            </a:extLst>
          </p:cNvPr>
          <p:cNvSpPr/>
          <p:nvPr/>
        </p:nvSpPr>
        <p:spPr>
          <a:xfrm>
            <a:off x="2279576" y="5426060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  Given p and g: is the problem hard for all x?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9C5088-7721-108D-3016-23929204B665}"/>
              </a:ext>
            </a:extLst>
          </p:cNvPr>
          <p:cNvSpPr/>
          <p:nvPr/>
        </p:nvSpPr>
        <p:spPr>
          <a:xfrm>
            <a:off x="2927648" y="4941169"/>
            <a:ext cx="9264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… as hard for any generator is it for a random one.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2A9E8B-575E-C792-4DC2-A2C9E6F2F8AD}"/>
              </a:ext>
            </a:extLst>
          </p:cNvPr>
          <p:cNvSpPr/>
          <p:nvPr/>
        </p:nvSpPr>
        <p:spPr>
          <a:xfrm>
            <a:off x="2927648" y="5930116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… as hard for any x is it for a random one.</a:t>
            </a:r>
          </a:p>
        </p:txBody>
      </p:sp>
    </p:spTree>
    <p:extLst>
      <p:ext uri="{BB962C8B-B14F-4D97-AF65-F5344CB8AC3E}">
        <p14:creationId xmlns:p14="http://schemas.microsoft.com/office/powerpoint/2010/main" val="40644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260648"/>
            <a:ext cx="8712968" cy="1296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Algorithms for Discrete Log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(for General Groups)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65ECB-4771-D4C7-5331-3869FAD12D4B}"/>
                  </a:ext>
                </a:extLst>
              </p:cNvPr>
              <p:cNvSpPr/>
              <p:nvPr/>
            </p:nvSpPr>
            <p:spPr>
              <a:xfrm>
                <a:off x="2279576" y="3627022"/>
                <a:ext cx="7848872" cy="1894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Pohlig-Hellman algorithm: time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rad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is the largest prime factor of the order of group (e.g.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 the case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). That is, there are </a:t>
                </a:r>
                <a:r>
                  <a:rPr lang="en-US" sz="2800" dirty="0" err="1"/>
                  <a:t>dlog</a:t>
                </a:r>
                <a:r>
                  <a:rPr lang="en-US" sz="2800" dirty="0"/>
                  <a:t>-easy primes.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65ECB-4771-D4C7-5331-3869FAD12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3627022"/>
                <a:ext cx="7848872" cy="1894493"/>
              </a:xfrm>
              <a:prstGeom prst="rect">
                <a:avLst/>
              </a:prstGeom>
              <a:blipFill>
                <a:blip r:embed="rId3"/>
                <a:stretch>
                  <a:fillRect l="-1454" t="-2667" r="-48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D6FA4C-A7DF-4687-9084-1761BCE20092}"/>
                  </a:ext>
                </a:extLst>
              </p:cNvPr>
              <p:cNvSpPr/>
              <p:nvPr/>
            </p:nvSpPr>
            <p:spPr>
              <a:xfrm>
                <a:off x="2279576" y="2204865"/>
                <a:ext cx="7848872" cy="966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Baby Step-Giant Step algorithm: time --- and space ---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D6FA4C-A7DF-4687-9084-1761BCE20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204865"/>
                <a:ext cx="7848872" cy="966227"/>
              </a:xfrm>
              <a:prstGeom prst="rect">
                <a:avLst/>
              </a:prstGeom>
              <a:blipFill>
                <a:blip r:embed="rId4"/>
                <a:stretch>
                  <a:fillRect l="-1454" t="-6494"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Discrete Log (DLOG) Assumption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2279577" y="2235917"/>
                <a:ext cx="7860161" cy="238616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u="sng" dirty="0" err="1"/>
                  <a:t>W.r.t.</a:t>
                </a:r>
                <a:r>
                  <a:rPr lang="en-US" sz="2800" u="sng" dirty="0"/>
                  <a:t> a random prime</a:t>
                </a:r>
                <a:r>
                  <a:rPr lang="en-US" sz="2800" dirty="0"/>
                  <a:t>: for every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there is a negligible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r>
                  <a:rPr lang="en-US" sz="28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𝑃𝑅𝐼𝑀𝐸𝑆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𝐺𝐸𝑁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7" y="2235917"/>
                <a:ext cx="7860161" cy="2386166"/>
              </a:xfrm>
              <a:prstGeom prst="rect">
                <a:avLst/>
              </a:prstGeom>
              <a:blipFill>
                <a:blip r:embed="rId3"/>
                <a:stretch>
                  <a:fillRect l="-1447" t="-2083" b="-20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6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Sophie-Germain Primes and Safe Primes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65ECB-4771-D4C7-5331-3869FAD12D4B}"/>
              </a:ext>
            </a:extLst>
          </p:cNvPr>
          <p:cNvSpPr/>
          <p:nvPr/>
        </p:nvSpPr>
        <p:spPr>
          <a:xfrm>
            <a:off x="2207568" y="3185175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Safe primes are maximally hard for the </a:t>
            </a:r>
            <a:r>
              <a:rPr lang="en-US" sz="2800" dirty="0" err="1"/>
              <a:t>Pohlig</a:t>
            </a:r>
            <a:r>
              <a:rPr lang="en-US" sz="2800" dirty="0"/>
              <a:t>-Hellman algorithm.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D6FA4C-A7DF-4687-9084-1761BCE20092}"/>
                  </a:ext>
                </a:extLst>
              </p:cNvPr>
              <p:cNvSpPr/>
              <p:nvPr/>
            </p:nvSpPr>
            <p:spPr>
              <a:xfrm>
                <a:off x="2207568" y="1413937"/>
                <a:ext cx="784887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 prime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is called a </a:t>
                </a:r>
                <a:r>
                  <a:rPr lang="en-US" sz="2800" b="1" dirty="0"/>
                  <a:t>Sophie-Germain</a:t>
                </a:r>
                <a:r>
                  <a:rPr lang="en-US" sz="2800" dirty="0"/>
                  <a:t> prime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 is also prime. In this case,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is called a </a:t>
                </a:r>
                <a:r>
                  <a:rPr lang="en-US" sz="2800" b="1" dirty="0"/>
                  <a:t>safe prime</a:t>
                </a:r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D6FA4C-A7DF-4687-9084-1761BCE20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1413937"/>
                <a:ext cx="7848872" cy="1384995"/>
              </a:xfrm>
              <a:prstGeom prst="rect">
                <a:avLst/>
              </a:prstGeom>
              <a:blipFill>
                <a:blip r:embed="rId3"/>
                <a:stretch>
                  <a:fillRect l="-1292" t="-4545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AA4AEF-4B24-8962-03CB-CC07CC6F20C1}"/>
                  </a:ext>
                </a:extLst>
              </p:cNvPr>
              <p:cNvSpPr/>
              <p:nvPr/>
            </p:nvSpPr>
            <p:spPr>
              <a:xfrm>
                <a:off x="2207568" y="4564286"/>
                <a:ext cx="7848872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It is unknown if there are infinitely many safe primes, let alone that they are sufficiently dense. Yet, heuristically, about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integers seem to be safe primes (for some constant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).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AA4AEF-4B24-8962-03CB-CC07CC6F2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4564286"/>
                <a:ext cx="7848872" cy="2246769"/>
              </a:xfrm>
              <a:prstGeom prst="rect">
                <a:avLst/>
              </a:prstGeom>
              <a:blipFill>
                <a:blip r:embed="rId4"/>
                <a:stretch>
                  <a:fillRect l="-1292" t="-2809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5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37A8E-9492-698F-9FA6-826034D015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triple of algorithms (Gen, MAC, Ver):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Gen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(1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/>
                  <a:t>Produces a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MAC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/>
                  <a:t>Outputs a tag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(may be deterministic).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Ver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/>
                  <a:t>Outputs Accept or Reject.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Correctness</a:t>
                </a:r>
                <a:r>
                  <a:rPr lang="en-US" dirty="0"/>
                  <a:t>: </a:t>
                </a:r>
                <a:r>
                  <a:rPr lang="en-US" dirty="0" err="1"/>
                  <a:t>Pr</a:t>
                </a:r>
                <a:r>
                  <a:rPr lang="en-US" dirty="0"/>
                  <a:t>[Ver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𝑀𝐴𝐶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Accept] = 1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Security: </a:t>
                </a:r>
                <a:r>
                  <a:rPr lang="en-US" i="1" dirty="0"/>
                  <a:t>Hard to forge. </a:t>
                </a:r>
                <a:r>
                  <a:rPr lang="en-US" dirty="0"/>
                  <a:t>Intuitively, it should be hard to come up with a new pair </a:t>
                </a:r>
                <a:r>
                  <a:rPr lang="en-US" i="1" dirty="0"/>
                  <a:t>(m’, t’) </a:t>
                </a:r>
                <a:r>
                  <a:rPr lang="en-US" dirty="0"/>
                  <a:t>such that Ver accepts.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37A8E-9492-698F-9FA6-826034D015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1681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1">
            <a:extLst>
              <a:ext uri="{FF2B5EF4-FFF2-40B4-BE49-F238E27FC236}">
                <a16:creationId xmlns:a16="http://schemas.microsoft.com/office/drawing/2014/main" id="{3E1149BF-BB56-F495-8AE1-3FC8F47FE24F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Message Authentication Codes (MACs)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396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Discrete Log (DLOG) Assumption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2279577" y="2235917"/>
                <a:ext cx="7860161" cy="238616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u="sng" dirty="0"/>
                  <a:t>W.r.t. a random safe prime</a:t>
                </a:r>
                <a:r>
                  <a:rPr lang="en-US" sz="2800" dirty="0"/>
                  <a:t>: for every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there is a negligible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r>
                  <a:rPr lang="en-US" sz="28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𝑆𝐴𝐹𝐸𝑃𝑅𝐼𝑀𝐸𝑆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𝐺𝐸𝑁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7" y="2235917"/>
                <a:ext cx="7860161" cy="2386166"/>
              </a:xfrm>
              <a:prstGeom prst="rect">
                <a:avLst/>
              </a:prstGeom>
              <a:blipFill>
                <a:blip r:embed="rId3"/>
                <a:stretch>
                  <a:fillRect l="-1447" t="-2083" b="-20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0A3CE1C-2A00-B558-2E21-66702CE8711F}"/>
              </a:ext>
            </a:extLst>
          </p:cNvPr>
          <p:cNvSpPr txBox="1"/>
          <p:nvPr/>
        </p:nvSpPr>
        <p:spPr>
          <a:xfrm>
            <a:off x="4007768" y="103357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(the “safe prime” version)</a:t>
            </a:r>
          </a:p>
        </p:txBody>
      </p:sp>
    </p:spTree>
    <p:extLst>
      <p:ext uri="{BB962C8B-B14F-4D97-AF65-F5344CB8AC3E}">
        <p14:creationId xmlns:p14="http://schemas.microsoft.com/office/powerpoint/2010/main" val="398058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Permutation (Family)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AF2DE-0CC6-52F5-6C87-84CCC4966E0C}"/>
                  </a:ext>
                </a:extLst>
              </p:cNvPr>
              <p:cNvSpPr txBox="1"/>
              <p:nvPr/>
            </p:nvSpPr>
            <p:spPr>
              <a:xfrm>
                <a:off x="3593975" y="162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od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AF2DE-0CC6-52F5-6C87-84CCC4966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975" y="1628800"/>
                <a:ext cx="4572000" cy="523220"/>
              </a:xfrm>
              <a:prstGeom prst="rect">
                <a:avLst/>
              </a:prstGeom>
              <a:blipFill>
                <a:blip r:embed="rId3"/>
                <a:stretch>
                  <a:fillRect r="-55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8CE2FB-DC42-4DDF-6936-268733C6F4E9}"/>
                  </a:ext>
                </a:extLst>
              </p:cNvPr>
              <p:cNvSpPr txBox="1"/>
              <p:nvPr/>
            </p:nvSpPr>
            <p:spPr>
              <a:xfrm>
                <a:off x="2351585" y="2656076"/>
                <a:ext cx="8100391" cy="558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8CE2FB-DC42-4DDF-6936-268733C6F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2656076"/>
                <a:ext cx="8100391" cy="558230"/>
              </a:xfrm>
              <a:prstGeom prst="rect">
                <a:avLst/>
              </a:prstGeom>
              <a:blipFill>
                <a:blip r:embed="rId4"/>
                <a:stretch>
                  <a:fillRect l="-469" t="-1136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01276B-9EF2-B221-029B-0CBC909E1312}"/>
                  </a:ext>
                </a:extLst>
              </p:cNvPr>
              <p:cNvSpPr/>
              <p:nvPr/>
            </p:nvSpPr>
            <p:spPr>
              <a:xfrm>
                <a:off x="2340296" y="3789041"/>
                <a:ext cx="7716145" cy="13849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Under the discrete log assumption,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is a one-way permutation (resp.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is a one-way permutation family).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01276B-9EF2-B221-029B-0CBC909E1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96" y="3789041"/>
                <a:ext cx="7716145" cy="1384995"/>
              </a:xfrm>
              <a:prstGeom prst="rect">
                <a:avLst/>
              </a:prstGeom>
              <a:blipFill>
                <a:blip r:embed="rId5"/>
                <a:stretch>
                  <a:fillRect l="-1307" t="-3571" b="-1071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66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Diffie-Hellman (CDH) Assumption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2268288" y="1618898"/>
                <a:ext cx="7860161" cy="238616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u="sng" dirty="0"/>
                  <a:t>W</a:t>
                </a:r>
                <a:r>
                  <a:rPr lang="en-US" sz="2800" u="sng" dirty="0" err="1"/>
                  <a:t>.r.t.</a:t>
                </a:r>
                <a:r>
                  <a:rPr lang="en-US" sz="2800" u="sng" dirty="0"/>
                  <a:t> a random prime</a:t>
                </a:r>
                <a:r>
                  <a:rPr lang="en-US" sz="2800" dirty="0"/>
                  <a:t>: for every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there is a negligible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r>
                  <a:rPr lang="en-US" sz="28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𝑃𝑅𝐼𝑀𝐸𝑆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𝐺𝐸𝑁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</m:e>
                        </m:eqAr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288" y="1618898"/>
                <a:ext cx="7860161" cy="2386166"/>
              </a:xfrm>
              <a:prstGeom prst="rect">
                <a:avLst/>
              </a:prstGeom>
              <a:blipFill>
                <a:blip r:embed="rId3"/>
                <a:stretch>
                  <a:fillRect l="-1447" t="-2094" b="-261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9B89608-0AA5-AEEA-740B-BF929885EFC3}"/>
              </a:ext>
            </a:extLst>
          </p:cNvPr>
          <p:cNvGrpSpPr/>
          <p:nvPr/>
        </p:nvGrpSpPr>
        <p:grpSpPr>
          <a:xfrm>
            <a:off x="3647728" y="4531649"/>
            <a:ext cx="4752528" cy="1892955"/>
            <a:chOff x="2123728" y="4531648"/>
            <a:chExt cx="4752528" cy="18929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0E9E57-1DEE-EFDD-28C5-A8A686A9CEF5}"/>
                </a:ext>
              </a:extLst>
            </p:cNvPr>
            <p:cNvSpPr txBox="1"/>
            <p:nvPr/>
          </p:nvSpPr>
          <p:spPr>
            <a:xfrm>
              <a:off x="2123728" y="5239102"/>
              <a:ext cx="1152128" cy="569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100" b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CDH</a:t>
              </a:r>
              <a:endParaRPr lang="en-US" sz="1900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6E01CC-7FED-805E-95D8-D7414C8C7B52}"/>
                </a:ext>
              </a:extLst>
            </p:cNvPr>
            <p:cNvSpPr txBox="1"/>
            <p:nvPr/>
          </p:nvSpPr>
          <p:spPr>
            <a:xfrm>
              <a:off x="5724128" y="5239102"/>
              <a:ext cx="1152128" cy="569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100" b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DLOG</a:t>
              </a:r>
              <a:endParaRPr lang="en-US" sz="1900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4072CAD-8D40-84F0-5FF4-E7E83DCA51FC}"/>
                </a:ext>
              </a:extLst>
            </p:cNvPr>
            <p:cNvSpPr/>
            <p:nvPr/>
          </p:nvSpPr>
          <p:spPr>
            <a:xfrm>
              <a:off x="3240741" y="4531648"/>
              <a:ext cx="2581835" cy="658917"/>
            </a:xfrm>
            <a:custGeom>
              <a:avLst/>
              <a:gdLst>
                <a:gd name="connsiteX0" fmla="*/ 0 w 2581835"/>
                <a:gd name="connsiteY0" fmla="*/ 658917 h 658917"/>
                <a:gd name="connsiteX1" fmla="*/ 1290918 w 2581835"/>
                <a:gd name="connsiteY1" fmla="*/ 11 h 658917"/>
                <a:gd name="connsiteX2" fmla="*/ 2581835 w 2581835"/>
                <a:gd name="connsiteY2" fmla="*/ 645470 h 65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1835" h="658917">
                  <a:moveTo>
                    <a:pt x="0" y="658917"/>
                  </a:moveTo>
                  <a:cubicBezTo>
                    <a:pt x="430306" y="330584"/>
                    <a:pt x="860612" y="2252"/>
                    <a:pt x="1290918" y="11"/>
                  </a:cubicBezTo>
                  <a:cubicBezTo>
                    <a:pt x="1721224" y="-2230"/>
                    <a:pt x="2151529" y="321620"/>
                    <a:pt x="2581835" y="645470"/>
                  </a:cubicBezTo>
                </a:path>
              </a:pathLst>
            </a:custGeom>
            <a:noFill/>
            <a:ln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10E125-D30F-FE67-F549-9E2DFBF5C190}"/>
                </a:ext>
              </a:extLst>
            </p:cNvPr>
            <p:cNvSpPr/>
            <p:nvPr/>
          </p:nvSpPr>
          <p:spPr>
            <a:xfrm flipV="1">
              <a:off x="3212558" y="5765686"/>
              <a:ext cx="2581835" cy="658917"/>
            </a:xfrm>
            <a:custGeom>
              <a:avLst/>
              <a:gdLst>
                <a:gd name="connsiteX0" fmla="*/ 0 w 2581835"/>
                <a:gd name="connsiteY0" fmla="*/ 658917 h 658917"/>
                <a:gd name="connsiteX1" fmla="*/ 1290918 w 2581835"/>
                <a:gd name="connsiteY1" fmla="*/ 11 h 658917"/>
                <a:gd name="connsiteX2" fmla="*/ 2581835 w 2581835"/>
                <a:gd name="connsiteY2" fmla="*/ 645470 h 65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1835" h="658917">
                  <a:moveTo>
                    <a:pt x="0" y="658917"/>
                  </a:moveTo>
                  <a:cubicBezTo>
                    <a:pt x="430306" y="330584"/>
                    <a:pt x="860612" y="2252"/>
                    <a:pt x="1290918" y="11"/>
                  </a:cubicBezTo>
                  <a:cubicBezTo>
                    <a:pt x="1721224" y="-2230"/>
                    <a:pt x="2151529" y="321620"/>
                    <a:pt x="2581835" y="64547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016EB0-1746-82BF-AAB1-0D9616EF9889}"/>
                </a:ext>
              </a:extLst>
            </p:cNvPr>
            <p:cNvSpPr txBox="1"/>
            <p:nvPr/>
          </p:nvSpPr>
          <p:spPr>
            <a:xfrm>
              <a:off x="4031957" y="5864311"/>
              <a:ext cx="10046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OPEN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79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 Key Exchange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858B127F-8A3C-DE4E-9E24-1A2CE1733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68" y="2456793"/>
            <a:ext cx="1647972" cy="164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4F782E-EBE0-0941-9F58-1D3E09F17312}"/>
              </a:ext>
            </a:extLst>
          </p:cNvPr>
          <p:cNvCxnSpPr/>
          <p:nvPr/>
        </p:nvCxnSpPr>
        <p:spPr>
          <a:xfrm>
            <a:off x="3920807" y="282381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6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F7802316-9A2F-1B43-8A06-7679D9BE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58" y="2464614"/>
            <a:ext cx="1016248" cy="165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F990E1C-605B-C54A-9C11-E66D6520A8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03512" y="4372282"/>
                <a:ext cx="3240360" cy="99131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Pick a random number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F990E1C-605B-C54A-9C11-E66D6520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4372282"/>
                <a:ext cx="3240360" cy="991318"/>
              </a:xfrm>
              <a:prstGeom prst="rect">
                <a:avLst/>
              </a:prstGeom>
              <a:blipFill>
                <a:blip r:embed="rId5"/>
                <a:stretch>
                  <a:fillRect l="-3502" t="-8861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2C7034-66F7-AE4A-9623-BA457E05B7A0}"/>
                  </a:ext>
                </a:extLst>
              </p:cNvPr>
              <p:cNvSpPr/>
              <p:nvPr/>
            </p:nvSpPr>
            <p:spPr>
              <a:xfrm>
                <a:off x="4940678" y="2178868"/>
                <a:ext cx="1727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2C7034-66F7-AE4A-9623-BA457E05B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678" y="2178868"/>
                <a:ext cx="1727396" cy="523220"/>
              </a:xfrm>
              <a:prstGeom prst="rect">
                <a:avLst/>
              </a:prstGeom>
              <a:blipFill>
                <a:blip r:embed="rId6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3E2645-FA12-5546-AF52-A563880DDE02}"/>
              </a:ext>
            </a:extLst>
          </p:cNvPr>
          <p:cNvCxnSpPr/>
          <p:nvPr/>
        </p:nvCxnSpPr>
        <p:spPr>
          <a:xfrm>
            <a:off x="3935760" y="409386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triangl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5E1671-FAF0-284E-B04B-440E09D846D8}"/>
                  </a:ext>
                </a:extLst>
              </p:cNvPr>
              <p:cNvSpPr/>
              <p:nvPr/>
            </p:nvSpPr>
            <p:spPr>
              <a:xfrm>
                <a:off x="4545725" y="1204871"/>
                <a:ext cx="4275466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sz="2400" dirty="0"/>
                  <a:t>Generator of our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5E1671-FAF0-284E-B04B-440E09D84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725" y="1204871"/>
                <a:ext cx="4275466" cy="513282"/>
              </a:xfrm>
              <a:prstGeom prst="rect">
                <a:avLst/>
              </a:prstGeom>
              <a:blipFill>
                <a:blip r:embed="rId7"/>
                <a:stretch>
                  <a:fillRect l="-890" t="-2439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2D69BF5-539F-AE46-A75A-8E8C1C9C6FE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896200" y="4372282"/>
                <a:ext cx="3240360" cy="99131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Pick a random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2D69BF5-539F-AE46-A75A-8E8C1C9C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4372282"/>
                <a:ext cx="3240360" cy="991318"/>
              </a:xfrm>
              <a:prstGeom prst="rect">
                <a:avLst/>
              </a:prstGeom>
              <a:blipFill>
                <a:blip r:embed="rId8"/>
                <a:stretch>
                  <a:fillRect l="-3906" t="-8861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E7F7F2-730B-B74B-98D2-4243D95123DA}"/>
                  </a:ext>
                </a:extLst>
              </p:cNvPr>
              <p:cNvSpPr/>
              <p:nvPr/>
            </p:nvSpPr>
            <p:spPr>
              <a:xfrm>
                <a:off x="4968982" y="3352001"/>
                <a:ext cx="17379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E7F7F2-730B-B74B-98D2-4243D9512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982" y="3352001"/>
                <a:ext cx="1737975" cy="523220"/>
              </a:xfrm>
              <a:prstGeom prst="rect">
                <a:avLst/>
              </a:prstGeom>
              <a:blipFill>
                <a:blip r:embed="rId9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1703513" y="5677120"/>
                <a:ext cx="411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Shared key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3" y="5677120"/>
                <a:ext cx="4117409" cy="523220"/>
              </a:xfrm>
              <a:prstGeom prst="rect">
                <a:avLst/>
              </a:prstGeom>
              <a:blipFill>
                <a:blip r:embed="rId10"/>
                <a:stretch>
                  <a:fillRect l="-2761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B0C598-7DBC-8F4E-90F8-80E1193F0A3C}"/>
                  </a:ext>
                </a:extLst>
              </p:cNvPr>
              <p:cNvSpPr/>
              <p:nvPr/>
            </p:nvSpPr>
            <p:spPr>
              <a:xfrm>
                <a:off x="3323693" y="6252250"/>
                <a:ext cx="24013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B0C598-7DBC-8F4E-90F8-80E1193F0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93" y="6252250"/>
                <a:ext cx="2401363" cy="523220"/>
              </a:xfrm>
              <a:prstGeom prst="rect">
                <a:avLst/>
              </a:prstGeom>
              <a:blipFill>
                <a:blip r:embed="rId11"/>
                <a:stretch>
                  <a:fillRect l="-5263" t="-11905" r="-52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629B584-82F9-A244-B1F6-2C733AF03BFE}"/>
                  </a:ext>
                </a:extLst>
              </p:cNvPr>
              <p:cNvSpPr/>
              <p:nvPr/>
            </p:nvSpPr>
            <p:spPr>
              <a:xfrm>
                <a:off x="6456041" y="5677120"/>
                <a:ext cx="411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Shared key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629B584-82F9-A244-B1F6-2C733AF03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1" y="5677120"/>
                <a:ext cx="4117409" cy="523220"/>
              </a:xfrm>
              <a:prstGeom prst="rect">
                <a:avLst/>
              </a:prstGeom>
              <a:blipFill>
                <a:blip r:embed="rId12"/>
                <a:stretch>
                  <a:fillRect l="-3077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5B1B88A-7024-4442-8C4D-C57DCC4D75CE}"/>
                  </a:ext>
                </a:extLst>
              </p:cNvPr>
              <p:cNvSpPr/>
              <p:nvPr/>
            </p:nvSpPr>
            <p:spPr>
              <a:xfrm>
                <a:off x="8276703" y="6252250"/>
                <a:ext cx="24013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5B1B88A-7024-4442-8C4D-C57DCC4D7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703" y="6252250"/>
                <a:ext cx="2401363" cy="523220"/>
              </a:xfrm>
              <a:prstGeom prst="rect">
                <a:avLst/>
              </a:prstGeom>
              <a:blipFill>
                <a:blip r:embed="rId13"/>
                <a:stretch>
                  <a:fillRect l="-5263" t="-11905" r="-52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5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Diffie-Hellman/El Gamal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/>
              <p:nvPr/>
            </p:nvSpPr>
            <p:spPr>
              <a:xfrm>
                <a:off x="2135560" y="1476074"/>
                <a:ext cx="8352928" cy="2372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/>
                  <a:t>Generate 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prime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a generator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. Choose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a random number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/>
                  <a:t>and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476074"/>
                <a:ext cx="8352928" cy="2372637"/>
              </a:xfrm>
              <a:prstGeom prst="rect">
                <a:avLst/>
              </a:prstGeom>
              <a:blipFill>
                <a:blip r:embed="rId3"/>
                <a:stretch>
                  <a:fillRect l="-1366" t="-3209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2124202" y="3717032"/>
                <a:ext cx="8724327" cy="1079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: Generate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202" y="3717032"/>
                <a:ext cx="8724327" cy="1079976"/>
              </a:xfrm>
              <a:prstGeom prst="rect">
                <a:avLst/>
              </a:prstGeom>
              <a:blipFill>
                <a:blip r:embed="rId4"/>
                <a:stretch>
                  <a:fillRect l="-1308" t="-4651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/>
              <p:nvPr/>
            </p:nvSpPr>
            <p:spPr>
              <a:xfrm>
                <a:off x="2135561" y="5161425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800" dirty="0"/>
                  <a:t>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2800" dirty="0"/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divide the second component to retrieve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161425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433" t="-6579" r="-111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3">
            <a:extLst>
              <a:ext uri="{FF2B5EF4-FFF2-40B4-BE49-F238E27FC236}">
                <a16:creationId xmlns:a16="http://schemas.microsoft.com/office/drawing/2014/main" id="{9C23CCA1-CFDF-D744-A700-18408AFF744F}"/>
              </a:ext>
            </a:extLst>
          </p:cNvPr>
          <p:cNvSpPr txBox="1">
            <a:spLocks noChangeArrowheads="1"/>
          </p:cNvSpPr>
          <p:nvPr/>
        </p:nvSpPr>
        <p:spPr>
          <a:xfrm>
            <a:off x="7585085" y="5845449"/>
            <a:ext cx="3240360" cy="9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Is this Secure?</a:t>
            </a: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060A0316-D796-6F39-F1BF-E8999B89CA97}"/>
              </a:ext>
            </a:extLst>
          </p:cNvPr>
          <p:cNvSpPr txBox="1">
            <a:spLocks noChangeArrowheads="1"/>
          </p:cNvSpPr>
          <p:nvPr/>
        </p:nvSpPr>
        <p:spPr>
          <a:xfrm>
            <a:off x="1775520" y="5894066"/>
            <a:ext cx="5500482" cy="9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How to make this really work?</a:t>
            </a:r>
          </a:p>
        </p:txBody>
      </p:sp>
    </p:spTree>
    <p:extLst>
      <p:ext uri="{BB962C8B-B14F-4D97-AF65-F5344CB8AC3E}">
        <p14:creationId xmlns:p14="http://schemas.microsoft.com/office/powerpoint/2010/main" val="310282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come up with a prime p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71DC0F-A956-AB39-5923-B874083B08AC}"/>
                  </a:ext>
                </a:extLst>
              </p:cNvPr>
              <p:cNvSpPr/>
              <p:nvPr/>
            </p:nvSpPr>
            <p:spPr>
              <a:xfrm>
                <a:off x="2462990" y="1196753"/>
                <a:ext cx="820891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(1) </a:t>
                </a:r>
                <a:r>
                  <a:rPr lang="en-US" sz="2800" b="1" dirty="0"/>
                  <a:t>Prime number theorem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≈1/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fraction 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/>
                  <a:t>-bit </a:t>
                </a:r>
                <a:r>
                  <a:rPr lang="en-US" sz="2800" dirty="0"/>
                  <a:t>numbers are prime.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71DC0F-A956-AB39-5923-B874083B0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990" y="1196753"/>
                <a:ext cx="8208912" cy="954107"/>
              </a:xfrm>
              <a:prstGeom prst="rect">
                <a:avLst/>
              </a:prstGeom>
              <a:blipFill>
                <a:blip r:embed="rId3"/>
                <a:stretch>
                  <a:fillRect l="-1543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AA979-3CD4-D138-F1BD-5849AC1D3DE4}"/>
                  </a:ext>
                </a:extLst>
              </p:cNvPr>
              <p:cNvSpPr/>
              <p:nvPr/>
            </p:nvSpPr>
            <p:spPr>
              <a:xfrm>
                <a:off x="2494203" y="2276873"/>
                <a:ext cx="770485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(2) </a:t>
                </a:r>
                <a:r>
                  <a:rPr lang="en-US" sz="2800" b="1" dirty="0"/>
                  <a:t>Primality tests</a:t>
                </a:r>
                <a:r>
                  <a:rPr lang="en-US" sz="2800" dirty="0"/>
                  <a:t> [Miller’76, Rabin’80, Agrawal-Kayal-Saxena’02] Can test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if a given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number is prime. 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AA979-3CD4-D138-F1BD-5849AC1D3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203" y="2276873"/>
                <a:ext cx="7704856" cy="1384995"/>
              </a:xfrm>
              <a:prstGeom prst="rect">
                <a:avLst/>
              </a:prstGeom>
              <a:blipFill>
                <a:blip r:embed="rId4"/>
                <a:stretch>
                  <a:fillRect l="-1645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124F46A-1A12-BCE2-8C96-74659A343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68" y="3828257"/>
            <a:ext cx="2201664" cy="1651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639B56-8E8A-2060-73D4-D2726E871890}"/>
              </a:ext>
            </a:extLst>
          </p:cNvPr>
          <p:cNvSpPr txBox="1"/>
          <p:nvPr/>
        </p:nvSpPr>
        <p:spPr>
          <a:xfrm>
            <a:off x="2676928" y="5517233"/>
            <a:ext cx="7739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OPEN: </a:t>
            </a:r>
            <a:r>
              <a:rPr lang="en-US" sz="2400" dirty="0"/>
              <a:t>Deterministically come up with an n-bit prime?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190E6-202E-842B-4E9E-E6CC4D68B6EC}"/>
              </a:ext>
            </a:extLst>
          </p:cNvPr>
          <p:cNvSpPr txBox="1"/>
          <p:nvPr/>
        </p:nvSpPr>
        <p:spPr>
          <a:xfrm>
            <a:off x="2063554" y="6021289"/>
            <a:ext cx="8712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EXCITING NEW RESULT (TOC Colloq. Oct 3): 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Pseudo-deterministic poly-time algorithm!</a:t>
            </a:r>
          </a:p>
        </p:txBody>
      </p:sp>
    </p:spTree>
    <p:extLst>
      <p:ext uri="{BB962C8B-B14F-4D97-AF65-F5344CB8AC3E}">
        <p14:creationId xmlns:p14="http://schemas.microsoft.com/office/powerpoint/2010/main" val="30415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come up with a generator g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71DC0F-A956-AB39-5923-B874083B08AC}"/>
                  </a:ext>
                </a:extLst>
              </p:cNvPr>
              <p:cNvSpPr/>
              <p:nvPr/>
            </p:nvSpPr>
            <p:spPr>
              <a:xfrm>
                <a:off x="2459088" y="1493203"/>
                <a:ext cx="7957392" cy="1418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(1) </a:t>
                </a:r>
                <a:r>
                  <a:rPr lang="en-US" sz="2800" b="1" dirty="0"/>
                  <a:t>There are lots of generators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≈1/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 fraction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generators (where p is an n-bit prime).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71DC0F-A956-AB39-5923-B874083B0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88" y="1493203"/>
                <a:ext cx="7957392" cy="1418209"/>
              </a:xfrm>
              <a:prstGeom prst="rect">
                <a:avLst/>
              </a:prstGeom>
              <a:blipFill>
                <a:blip r:embed="rId3"/>
                <a:stretch>
                  <a:fillRect l="-1592" t="-4425" b="-1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AA979-3CD4-D138-F1BD-5849AC1D3DE4}"/>
                  </a:ext>
                </a:extLst>
              </p:cNvPr>
              <p:cNvSpPr/>
              <p:nvPr/>
            </p:nvSpPr>
            <p:spPr>
              <a:xfrm>
                <a:off x="2459088" y="2636912"/>
                <a:ext cx="82089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(2) </a:t>
                </a:r>
                <a:r>
                  <a:rPr lang="en-US" sz="2800" b="1" dirty="0"/>
                  <a:t>Testing if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b="1" dirty="0"/>
                  <a:t>is a generator</a:t>
                </a:r>
                <a:r>
                  <a:rPr lang="en-US" sz="2800" dirty="0"/>
                  <a:t>: 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AA979-3CD4-D138-F1BD-5849AC1D3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88" y="2636912"/>
                <a:ext cx="8208912" cy="523220"/>
              </a:xfrm>
              <a:prstGeom prst="rect">
                <a:avLst/>
              </a:prstGeom>
              <a:blipFill>
                <a:blip r:embed="rId4"/>
                <a:stretch>
                  <a:fillRect l="-1543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BF608A9-4A94-FD20-67B1-54E7C65FF85F}"/>
                  </a:ext>
                </a:extLst>
              </p:cNvPr>
              <p:cNvSpPr/>
              <p:nvPr/>
            </p:nvSpPr>
            <p:spPr>
              <a:xfrm>
                <a:off x="2676928" y="3376157"/>
                <a:ext cx="7811561" cy="1436099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u="sng" dirty="0"/>
                  <a:t>Theorem</a:t>
                </a:r>
                <a:r>
                  <a:rPr lang="en-US" sz="28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be the prime factors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. Then, g is a generator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if and only if 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−1)/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 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for all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BF608A9-4A94-FD20-67B1-54E7C65FF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928" y="3376157"/>
                <a:ext cx="7811561" cy="1436099"/>
              </a:xfrm>
              <a:prstGeom prst="rect">
                <a:avLst/>
              </a:prstGeom>
              <a:blipFill>
                <a:blip r:embed="rId5"/>
                <a:stretch>
                  <a:fillRect l="-1454" t="-3448" b="-1034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E953FB1-9A2E-A7D7-88D8-27678642FB49}"/>
              </a:ext>
            </a:extLst>
          </p:cNvPr>
          <p:cNvSpPr txBox="1"/>
          <p:nvPr/>
        </p:nvSpPr>
        <p:spPr>
          <a:xfrm>
            <a:off x="2676928" y="5301209"/>
            <a:ext cx="77395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OPEN: </a:t>
            </a:r>
            <a:r>
              <a:rPr lang="en-US" sz="2400" dirty="0"/>
              <a:t>Can you test if g is a generator without knowing the prime factorization of p-1?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4B0A3-BEB9-3FB5-9223-9E2CD3BBEADF}"/>
              </a:ext>
            </a:extLst>
          </p:cNvPr>
          <p:cNvSpPr txBox="1"/>
          <p:nvPr/>
        </p:nvSpPr>
        <p:spPr>
          <a:xfrm>
            <a:off x="2676928" y="6137035"/>
            <a:ext cx="7739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OPEN: </a:t>
            </a:r>
            <a:r>
              <a:rPr lang="en-US" sz="2400" dirty="0"/>
              <a:t>Deterministically come up with a generator?  </a:t>
            </a:r>
          </a:p>
        </p:txBody>
      </p:sp>
    </p:spTree>
    <p:extLst>
      <p:ext uri="{BB962C8B-B14F-4D97-AF65-F5344CB8AC3E}">
        <p14:creationId xmlns:p14="http://schemas.microsoft.com/office/powerpoint/2010/main" val="4718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 animBg="1"/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 Summarize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D9BAA4F-9052-5432-D025-05BC41D44C2D}"/>
                  </a:ext>
                </a:extLst>
              </p:cNvPr>
              <p:cNvSpPr/>
              <p:nvPr/>
            </p:nvSpPr>
            <p:spPr>
              <a:xfrm>
                <a:off x="2207568" y="1754630"/>
                <a:ext cx="842493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Pick a random safe prime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Therefore, I know the factorization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−1=2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automatically!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D9BAA4F-9052-5432-D025-05BC41D44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1754630"/>
                <a:ext cx="8424935" cy="954107"/>
              </a:xfrm>
              <a:prstGeom prst="rect">
                <a:avLst/>
              </a:prstGeom>
              <a:blipFill>
                <a:blip r:embed="rId3"/>
                <a:stretch>
                  <a:fillRect l="-1203" t="-789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648E48-0035-DD0F-D735-C3096821EC99}"/>
                  </a:ext>
                </a:extLst>
              </p:cNvPr>
              <p:cNvSpPr/>
              <p:nvPr/>
            </p:nvSpPr>
            <p:spPr>
              <a:xfrm>
                <a:off x="2254805" y="2941132"/>
                <a:ext cx="8208912" cy="987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Pick a random element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and test if it is a generator (using theorem from last slide).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648E48-0035-DD0F-D735-C3096821E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805" y="2941132"/>
                <a:ext cx="8208912" cy="987322"/>
              </a:xfrm>
              <a:prstGeom prst="rect">
                <a:avLst/>
              </a:prstGeom>
              <a:blipFill>
                <a:blip r:embed="rId4"/>
                <a:stretch>
                  <a:fillRect l="-1391" t="-5063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E9674D-6DFC-2A4E-78B1-E9F90FD84F73}"/>
              </a:ext>
            </a:extLst>
          </p:cNvPr>
          <p:cNvSpPr/>
          <p:nvPr/>
        </p:nvSpPr>
        <p:spPr>
          <a:xfrm>
            <a:off x="2226241" y="4273932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Continue step 2 until you hit a generator.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DD0DF-FDDC-9435-5DC0-E0E23BA3B43A}"/>
              </a:ext>
            </a:extLst>
          </p:cNvPr>
          <p:cNvSpPr/>
          <p:nvPr/>
        </p:nvSpPr>
        <p:spPr>
          <a:xfrm>
            <a:off x="1919536" y="1628800"/>
            <a:ext cx="8640958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4" y="260648"/>
            <a:ext cx="846043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Squares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42EE32-4201-953F-A853-DBAA1074A0D6}"/>
                  </a:ext>
                </a:extLst>
              </p:cNvPr>
              <p:cNvSpPr/>
              <p:nvPr/>
            </p:nvSpPr>
            <p:spPr>
              <a:xfrm>
                <a:off x="1847528" y="1318663"/>
                <a:ext cx="864096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is a squares mod P (also called a “quadratic residue”) if there is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42EE32-4201-953F-A853-DBAA1074A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318663"/>
                <a:ext cx="8640960" cy="1384995"/>
              </a:xfrm>
              <a:prstGeom prst="rect">
                <a:avLst/>
              </a:prstGeom>
              <a:blipFill>
                <a:blip r:embed="rId3"/>
                <a:stretch>
                  <a:fillRect l="-1466" t="-4505" r="-1760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D305D3-3C87-F675-E1C3-3BCF00629A6D}"/>
                  </a:ext>
                </a:extLst>
              </p:cNvPr>
              <p:cNvSpPr/>
              <p:nvPr/>
            </p:nvSpPr>
            <p:spPr>
              <a:xfrm>
                <a:off x="1847528" y="3284984"/>
                <a:ext cx="8640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 mod P.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D305D3-3C87-F675-E1C3-3BCF00629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3284984"/>
                <a:ext cx="8640960" cy="523220"/>
              </a:xfrm>
              <a:prstGeom prst="rect">
                <a:avLst/>
              </a:prstGeom>
              <a:blipFill>
                <a:blip r:embed="rId4"/>
                <a:stretch>
                  <a:fillRect l="-146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77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4" y="260648"/>
            <a:ext cx="846043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Squares mod P: A Characterization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608604-388C-C143-BB2B-A2989E5B8914}"/>
                  </a:ext>
                </a:extLst>
              </p:cNvPr>
              <p:cNvSpPr/>
              <p:nvPr/>
            </p:nvSpPr>
            <p:spPr>
              <a:xfrm>
                <a:off x="1847528" y="1628801"/>
                <a:ext cx="8604448" cy="1012457"/>
              </a:xfrm>
              <a:prstGeom prst="rect">
                <a:avLst/>
              </a:prstGeo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Fix any generator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. Then,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is a square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𝐷𝐿𝑂𝐺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is even.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608604-388C-C143-BB2B-A2989E5B8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628801"/>
                <a:ext cx="8604448" cy="1012457"/>
              </a:xfrm>
              <a:prstGeom prst="rect">
                <a:avLst/>
              </a:prstGeom>
              <a:blipFill>
                <a:blip r:embed="rId3"/>
                <a:stretch>
                  <a:fillRect l="-1322" t="-6098" b="-9756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446F42-6F70-969C-9012-83EA2029FAFA}"/>
                  </a:ext>
                </a:extLst>
              </p:cNvPr>
              <p:cNvSpPr/>
              <p:nvPr/>
            </p:nvSpPr>
            <p:spPr>
              <a:xfrm>
                <a:off x="1826241" y="2942065"/>
                <a:ext cx="8928992" cy="1401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 (</a:t>
                </a:r>
                <a:r>
                  <a:rPr lang="en-US" sz="2800" i="1" dirty="0"/>
                  <a:t>if</a:t>
                </a:r>
                <a:r>
                  <a:rPr lang="en-US" sz="2800" dirty="0"/>
                  <a:t>) </a:t>
                </a:r>
              </a:p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is even,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is a square root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446F42-6F70-969C-9012-83EA2029F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41" y="2942065"/>
                <a:ext cx="8928992" cy="1401089"/>
              </a:xfrm>
              <a:prstGeom prst="rect">
                <a:avLst/>
              </a:prstGeom>
              <a:blipFill>
                <a:blip r:embed="rId4"/>
                <a:stretch>
                  <a:fillRect l="-1565" t="-4505" b="-1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CCD44B-6B90-5CDB-1E45-E9F1B836876E}"/>
                  </a:ext>
                </a:extLst>
              </p:cNvPr>
              <p:cNvSpPr/>
              <p:nvPr/>
            </p:nvSpPr>
            <p:spPr>
              <a:xfrm>
                <a:off x="1847528" y="4593511"/>
                <a:ext cx="8640960" cy="1392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 (</a:t>
                </a:r>
                <a:r>
                  <a:rPr lang="en-US" sz="2800" i="1" dirty="0" err="1"/>
                  <a:t>iff</a:t>
                </a:r>
                <a:r>
                  <a:rPr lang="en-US" sz="2800" dirty="0"/>
                  <a:t>) </a:t>
                </a:r>
              </a:p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/>
                  <a:t>. So,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is even.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CCD44B-6B90-5CDB-1E45-E9F1B8368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4593511"/>
                <a:ext cx="8640960" cy="1392689"/>
              </a:xfrm>
              <a:prstGeom prst="rect">
                <a:avLst/>
              </a:prstGeom>
              <a:blipFill>
                <a:blip r:embed="rId5"/>
                <a:stretch>
                  <a:fillRect l="-1466" t="-4505" r="-1320" b="-1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6B6732E-E55D-BC6E-4390-0734870291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What is the power of the adversary?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2819C4-052D-89D5-77C1-7BD479CB957C}"/>
              </a:ext>
            </a:extLst>
          </p:cNvPr>
          <p:cNvCxnSpPr>
            <a:cxnSpLocks/>
          </p:cNvCxnSpPr>
          <p:nvPr/>
        </p:nvCxnSpPr>
        <p:spPr>
          <a:xfrm flipH="1" flipV="1">
            <a:off x="3949080" y="2540200"/>
            <a:ext cx="3899284" cy="4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E32DB9FA-B3C4-961F-9B01-D70E51A304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97F07D5-919F-5FCA-AED3-F47D11D75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38" name="Rectangle 63">
            <a:extLst>
              <a:ext uri="{FF2B5EF4-FFF2-40B4-BE49-F238E27FC236}">
                <a16:creationId xmlns:a16="http://schemas.microsoft.com/office/drawing/2014/main" id="{2B811A07-63F6-353A-491E-08D4A976E697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9" name="Rectangle 63">
            <a:extLst>
              <a:ext uri="{FF2B5EF4-FFF2-40B4-BE49-F238E27FC236}">
                <a16:creationId xmlns:a16="http://schemas.microsoft.com/office/drawing/2014/main" id="{6A63BCAE-A517-051B-5613-620AD70D33D5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0" name="Rectangular Callout 39">
            <a:extLst>
              <a:ext uri="{FF2B5EF4-FFF2-40B4-BE49-F238E27FC236}">
                <a16:creationId xmlns:a16="http://schemas.microsoft.com/office/drawing/2014/main" id="{9D229757-63E4-9363-20C8-B95C68D3A6B1}"/>
              </a:ext>
            </a:extLst>
          </p:cNvPr>
          <p:cNvSpPr/>
          <p:nvPr/>
        </p:nvSpPr>
        <p:spPr>
          <a:xfrm>
            <a:off x="3084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69596166-1245-194B-0C48-91BEACF584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443672" y="216216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en-US" sz="2000" dirty="0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69596166-1245-194B-0C48-91BEACF58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672" y="2162162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 descr="MCj04359310000[1]">
            <a:extLst>
              <a:ext uri="{FF2B5EF4-FFF2-40B4-BE49-F238E27FC236}">
                <a16:creationId xmlns:a16="http://schemas.microsoft.com/office/drawing/2014/main" id="{A177BD2A-F169-98A7-A038-5184CFCD8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76" y="2230329"/>
            <a:ext cx="648072" cy="5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C05B18F4-9BE6-596C-8E6B-8E2480FA06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69169" y="232009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  <a:p>
                <a:pPr>
                  <a:defRPr/>
                </a:pPr>
                <a:r>
                  <a: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⊥</m:t>
                    </m:r>
                  </m:oMath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C05B18F4-9BE6-596C-8E6B-8E2480FA0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169" y="2320099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t="-29032" b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73978A19-0389-7DCB-569C-905EA7C75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3781435"/>
                <a:ext cx="8229600" cy="28019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see many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𝑀𝐴𝐶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access a MAC oracle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𝑀𝐴𝐶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∙ 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 tags for message of choice.</a:t>
                </a:r>
              </a:p>
              <a:p>
                <a:pPr marL="0" indent="0">
                  <a:buNone/>
                </a:pPr>
                <a:r>
                  <a:rPr lang="en-US" dirty="0"/>
                  <a:t>This is called a </a:t>
                </a:r>
                <a:r>
                  <a:rPr lang="en-US" i="1" dirty="0">
                    <a:solidFill>
                      <a:srgbClr val="FF0000"/>
                    </a:solidFill>
                  </a:rPr>
                  <a:t>chosen message attack (CMA).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73978A19-0389-7DCB-569C-905EA7C75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3781435"/>
                <a:ext cx="8229600" cy="2801919"/>
              </a:xfrm>
              <a:blipFill>
                <a:blip r:embed="rId7"/>
                <a:stretch>
                  <a:fillRect l="-1695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72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1847528" y="5282045"/>
            <a:ext cx="8820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So, it is easy to detect whether a number mod P is a square.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1847528" y="2060848"/>
                <a:ext cx="8640960" cy="541110"/>
              </a:xfrm>
              <a:prstGeom prst="rect">
                <a:avLst/>
              </a:prstGeo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mod P is a square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060848"/>
                <a:ext cx="8640960" cy="541110"/>
              </a:xfrm>
              <a:prstGeom prst="rect">
                <a:avLst/>
              </a:prstGeom>
              <a:blipFill>
                <a:blip r:embed="rId3"/>
                <a:stretch>
                  <a:fillRect l="-1316" t="-4444" b="-28889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/>
              <p:nvPr/>
            </p:nvSpPr>
            <p:spPr>
              <a:xfrm>
                <a:off x="1847528" y="2724656"/>
                <a:ext cx="8928992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 (</a:t>
                </a:r>
                <a:r>
                  <a:rPr lang="en-US" sz="2800" i="1" dirty="0" err="1"/>
                  <a:t>iff</a:t>
                </a:r>
                <a:r>
                  <a:rPr lang="en-US" sz="2800" dirty="0"/>
                  <a:t>)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724656"/>
                <a:ext cx="8928992" cy="541110"/>
              </a:xfrm>
              <a:prstGeom prst="rect">
                <a:avLst/>
              </a:prstGeom>
              <a:blipFill>
                <a:blip r:embed="rId4"/>
                <a:stretch>
                  <a:fillRect l="-1420" t="-681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409B68-2ED7-EE17-0D97-4A937CB20D9E}"/>
                  </a:ext>
                </a:extLst>
              </p:cNvPr>
              <p:cNvSpPr/>
              <p:nvPr/>
            </p:nvSpPr>
            <p:spPr>
              <a:xfrm>
                <a:off x="1847528" y="3429001"/>
                <a:ext cx="892899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 (</a:t>
                </a:r>
                <a:r>
                  <a:rPr lang="en-US" sz="2800" i="1" dirty="0"/>
                  <a:t>if</a:t>
                </a:r>
                <a:r>
                  <a:rPr lang="en-US" sz="2800" dirty="0"/>
                  <a:t>) Show that the discrete log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has to be even and therefore (by previous slide)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a square.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409B68-2ED7-EE17-0D97-4A937CB20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3429001"/>
                <a:ext cx="8928992" cy="954107"/>
              </a:xfrm>
              <a:prstGeom prst="rect">
                <a:avLst/>
              </a:prstGeom>
              <a:blipFill>
                <a:blip r:embed="rId5"/>
                <a:stretch>
                  <a:fillRect l="-1420" t="-789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1">
            <a:extLst>
              <a:ext uri="{FF2B5EF4-FFF2-40B4-BE49-F238E27FC236}">
                <a16:creationId xmlns:a16="http://schemas.microsoft.com/office/drawing/2014/main" id="{698755E1-B3D7-DAB8-EF41-0A783D3C2F1C}"/>
              </a:ext>
            </a:extLst>
          </p:cNvPr>
          <p:cNvSpPr txBox="1">
            <a:spLocks/>
          </p:cNvSpPr>
          <p:nvPr/>
        </p:nvSpPr>
        <p:spPr>
          <a:xfrm>
            <a:off x="1524000" y="260648"/>
            <a:ext cx="954055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Now, an Efficient Characterization…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713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  <p:bldP spid="17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495600" y="404664"/>
            <a:ext cx="734481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Computing Square Roots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1847528" y="1318662"/>
                <a:ext cx="8640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 mod P.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318662"/>
                <a:ext cx="8640960" cy="523220"/>
              </a:xfrm>
              <a:prstGeom prst="rect">
                <a:avLst/>
              </a:prstGeom>
              <a:blipFill>
                <a:blip r:embed="rId3"/>
                <a:stretch>
                  <a:fillRect l="-146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1847528" y="2110751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It is easy to compute square roots mod P. We will show it for the case where P = 3 (mod 4).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1847528" y="3429000"/>
                <a:ext cx="8640960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The square roots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mod P 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3429000"/>
                <a:ext cx="8640960" cy="541110"/>
              </a:xfrm>
              <a:prstGeom prst="rect">
                <a:avLst/>
              </a:prstGeom>
              <a:blipFill>
                <a:blip r:embed="rId4"/>
                <a:stretch>
                  <a:fillRect l="-1466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/>
              <p:nvPr/>
            </p:nvSpPr>
            <p:spPr>
              <a:xfrm>
                <a:off x="1847528" y="4092808"/>
                <a:ext cx="8928992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Proof: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+1)/2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1)/2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4092808"/>
                <a:ext cx="8928992" cy="541110"/>
              </a:xfrm>
              <a:prstGeom prst="rect">
                <a:avLst/>
              </a:prstGeom>
              <a:blipFill>
                <a:blip r:embed="rId5"/>
                <a:stretch>
                  <a:fillRect l="-1420" t="-6977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41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Problem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1991544" y="1484784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Claim: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adversary can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484784"/>
                <a:ext cx="8822144" cy="523220"/>
              </a:xfrm>
              <a:prstGeom prst="rect">
                <a:avLst/>
              </a:prstGeom>
              <a:blipFill>
                <a:blip r:embed="rId3"/>
                <a:stretch>
                  <a:fillRect l="-1437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A3A9E8D-00F2-354A-9641-3CBC80267A0D}"/>
                  </a:ext>
                </a:extLst>
              </p:cNvPr>
              <p:cNvSpPr/>
              <p:nvPr/>
            </p:nvSpPr>
            <p:spPr>
              <a:xfrm>
                <a:off x="1991544" y="2908102"/>
                <a:ext cx="882214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Corollary: Therefore, additionally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, the adversary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</a:rPr>
                  <a:t>can determine whether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libri"/>
                  </a:rPr>
                  <a:t> is a square mod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, violating “IND-CPA security”.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A3A9E8D-00F2-354A-9641-3CBC80267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908102"/>
                <a:ext cx="8822144" cy="1384995"/>
              </a:xfrm>
              <a:prstGeom prst="rect">
                <a:avLst/>
              </a:prstGeom>
              <a:blipFill>
                <a:blip r:embed="rId4"/>
                <a:stretch>
                  <a:fillRect l="-1437" t="-4545" r="-862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9C7AD-BC5A-9F46-9D0A-110198C6B311}"/>
                  </a:ext>
                </a:extLst>
              </p:cNvPr>
              <p:cNvSpPr/>
              <p:nvPr/>
            </p:nvSpPr>
            <p:spPr>
              <a:xfrm>
                <a:off x="1991544" y="2006840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compute some information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9C7AD-BC5A-9F46-9D0A-110198C6B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006840"/>
                <a:ext cx="8822144" cy="523220"/>
              </a:xfrm>
              <a:prstGeom prst="rect">
                <a:avLst/>
              </a:prstGeom>
              <a:blipFill>
                <a:blip r:embed="rId5"/>
                <a:stretch>
                  <a:fillRect l="-1437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70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A756F-56C1-6CE5-20FD-0886DCF01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AA535AB7-27F3-91EA-C5BD-1B92D7AD6198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Problem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C91E42-3DDB-F857-0059-3C1AB06341D8}"/>
                  </a:ext>
                </a:extLst>
              </p:cNvPr>
              <p:cNvSpPr/>
              <p:nvPr/>
            </p:nvSpPr>
            <p:spPr>
              <a:xfrm>
                <a:off x="1991544" y="1484784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Claim: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adversary can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C91E42-3DDB-F857-0059-3C1AB0634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484784"/>
                <a:ext cx="8822144" cy="523220"/>
              </a:xfrm>
              <a:prstGeom prst="rect">
                <a:avLst/>
              </a:prstGeom>
              <a:blipFill>
                <a:blip r:embed="rId3"/>
                <a:stretch>
                  <a:fillRect l="-1437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42C25B6-CE2E-DF1D-0F0E-4DF0782C5D43}"/>
                  </a:ext>
                </a:extLst>
              </p:cNvPr>
              <p:cNvSpPr/>
              <p:nvPr/>
            </p:nvSpPr>
            <p:spPr>
              <a:xfrm>
                <a:off x="1991544" y="2908102"/>
                <a:ext cx="882214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Corollary: Therefore, additionally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, the adversary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</a:rPr>
                  <a:t>can determine whether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libri"/>
                  </a:rPr>
                  <a:t> is a square mod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, violating “IND-CPA security”.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42C25B6-CE2E-DF1D-0F0E-4DF0782C5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908102"/>
                <a:ext cx="8822144" cy="1384995"/>
              </a:xfrm>
              <a:prstGeom prst="rect">
                <a:avLst/>
              </a:prstGeom>
              <a:blipFill>
                <a:blip r:embed="rId4"/>
                <a:stretch>
                  <a:fillRect l="-1437" t="-4545" r="-862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3C91C3A-C37E-FC0D-ECC6-774B27A05E64}"/>
                  </a:ext>
                </a:extLst>
              </p:cNvPr>
              <p:cNvSpPr/>
              <p:nvPr/>
            </p:nvSpPr>
            <p:spPr>
              <a:xfrm>
                <a:off x="1991544" y="2034426"/>
                <a:ext cx="98848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determine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a square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3C91C3A-C37E-FC0D-ECC6-774B27A05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034426"/>
                <a:ext cx="9884804" cy="523220"/>
              </a:xfrm>
              <a:prstGeom prst="rect">
                <a:avLst/>
              </a:prstGeom>
              <a:blipFill>
                <a:blip r:embed="rId5"/>
                <a:stretch>
                  <a:fillRect l="-1282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64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Problem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1991544" y="1484784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Claim: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adversary can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484784"/>
                <a:ext cx="8822144" cy="523220"/>
              </a:xfrm>
              <a:prstGeom prst="rect">
                <a:avLst/>
              </a:prstGeom>
              <a:blipFill>
                <a:blip r:embed="rId3"/>
                <a:stretch>
                  <a:fillRect l="-1437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FB4CAB-B25B-7247-B9AA-3434D241EA35}"/>
                  </a:ext>
                </a:extLst>
              </p:cNvPr>
              <p:cNvSpPr/>
              <p:nvPr/>
            </p:nvSpPr>
            <p:spPr>
              <a:xfrm>
                <a:off x="1990673" y="2040576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determine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a square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FB4CAB-B25B-7247-B9AA-3434D241E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673" y="2040576"/>
                <a:ext cx="8822144" cy="523220"/>
              </a:xfrm>
              <a:prstGeom prst="rect">
                <a:avLst/>
              </a:prstGeom>
              <a:blipFill>
                <a:blip r:embed="rId4"/>
                <a:stretch>
                  <a:fillRect l="-1437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4CBAFD-54B8-1C47-97FD-7B90B914A923}"/>
                  </a:ext>
                </a:extLst>
              </p:cNvPr>
              <p:cNvSpPr/>
              <p:nvPr/>
            </p:nvSpPr>
            <p:spPr>
              <a:xfrm>
                <a:off x="2029033" y="2874728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a square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even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4CBAFD-54B8-1C47-97FD-7B90B914A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33" y="2874728"/>
                <a:ext cx="8822144" cy="523220"/>
              </a:xfrm>
              <a:prstGeom prst="rect">
                <a:avLst/>
              </a:prstGeom>
              <a:blipFill>
                <a:blip r:embed="rId5"/>
                <a:stretch>
                  <a:fillRect l="-287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38384E-CE59-6545-8EFB-ACE537975CE2}"/>
                  </a:ext>
                </a:extLst>
              </p:cNvPr>
              <p:cNvSpPr/>
              <p:nvPr/>
            </p:nvSpPr>
            <p:spPr>
              <a:xfrm>
                <a:off x="2658521" y="3520047"/>
                <a:ext cx="37815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is even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38384E-CE59-6545-8EFB-ACE537975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521" y="3520047"/>
                <a:ext cx="3781584" cy="523220"/>
              </a:xfrm>
              <a:prstGeom prst="rect">
                <a:avLst/>
              </a:prstGeom>
              <a:blipFill>
                <a:blip r:embed="rId6"/>
                <a:stretch>
                  <a:fillRect l="-33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3DF99B-E346-AA42-9730-8AB5F5CFC7A3}"/>
                  </a:ext>
                </a:extLst>
              </p:cNvPr>
              <p:cNvSpPr/>
              <p:nvPr/>
            </p:nvSpPr>
            <p:spPr>
              <a:xfrm>
                <a:off x="2658521" y="4057845"/>
                <a:ext cx="37815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is even 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even 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3DF99B-E346-AA42-9730-8AB5F5CFC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521" y="4057845"/>
                <a:ext cx="3781584" cy="523220"/>
              </a:xfrm>
              <a:prstGeom prst="rect">
                <a:avLst/>
              </a:prstGeom>
              <a:blipFill>
                <a:blip r:embed="rId7"/>
                <a:stretch>
                  <a:fillRect l="-336" t="-11905" r="-369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25043F-4C56-F54C-A5E4-B669892EEF35}"/>
                  </a:ext>
                </a:extLst>
              </p:cNvPr>
              <p:cNvSpPr/>
              <p:nvPr/>
            </p:nvSpPr>
            <p:spPr>
              <a:xfrm>
                <a:off x="2658522" y="4581065"/>
                <a:ext cx="76647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is even 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is even 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25043F-4C56-F54C-A5E4-B669892EE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522" y="4581065"/>
                <a:ext cx="7664715" cy="523220"/>
              </a:xfrm>
              <a:prstGeom prst="rect">
                <a:avLst/>
              </a:prstGeom>
              <a:blipFill>
                <a:blip r:embed="rId8"/>
                <a:stretch>
                  <a:fillRect l="-166" t="-11905" r="-248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8EA13D-3ADE-BF40-9E51-328939B104DB}"/>
                  </a:ext>
                </a:extLst>
              </p:cNvPr>
              <p:cNvSpPr/>
              <p:nvPr/>
            </p:nvSpPr>
            <p:spPr>
              <a:xfrm>
                <a:off x="2607748" y="5118863"/>
                <a:ext cx="76647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is a square 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8EA13D-3ADE-BF40-9E51-328939B10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748" y="5118863"/>
                <a:ext cx="7664715" cy="523220"/>
              </a:xfrm>
              <a:prstGeom prst="rect">
                <a:avLst/>
              </a:prstGeom>
              <a:blipFill>
                <a:blip r:embed="rId9"/>
                <a:stretch>
                  <a:fillRect l="-16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175480C-FB05-E84D-BD22-4755D9E2AACF}"/>
              </a:ext>
            </a:extLst>
          </p:cNvPr>
          <p:cNvSpPr/>
          <p:nvPr/>
        </p:nvSpPr>
        <p:spPr>
          <a:xfrm>
            <a:off x="2607747" y="5778760"/>
            <a:ext cx="7664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Calibri"/>
              </a:rPr>
              <a:t>This can be checked in poly time!</a:t>
            </a:r>
          </a:p>
        </p:txBody>
      </p:sp>
    </p:spTree>
    <p:extLst>
      <p:ext uri="{BB962C8B-B14F-4D97-AF65-F5344CB8AC3E}">
        <p14:creationId xmlns:p14="http://schemas.microsoft.com/office/powerpoint/2010/main" val="26032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Diffie-Hellman/El Gamal Encryption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1991544" y="1484784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Claim: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adversary can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484784"/>
                <a:ext cx="8822144" cy="523220"/>
              </a:xfrm>
              <a:prstGeom prst="rect">
                <a:avLst/>
              </a:prstGeom>
              <a:blipFill>
                <a:blip r:embed="rId3"/>
                <a:stretch>
                  <a:fillRect l="-1437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E555B43-FFF6-F84C-89F6-F7E1E2BF7C5C}"/>
              </a:ext>
            </a:extLst>
          </p:cNvPr>
          <p:cNvSpPr/>
          <p:nvPr/>
        </p:nvSpPr>
        <p:spPr>
          <a:xfrm>
            <a:off x="1990674" y="4491118"/>
            <a:ext cx="84258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Lesson: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Best to work over a group of prime order. Such groups have no non-trivial subgroups.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12A573-856B-2B49-907B-353C38853152}"/>
              </a:ext>
            </a:extLst>
          </p:cNvPr>
          <p:cNvSpPr/>
          <p:nvPr/>
        </p:nvSpPr>
        <p:spPr>
          <a:xfrm>
            <a:off x="1991544" y="2924945"/>
            <a:ext cx="88221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More generally, dangerous to work with groups that have non-trivial subgroups (in our case, the subgroup of all squares mod 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BC5C1-B64D-8646-9146-4BDF4A179A62}"/>
                  </a:ext>
                </a:extLst>
              </p:cNvPr>
              <p:cNvSpPr/>
              <p:nvPr/>
            </p:nvSpPr>
            <p:spPr>
              <a:xfrm>
                <a:off x="1991544" y="5661249"/>
                <a:ext cx="8676456" cy="1162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solidFill>
                      <a:prstClr val="black"/>
                    </a:solidFill>
                    <a:latin typeface="Calibri"/>
                  </a:rPr>
                  <a:t>An Example: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a prime itself. Then, the group of squares mod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has order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BC5C1-B64D-8646-9146-4BDF4A179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661249"/>
                <a:ext cx="8676456" cy="1162819"/>
              </a:xfrm>
              <a:prstGeom prst="rect">
                <a:avLst/>
              </a:prstGeom>
              <a:blipFill>
                <a:blip r:embed="rId4"/>
                <a:stretch>
                  <a:fillRect l="-1460" t="-5376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C523876-BA58-6241-9DC0-391884CAB1A5}"/>
                  </a:ext>
                </a:extLst>
              </p:cNvPr>
              <p:cNvSpPr/>
              <p:nvPr/>
            </p:nvSpPr>
            <p:spPr>
              <a:xfrm>
                <a:off x="1990673" y="2040576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determine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a square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C523876-BA58-6241-9DC0-391884CAB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673" y="2040576"/>
                <a:ext cx="8822144" cy="523220"/>
              </a:xfrm>
              <a:prstGeom prst="rect">
                <a:avLst/>
              </a:prstGeom>
              <a:blipFill>
                <a:blip r:embed="rId5"/>
                <a:stretch>
                  <a:fillRect l="-1437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6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Diffie-Hellman/El Gamal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/>
              <p:nvPr/>
            </p:nvSpPr>
            <p:spPr>
              <a:xfrm>
                <a:off x="2135560" y="1476074"/>
                <a:ext cx="8532440" cy="2360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Generate an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-bit </a:t>
                </a:r>
                <a:r>
                  <a:rPr lang="en-US" sz="2800" dirty="0">
                    <a:solidFill>
                      <a:srgbClr val="0000FF"/>
                    </a:solidFill>
                    <a:latin typeface="Calibri"/>
                  </a:rPr>
                  <a:t>safe prime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and a generator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/>
                  </a:rPr>
                  <a:t> be a generator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 Choose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a random number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 </a:t>
                </a:r>
              </a:p>
              <a:p>
                <a:pPr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    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476074"/>
                <a:ext cx="8532440" cy="2360005"/>
              </a:xfrm>
              <a:prstGeom prst="rect">
                <a:avLst/>
              </a:prstGeom>
              <a:blipFill>
                <a:blip r:embed="rId3"/>
                <a:stretch>
                  <a:fillRect l="-1337" t="-3226" r="-133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2124202" y="4187058"/>
                <a:ext cx="8724327" cy="1114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: Generate random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</m:sSub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and output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)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202" y="4187058"/>
                <a:ext cx="8724327" cy="1114151"/>
              </a:xfrm>
              <a:prstGeom prst="rect">
                <a:avLst/>
              </a:prstGeom>
              <a:blipFill>
                <a:blip r:embed="rId4"/>
                <a:stretch>
                  <a:fillRect l="-1308" t="-1124" b="-1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/>
              <p:nvPr/>
            </p:nvSpPr>
            <p:spPr>
              <a:xfrm>
                <a:off x="2135561" y="571525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divide the second component to retrieve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715254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433" t="-7895" r="-175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9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24000" y="404664"/>
            <a:ext cx="903649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Decisional Diffie-Hellman Assumption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289FE2-3E9A-3848-84B9-678EDD410467}"/>
                  </a:ext>
                </a:extLst>
              </p:cNvPr>
              <p:cNvSpPr/>
              <p:nvPr/>
            </p:nvSpPr>
            <p:spPr>
              <a:xfrm>
                <a:off x="2423592" y="2329717"/>
                <a:ext cx="799478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Hard to distinguish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a uniformly random group element,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289FE2-3E9A-3848-84B9-678EDD410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2329717"/>
                <a:ext cx="7994786" cy="954107"/>
              </a:xfrm>
              <a:prstGeom prst="rect">
                <a:avLst/>
              </a:prstGeom>
              <a:blipFill>
                <a:blip r:embed="rId3"/>
                <a:stretch>
                  <a:fillRect l="-1746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4653E87-09A8-DF4E-BD14-407CE30EEBAD}"/>
              </a:ext>
            </a:extLst>
          </p:cNvPr>
          <p:cNvSpPr/>
          <p:nvPr/>
        </p:nvSpPr>
        <p:spPr>
          <a:xfrm>
            <a:off x="2386708" y="1681644"/>
            <a:ext cx="7237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i="1" u="sng" dirty="0">
                <a:solidFill>
                  <a:prstClr val="black"/>
                </a:solidFill>
                <a:latin typeface="Calibri"/>
              </a:rPr>
              <a:t>Decisional</a:t>
            </a:r>
            <a:r>
              <a:rPr lang="en-US" sz="2800" u="sng" dirty="0">
                <a:solidFill>
                  <a:prstClr val="black"/>
                </a:solidFill>
                <a:latin typeface="Calibri"/>
              </a:rPr>
              <a:t> Diffie-Hellman Assumption (DDHA)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FBEFB-38D9-2744-B358-238D0C709CB6}"/>
              </a:ext>
            </a:extLst>
          </p:cNvPr>
          <p:cNvSpPr/>
          <p:nvPr/>
        </p:nvSpPr>
        <p:spPr>
          <a:xfrm>
            <a:off x="2428238" y="3573017"/>
            <a:ext cx="7994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That is, the following two distributions are computationally indistinguishable: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A34310-AA3B-514F-9388-ED640F4B5047}"/>
                  </a:ext>
                </a:extLst>
              </p:cNvPr>
              <p:cNvSpPr/>
              <p:nvPr/>
            </p:nvSpPr>
            <p:spPr>
              <a:xfrm>
                <a:off x="1847528" y="4581128"/>
                <a:ext cx="79947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A34310-AA3B-514F-9388-ED640F4B5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4581128"/>
                <a:ext cx="7994786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07A93E4-7B3A-7F4A-B9B0-9006774FA781}"/>
              </a:ext>
            </a:extLst>
          </p:cNvPr>
          <p:cNvSpPr/>
          <p:nvPr/>
        </p:nvSpPr>
        <p:spPr>
          <a:xfrm>
            <a:off x="2360720" y="5591328"/>
            <a:ext cx="8307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DH/El Gamal is IND-secure under the DDH assumption on the given group. </a:t>
            </a:r>
          </a:p>
        </p:txBody>
      </p:sp>
    </p:spTree>
    <p:extLst>
      <p:ext uri="{BB962C8B-B14F-4D97-AF65-F5344CB8AC3E}">
        <p14:creationId xmlns:p14="http://schemas.microsoft.com/office/powerpoint/2010/main" val="28591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24000" y="404664"/>
            <a:ext cx="903649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Which Group to Use?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804081-B32D-3246-85D6-D7EB72E7D0AA}"/>
                  </a:ext>
                </a:extLst>
              </p:cNvPr>
              <p:cNvSpPr/>
              <p:nvPr/>
            </p:nvSpPr>
            <p:spPr>
              <a:xfrm>
                <a:off x="2135560" y="1196753"/>
                <a:ext cx="853244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for a safe prime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prime. The order of the group is Q.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804081-B32D-3246-85D6-D7EB72E7D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196753"/>
                <a:ext cx="8532440" cy="954107"/>
              </a:xfrm>
              <a:prstGeom prst="rect">
                <a:avLst/>
              </a:prstGeom>
              <a:blipFill>
                <a:blip r:embed="rId3"/>
                <a:stretch>
                  <a:fillRect l="-1634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6A129C-9772-D84B-854B-E49823AB1D48}"/>
                  </a:ext>
                </a:extLst>
              </p:cNvPr>
              <p:cNvSpPr/>
              <p:nvPr/>
            </p:nvSpPr>
            <p:spPr>
              <a:xfrm>
                <a:off x="2135560" y="2413250"/>
                <a:ext cx="8532440" cy="1479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Discrete log can be broken in </a:t>
                </a:r>
                <a:r>
                  <a:rPr lang="en-US" sz="2800" i="1" dirty="0">
                    <a:solidFill>
                      <a:prstClr val="black"/>
                    </a:solidFill>
                    <a:latin typeface="Calibri"/>
                  </a:rPr>
                  <a:t>sub-exponential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rad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(better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but worse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).)</m:t>
                        </m:r>
                      </m:e>
                    </m:func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6A129C-9772-D84B-854B-E49823AB1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2413250"/>
                <a:ext cx="8532440" cy="1479251"/>
              </a:xfrm>
              <a:prstGeom prst="rect">
                <a:avLst/>
              </a:prstGeom>
              <a:blipFill>
                <a:blip r:embed="rId4"/>
                <a:stretch>
                  <a:fillRect l="-1634" t="-5128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619A3FD-295C-074F-9B35-4A354BD2850D}"/>
                  </a:ext>
                </a:extLst>
              </p:cNvPr>
              <p:cNvSpPr/>
              <p:nvPr/>
            </p:nvSpPr>
            <p:spPr>
              <a:xfrm>
                <a:off x="2165067" y="4005065"/>
                <a:ext cx="85324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Elliptic Curve Groups. The set of solutions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to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(mod P) together with a very cool group addition law.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619A3FD-295C-074F-9B35-4A354BD28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067" y="4005065"/>
                <a:ext cx="8532440" cy="1384995"/>
              </a:xfrm>
              <a:prstGeom prst="rect">
                <a:avLst/>
              </a:prstGeom>
              <a:blipFill>
                <a:blip r:embed="rId5"/>
                <a:stretch>
                  <a:fillRect l="-1486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5DF547-BF3E-8246-9F31-6DEC1BBAD5B0}"/>
                  </a:ext>
                </a:extLst>
              </p:cNvPr>
              <p:cNvSpPr/>
              <p:nvPr/>
            </p:nvSpPr>
            <p:spPr>
              <a:xfrm>
                <a:off x="2207568" y="5517232"/>
                <a:ext cx="8532440" cy="583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Best known Discrete log algorithm: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time!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5DF547-BF3E-8246-9F31-6DEC1BBA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517232"/>
                <a:ext cx="8532440" cy="583750"/>
              </a:xfrm>
              <a:prstGeom prst="rect">
                <a:avLst/>
              </a:prstGeom>
              <a:blipFill>
                <a:blip r:embed="rId6"/>
                <a:stretch>
                  <a:fillRect l="-1486" t="-2128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082C7E0B-55F2-1E4D-8C41-6D98C9399E11}"/>
              </a:ext>
            </a:extLst>
          </p:cNvPr>
          <p:cNvSpPr/>
          <p:nvPr/>
        </p:nvSpPr>
        <p:spPr>
          <a:xfrm>
            <a:off x="2207568" y="6165304"/>
            <a:ext cx="8532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Much smaller keys: 160-bit P suffices for “80-bit security”.</a:t>
            </a:r>
          </a:p>
        </p:txBody>
      </p:sp>
    </p:spTree>
    <p:extLst>
      <p:ext uri="{BB962C8B-B14F-4D97-AF65-F5344CB8AC3E}">
        <p14:creationId xmlns:p14="http://schemas.microsoft.com/office/powerpoint/2010/main" val="2103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CF5F-0E3E-127C-FF92-17125939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30279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/>
              <a:t>Total break: </a:t>
            </a:r>
            <a:r>
              <a:rPr lang="en-US" dirty="0"/>
              <a:t>The adversary should not be able to recover the key</a:t>
            </a:r>
            <a:r>
              <a:rPr lang="en-US" i="1" dirty="0"/>
              <a:t> k</a:t>
            </a:r>
            <a:r>
              <a:rPr lang="en-US" dirty="0"/>
              <a:t>.</a:t>
            </a:r>
          </a:p>
          <a:p>
            <a:r>
              <a:rPr lang="en-US" b="1" dirty="0"/>
              <a:t>Universal break: </a:t>
            </a:r>
            <a:r>
              <a:rPr lang="en-US" dirty="0"/>
              <a:t>The adversary can generate a valid tag for </a:t>
            </a:r>
            <a:r>
              <a:rPr lang="en-US" dirty="0">
                <a:solidFill>
                  <a:srgbClr val="FF0000"/>
                </a:solidFill>
              </a:rPr>
              <a:t>every </a:t>
            </a:r>
            <a:r>
              <a:rPr lang="en-US" dirty="0"/>
              <a:t>message.</a:t>
            </a:r>
          </a:p>
          <a:p>
            <a:r>
              <a:rPr lang="en-US" b="1" dirty="0"/>
              <a:t>Existential break: </a:t>
            </a:r>
            <a:r>
              <a:rPr lang="en-US" dirty="0"/>
              <a:t>The adversary can generate a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valid tag </a:t>
            </a:r>
            <a:r>
              <a:rPr lang="en-US" i="1" dirty="0"/>
              <a:t>t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message </a:t>
            </a:r>
            <a:r>
              <a:rPr lang="en-US" i="1" dirty="0"/>
              <a:t>m. 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We will require MACs to be secure against the existential break!!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AF43C9F4-C9CC-D70E-1553-3C2446F48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4091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Defining MAC Security</a:t>
            </a:r>
            <a:endParaRPr lang="en-US" sz="2400" b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C7C6A-DCBE-52AD-08CD-FA7796AFE949}"/>
              </a:ext>
            </a:extLst>
          </p:cNvPr>
          <p:cNvSpPr txBox="1"/>
          <p:nvPr/>
        </p:nvSpPr>
        <p:spPr>
          <a:xfrm>
            <a:off x="5638801" y="297180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37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B14E-8CA4-8074-2E94-9F2F43E3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545" y="1552110"/>
            <a:ext cx="8229600" cy="4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/>
              <a:t>E</a:t>
            </a:r>
            <a:r>
              <a:rPr lang="en-US" sz="2400" dirty="0"/>
              <a:t>xistentially </a:t>
            </a:r>
            <a:r>
              <a:rPr lang="en-US" sz="2400" b="1" u="sng" dirty="0"/>
              <a:t>U</a:t>
            </a:r>
            <a:r>
              <a:rPr lang="en-US" sz="2400" dirty="0"/>
              <a:t>n</a:t>
            </a:r>
            <a:r>
              <a:rPr lang="en-US" sz="2400" b="1" u="sng" dirty="0"/>
              <a:t>f</a:t>
            </a:r>
            <a:r>
              <a:rPr lang="en-US" sz="2400" dirty="0"/>
              <a:t>orgeable against </a:t>
            </a:r>
            <a:r>
              <a:rPr lang="en-US" sz="2400" b="1" u="sng" dirty="0"/>
              <a:t>C</a:t>
            </a:r>
            <a:r>
              <a:rPr lang="en-US" sz="2400" dirty="0"/>
              <a:t>hosen </a:t>
            </a:r>
            <a:r>
              <a:rPr lang="en-US" sz="2400" b="1" u="sng" dirty="0"/>
              <a:t>M</a:t>
            </a:r>
            <a:r>
              <a:rPr lang="en-US" sz="2400" dirty="0"/>
              <a:t>essage </a:t>
            </a:r>
            <a:r>
              <a:rPr lang="en-US" sz="2400" b="1" u="sng" dirty="0"/>
              <a:t>A</a:t>
            </a:r>
            <a:r>
              <a:rPr lang="en-US" sz="2400" dirty="0"/>
              <a:t>ttacks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DD405E-5421-66D7-7BEA-A3F48F01FF03}"/>
              </a:ext>
            </a:extLst>
          </p:cNvPr>
          <p:cNvSpPr txBox="1">
            <a:spLocks/>
          </p:cNvSpPr>
          <p:nvPr/>
        </p:nvSpPr>
        <p:spPr>
          <a:xfrm>
            <a:off x="1981200" y="4091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EUF-CMA Security</a:t>
            </a:r>
            <a:endParaRPr lang="en-US" sz="2400" b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 descr="MCj04359310000[1]">
            <a:extLst>
              <a:ext uri="{FF2B5EF4-FFF2-40B4-BE49-F238E27FC236}">
                <a16:creationId xmlns:a16="http://schemas.microsoft.com/office/drawing/2014/main" id="{BBF8B13B-9FC4-49AE-1F30-772FA97D8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26" y="2264105"/>
            <a:ext cx="712879" cy="56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D0FEB5-3D5B-AA12-374A-AA3A7C6F09A9}"/>
              </a:ext>
            </a:extLst>
          </p:cNvPr>
          <p:cNvCxnSpPr/>
          <p:nvPr/>
        </p:nvCxnSpPr>
        <p:spPr>
          <a:xfrm>
            <a:off x="4027898" y="2927120"/>
            <a:ext cx="34563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0C10AF-55D5-24F7-3D10-492453A8FE78}"/>
              </a:ext>
            </a:extLst>
          </p:cNvPr>
          <p:cNvCxnSpPr/>
          <p:nvPr/>
        </p:nvCxnSpPr>
        <p:spPr>
          <a:xfrm>
            <a:off x="4017375" y="3857676"/>
            <a:ext cx="34563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EFF262-C2E0-1867-05D7-AB9F73ECF9CC}"/>
              </a:ext>
            </a:extLst>
          </p:cNvPr>
          <p:cNvCxnSpPr/>
          <p:nvPr/>
        </p:nvCxnSpPr>
        <p:spPr>
          <a:xfrm>
            <a:off x="4004778" y="3423476"/>
            <a:ext cx="3456384" cy="0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758952-CC18-43B8-66D4-D3EEAC46B3DE}"/>
                  </a:ext>
                </a:extLst>
              </p:cNvPr>
              <p:cNvSpPr txBox="1"/>
              <p:nvPr/>
            </p:nvSpPr>
            <p:spPr>
              <a:xfrm>
                <a:off x="5467547" y="2539322"/>
                <a:ext cx="533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758952-CC18-43B8-66D4-D3EEAC46B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47" y="2539322"/>
                <a:ext cx="5335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5ABD20-6820-D4EF-8852-C1A51B2F8043}"/>
                  </a:ext>
                </a:extLst>
              </p:cNvPr>
              <p:cNvSpPr txBox="1"/>
              <p:nvPr/>
            </p:nvSpPr>
            <p:spPr>
              <a:xfrm>
                <a:off x="4799856" y="3050156"/>
                <a:ext cx="1979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𝑀𝐴𝐶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5ABD20-6820-D4EF-8852-C1A51B2F8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3050156"/>
                <a:ext cx="197951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68D24F-2A9E-BB1F-BD7A-82A33F39D531}"/>
                  </a:ext>
                </a:extLst>
              </p:cNvPr>
              <p:cNvSpPr txBox="1"/>
              <p:nvPr/>
            </p:nvSpPr>
            <p:spPr>
              <a:xfrm>
                <a:off x="5478796" y="3445833"/>
                <a:ext cx="538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68D24F-2A9E-BB1F-BD7A-82A33F39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96" y="3445833"/>
                <a:ext cx="538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275CE4-5BAE-AF81-DCFC-D47C414D95F9}"/>
              </a:ext>
            </a:extLst>
          </p:cNvPr>
          <p:cNvCxnSpPr/>
          <p:nvPr/>
        </p:nvCxnSpPr>
        <p:spPr>
          <a:xfrm>
            <a:off x="4004778" y="4382863"/>
            <a:ext cx="3456384" cy="0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3D83E2-8AD2-AF8D-5734-35A9D091C19B}"/>
                  </a:ext>
                </a:extLst>
              </p:cNvPr>
              <p:cNvSpPr txBox="1"/>
              <p:nvPr/>
            </p:nvSpPr>
            <p:spPr>
              <a:xfrm>
                <a:off x="4810885" y="3994102"/>
                <a:ext cx="2051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𝑀𝐴𝐶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3D83E2-8AD2-AF8D-5734-35A9D091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85" y="3994102"/>
                <a:ext cx="2051267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480B78B-103D-0DB0-24FE-E090C26B664F}"/>
              </a:ext>
            </a:extLst>
          </p:cNvPr>
          <p:cNvSpPr txBox="1"/>
          <p:nvPr/>
        </p:nvSpPr>
        <p:spPr>
          <a:xfrm rot="5556688">
            <a:off x="5608135" y="44090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49E62A-8DCA-E825-C62F-0532AA10F8FC}"/>
              </a:ext>
            </a:extLst>
          </p:cNvPr>
          <p:cNvCxnSpPr/>
          <p:nvPr/>
        </p:nvCxnSpPr>
        <p:spPr>
          <a:xfrm>
            <a:off x="4004778" y="5099618"/>
            <a:ext cx="34563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8E67BD-C9CA-AF62-8B8D-54FB2621080B}"/>
                  </a:ext>
                </a:extLst>
              </p:cNvPr>
              <p:cNvSpPr txBox="1"/>
              <p:nvPr/>
            </p:nvSpPr>
            <p:spPr>
              <a:xfrm>
                <a:off x="5294800" y="4697215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8E67BD-C9CA-AF62-8B8D-54FB2621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800" y="4697215"/>
                <a:ext cx="811441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389A9407-9695-83DC-4391-5B3A2360785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8350443" y="2164875"/>
            <a:ext cx="950506" cy="777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2103DE-8773-5C9F-C613-51B07956B383}"/>
                  </a:ext>
                </a:extLst>
              </p:cNvPr>
              <p:cNvSpPr txBox="1"/>
              <p:nvPr/>
            </p:nvSpPr>
            <p:spPr>
              <a:xfrm>
                <a:off x="8350444" y="3070876"/>
                <a:ext cx="8620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2103DE-8773-5C9F-C613-51B07956B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444" y="3070876"/>
                <a:ext cx="8620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875CB0-C49C-50C2-574E-C7A8FE5640DA}"/>
                  </a:ext>
                </a:extLst>
              </p:cNvPr>
              <p:cNvSpPr txBox="1"/>
              <p:nvPr/>
            </p:nvSpPr>
            <p:spPr>
              <a:xfrm>
                <a:off x="7735437" y="4593727"/>
                <a:ext cx="23725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Accept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𝑉𝑒𝑟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875CB0-C49C-50C2-574E-C7A8FE564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437" y="4593727"/>
                <a:ext cx="2372501" cy="923330"/>
              </a:xfrm>
              <a:prstGeom prst="rect">
                <a:avLst/>
              </a:prstGeom>
              <a:blipFill>
                <a:blip r:embed="rId11"/>
                <a:stretch>
                  <a:fillRect l="-2139" t="-2703" r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3B6168-FA03-BC68-A89F-F954DC20A07B}"/>
                  </a:ext>
                </a:extLst>
              </p:cNvPr>
              <p:cNvSpPr txBox="1"/>
              <p:nvPr/>
            </p:nvSpPr>
            <p:spPr>
              <a:xfrm>
                <a:off x="1951856" y="5793753"/>
                <a:ext cx="8105039" cy="636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prstClr val="black"/>
                    </a:solidFill>
                    <a:latin typeface="Calibri"/>
                  </a:rPr>
                  <a:t>Want: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𝑀𝐴𝐶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 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𝑉𝑒𝑟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))=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𝑛𝑒𝑔𝑙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is the set of queries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makes.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3B6168-FA03-BC68-A89F-F954DC20A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56" y="5793753"/>
                <a:ext cx="8105039" cy="636456"/>
              </a:xfrm>
              <a:prstGeom prst="rect">
                <a:avLst/>
              </a:prstGeom>
              <a:blipFill>
                <a:blip r:embed="rId12"/>
                <a:stretch>
                  <a:fillRect l="-1878" t="-7843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5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9" grpId="0"/>
      <p:bldP spid="22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Wait… Does encryption not solve this?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4463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3084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50786" y="210861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786" y="2108610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8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Wait… Does encryption not solve this?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4463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3084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26024" y="210861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24" y="2108610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D0E617A-3445-EC4A-85BC-36B1485DCCC6}"/>
              </a:ext>
            </a:extLst>
          </p:cNvPr>
          <p:cNvSpPr>
            <a:spLocks/>
          </p:cNvSpPr>
          <p:nvPr/>
        </p:nvSpPr>
        <p:spPr bwMode="auto">
          <a:xfrm>
            <a:off x="2819400" y="4484242"/>
            <a:ext cx="6553200" cy="119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One-time pad (and encryption schemes in general) are </a:t>
            </a: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malleable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7" name="Picture 26" descr="MCj04359310000[1]">
            <a:extLst>
              <a:ext uri="{FF2B5EF4-FFF2-40B4-BE49-F238E27FC236}">
                <a16:creationId xmlns:a16="http://schemas.microsoft.com/office/drawing/2014/main" id="{063C19B8-90BD-2642-B584-986322DC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76" y="2230329"/>
            <a:ext cx="648072" cy="5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13648" y="210130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′⊕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648" y="2101306"/>
                <a:ext cx="2850976" cy="378039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07B02C0-71B8-E244-A5FF-DE4B9D61227C}"/>
              </a:ext>
            </a:extLst>
          </p:cNvPr>
          <p:cNvSpPr/>
          <p:nvPr/>
        </p:nvSpPr>
        <p:spPr bwMode="auto">
          <a:xfrm>
            <a:off x="5970612" y="3149581"/>
            <a:ext cx="1637556" cy="965454"/>
          </a:xfrm>
          <a:prstGeom prst="wedgeRectCallout">
            <a:avLst>
              <a:gd name="adj1" fmla="val -40740"/>
              <a:gd name="adj2" fmla="val -8247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panose="02090604020004020304" pitchFamily="18" charset="77"/>
                <a:ea typeface="ＭＳ Ｐゴシック" charset="0"/>
              </a:rPr>
              <a:t>Can toggle between m and m’</a:t>
            </a:r>
          </a:p>
        </p:txBody>
      </p:sp>
    </p:spTree>
    <p:extLst>
      <p:ext uri="{BB962C8B-B14F-4D97-AF65-F5344CB8AC3E}">
        <p14:creationId xmlns:p14="http://schemas.microsoft.com/office/powerpoint/2010/main" val="263115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4463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3084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429000" y="210861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)⊕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)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108610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MCj04359310000[1]">
            <a:extLst>
              <a:ext uri="{FF2B5EF4-FFF2-40B4-BE49-F238E27FC236}">
                <a16:creationId xmlns:a16="http://schemas.microsoft.com/office/drawing/2014/main" id="{063C19B8-90BD-2642-B584-986322DC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76" y="2230329"/>
            <a:ext cx="648072" cy="5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210130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2101306"/>
                <a:ext cx="2850976" cy="378039"/>
              </a:xfrm>
              <a:prstGeom prst="rect">
                <a:avLst/>
              </a:prstGeom>
              <a:blipFill>
                <a:blip r:embed="rId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07B02C0-71B8-E244-A5FF-DE4B9D61227C}"/>
              </a:ext>
            </a:extLst>
          </p:cNvPr>
          <p:cNvSpPr/>
          <p:nvPr/>
        </p:nvSpPr>
        <p:spPr bwMode="auto">
          <a:xfrm>
            <a:off x="5970612" y="3149581"/>
            <a:ext cx="1637556" cy="965454"/>
          </a:xfrm>
          <a:prstGeom prst="wedgeRectCallout">
            <a:avLst>
              <a:gd name="adj1" fmla="val -40740"/>
              <a:gd name="adj2" fmla="val -8247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panose="02090604020004020304" pitchFamily="18" charset="77"/>
                <a:ea typeface="ＭＳ Ｐゴシック" charset="0"/>
              </a:rPr>
              <a:t>Can toggle between m and m’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737BBA7-0250-FA3E-1783-9E2C9499DFA3}"/>
              </a:ext>
            </a:extLst>
          </p:cNvPr>
          <p:cNvSpPr>
            <a:spLocks/>
          </p:cNvSpPr>
          <p:nvPr/>
        </p:nvSpPr>
        <p:spPr bwMode="auto">
          <a:xfrm>
            <a:off x="2819400" y="4484242"/>
            <a:ext cx="6553200" cy="119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One-time pad (and encryption schemes in general) are </a:t>
            </a: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malleable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endParaRPr lang="en-US" altLang="en-US" sz="2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 and Integrity are very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goals!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1E140233-5B63-A640-8945-0CDE91A4FE96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Wait… Does encryption not solve this?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623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19394</TotalTime>
  <Words>3388</Words>
  <Application>Microsoft Macintosh PowerPoint</Application>
  <PresentationFormat>Widescreen</PresentationFormat>
  <Paragraphs>404</Paragraphs>
  <Slides>48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American Typewriter</vt:lpstr>
      <vt:lpstr>Aptos</vt:lpstr>
      <vt:lpstr>Aptos Display</vt:lpstr>
      <vt:lpstr>Arial</vt:lpstr>
      <vt:lpstr>Calibri</vt:lpstr>
      <vt:lpstr>Cambria Math</vt:lpstr>
      <vt:lpstr>Office Theme</vt:lpstr>
      <vt:lpstr>Purdue CS555: Cryptography Lecture 8 </vt:lpstr>
      <vt:lpstr>Recap</vt:lpstr>
      <vt:lpstr>PowerPoint Presentation</vt:lpstr>
      <vt:lpstr>What is the power of the adversary?</vt:lpstr>
      <vt:lpstr>Defining MAC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Dealing with Replay Attacks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Public-Key Encryption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CS555: Cryptography Lecture 3 </dc:title>
  <dc:creator>Hanshen Xiao</dc:creator>
  <cp:lastModifiedBy>Hanshen Xiao</cp:lastModifiedBy>
  <cp:revision>15</cp:revision>
  <dcterms:created xsi:type="dcterms:W3CDTF">2025-08-25T19:13:43Z</dcterms:created>
  <dcterms:modified xsi:type="dcterms:W3CDTF">2025-09-17T21:23:03Z</dcterms:modified>
</cp:coreProperties>
</file>