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582" r:id="rId3"/>
    <p:sldId id="1485" r:id="rId4"/>
    <p:sldId id="1481" r:id="rId5"/>
    <p:sldId id="1513" r:id="rId6"/>
    <p:sldId id="1515" r:id="rId7"/>
    <p:sldId id="1529" r:id="rId8"/>
    <p:sldId id="1528" r:id="rId9"/>
    <p:sldId id="1530" r:id="rId10"/>
    <p:sldId id="1531" r:id="rId11"/>
    <p:sldId id="1527" r:id="rId12"/>
    <p:sldId id="1532" r:id="rId13"/>
    <p:sldId id="1533" r:id="rId14"/>
    <p:sldId id="1534" r:id="rId15"/>
    <p:sldId id="1535" r:id="rId16"/>
    <p:sldId id="1536" r:id="rId17"/>
    <p:sldId id="1537" r:id="rId18"/>
    <p:sldId id="1522" r:id="rId19"/>
    <p:sldId id="1521" r:id="rId20"/>
    <p:sldId id="1523" r:id="rId21"/>
    <p:sldId id="1524" r:id="rId22"/>
    <p:sldId id="1525" r:id="rId23"/>
    <p:sldId id="1520" r:id="rId24"/>
    <p:sldId id="1473" r:id="rId25"/>
    <p:sldId id="1486" r:id="rId26"/>
    <p:sldId id="1487" r:id="rId27"/>
    <p:sldId id="1488" r:id="rId28"/>
    <p:sldId id="1477" r:id="rId29"/>
    <p:sldId id="1478" r:id="rId30"/>
    <p:sldId id="1479" r:id="rId31"/>
    <p:sldId id="1538" r:id="rId32"/>
    <p:sldId id="1539" r:id="rId33"/>
    <p:sldId id="154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2684"/>
  </p:normalViewPr>
  <p:slideViewPr>
    <p:cSldViewPr snapToGrid="0">
      <p:cViewPr varScale="1">
        <p:scale>
          <a:sx n="96" d="100"/>
          <a:sy n="96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45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252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222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199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28132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23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55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535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4591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447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515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614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020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597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816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00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235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824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024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1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7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893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969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276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20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9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7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2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2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53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03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10.png"/><Relationship Id="rId18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360.png"/><Relationship Id="rId12" Type="http://schemas.openxmlformats.org/officeDocument/2006/relationships/image" Target="../media/image400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5" Type="http://schemas.openxmlformats.org/officeDocument/2006/relationships/image" Target="../media/image51.png"/><Relationship Id="rId10" Type="http://schemas.openxmlformats.org/officeDocument/2006/relationships/image" Target="../media/image48.png"/><Relationship Id="rId19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jpeg"/><Relationship Id="rId5" Type="http://schemas.openxmlformats.org/officeDocument/2006/relationships/image" Target="../media/image62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jpe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17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1" y="908721"/>
            <a:ext cx="95992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Not-a-Simulator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1)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2279576" y="2089629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Permute a legal coloring and color all edges correctly.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3" y="908720"/>
            <a:ext cx="6451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Here is the real view of V*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(Hybrid 2)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</a:t>
                </a:r>
                <a:r>
                  <a:rPr lang="en-US" sz="2400" strike="sngStrike" dirty="0"/>
                  <a:t>First pick a random edge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  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</a:t>
                </a:r>
                <a:r>
                  <a:rPr lang="en-US" sz="2400" strike="sngStrike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, go back and repeat.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2279576" y="2089629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Permute a legal coloring and color all edges correctly.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</a:t>
                </a:r>
                <a:r>
                  <a:rPr lang="en-US" sz="2400" strike="sngStrike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, </a:t>
                </a:r>
                <a:r>
                  <a:rPr lang="en-US" sz="2400" dirty="0"/>
                  <a:t>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transcript.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1251917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Hybrids 1 and 2 are identical.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09B6C4-6C51-1F4E-A372-23C293B46A30}"/>
                  </a:ext>
                </a:extLst>
              </p:cNvPr>
              <p:cNvSpPr/>
              <p:nvPr/>
            </p:nvSpPr>
            <p:spPr>
              <a:xfrm>
                <a:off x="1877122" y="2132857"/>
                <a:ext cx="83953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Hybrid 1 merely samples from the same distribution as Hybrid 2 and, with probability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1−1/|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800" dirty="0"/>
                  <a:t>, decides to throw it away and resample.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09B6C4-6C51-1F4E-A372-23C293B46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22" y="2132857"/>
                <a:ext cx="8395342" cy="1384995"/>
              </a:xfrm>
              <a:prstGeom prst="rect">
                <a:avLst/>
              </a:prstGeom>
              <a:blipFill>
                <a:blip r:embed="rId3"/>
                <a:stretch>
                  <a:fillRect l="-1511" t="-5505" r="-2417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 together: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1251917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3COL protocol is zero knowledge.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495600" y="2777480"/>
            <a:ext cx="72835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Sequential vs Parallel Repetition</a:t>
            </a:r>
          </a:p>
        </p:txBody>
      </p:sp>
    </p:spTree>
    <p:extLst>
      <p:ext uri="{BB962C8B-B14F-4D97-AF65-F5344CB8AC3E}">
        <p14:creationId xmlns:p14="http://schemas.microsoft.com/office/powerpoint/2010/main" val="1225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Reducing Soundness Error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37CE89-4D10-2D42-9275-0549E8B65F8E}"/>
                  </a:ext>
                </a:extLst>
              </p:cNvPr>
              <p:cNvSpPr/>
              <p:nvPr/>
            </p:nvSpPr>
            <p:spPr>
              <a:xfrm>
                <a:off x="2207568" y="1340769"/>
                <a:ext cx="80648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3COL protocol has a large soundness error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1−1/|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37CE89-4D10-2D42-9275-0549E8B65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340769"/>
                <a:ext cx="8064896" cy="461665"/>
              </a:xfrm>
              <a:prstGeom prst="rect">
                <a:avLst/>
              </a:prstGeom>
              <a:blipFill>
                <a:blip r:embed="rId3"/>
                <a:stretch>
                  <a:fillRect l="-110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7ABB36-5923-924C-883C-3659E12374C7}"/>
                  </a:ext>
                </a:extLst>
              </p:cNvPr>
              <p:cNvSpPr/>
              <p:nvPr/>
            </p:nvSpPr>
            <p:spPr>
              <a:xfrm>
                <a:off x="2999656" y="1826568"/>
                <a:ext cx="67687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(probability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accepts even though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𝐶𝑂𝐿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7ABB36-5923-924C-883C-3659E1237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1826568"/>
                <a:ext cx="6768752" cy="461665"/>
              </a:xfrm>
              <a:prstGeom prst="rect">
                <a:avLst/>
              </a:prstGeom>
              <a:blipFill>
                <a:blip r:embed="rId4"/>
                <a:stretch>
                  <a:fillRect l="-1501" t="-11111" r="-150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2FE359C-F71E-F349-A198-F5168EF3C6F2}"/>
              </a:ext>
            </a:extLst>
          </p:cNvPr>
          <p:cNvSpPr/>
          <p:nvPr/>
        </p:nvSpPr>
        <p:spPr>
          <a:xfrm>
            <a:off x="2207568" y="2636913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Theorem: </a:t>
            </a:r>
            <a:r>
              <a:rPr lang="en-US" sz="2400" dirty="0"/>
              <a:t>Sequential Repetition reduces soundness error for interactive proofs (and preserves the ZK property.)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6D9AF4-146E-1844-B772-FC9CD47D92BB}"/>
              </a:ext>
            </a:extLst>
          </p:cNvPr>
          <p:cNvSpPr/>
          <p:nvPr/>
        </p:nvSpPr>
        <p:spPr>
          <a:xfrm>
            <a:off x="2207568" y="4725145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Theorem: </a:t>
            </a:r>
            <a:r>
              <a:rPr lang="en-US" sz="2400" dirty="0"/>
              <a:t>Parallel Repetition also reduces soundness error for interactive proofs. It is also honest-verifier ZK </a:t>
            </a:r>
            <a:r>
              <a:rPr lang="en-US" sz="2400" i="1" dirty="0">
                <a:solidFill>
                  <a:srgbClr val="FF0000"/>
                </a:solidFill>
              </a:rPr>
              <a:t>(but does not, in general, preserve the ZK property.)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C67C5-5B1B-1E49-8D0B-6C3A605AFD8C}"/>
              </a:ext>
            </a:extLst>
          </p:cNvPr>
          <p:cNvSpPr/>
          <p:nvPr/>
        </p:nvSpPr>
        <p:spPr>
          <a:xfrm>
            <a:off x="3016107" y="3865695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Problem: </a:t>
            </a:r>
            <a:r>
              <a:rPr lang="en-US" sz="2400" dirty="0"/>
              <a:t>Lots of rounds</a:t>
            </a:r>
          </a:p>
        </p:txBody>
      </p:sp>
    </p:spTree>
    <p:extLst>
      <p:ext uri="{BB962C8B-B14F-4D97-AF65-F5344CB8AC3E}">
        <p14:creationId xmlns:p14="http://schemas.microsoft.com/office/powerpoint/2010/main" val="404922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D6D9AF4-146E-1844-B772-FC9CD47D92BB}"/>
              </a:ext>
            </a:extLst>
          </p:cNvPr>
          <p:cNvSpPr/>
          <p:nvPr/>
        </p:nvSpPr>
        <p:spPr>
          <a:xfrm>
            <a:off x="2242866" y="188641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 [Goldreich-Krawczyk’90] </a:t>
            </a:r>
            <a:r>
              <a:rPr lang="en-US" sz="2400" dirty="0"/>
              <a:t>Parallel Repetition also reduces soundness error for interactive proofs </a:t>
            </a:r>
            <a:r>
              <a:rPr lang="en-US" sz="2400" i="1" dirty="0">
                <a:solidFill>
                  <a:srgbClr val="FF0000"/>
                </a:solidFill>
              </a:rPr>
              <a:t>(but does not, in general, preserve the ZK property.)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236FC-F547-D34C-8ABA-C99E6428A880}"/>
              </a:ext>
            </a:extLst>
          </p:cNvPr>
          <p:cNvSpPr/>
          <p:nvPr/>
        </p:nvSpPr>
        <p:spPr>
          <a:xfrm>
            <a:off x="2207568" y="1562309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 [Holmgren-Lombardi-Rothblum’21] </a:t>
            </a:r>
            <a:r>
              <a:rPr lang="en-US" sz="2400" dirty="0"/>
              <a:t>Parallel Repetition of the (Goldreich-Micali-Wigderson) 3COL protocol is </a:t>
            </a:r>
            <a:r>
              <a:rPr lang="en-US" sz="2400" b="1" i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zero-knowledge.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BE75B-C91A-AF4A-B33D-A926A38D9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9760" r="12988" b="5900"/>
          <a:stretch/>
        </p:blipFill>
        <p:spPr>
          <a:xfrm>
            <a:off x="2927648" y="2852936"/>
            <a:ext cx="655272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Reducing Soundness Error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FE359C-F71E-F349-A198-F5168EF3C6F2}"/>
              </a:ext>
            </a:extLst>
          </p:cNvPr>
          <p:cNvSpPr/>
          <p:nvPr/>
        </p:nvSpPr>
        <p:spPr>
          <a:xfrm>
            <a:off x="2207568" y="2828836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Theorem [Goldreich-Kahan’95] </a:t>
            </a:r>
            <a:r>
              <a:rPr lang="en-US" sz="2400" dirty="0"/>
              <a:t>There is a constant-round ZK proof system for 3COL (with exponentially small soundness error), assuming discrete logarithms are hard.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AA15B9-BACA-9543-A949-84A324DA57C7}"/>
              </a:ext>
            </a:extLst>
          </p:cNvPr>
          <p:cNvSpPr/>
          <p:nvPr/>
        </p:nvSpPr>
        <p:spPr>
          <a:xfrm>
            <a:off x="2203759" y="1916833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Fortunately, we have:</a:t>
            </a:r>
          </a:p>
        </p:txBody>
      </p:sp>
    </p:spTree>
    <p:extLst>
      <p:ext uri="{BB962C8B-B14F-4D97-AF65-F5344CB8AC3E}">
        <p14:creationId xmlns:p14="http://schemas.microsoft.com/office/powerpoint/2010/main" val="321595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628900" y="277748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Proofs of Knowledge</a:t>
            </a:r>
          </a:p>
        </p:txBody>
      </p:sp>
    </p:spTree>
    <p:extLst>
      <p:ext uri="{BB962C8B-B14F-4D97-AF65-F5344CB8AC3E}">
        <p14:creationId xmlns:p14="http://schemas.microsoft.com/office/powerpoint/2010/main" val="27953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far: Decision Problems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C1B2CE-7D45-BC4F-B1E6-23BC5B3C6CD1}"/>
                  </a:ext>
                </a:extLst>
              </p:cNvPr>
              <p:cNvSpPr/>
              <p:nvPr/>
            </p:nvSpPr>
            <p:spPr>
              <a:xfrm>
                <a:off x="4799856" y="1052737"/>
                <a:ext cx="22322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C1B2CE-7D45-BC4F-B1E6-23BC5B3C6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052737"/>
                <a:ext cx="2232248" cy="461665"/>
              </a:xfrm>
              <a:prstGeom prst="rect">
                <a:avLst/>
              </a:prstGeom>
              <a:blipFill>
                <a:blip r:embed="rId3"/>
                <a:stretch>
                  <a:fillRect l="-565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8815FB8-4B7A-8F44-A702-1E27B2CAEB74}"/>
                  </a:ext>
                </a:extLst>
              </p:cNvPr>
              <p:cNvSpPr/>
              <p:nvPr/>
            </p:nvSpPr>
            <p:spPr>
              <a:xfrm>
                <a:off x="2927648" y="1556793"/>
                <a:ext cx="66967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(e.g.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a quadratic residue mod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or it is not)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8815FB8-4B7A-8F44-A702-1E27B2CAE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556793"/>
                <a:ext cx="6696744" cy="461665"/>
              </a:xfrm>
              <a:prstGeom prst="rect">
                <a:avLst/>
              </a:prstGeom>
              <a:blipFill>
                <a:blip r:embed="rId4"/>
                <a:stretch>
                  <a:fillRect l="-1326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D1527A4E-A9C7-B64A-B1AD-68208086955E}"/>
              </a:ext>
            </a:extLst>
          </p:cNvPr>
          <p:cNvSpPr/>
          <p:nvPr/>
        </p:nvSpPr>
        <p:spPr>
          <a:xfrm>
            <a:off x="2287833" y="2463280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 is a different scenario: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B4B0578-6962-4C44-AC17-DF0194FA1C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73470" y="4057934"/>
            <a:ext cx="1081857" cy="88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3FA591-9CCC-8741-A0E4-33C88E0B07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752185" y="4085417"/>
            <a:ext cx="852851" cy="882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/>
              <p:nvPr/>
            </p:nvSpPr>
            <p:spPr>
              <a:xfrm>
                <a:off x="4799856" y="3429001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3429001"/>
                <a:ext cx="2317236" cy="461665"/>
              </a:xfrm>
              <a:prstGeom prst="rect">
                <a:avLst/>
              </a:prstGeom>
              <a:blipFill>
                <a:blip r:embed="rId6"/>
                <a:stretch>
                  <a:fillRect r="-54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83B7249-67B3-4340-A2C3-C705B05B3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5326" y="3662064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B876FD48-27B7-9247-BD84-B7C9EE7B74E0}"/>
              </a:ext>
            </a:extLst>
          </p:cNvPr>
          <p:cNvCxnSpPr>
            <a:cxnSpLocks/>
          </p:cNvCxnSpPr>
          <p:nvPr/>
        </p:nvCxnSpPr>
        <p:spPr>
          <a:xfrm>
            <a:off x="7142661" y="3640047"/>
            <a:ext cx="465508" cy="4453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/>
              <p:nvPr/>
            </p:nvSpPr>
            <p:spPr>
              <a:xfrm>
                <a:off x="3005480" y="3359054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80" y="3359054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BC14DC-BE59-CC44-B65F-C74F2C543A90}"/>
                  </a:ext>
                </a:extLst>
              </p:cNvPr>
              <p:cNvSpPr/>
              <p:nvPr/>
            </p:nvSpPr>
            <p:spPr>
              <a:xfrm>
                <a:off x="2287833" y="5805265"/>
                <a:ext cx="820065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Alice wants to convince Bob that </a:t>
                </a:r>
                <a:r>
                  <a:rPr lang="en-US" sz="2400" b="1" i="1" dirty="0"/>
                  <a:t>she knows a solution </a:t>
                </a:r>
                <a:r>
                  <a:rPr lang="en-US" sz="2400" dirty="0"/>
                  <a:t>to a problem, e.g. that she knows the discrete log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BC14DC-BE59-CC44-B65F-C74F2C543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833" y="5805265"/>
                <a:ext cx="8200655" cy="830997"/>
              </a:xfrm>
              <a:prstGeom prst="rect">
                <a:avLst/>
              </a:prstGeom>
              <a:blipFill>
                <a:blip r:embed="rId8"/>
                <a:stretch>
                  <a:fillRect l="-1236"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420360-B8FB-9D42-AA98-C4AD9A0C0F66}"/>
                  </a:ext>
                </a:extLst>
              </p:cNvPr>
              <p:cNvSpPr/>
              <p:nvPr/>
            </p:nvSpPr>
            <p:spPr>
              <a:xfrm>
                <a:off x="2279576" y="5229201"/>
                <a:ext cx="83884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Discrete log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always exists (assuming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a generator)…</a:t>
                </a: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420360-B8FB-9D42-AA98-C4AD9A0C0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229201"/>
                <a:ext cx="8388424" cy="461665"/>
              </a:xfrm>
              <a:prstGeom prst="rect">
                <a:avLst/>
              </a:prstGeom>
              <a:blipFill>
                <a:blip r:embed="rId9"/>
                <a:stretch>
                  <a:fillRect l="-1208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1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5" grpId="0"/>
      <p:bldP spid="7" grpId="0" animBg="1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NP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D79331F-8AF5-7F4A-834A-6774D935B2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8071813" y="2766199"/>
            <a:ext cx="833388" cy="8309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0F72D61-3DFE-0D44-82A1-FB7CB81AD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30" y="2841588"/>
            <a:ext cx="751335" cy="76024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3652D12-A92C-2642-B242-DB3C4331D843}"/>
              </a:ext>
            </a:extLst>
          </p:cNvPr>
          <p:cNvGrpSpPr/>
          <p:nvPr/>
        </p:nvGrpSpPr>
        <p:grpSpPr>
          <a:xfrm>
            <a:off x="2363304" y="2695747"/>
            <a:ext cx="834410" cy="908462"/>
            <a:chOff x="2030633" y="1592692"/>
            <a:chExt cx="834410" cy="908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6E73E0-3170-1C4B-9AE8-2724332E5993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603386C-FA47-C44C-8F4C-5592BE8C4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9F9323D-6A4C-5F4D-985D-8D57E0D7C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FED1F5D-37DC-944D-933F-7712F997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1D468F7-ED32-724E-A2D8-8914FE408D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98A717-0697-DF4F-9D9F-DF6E17368BAE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456646-12D1-0244-B21A-E05A00EFCFC9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7C78E13-1961-4343-ACCA-630CD39FB6E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717FC80-7AAC-E244-88D8-BCF905F15D75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6881B9-FA4D-4541-B8B1-7C0BA8FC9B52}"/>
              </a:ext>
            </a:extLst>
          </p:cNvPr>
          <p:cNvGrpSpPr/>
          <p:nvPr/>
        </p:nvGrpSpPr>
        <p:grpSpPr>
          <a:xfrm>
            <a:off x="9328842" y="2794265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6AA3DE8-5ACC-E844-A3AA-4658CD5ACE8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E9714F-C5EA-6744-A857-0A3C077C01A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B99F51-113F-AF40-95A4-17A573436D4A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7C05FE-02BF-9D41-A83B-2AD1A0CF9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A0F72E-81C8-1C4E-B493-6A364FB99E21}"/>
              </a:ext>
            </a:extLst>
          </p:cNvPr>
          <p:cNvCxnSpPr/>
          <p:nvPr/>
        </p:nvCxnSpPr>
        <p:spPr>
          <a:xfrm>
            <a:off x="4832341" y="3573016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BC4474-2610-DE4E-80B6-229F984D516A}"/>
              </a:ext>
            </a:extLst>
          </p:cNvPr>
          <p:cNvGrpSpPr/>
          <p:nvPr/>
        </p:nvGrpSpPr>
        <p:grpSpPr>
          <a:xfrm>
            <a:off x="6294879" y="2511240"/>
            <a:ext cx="834410" cy="908462"/>
            <a:chOff x="2030633" y="1592692"/>
            <a:chExt cx="834410" cy="90846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4C9818F-D175-344B-B1E9-4CE8F42687F6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03B4F4B8-FECD-3B49-AEEC-C33AA0E97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9F8BBD4-A683-DE48-A3C7-53BE19AE75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4D44C14-7D89-8E42-B858-25775ACAA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E0FF979-F854-D249-A95C-32EE498B90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EF0D52E-0F81-0840-B3D6-8AD62177108C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06F345-3AAF-B844-B3E2-2C2743E100C5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F29ED0-1A8F-9B4A-A4ED-F0640C62D298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3C23BD-126B-B14A-ACB9-655B1671CE20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Subtitle 1">
            <a:extLst>
              <a:ext uri="{FF2B5EF4-FFF2-40B4-BE49-F238E27FC236}">
                <a16:creationId xmlns:a16="http://schemas.microsoft.com/office/drawing/2014/main" id="{AB9C7EB5-0CAF-4743-8814-C6C9C9553C81}"/>
              </a:ext>
            </a:extLst>
          </p:cNvPr>
          <p:cNvSpPr txBox="1">
            <a:spLocks/>
          </p:cNvSpPr>
          <p:nvPr/>
        </p:nvSpPr>
        <p:spPr>
          <a:xfrm>
            <a:off x="5215874" y="2749948"/>
            <a:ext cx="2070486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= </a:t>
            </a:r>
          </a:p>
        </p:txBody>
      </p:sp>
      <p:sp>
        <p:nvSpPr>
          <p:cNvPr id="66" name="Subtitle 1">
            <a:extLst>
              <a:ext uri="{FF2B5EF4-FFF2-40B4-BE49-F238E27FC236}">
                <a16:creationId xmlns:a16="http://schemas.microsoft.com/office/drawing/2014/main" id="{E6EA8C3C-2AD5-AF41-ABC9-8EE3EA6575FC}"/>
              </a:ext>
            </a:extLst>
          </p:cNvPr>
          <p:cNvSpPr txBox="1">
            <a:spLocks/>
          </p:cNvSpPr>
          <p:nvPr/>
        </p:nvSpPr>
        <p:spPr>
          <a:xfrm>
            <a:off x="2987366" y="1136906"/>
            <a:ext cx="652750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For the NP-complete problem of graph 3-coloring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5DBB7C-E384-A242-8A49-294385953607}"/>
              </a:ext>
            </a:extLst>
          </p:cNvPr>
          <p:cNvGrpSpPr/>
          <p:nvPr/>
        </p:nvGrpSpPr>
        <p:grpSpPr>
          <a:xfrm>
            <a:off x="2482370" y="2780929"/>
            <a:ext cx="683568" cy="723147"/>
            <a:chOff x="4248472" y="4581128"/>
            <a:chExt cx="683568" cy="723147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0BA9247-9E6B-964D-8A97-D8B1C0F457DC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446413B-5120-B643-A131-85CA1A6B943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7E3513-4DD6-E54C-AA1F-764BB042A18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2CF129E-8831-7742-8377-6BFABAB7A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ubtitle 1">
            <a:extLst>
              <a:ext uri="{FF2B5EF4-FFF2-40B4-BE49-F238E27FC236}">
                <a16:creationId xmlns:a16="http://schemas.microsoft.com/office/drawing/2014/main" id="{69E7AB1E-8D61-7B4A-9475-40DCF344F1D6}"/>
              </a:ext>
            </a:extLst>
          </p:cNvPr>
          <p:cNvSpPr txBox="1">
            <a:spLocks/>
          </p:cNvSpPr>
          <p:nvPr/>
        </p:nvSpPr>
        <p:spPr>
          <a:xfrm>
            <a:off x="1625781" y="4509120"/>
            <a:ext cx="3206560" cy="872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Prover P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has a witness, the 3-coloring of G</a:t>
            </a:r>
          </a:p>
        </p:txBody>
      </p:sp>
      <p:sp>
        <p:nvSpPr>
          <p:cNvPr id="73" name="Subtitle 1">
            <a:extLst>
              <a:ext uri="{FF2B5EF4-FFF2-40B4-BE49-F238E27FC236}">
                <a16:creationId xmlns:a16="http://schemas.microsoft.com/office/drawing/2014/main" id="{FB890606-B0A4-D542-97E1-ADEA2AD097B2}"/>
              </a:ext>
            </a:extLst>
          </p:cNvPr>
          <p:cNvSpPr txBox="1">
            <a:spLocks/>
          </p:cNvSpPr>
          <p:nvPr/>
        </p:nvSpPr>
        <p:spPr>
          <a:xfrm>
            <a:off x="6816081" y="3897732"/>
            <a:ext cx="3754045" cy="19795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Verifier V checks:</a:t>
            </a: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(a) only 3 colors are used &amp;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(b) any two vertices connected by an edge are colored differently. </a:t>
            </a:r>
          </a:p>
        </p:txBody>
      </p:sp>
    </p:spTree>
    <p:extLst>
      <p:ext uri="{BB962C8B-B14F-4D97-AF65-F5344CB8AC3E}">
        <p14:creationId xmlns:p14="http://schemas.microsoft.com/office/powerpoint/2010/main" val="18393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far: Decision Problems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B4B0578-6962-4C44-AC17-DF0194FA1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73470" y="1870853"/>
            <a:ext cx="1081857" cy="88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3FA591-9CCC-8741-A0E4-33C88E0B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752185" y="1898336"/>
            <a:ext cx="852851" cy="882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/>
              <p:nvPr/>
            </p:nvSpPr>
            <p:spPr>
              <a:xfrm>
                <a:off x="4799856" y="1241920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241920"/>
                <a:ext cx="2317236" cy="461665"/>
              </a:xfrm>
              <a:prstGeom prst="rect">
                <a:avLst/>
              </a:prstGeom>
              <a:blipFill>
                <a:blip r:embed="rId4"/>
                <a:stretch>
                  <a:fillRect r="-54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83B7249-67B3-4340-A2C3-C705B05B3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5326" y="1474983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B876FD48-27B7-9247-BD84-B7C9EE7B74E0}"/>
              </a:ext>
            </a:extLst>
          </p:cNvPr>
          <p:cNvCxnSpPr>
            <a:cxnSpLocks/>
          </p:cNvCxnSpPr>
          <p:nvPr/>
        </p:nvCxnSpPr>
        <p:spPr>
          <a:xfrm>
            <a:off x="7142661" y="1452966"/>
            <a:ext cx="465508" cy="4453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/>
              <p:nvPr/>
            </p:nvSpPr>
            <p:spPr>
              <a:xfrm>
                <a:off x="3005480" y="1171973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80" y="1171973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BC14DC-BE59-CC44-B65F-C74F2C543A90}"/>
                  </a:ext>
                </a:extLst>
              </p:cNvPr>
              <p:cNvSpPr/>
              <p:nvPr/>
            </p:nvSpPr>
            <p:spPr>
              <a:xfrm>
                <a:off x="2535732" y="3501009"/>
                <a:ext cx="759271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Completeness</a:t>
                </a:r>
                <a:r>
                  <a:rPr lang="en-US" sz="2400" dirty="0"/>
                  <a:t>: When Alice and Bob run the protocol where Alice has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Bob outputs </a:t>
                </a:r>
                <a:r>
                  <a:rPr lang="en-US" sz="2400" i="1" dirty="0"/>
                  <a:t>accept</a:t>
                </a:r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6BC14DC-BE59-CC44-B65F-C74F2C543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732" y="3501009"/>
                <a:ext cx="7592716" cy="830997"/>
              </a:xfrm>
              <a:prstGeom prst="rect">
                <a:avLst/>
              </a:prstGeom>
              <a:blipFill>
                <a:blip r:embed="rId6"/>
                <a:stretch>
                  <a:fillRect l="-1169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EFF7C-F7C8-2D42-AA3B-99ACFE919625}"/>
              </a:ext>
            </a:extLst>
          </p:cNvPr>
          <p:cNvCxnSpPr>
            <a:cxnSpLocks/>
          </p:cNvCxnSpPr>
          <p:nvPr/>
        </p:nvCxnSpPr>
        <p:spPr>
          <a:xfrm>
            <a:off x="4824929" y="2132856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471A9-3F4B-3845-A16A-D1E398BA46E8}"/>
              </a:ext>
            </a:extLst>
          </p:cNvPr>
          <p:cNvCxnSpPr>
            <a:cxnSpLocks/>
          </p:cNvCxnSpPr>
          <p:nvPr/>
        </p:nvCxnSpPr>
        <p:spPr>
          <a:xfrm>
            <a:off x="4799856" y="2564904"/>
            <a:ext cx="231723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239AE-88D4-6E48-BB79-3FD8AC259219}"/>
              </a:ext>
            </a:extLst>
          </p:cNvPr>
          <p:cNvCxnSpPr>
            <a:cxnSpLocks/>
          </p:cNvCxnSpPr>
          <p:nvPr/>
        </p:nvCxnSpPr>
        <p:spPr>
          <a:xfrm>
            <a:off x="4824929" y="299695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/>
              <p:nvPr/>
            </p:nvSpPr>
            <p:spPr>
              <a:xfrm>
                <a:off x="8387692" y="1079283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692" y="1079283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784C25-3743-AB4B-9B21-6FCB1704EA61}"/>
                  </a:ext>
                </a:extLst>
              </p:cNvPr>
              <p:cNvSpPr/>
              <p:nvPr/>
            </p:nvSpPr>
            <p:spPr>
              <a:xfrm>
                <a:off x="2510507" y="5373217"/>
                <a:ext cx="797798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Zero Knowledge</a:t>
                </a:r>
                <a:r>
                  <a:rPr lang="en-US" sz="2400" dirty="0"/>
                  <a:t>: There is a simulator that, given only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outputs a view of Bob that is indistinguishable from his view in an interaction with Alice. 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784C25-3743-AB4B-9B21-6FCB1704E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7" y="5373217"/>
                <a:ext cx="7977981" cy="1200329"/>
              </a:xfrm>
              <a:prstGeom prst="rect">
                <a:avLst/>
              </a:prstGeom>
              <a:blipFill>
                <a:blip r:embed="rId8"/>
                <a:stretch>
                  <a:fillRect l="-1111" t="-3125" r="-158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722EEFF6-D237-B142-BF39-11080893355B}"/>
              </a:ext>
            </a:extLst>
          </p:cNvPr>
          <p:cNvSpPr/>
          <p:nvPr/>
        </p:nvSpPr>
        <p:spPr>
          <a:xfrm>
            <a:off x="2535732" y="4614228"/>
            <a:ext cx="759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Soundness? How to define it?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6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B4B0578-6962-4C44-AC17-DF0194FA1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73470" y="1870853"/>
            <a:ext cx="1081857" cy="88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3FA591-9CCC-8741-A0E4-33C88E0B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752185" y="1898336"/>
            <a:ext cx="852851" cy="882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/>
              <p:nvPr/>
            </p:nvSpPr>
            <p:spPr>
              <a:xfrm>
                <a:off x="4799856" y="1241920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241920"/>
                <a:ext cx="2317236" cy="461665"/>
              </a:xfrm>
              <a:prstGeom prst="rect">
                <a:avLst/>
              </a:prstGeom>
              <a:blipFill>
                <a:blip r:embed="rId4"/>
                <a:stretch>
                  <a:fillRect r="-54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83B7249-67B3-4340-A2C3-C705B05B3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5326" y="1474983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B876FD48-27B7-9247-BD84-B7C9EE7B74E0}"/>
              </a:ext>
            </a:extLst>
          </p:cNvPr>
          <p:cNvCxnSpPr>
            <a:cxnSpLocks/>
          </p:cNvCxnSpPr>
          <p:nvPr/>
        </p:nvCxnSpPr>
        <p:spPr>
          <a:xfrm>
            <a:off x="7142661" y="1452966"/>
            <a:ext cx="465508" cy="4453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/>
              <p:nvPr/>
            </p:nvSpPr>
            <p:spPr>
              <a:xfrm>
                <a:off x="3005480" y="1171973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80" y="1171973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EFF7C-F7C8-2D42-AA3B-99ACFE919625}"/>
              </a:ext>
            </a:extLst>
          </p:cNvPr>
          <p:cNvCxnSpPr>
            <a:cxnSpLocks/>
          </p:cNvCxnSpPr>
          <p:nvPr/>
        </p:nvCxnSpPr>
        <p:spPr>
          <a:xfrm>
            <a:off x="4824929" y="2132856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471A9-3F4B-3845-A16A-D1E398BA46E8}"/>
              </a:ext>
            </a:extLst>
          </p:cNvPr>
          <p:cNvCxnSpPr>
            <a:cxnSpLocks/>
          </p:cNvCxnSpPr>
          <p:nvPr/>
        </p:nvCxnSpPr>
        <p:spPr>
          <a:xfrm>
            <a:off x="4799856" y="2564904"/>
            <a:ext cx="231723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239AE-88D4-6E48-BB79-3FD8AC259219}"/>
              </a:ext>
            </a:extLst>
          </p:cNvPr>
          <p:cNvCxnSpPr>
            <a:cxnSpLocks/>
          </p:cNvCxnSpPr>
          <p:nvPr/>
        </p:nvCxnSpPr>
        <p:spPr>
          <a:xfrm>
            <a:off x="4824929" y="299695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/>
              <p:nvPr/>
            </p:nvSpPr>
            <p:spPr>
              <a:xfrm>
                <a:off x="8387692" y="1079283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692" y="1079283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F0E4211-B65D-6448-9108-E212DAA880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3691926" y="1586356"/>
            <a:ext cx="387850" cy="5059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9920EB-804C-494D-84EE-50AC495A95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3135915" y="1586356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1C6D6D-5CB1-614A-ADAD-B531FB5DCCBB}"/>
                  </a:ext>
                </a:extLst>
              </p:cNvPr>
              <p:cNvSpPr/>
              <p:nvPr/>
            </p:nvSpPr>
            <p:spPr>
              <a:xfrm>
                <a:off x="2207568" y="3501009"/>
                <a:ext cx="795275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If Alice knows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, there must be a way to “extract it from her”. 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1C6D6D-5CB1-614A-ADAD-B531FB5DC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3501009"/>
                <a:ext cx="7952756" cy="830997"/>
              </a:xfrm>
              <a:prstGeom prst="rect">
                <a:avLst/>
              </a:prstGeom>
              <a:blipFill>
                <a:blip r:embed="rId8"/>
                <a:stretch>
                  <a:fillRect l="-1115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CBDFEA1-0CC1-1A47-87AE-F5037496DD05}"/>
              </a:ext>
            </a:extLst>
          </p:cNvPr>
          <p:cNvSpPr/>
          <p:nvPr/>
        </p:nvSpPr>
        <p:spPr>
          <a:xfrm>
            <a:off x="2207568" y="4263480"/>
            <a:ext cx="79527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 will not define an extractor formally but will show you an example (see </a:t>
            </a:r>
            <a:r>
              <a:rPr lang="en-US" sz="2400" dirty="0" err="1"/>
              <a:t>Goldreich’s</a:t>
            </a:r>
            <a:r>
              <a:rPr lang="en-US" sz="2400" dirty="0"/>
              <a:t> book for more)</a:t>
            </a:r>
          </a:p>
        </p:txBody>
      </p:sp>
    </p:spTree>
    <p:extLst>
      <p:ext uri="{BB962C8B-B14F-4D97-AF65-F5344CB8AC3E}">
        <p14:creationId xmlns:p14="http://schemas.microsoft.com/office/powerpoint/2010/main" val="326083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of Knowledge of Discrete Log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6B4B0578-6962-4C44-AC17-DF0194FA1C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73470" y="1870853"/>
            <a:ext cx="1081857" cy="8851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3FA591-9CCC-8741-A0E4-33C88E0B0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752185" y="1898336"/>
            <a:ext cx="852851" cy="882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/>
              <p:nvPr/>
            </p:nvSpPr>
            <p:spPr>
              <a:xfrm>
                <a:off x="4799856" y="1241920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8538083-CFD7-F54E-8E8A-B652088A8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241920"/>
                <a:ext cx="2317236" cy="461665"/>
              </a:xfrm>
              <a:prstGeom prst="rect">
                <a:avLst/>
              </a:prstGeom>
              <a:blipFill>
                <a:blip r:embed="rId4"/>
                <a:stretch>
                  <a:fillRect r="-54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83B7249-67B3-4340-A2C3-C705B05B38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5326" y="1474983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B876FD48-27B7-9247-BD84-B7C9EE7B74E0}"/>
              </a:ext>
            </a:extLst>
          </p:cNvPr>
          <p:cNvCxnSpPr>
            <a:cxnSpLocks/>
          </p:cNvCxnSpPr>
          <p:nvPr/>
        </p:nvCxnSpPr>
        <p:spPr>
          <a:xfrm>
            <a:off x="7142661" y="1452966"/>
            <a:ext cx="465508" cy="44537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/>
              <p:nvPr/>
            </p:nvSpPr>
            <p:spPr>
              <a:xfrm>
                <a:off x="3005480" y="1171973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ular Callout 6">
                <a:extLst>
                  <a:ext uri="{FF2B5EF4-FFF2-40B4-BE49-F238E27FC236}">
                    <a16:creationId xmlns:a16="http://schemas.microsoft.com/office/drawing/2014/main" id="{01D7532D-F929-054F-9D15-6B78B635D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80" y="1171973"/>
                <a:ext cx="434687" cy="441505"/>
              </a:xfrm>
              <a:prstGeom prst="wedgeRectCallout">
                <a:avLst>
                  <a:gd name="adj1" fmla="val 55620"/>
                  <a:gd name="adj2" fmla="val 12150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EFF7C-F7C8-2D42-AA3B-99ACFE919625}"/>
              </a:ext>
            </a:extLst>
          </p:cNvPr>
          <p:cNvCxnSpPr>
            <a:cxnSpLocks/>
          </p:cNvCxnSpPr>
          <p:nvPr/>
        </p:nvCxnSpPr>
        <p:spPr>
          <a:xfrm>
            <a:off x="482492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471A9-3F4B-3845-A16A-D1E398BA46E8}"/>
              </a:ext>
            </a:extLst>
          </p:cNvPr>
          <p:cNvCxnSpPr>
            <a:cxnSpLocks/>
          </p:cNvCxnSpPr>
          <p:nvPr/>
        </p:nvCxnSpPr>
        <p:spPr>
          <a:xfrm>
            <a:off x="4799856" y="3645024"/>
            <a:ext cx="231723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A239AE-88D4-6E48-BB79-3FD8AC259219}"/>
              </a:ext>
            </a:extLst>
          </p:cNvPr>
          <p:cNvCxnSpPr>
            <a:cxnSpLocks/>
          </p:cNvCxnSpPr>
          <p:nvPr/>
        </p:nvCxnSpPr>
        <p:spPr>
          <a:xfrm>
            <a:off x="4824929" y="479715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/>
              <p:nvPr/>
            </p:nvSpPr>
            <p:spPr>
              <a:xfrm>
                <a:off x="8387692" y="1079283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Acc</m:t>
                      </m:r>
                      <m: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172F5E65-B976-9045-BA4B-ECFF41AE4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692" y="1079283"/>
                <a:ext cx="1380717" cy="441505"/>
              </a:xfrm>
              <a:prstGeom prst="wedgeRectCallout">
                <a:avLst>
                  <a:gd name="adj1" fmla="val -65604"/>
                  <a:gd name="adj2" fmla="val 125018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070B6D-BF36-5B44-A1A0-2FB7FE282690}"/>
                  </a:ext>
                </a:extLst>
              </p:cNvPr>
              <p:cNvSpPr/>
              <p:nvPr/>
            </p:nvSpPr>
            <p:spPr>
              <a:xfrm>
                <a:off x="4937382" y="2103240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070B6D-BF36-5B44-A1A0-2FB7FE282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382" y="2103240"/>
                <a:ext cx="2317236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49D81C-9EF4-4044-875A-3D0CA65ED957}"/>
                  </a:ext>
                </a:extLst>
              </p:cNvPr>
              <p:cNvSpPr/>
              <p:nvPr/>
            </p:nvSpPr>
            <p:spPr>
              <a:xfrm>
                <a:off x="4824929" y="3107846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49D81C-9EF4-4044-875A-3D0CA65ED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929" y="3107846"/>
                <a:ext cx="2317236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6AE466-7A87-C340-90AA-4ACB752BDA34}"/>
                  </a:ext>
                </a:extLst>
              </p:cNvPr>
              <p:cNvSpPr/>
              <p:nvPr/>
            </p:nvSpPr>
            <p:spPr>
              <a:xfrm>
                <a:off x="4524026" y="4293097"/>
                <a:ext cx="29401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6AE466-7A87-C340-90AA-4ACB752BD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026" y="4293097"/>
                <a:ext cx="2940127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64AA80-C44D-FA40-BB55-7F46B9E72172}"/>
                  </a:ext>
                </a:extLst>
              </p:cNvPr>
              <p:cNvSpPr/>
              <p:nvPr/>
            </p:nvSpPr>
            <p:spPr>
              <a:xfrm>
                <a:off x="5159897" y="832645"/>
                <a:ext cx="166200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64AA80-C44D-FA40-BB55-7F46B9E72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7" y="832645"/>
                <a:ext cx="1662007" cy="400110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8960587-2406-B84F-BB9C-A19BC9E6920F}"/>
              </a:ext>
            </a:extLst>
          </p:cNvPr>
          <p:cNvSpPr/>
          <p:nvPr/>
        </p:nvSpPr>
        <p:spPr>
          <a:xfrm>
            <a:off x="2279576" y="5559625"/>
            <a:ext cx="795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Completeness and Zero Knowledge: </a:t>
            </a:r>
            <a:r>
              <a:rPr lang="en-US" sz="2400" dirty="0"/>
              <a:t>Exercise.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A87EE9-275F-AC4C-97CF-A0131F35BB7A}"/>
                  </a:ext>
                </a:extLst>
              </p:cNvPr>
              <p:cNvSpPr/>
              <p:nvPr/>
            </p:nvSpPr>
            <p:spPr>
              <a:xfrm>
                <a:off x="7637889" y="4464696"/>
                <a:ext cx="28803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Accept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A87EE9-275F-AC4C-97CF-A0131F35B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89" y="4464696"/>
                <a:ext cx="2880320" cy="830997"/>
              </a:xfrm>
              <a:prstGeom prst="rect">
                <a:avLst/>
              </a:prstGeom>
              <a:blipFill>
                <a:blip r:embed="rId11"/>
                <a:stretch>
                  <a:fillRect l="-3509" t="-597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8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Knowledge: Extractor</a:t>
            </a:r>
            <a:endParaRPr lang="en-US" sz="40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B65A0-42E5-694F-B38C-C9E6DD2F41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15481" y="1980617"/>
            <a:ext cx="1081857" cy="8851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E72F88-4DE1-754A-BA30-30D92126E309}"/>
                  </a:ext>
                </a:extLst>
              </p:cNvPr>
              <p:cNvSpPr/>
              <p:nvPr/>
            </p:nvSpPr>
            <p:spPr>
              <a:xfrm>
                <a:off x="3141867" y="1351684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E72F88-4DE1-754A-BA30-30D92126E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67" y="1351684"/>
                <a:ext cx="2317236" cy="461665"/>
              </a:xfrm>
              <a:prstGeom prst="rect">
                <a:avLst/>
              </a:prstGeom>
              <a:blipFill>
                <a:blip r:embed="rId4"/>
                <a:stretch>
                  <a:fillRect r="-54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89127F0-739A-BB40-884D-EF7634DD92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97337" y="1584747"/>
            <a:ext cx="577868" cy="48491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11D1E-3A7E-024F-BD57-250C75F87843}"/>
              </a:ext>
            </a:extLst>
          </p:cNvPr>
          <p:cNvCxnSpPr>
            <a:cxnSpLocks/>
          </p:cNvCxnSpPr>
          <p:nvPr/>
        </p:nvCxnSpPr>
        <p:spPr>
          <a:xfrm>
            <a:off x="3166940" y="2746676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5D3E5F-F198-A84B-B838-112FDE33F9CA}"/>
                  </a:ext>
                </a:extLst>
              </p:cNvPr>
              <p:cNvSpPr/>
              <p:nvPr/>
            </p:nvSpPr>
            <p:spPr>
              <a:xfrm>
                <a:off x="3279393" y="2213004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5D3E5F-F198-A84B-B838-112FDE33F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393" y="2213004"/>
                <a:ext cx="2317236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C2604A2-181A-5B4D-BF9C-CE09DBBCDEA2}"/>
              </a:ext>
            </a:extLst>
          </p:cNvPr>
          <p:cNvGrpSpPr/>
          <p:nvPr/>
        </p:nvGrpSpPr>
        <p:grpSpPr>
          <a:xfrm>
            <a:off x="3065636" y="3217610"/>
            <a:ext cx="906807" cy="1689307"/>
            <a:chOff x="1691680" y="3217609"/>
            <a:chExt cx="906807" cy="16893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F4D6E7-4CA1-9449-A582-77CA0886328D}"/>
                </a:ext>
              </a:extLst>
            </p:cNvPr>
            <p:cNvCxnSpPr>
              <a:cxnSpLocks/>
            </p:cNvCxnSpPr>
            <p:nvPr/>
          </p:nvCxnSpPr>
          <p:spPr>
            <a:xfrm>
              <a:off x="1767912" y="3754788"/>
              <a:ext cx="715856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0111CB-DEF5-1E49-A438-2F09B822BEC5}"/>
                </a:ext>
              </a:extLst>
            </p:cNvPr>
            <p:cNvCxnSpPr>
              <a:cxnSpLocks/>
            </p:cNvCxnSpPr>
            <p:nvPr/>
          </p:nvCxnSpPr>
          <p:spPr>
            <a:xfrm>
              <a:off x="1792985" y="4906916"/>
              <a:ext cx="6907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3FAB36-87EF-F94F-BCF2-6BDF503C8695}"/>
                    </a:ext>
                  </a:extLst>
                </p:cNvPr>
                <p:cNvSpPr/>
                <p:nvPr/>
              </p:nvSpPr>
              <p:spPr>
                <a:xfrm>
                  <a:off x="1691680" y="3217609"/>
                  <a:ext cx="9068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3FAB36-87EF-F94F-BCF2-6BDF503C8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217609"/>
                  <a:ext cx="906807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4E06F57-9561-274C-88DA-9221E7323371}"/>
                    </a:ext>
                  </a:extLst>
                </p:cNvPr>
                <p:cNvSpPr/>
                <p:nvPr/>
              </p:nvSpPr>
              <p:spPr>
                <a:xfrm>
                  <a:off x="1701250" y="4431094"/>
                  <a:ext cx="71585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4E06F57-9561-274C-88DA-9221E7323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50" y="4431094"/>
                  <a:ext cx="71585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01F6E4F-ABEE-1B4D-9D45-F031F82D19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2042824" y="1727648"/>
            <a:ext cx="387850" cy="505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B3BB09-29EC-0049-8A52-D497465A9BE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1486813" y="172764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848A8E-3B15-8045-96C5-CBC17BD1A661}"/>
                  </a:ext>
                </a:extLst>
              </p:cNvPr>
              <p:cNvSpPr/>
              <p:nvPr/>
            </p:nvSpPr>
            <p:spPr>
              <a:xfrm>
                <a:off x="5879976" y="1142342"/>
                <a:ext cx="4572000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convinces the verifier with prob.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5848A8E-3B15-8045-96C5-CBC17BD1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142342"/>
                <a:ext cx="4572000" cy="983218"/>
              </a:xfrm>
              <a:prstGeom prst="rect">
                <a:avLst/>
              </a:prstGeom>
              <a:blipFill>
                <a:blip r:embed="rId9"/>
                <a:stretch>
                  <a:fillRect l="-2216" t="-5063" r="-1385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A04F47-E387-4C4F-9B1D-0E5EC7198C0B}"/>
                  </a:ext>
                </a:extLst>
              </p:cNvPr>
              <p:cNvSpPr/>
              <p:nvPr/>
            </p:nvSpPr>
            <p:spPr>
              <a:xfrm>
                <a:off x="1756015" y="2865774"/>
                <a:ext cx="573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CA04F47-E387-4C4F-9B1D-0E5EC7198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015" y="2865774"/>
                <a:ext cx="573619" cy="461665"/>
              </a:xfrm>
              <a:prstGeom prst="rect">
                <a:avLst/>
              </a:prstGeom>
              <a:blipFill>
                <a:blip r:embed="rId10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F8090B-0D90-C744-BED0-5632EC29ED7C}"/>
                  </a:ext>
                </a:extLst>
              </p:cNvPr>
              <p:cNvSpPr/>
              <p:nvPr/>
            </p:nvSpPr>
            <p:spPr>
              <a:xfrm>
                <a:off x="5890049" y="2168859"/>
                <a:ext cx="40175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Extractor runs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to get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DF8090B-0D90-C744-BED0-5632EC29E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49" y="2168859"/>
                <a:ext cx="4017542" cy="461665"/>
              </a:xfrm>
              <a:prstGeom prst="rect">
                <a:avLst/>
              </a:prstGeom>
              <a:blipFill>
                <a:blip r:embed="rId11"/>
                <a:stretch>
                  <a:fillRect l="-2208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04398CF-0818-4C4F-AA06-B72F36A1C63A}"/>
              </a:ext>
            </a:extLst>
          </p:cNvPr>
          <p:cNvGrpSpPr/>
          <p:nvPr/>
        </p:nvGrpSpPr>
        <p:grpSpPr>
          <a:xfrm>
            <a:off x="4255041" y="3198168"/>
            <a:ext cx="906807" cy="1689307"/>
            <a:chOff x="2881085" y="3198167"/>
            <a:chExt cx="906807" cy="1689307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78AF7AC-AF0A-F94C-B5B3-09A6228B97C3}"/>
                </a:ext>
              </a:extLst>
            </p:cNvPr>
            <p:cNvCxnSpPr>
              <a:cxnSpLocks/>
            </p:cNvCxnSpPr>
            <p:nvPr/>
          </p:nvCxnSpPr>
          <p:spPr>
            <a:xfrm>
              <a:off x="2957317" y="3735346"/>
              <a:ext cx="715856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74E8AD-D69C-2145-9915-AA4177389E04}"/>
                </a:ext>
              </a:extLst>
            </p:cNvPr>
            <p:cNvCxnSpPr>
              <a:cxnSpLocks/>
            </p:cNvCxnSpPr>
            <p:nvPr/>
          </p:nvCxnSpPr>
          <p:spPr>
            <a:xfrm>
              <a:off x="2982390" y="4887474"/>
              <a:ext cx="69078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3758738-2760-F74F-B190-A5BFA0D10C78}"/>
                    </a:ext>
                  </a:extLst>
                </p:cNvPr>
                <p:cNvSpPr/>
                <p:nvPr/>
              </p:nvSpPr>
              <p:spPr>
                <a:xfrm>
                  <a:off x="2881085" y="3198167"/>
                  <a:ext cx="90680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3758738-2760-F74F-B190-A5BFA0D10C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085" y="3198167"/>
                  <a:ext cx="906807" cy="461665"/>
                </a:xfrm>
                <a:prstGeom prst="rect">
                  <a:avLst/>
                </a:prstGeom>
                <a:blipFill>
                  <a:blip r:embed="rId12"/>
                  <a:stretch>
                    <a:fillRect r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EE986C1-A63A-8342-B431-CA4C6F8DBF40}"/>
                    </a:ext>
                  </a:extLst>
                </p:cNvPr>
                <p:cNvSpPr/>
                <p:nvPr/>
              </p:nvSpPr>
              <p:spPr>
                <a:xfrm>
                  <a:off x="2890655" y="4411652"/>
                  <a:ext cx="71585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EE986C1-A63A-8342-B431-CA4C6F8DBF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655" y="4411652"/>
                  <a:ext cx="715857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FE5D892-0647-2C44-9FC3-5AB2C6B0FF8C}"/>
                  </a:ext>
                </a:extLst>
              </p:cNvPr>
              <p:cNvSpPr/>
              <p:nvPr/>
            </p:nvSpPr>
            <p:spPr>
              <a:xfrm>
                <a:off x="5879976" y="2823320"/>
                <a:ext cx="4320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Runs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FE5D892-0647-2C44-9FC3-5AB2C6B0F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2823320"/>
                <a:ext cx="4320480" cy="461665"/>
              </a:xfrm>
              <a:prstGeom prst="rect">
                <a:avLst/>
              </a:prstGeom>
              <a:blipFill>
                <a:blip r:embed="rId14"/>
                <a:stretch>
                  <a:fillRect l="-2346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323CC4-E72B-AE47-AC6D-6537F57DA4C8}"/>
                  </a:ext>
                </a:extLst>
              </p:cNvPr>
              <p:cNvSpPr/>
              <p:nvPr/>
            </p:nvSpPr>
            <p:spPr>
              <a:xfrm>
                <a:off x="5879976" y="3399384"/>
                <a:ext cx="43204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Rewinds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to the first message.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323CC4-E72B-AE47-AC6D-6537F57DA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3399384"/>
                <a:ext cx="4320480" cy="830997"/>
              </a:xfrm>
              <a:prstGeom prst="rect">
                <a:avLst/>
              </a:prstGeom>
              <a:blipFill>
                <a:blip r:embed="rId15"/>
                <a:stretch>
                  <a:fillRect l="-2346"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4B4E76-007D-C54C-8C3C-5F21D52F234E}"/>
                  </a:ext>
                </a:extLst>
              </p:cNvPr>
              <p:cNvSpPr/>
              <p:nvPr/>
            </p:nvSpPr>
            <p:spPr>
              <a:xfrm>
                <a:off x="5890049" y="4073214"/>
                <a:ext cx="4320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Runs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14B4E76-007D-C54C-8C3C-5F21D52F2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49" y="4073214"/>
                <a:ext cx="4320480" cy="461665"/>
              </a:xfrm>
              <a:prstGeom prst="rect">
                <a:avLst/>
              </a:prstGeom>
              <a:blipFill>
                <a:blip r:embed="rId16"/>
                <a:stretch>
                  <a:fillRect l="-2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0E1C4C-BEA9-4243-A908-081981C16BE8}"/>
                  </a:ext>
                </a:extLst>
              </p:cNvPr>
              <p:cNvSpPr/>
              <p:nvPr/>
            </p:nvSpPr>
            <p:spPr>
              <a:xfrm>
                <a:off x="5951985" y="4868291"/>
                <a:ext cx="2149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 and 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0E1C4C-BEA9-4243-A908-081981C16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5" y="4868291"/>
                <a:ext cx="2149813" cy="461665"/>
              </a:xfrm>
              <a:prstGeom prst="rect">
                <a:avLst/>
              </a:prstGeom>
              <a:blipFill>
                <a:blip r:embed="rId17"/>
                <a:stretch>
                  <a:fillRect l="-588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002DD08-F9D9-5242-8106-20665F196546}"/>
                  </a:ext>
                </a:extLst>
              </p:cNvPr>
              <p:cNvSpPr/>
              <p:nvPr/>
            </p:nvSpPr>
            <p:spPr>
              <a:xfrm>
                <a:off x="7660058" y="4868292"/>
                <a:ext cx="30444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𝑧𝑦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w.p.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𝑝𝑜𝑙𝑦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002DD08-F9D9-5242-8106-20665F196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058" y="4868292"/>
                <a:ext cx="3044455" cy="461665"/>
              </a:xfrm>
              <a:prstGeom prst="rect">
                <a:avLst/>
              </a:prstGeom>
              <a:blipFill>
                <a:blip r:embed="rId18"/>
                <a:stretch>
                  <a:fillRect l="-833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E1599B-02A9-AF48-AE73-2AEBDF035BF3}"/>
                  </a:ext>
                </a:extLst>
              </p:cNvPr>
              <p:cNvSpPr/>
              <p:nvPr/>
            </p:nvSpPr>
            <p:spPr>
              <a:xfrm>
                <a:off x="5955710" y="5636860"/>
                <a:ext cx="467679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</a:t>
                </a:r>
                <a:br>
                  <a:rPr lang="en-US" sz="2400" dirty="0"/>
                </a:b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discrete log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E1599B-02A9-AF48-AE73-2AEBDF035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710" y="5636860"/>
                <a:ext cx="4676794" cy="830997"/>
              </a:xfrm>
              <a:prstGeom prst="rect">
                <a:avLst/>
              </a:prstGeom>
              <a:blipFill>
                <a:blip r:embed="rId19"/>
                <a:stretch>
                  <a:fillRect l="-1892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5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Topic: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36DC76DA-AABC-7449-9863-4E165B23C7C8}"/>
              </a:ext>
            </a:extLst>
          </p:cNvPr>
          <p:cNvSpPr txBox="1">
            <a:spLocks/>
          </p:cNvSpPr>
          <p:nvPr/>
        </p:nvSpPr>
        <p:spPr>
          <a:xfrm>
            <a:off x="1667508" y="1628800"/>
            <a:ext cx="8712968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Can we make proofs non-interactive again?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5B36A939-066C-C243-8343-6435CEC74546}"/>
              </a:ext>
            </a:extLst>
          </p:cNvPr>
          <p:cNvSpPr txBox="1">
            <a:spLocks/>
          </p:cNvSpPr>
          <p:nvPr/>
        </p:nvSpPr>
        <p:spPr>
          <a:xfrm>
            <a:off x="2207568" y="3429000"/>
            <a:ext cx="8352928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Why?</a:t>
            </a:r>
          </a:p>
          <a:p>
            <a:pPr marL="514350" indent="-514350" algn="l">
              <a:buAutoNum type="arabicPeriod"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V does not need to be online during the proof process.</a:t>
            </a:r>
          </a:p>
          <a:p>
            <a:pPr marL="514350" indent="-514350" algn="l">
              <a:buAutoNum type="arabicPeriod"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Proofs are not ephemeral, can stay into the future. </a:t>
            </a:r>
          </a:p>
        </p:txBody>
      </p:sp>
    </p:spTree>
    <p:extLst>
      <p:ext uri="{BB962C8B-B14F-4D97-AF65-F5344CB8AC3E}">
        <p14:creationId xmlns:p14="http://schemas.microsoft.com/office/powerpoint/2010/main" val="26315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Topic: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36DC76DA-AABC-7449-9863-4E165B23C7C8}"/>
              </a:ext>
            </a:extLst>
          </p:cNvPr>
          <p:cNvSpPr txBox="1">
            <a:spLocks/>
          </p:cNvSpPr>
          <p:nvPr/>
        </p:nvSpPr>
        <p:spPr>
          <a:xfrm>
            <a:off x="1667508" y="1628800"/>
            <a:ext cx="8712968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Can we make proofs non-interactive again?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5B36A939-066C-C243-8343-6435CEC74546}"/>
              </a:ext>
            </a:extLst>
          </p:cNvPr>
          <p:cNvSpPr txBox="1">
            <a:spLocks/>
          </p:cNvSpPr>
          <p:nvPr/>
        </p:nvSpPr>
        <p:spPr>
          <a:xfrm>
            <a:off x="5224645" y="4011869"/>
            <a:ext cx="1944216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NO!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26687AE-D22C-8142-A841-7DA2BBBD0A65}"/>
              </a:ext>
            </a:extLst>
          </p:cNvPr>
          <p:cNvSpPr txBox="1">
            <a:spLocks/>
          </p:cNvSpPr>
          <p:nvPr/>
        </p:nvSpPr>
        <p:spPr>
          <a:xfrm>
            <a:off x="3714727" y="4149080"/>
            <a:ext cx="4964052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YES, WE CAN!</a:t>
            </a:r>
          </a:p>
        </p:txBody>
      </p:sp>
    </p:spTree>
    <p:extLst>
      <p:ext uri="{BB962C8B-B14F-4D97-AF65-F5344CB8AC3E}">
        <p14:creationId xmlns:p14="http://schemas.microsoft.com/office/powerpoint/2010/main" val="5955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ZK is Impossible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4655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8112224" y="3356993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7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2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2492952" y="1477138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NIZK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2240054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E9A5B1-E173-B444-B33F-DD142E49A3C7}"/>
              </a:ext>
            </a:extLst>
          </p:cNvPr>
          <p:cNvGrpSpPr/>
          <p:nvPr/>
        </p:nvGrpSpPr>
        <p:grpSpPr>
          <a:xfrm>
            <a:off x="8793339" y="2372969"/>
            <a:ext cx="683568" cy="723147"/>
            <a:chOff x="4248472" y="4581128"/>
            <a:chExt cx="683568" cy="72314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1C07F-683D-9245-ABD0-554548F38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7D1BEE-DA5B-914C-8981-7CC6ADF3AAB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061591-BBF9-3149-A447-A0E920BB66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630D12-FD41-E340-85BA-BE8F95166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7680177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2952" y="5157193"/>
                <a:ext cx="7887524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1. When G is in 3COL, V accepts the proof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52" y="5157193"/>
                <a:ext cx="7887524" cy="1085615"/>
              </a:xfrm>
              <a:prstGeom prst="rect">
                <a:avLst/>
              </a:prstGeom>
              <a:blipFill>
                <a:blip r:embed="rId6"/>
                <a:stretch>
                  <a:fillRect l="-1608" t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5088486" y="5692202"/>
            <a:ext cx="342170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(Completeness)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7F0B13-D6E8-D848-801A-5AA7473DD4C7}"/>
              </a:ext>
            </a:extLst>
          </p:cNvPr>
          <p:cNvGrpSpPr/>
          <p:nvPr/>
        </p:nvGrpSpPr>
        <p:grpSpPr>
          <a:xfrm>
            <a:off x="3339769" y="2245728"/>
            <a:ext cx="834410" cy="908462"/>
            <a:chOff x="2030633" y="1592692"/>
            <a:chExt cx="834410" cy="90846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47CD83-BC51-6D48-B2E0-17645424690A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799C507-298C-4A4C-957B-DBABA2129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96104B-22B1-8847-9DAA-724AB0FE1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1E30EEA-7B68-9140-9F0E-4751D529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97E5C6B-0DDA-D74F-9943-A6F643A11B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690C127-295D-DA41-ABCC-AA48041E9FC9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D70FD1-E7D4-2A4A-9575-0AC56E58A7E2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2550BA-190F-7642-B641-2DB42FA8CA4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03F0C5B-7600-104B-BFBB-0619F63DB9E6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ZK is Impossible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4655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8112224" y="3356993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2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3684" t="-3448" r="-15789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2492952" y="1477138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NIZK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2240054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E9A5B1-E173-B444-B33F-DD142E49A3C7}"/>
              </a:ext>
            </a:extLst>
          </p:cNvPr>
          <p:cNvGrpSpPr/>
          <p:nvPr/>
        </p:nvGrpSpPr>
        <p:grpSpPr>
          <a:xfrm>
            <a:off x="8793339" y="2372969"/>
            <a:ext cx="683568" cy="723147"/>
            <a:chOff x="4248472" y="4581128"/>
            <a:chExt cx="683568" cy="72314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1C07F-683D-9245-ABD0-554548F38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7D1BEE-DA5B-914C-8981-7CC6ADF3AAB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061591-BBF9-3149-A447-A0E920BB66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630D12-FD41-E340-85BA-BE8F95166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7680177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5560" y="4758553"/>
                <a:ext cx="8316416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2.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PPT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Simulator S,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given only G in 3COL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produces an indistinguishable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(Zero Knowledge).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4758553"/>
                <a:ext cx="8316416" cy="1085615"/>
              </a:xfrm>
              <a:prstGeom prst="rect">
                <a:avLst/>
              </a:prstGeom>
              <a:blipFill>
                <a:blip r:embed="rId5"/>
                <a:stretch>
                  <a:fillRect l="-1677" t="-5747" r="-122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29444" y="5822752"/>
                <a:ext cx="4377316" cy="486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 particular, V accepts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𝝅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sz="1600" b="1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44" y="5822752"/>
                <a:ext cx="4377316" cy="486568"/>
              </a:xfrm>
              <a:prstGeom prst="rect">
                <a:avLst/>
              </a:prstGeom>
              <a:blipFill>
                <a:blip r:embed="rId6"/>
                <a:stretch>
                  <a:fillRect l="-3188" t="-12821" b="-4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5B75BD1-3F12-944F-B563-B7E668A68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76" y="3294195"/>
            <a:ext cx="790923" cy="79092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9A37F8A-F77A-6C48-B922-5641483B1CD8}"/>
              </a:ext>
            </a:extLst>
          </p:cNvPr>
          <p:cNvGrpSpPr/>
          <p:nvPr/>
        </p:nvGrpSpPr>
        <p:grpSpPr>
          <a:xfrm>
            <a:off x="3413001" y="2324084"/>
            <a:ext cx="683568" cy="723147"/>
            <a:chOff x="4248472" y="4581128"/>
            <a:chExt cx="683568" cy="72314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7858C33-9828-FE46-99AC-589587E21728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A4434B-C461-724A-B881-F7B1ACBC18AA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C0DA207-7D34-BB4B-AC7C-EC10DF30BA3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2D35C45-8736-9E4F-B8E5-C96EA5010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2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ZK is Impossible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4655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8112224" y="3356993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2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3684" t="-3448" r="-15789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2492952" y="1477138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NIZK proof system for 3COL.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AC5D53-896F-3F42-9F8B-22EF9CDD7517}"/>
              </a:ext>
            </a:extLst>
          </p:cNvPr>
          <p:cNvGrpSpPr/>
          <p:nvPr/>
        </p:nvGrpSpPr>
        <p:grpSpPr>
          <a:xfrm>
            <a:off x="3393579" y="2383351"/>
            <a:ext cx="683568" cy="723147"/>
            <a:chOff x="4248472" y="4581128"/>
            <a:chExt cx="683568" cy="72314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D1E458D-DBAC-2C4B-AAAF-0545AFB9B260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94587F6-709E-4048-8853-C5E2C8E3368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71DEFBF-80A2-4647-AB6C-EE72A12A0CE2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1F7C93-1471-0243-99B7-B97EB4815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2240054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7680177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9576" y="4437113"/>
                <a:ext cx="8283568" cy="1136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3. Imagine running the Simulator S on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3COL. It produces a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which the verifier still accepts!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4437113"/>
                <a:ext cx="8283568" cy="1136740"/>
              </a:xfrm>
              <a:prstGeom prst="rect">
                <a:avLst/>
              </a:prstGeom>
              <a:blipFill>
                <a:blip r:embed="rId5"/>
                <a:stretch>
                  <a:fillRect l="-1531" t="-555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2492952" y="5589240"/>
            <a:ext cx="77230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(WHY?! Because S and V are PPT. They together cannot tell if  the input graph is 3COL or not)</a:t>
            </a:r>
            <a:endParaRPr lang="en-US" sz="1600" b="1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0BC71E-C772-AC46-A287-9FDD867E2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76" y="3284985"/>
            <a:ext cx="790923" cy="790923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0A0857-76E0-F643-86CF-73F3763CA99A}"/>
              </a:ext>
            </a:extLst>
          </p:cNvPr>
          <p:cNvCxnSpPr>
            <a:cxnSpLocks/>
          </p:cNvCxnSpPr>
          <p:nvPr/>
        </p:nvCxnSpPr>
        <p:spPr>
          <a:xfrm>
            <a:off x="3393579" y="2391054"/>
            <a:ext cx="683568" cy="7019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5DC5FC-5475-2A4D-90BC-64696FCE10B3}"/>
              </a:ext>
            </a:extLst>
          </p:cNvPr>
          <p:cNvCxnSpPr>
            <a:cxnSpLocks/>
          </p:cNvCxnSpPr>
          <p:nvPr/>
        </p:nvCxnSpPr>
        <p:spPr>
          <a:xfrm>
            <a:off x="4079776" y="2382082"/>
            <a:ext cx="0" cy="7473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9370D6B-5BBE-BC42-B3D3-3AF3D57C102F}"/>
              </a:ext>
            </a:extLst>
          </p:cNvPr>
          <p:cNvGrpSpPr/>
          <p:nvPr/>
        </p:nvGrpSpPr>
        <p:grpSpPr>
          <a:xfrm>
            <a:off x="8729335" y="2370818"/>
            <a:ext cx="683568" cy="723147"/>
            <a:chOff x="4248472" y="4581128"/>
            <a:chExt cx="683568" cy="723147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D8F48EA-4AB3-9E4D-84E9-3223BC1057F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615402-8412-F049-887B-6EE5C43B913F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75E1F7E-34ED-A64C-B3F8-B0ABBAB4D66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9C9B81D-501C-6F4B-BEB7-C2523B532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C02563-AA00-9040-BA5E-DFE01DE55DE8}"/>
              </a:ext>
            </a:extLst>
          </p:cNvPr>
          <p:cNvCxnSpPr>
            <a:cxnSpLocks/>
          </p:cNvCxnSpPr>
          <p:nvPr/>
        </p:nvCxnSpPr>
        <p:spPr>
          <a:xfrm>
            <a:off x="8729335" y="2378521"/>
            <a:ext cx="683568" cy="7019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0ED068-63A9-DD43-985C-4E758F85782E}"/>
              </a:ext>
            </a:extLst>
          </p:cNvPr>
          <p:cNvCxnSpPr>
            <a:cxnSpLocks/>
          </p:cNvCxnSpPr>
          <p:nvPr/>
        </p:nvCxnSpPr>
        <p:spPr>
          <a:xfrm>
            <a:off x="9415532" y="2369549"/>
            <a:ext cx="0" cy="7473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Non-Interactive ZK is Impossible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4655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8112224" y="3356993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7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2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2492952" y="1477138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an NIZK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2240054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7680177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7568" y="4437113"/>
                <a:ext cx="8499592" cy="1414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4.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Therefore, S is a cheating prover!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Produces a proof for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that the verifier nevertheless accepts.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437113"/>
                <a:ext cx="8499592" cy="1414125"/>
              </a:xfrm>
              <a:prstGeom prst="rect">
                <a:avLst/>
              </a:prstGeom>
              <a:blipFill>
                <a:blip r:embed="rId6"/>
                <a:stretch>
                  <a:fillRect l="-1493" t="-4464" b="-1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2495600" y="6030772"/>
            <a:ext cx="7723012" cy="63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Ergo, the proof system is NOT SOUND!</a:t>
            </a:r>
            <a:endParaRPr lang="en-US" sz="1600" b="1" i="1" dirty="0">
              <a:solidFill>
                <a:srgbClr val="FF0000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4EB112-C4FB-5549-928A-3F39C5B2F58E}"/>
              </a:ext>
            </a:extLst>
          </p:cNvPr>
          <p:cNvGrpSpPr/>
          <p:nvPr/>
        </p:nvGrpSpPr>
        <p:grpSpPr>
          <a:xfrm>
            <a:off x="3393579" y="2383351"/>
            <a:ext cx="683568" cy="723147"/>
            <a:chOff x="4248472" y="4581128"/>
            <a:chExt cx="683568" cy="72314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DAB04F-EC09-8046-B036-DB5E7C894548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33F5A6D-146A-0D40-BE07-71E667B673B8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37D759F-5757-664F-8F0E-BDC9F7645536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D3F6D8-93B6-F641-8E06-D5C941D39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CA7234-D5F0-7B4F-8A5A-2F695F673497}"/>
              </a:ext>
            </a:extLst>
          </p:cNvPr>
          <p:cNvCxnSpPr>
            <a:cxnSpLocks/>
          </p:cNvCxnSpPr>
          <p:nvPr/>
        </p:nvCxnSpPr>
        <p:spPr>
          <a:xfrm>
            <a:off x="3393579" y="2391054"/>
            <a:ext cx="683568" cy="7019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135BDE-0DC4-E84B-9F0B-663B03CF28B8}"/>
              </a:ext>
            </a:extLst>
          </p:cNvPr>
          <p:cNvCxnSpPr>
            <a:cxnSpLocks/>
          </p:cNvCxnSpPr>
          <p:nvPr/>
        </p:nvCxnSpPr>
        <p:spPr>
          <a:xfrm>
            <a:off x="4079776" y="2382082"/>
            <a:ext cx="0" cy="7473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9C1E1B-B538-7743-A159-BC9D1A280A8D}"/>
              </a:ext>
            </a:extLst>
          </p:cNvPr>
          <p:cNvGrpSpPr/>
          <p:nvPr/>
        </p:nvGrpSpPr>
        <p:grpSpPr>
          <a:xfrm>
            <a:off x="8793431" y="2365433"/>
            <a:ext cx="683568" cy="723147"/>
            <a:chOff x="4248472" y="4581128"/>
            <a:chExt cx="683568" cy="72314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1D33F5-D99E-F14C-A7C1-6F0668741B6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F30C8FB-62A3-8043-9822-CDD4DF78487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FDE0F63-D0D1-0246-9F4F-7376CB014D0E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A662E35-FA6E-D845-8955-86E316ED2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3D0B2F-9586-0E4A-859E-1C709E2163F0}"/>
              </a:ext>
            </a:extLst>
          </p:cNvPr>
          <p:cNvCxnSpPr>
            <a:cxnSpLocks/>
          </p:cNvCxnSpPr>
          <p:nvPr/>
        </p:nvCxnSpPr>
        <p:spPr>
          <a:xfrm>
            <a:off x="8793431" y="2373136"/>
            <a:ext cx="683568" cy="70199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03E5EFA-585C-B143-88A5-C694E22832E2}"/>
              </a:ext>
            </a:extLst>
          </p:cNvPr>
          <p:cNvCxnSpPr>
            <a:cxnSpLocks/>
          </p:cNvCxnSpPr>
          <p:nvPr/>
        </p:nvCxnSpPr>
        <p:spPr>
          <a:xfrm>
            <a:off x="9479628" y="2364164"/>
            <a:ext cx="0" cy="7473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05616EB-B64F-944D-91ED-71FBA8859CB3}"/>
              </a:ext>
            </a:extLst>
          </p:cNvPr>
          <p:cNvSpPr/>
          <p:nvPr/>
        </p:nvSpPr>
        <p:spPr>
          <a:xfrm>
            <a:off x="9624392" y="5851238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Zero-Knowledge (Interactive) 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8052593" y="2091487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10" y="2166876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4813121" y="289830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761EB9-6FB9-4344-89D6-FA110E53ED9A}"/>
              </a:ext>
            </a:extLst>
          </p:cNvPr>
          <p:cNvCxnSpPr/>
          <p:nvPr/>
        </p:nvCxnSpPr>
        <p:spPr>
          <a:xfrm>
            <a:off x="4813121" y="3526706"/>
            <a:ext cx="288032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82A7A3-5602-A140-A8EE-67F32A138F1F}"/>
              </a:ext>
            </a:extLst>
          </p:cNvPr>
          <p:cNvCxnSpPr/>
          <p:nvPr/>
        </p:nvCxnSpPr>
        <p:spPr>
          <a:xfrm>
            <a:off x="4813121" y="443680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ubtitle 1">
            <a:extLst>
              <a:ext uri="{FF2B5EF4-FFF2-40B4-BE49-F238E27FC236}">
                <a16:creationId xmlns:a16="http://schemas.microsoft.com/office/drawing/2014/main" id="{9C5C94F5-C6E8-3D4C-B826-60905F01E93B}"/>
              </a:ext>
            </a:extLst>
          </p:cNvPr>
          <p:cNvSpPr txBox="1">
            <a:spLocks/>
          </p:cNvSpPr>
          <p:nvPr/>
        </p:nvSpPr>
        <p:spPr>
          <a:xfrm>
            <a:off x="5174892" y="1844824"/>
            <a:ext cx="2070486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832DDA66-3C75-894C-8FEF-54613CC007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0907" y="2996952"/>
                <a:ext cx="2070486" cy="477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𝑒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←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832DDA66-3C75-894C-8FEF-54613CC0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907" y="2996952"/>
                <a:ext cx="2070486" cy="4774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8CE23D9-E095-E14C-93AC-2858A9B18728}"/>
              </a:ext>
            </a:extLst>
          </p:cNvPr>
          <p:cNvGrpSpPr/>
          <p:nvPr/>
        </p:nvGrpSpPr>
        <p:grpSpPr>
          <a:xfrm>
            <a:off x="2423592" y="2103050"/>
            <a:ext cx="834410" cy="908462"/>
            <a:chOff x="2030633" y="1592692"/>
            <a:chExt cx="834410" cy="90846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50A9358-7CE9-2F46-A28A-088227A4CC58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CBDD44C-47C3-D04D-AC17-DE4B84BF8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3BDBB52-0819-3841-AA64-59BE4CA7B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BF43B4D-58FD-ED4D-A845-0E9A26A38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6C3D131-6077-3C47-93BD-A50A72196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88AEBC-E6FE-B642-8DD8-6D619DA389ED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C650C0-F4E0-C24D-A0FC-2DC26B5E322C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6F6DD27-E2FD-C546-9CC0-C0892A79049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0A0DA3F-90C9-7945-B5BD-9DBA5F9893A9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A58E64-413F-154D-A121-18665771D5EA}"/>
              </a:ext>
            </a:extLst>
          </p:cNvPr>
          <p:cNvGrpSpPr/>
          <p:nvPr/>
        </p:nvGrpSpPr>
        <p:grpSpPr>
          <a:xfrm>
            <a:off x="9309622" y="2119553"/>
            <a:ext cx="683568" cy="723147"/>
            <a:chOff x="4248472" y="4581128"/>
            <a:chExt cx="683568" cy="723147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6449FD5-7BF7-9241-A1B5-D6D8D2746F9E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1CF7308-D9E8-B342-BB7D-380949F212BF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6C2FF00-31C3-BB4D-B96F-4655E81B946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74B5634-824D-2843-A865-F6E533432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DA5E1DF-2620-7742-8AF6-B75F76E4362F}"/>
              </a:ext>
            </a:extLst>
          </p:cNvPr>
          <p:cNvSpPr/>
          <p:nvPr/>
        </p:nvSpPr>
        <p:spPr>
          <a:xfrm>
            <a:off x="6364904" y="2441803"/>
            <a:ext cx="216024" cy="238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E0719F8-057C-324F-B0DF-02B8EFB7C666}"/>
              </a:ext>
            </a:extLst>
          </p:cNvPr>
          <p:cNvSpPr/>
          <p:nvPr/>
        </p:nvSpPr>
        <p:spPr>
          <a:xfrm>
            <a:off x="5114208" y="2466256"/>
            <a:ext cx="216024" cy="23870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F1A417A-67C6-D448-A209-66B134405B86}"/>
              </a:ext>
            </a:extLst>
          </p:cNvPr>
          <p:cNvSpPr/>
          <p:nvPr/>
        </p:nvSpPr>
        <p:spPr>
          <a:xfrm>
            <a:off x="5707551" y="2482758"/>
            <a:ext cx="216024" cy="2387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FD85A78-A353-1C4E-8D9F-3B24C69CCDA2}"/>
              </a:ext>
            </a:extLst>
          </p:cNvPr>
          <p:cNvSpPr/>
          <p:nvPr/>
        </p:nvSpPr>
        <p:spPr>
          <a:xfrm>
            <a:off x="6983290" y="2459073"/>
            <a:ext cx="216024" cy="23870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1A1AD-A6BE-6C44-8B25-A6B6DAA37455}"/>
              </a:ext>
            </a:extLst>
          </p:cNvPr>
          <p:cNvSpPr/>
          <p:nvPr/>
        </p:nvSpPr>
        <p:spPr>
          <a:xfrm>
            <a:off x="4942033" y="2322544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FDF3EDE-31F3-F146-BE8A-CFBDA8645396}"/>
              </a:ext>
            </a:extLst>
          </p:cNvPr>
          <p:cNvSpPr/>
          <p:nvPr/>
        </p:nvSpPr>
        <p:spPr>
          <a:xfrm>
            <a:off x="5588124" y="2322544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9E3B088-5BBD-2848-B132-1887F5EF13C4}"/>
              </a:ext>
            </a:extLst>
          </p:cNvPr>
          <p:cNvSpPr/>
          <p:nvPr/>
        </p:nvSpPr>
        <p:spPr>
          <a:xfrm>
            <a:off x="6226734" y="2292958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3755460-6CCB-D248-B927-D9A03EAA1AC2}"/>
              </a:ext>
            </a:extLst>
          </p:cNvPr>
          <p:cNvSpPr/>
          <p:nvPr/>
        </p:nvSpPr>
        <p:spPr>
          <a:xfrm>
            <a:off x="6862046" y="2318804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9B33068-68D3-A14C-8800-01F7490C1E27}"/>
              </a:ext>
            </a:extLst>
          </p:cNvPr>
          <p:cNvSpPr/>
          <p:nvPr/>
        </p:nvSpPr>
        <p:spPr>
          <a:xfrm>
            <a:off x="6094133" y="3922614"/>
            <a:ext cx="216024" cy="238708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B43A9D-6C72-DD4D-9FF4-BC3A745EB141}"/>
              </a:ext>
            </a:extLst>
          </p:cNvPr>
          <p:cNvSpPr/>
          <p:nvPr/>
        </p:nvSpPr>
        <p:spPr>
          <a:xfrm>
            <a:off x="5974706" y="3789040"/>
            <a:ext cx="504056" cy="503752"/>
          </a:xfrm>
          <a:prstGeom prst="rect">
            <a:avLst/>
          </a:prstGeom>
          <a:solidFill>
            <a:schemeClr val="tx1">
              <a:lumMod val="85000"/>
              <a:lumOff val="15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1">
            <a:extLst>
              <a:ext uri="{FF2B5EF4-FFF2-40B4-BE49-F238E27FC236}">
                <a16:creationId xmlns:a16="http://schemas.microsoft.com/office/drawing/2014/main" id="{4B1EE40E-0D77-5C4B-A145-FCB2B0242E49}"/>
              </a:ext>
            </a:extLst>
          </p:cNvPr>
          <p:cNvSpPr txBox="1">
            <a:spLocks/>
          </p:cNvSpPr>
          <p:nvPr/>
        </p:nvSpPr>
        <p:spPr>
          <a:xfrm>
            <a:off x="3744962" y="1136906"/>
            <a:ext cx="652750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Because NP proofs reveal too much</a:t>
            </a:r>
          </a:p>
        </p:txBody>
      </p:sp>
    </p:spTree>
    <p:extLst>
      <p:ext uri="{BB962C8B-B14F-4D97-AF65-F5344CB8AC3E}">
        <p14:creationId xmlns:p14="http://schemas.microsoft.com/office/powerpoint/2010/main" val="129444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524000" y="263691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END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0" name="Subtitle 1">
            <a:extLst>
              <a:ext uri="{FF2B5EF4-FFF2-40B4-BE49-F238E27FC236}">
                <a16:creationId xmlns:a16="http://schemas.microsoft.com/office/drawing/2014/main" id="{AA4BEFD9-553A-CA4B-8317-EC4B62990170}"/>
              </a:ext>
            </a:extLst>
          </p:cNvPr>
          <p:cNvSpPr txBox="1">
            <a:spLocks/>
          </p:cNvSpPr>
          <p:nvPr/>
        </p:nvSpPr>
        <p:spPr>
          <a:xfrm>
            <a:off x="1524000" y="37890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Or, is it?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7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Roads to Non-Interactive ZK (NIZK)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2492952" y="1268760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Random Oracle Model &amp; Fiat-Shamir Transform.</a:t>
            </a:r>
          </a:p>
        </p:txBody>
      </p:sp>
      <p:sp>
        <p:nvSpPr>
          <p:cNvPr id="44" name="Subtitle 1">
            <a:extLst>
              <a:ext uri="{FF2B5EF4-FFF2-40B4-BE49-F238E27FC236}">
                <a16:creationId xmlns:a16="http://schemas.microsoft.com/office/drawing/2014/main" id="{36FA35C6-B06F-214D-9056-AA48841FB533}"/>
              </a:ext>
            </a:extLst>
          </p:cNvPr>
          <p:cNvSpPr txBox="1">
            <a:spLocks/>
          </p:cNvSpPr>
          <p:nvPr/>
        </p:nvSpPr>
        <p:spPr>
          <a:xfrm>
            <a:off x="2492952" y="5149546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Common Random String Model.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F5980A2-0060-F741-8D9B-FC62F137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501976" y="3240397"/>
            <a:ext cx="1081857" cy="8851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A43B269-41DE-614D-99BE-F4542F05D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752185" y="3267880"/>
            <a:ext cx="852851" cy="88259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6F7BAC-BE85-D541-88C6-63F781AE5CC0}"/>
              </a:ext>
            </a:extLst>
          </p:cNvPr>
          <p:cNvCxnSpPr/>
          <p:nvPr/>
        </p:nvCxnSpPr>
        <p:spPr>
          <a:xfrm>
            <a:off x="4655840" y="3792766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2472" y="399223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72" y="399223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ubtitle 1">
            <a:extLst>
              <a:ext uri="{FF2B5EF4-FFF2-40B4-BE49-F238E27FC236}">
                <a16:creationId xmlns:a16="http://schemas.microsoft.com/office/drawing/2014/main" id="{3AC1F388-F503-2D4B-BFCE-93ABD606CF1A}"/>
              </a:ext>
            </a:extLst>
          </p:cNvPr>
          <p:cNvSpPr txBox="1">
            <a:spLocks/>
          </p:cNvSpPr>
          <p:nvPr/>
        </p:nvSpPr>
        <p:spPr>
          <a:xfrm>
            <a:off x="1555088" y="3599252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50" name="Subtitle 1">
            <a:extLst>
              <a:ext uri="{FF2B5EF4-FFF2-40B4-BE49-F238E27FC236}">
                <a16:creationId xmlns:a16="http://schemas.microsoft.com/office/drawing/2014/main" id="{04CD0D6E-4C37-4546-991D-76BD064628A5}"/>
              </a:ext>
            </a:extLst>
          </p:cNvPr>
          <p:cNvSpPr txBox="1">
            <a:spLocks/>
          </p:cNvSpPr>
          <p:nvPr/>
        </p:nvSpPr>
        <p:spPr>
          <a:xfrm>
            <a:off x="8620308" y="3520360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DBDFFC-2134-9846-B6A0-2919672B3086}"/>
              </a:ext>
            </a:extLst>
          </p:cNvPr>
          <p:cNvGrpSpPr/>
          <p:nvPr/>
        </p:nvGrpSpPr>
        <p:grpSpPr>
          <a:xfrm>
            <a:off x="9733562" y="3315979"/>
            <a:ext cx="683568" cy="723147"/>
            <a:chOff x="4248472" y="4581128"/>
            <a:chExt cx="683568" cy="723147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0E1BB4E-439E-1546-9104-066B4A7B449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1E1D855-7699-124A-BE67-32981908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999FE1-5D48-F147-8631-F555FC0AC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2E10227-45B4-3E44-BD22-24CEC6FC6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BB8051-4B49-3F4A-8D4C-C1D358029F28}"/>
              </a:ext>
            </a:extLst>
          </p:cNvPr>
          <p:cNvGrpSpPr/>
          <p:nvPr/>
        </p:nvGrpSpPr>
        <p:grpSpPr>
          <a:xfrm>
            <a:off x="2546239" y="3315351"/>
            <a:ext cx="834410" cy="908462"/>
            <a:chOff x="2030633" y="1592692"/>
            <a:chExt cx="834410" cy="90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AA3ACD-2097-5A40-AA55-4EBF42FE871A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5395FAD-50A9-1642-9A37-56C0C6183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4249051-E90E-E04D-B298-2BA77A66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5397E10-4B64-DE46-8D19-FBE8512BD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8B3D9CF-73EE-5845-88E3-2305A8BC3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E90AFEA-9FB4-7441-91B9-FEF8EBBB3B1B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7E67898-3442-A949-A1B6-5E36A8331E0D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8C6D05-7E54-3D4E-9B5B-4C925F74CC25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DDB229-F2A5-9646-91BC-1AFCB6907D66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511D6F5-FAF6-B44B-A8C7-4FFB46B22F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9"/>
          <a:stretch/>
        </p:blipFill>
        <p:spPr>
          <a:xfrm>
            <a:off x="5433376" y="2327283"/>
            <a:ext cx="1003339" cy="944874"/>
          </a:xfrm>
          <a:prstGeom prst="rect">
            <a:avLst/>
          </a:prstGeom>
        </p:spPr>
      </p:pic>
      <p:sp>
        <p:nvSpPr>
          <p:cNvPr id="72" name="Subtitle 1">
            <a:extLst>
              <a:ext uri="{FF2B5EF4-FFF2-40B4-BE49-F238E27FC236}">
                <a16:creationId xmlns:a16="http://schemas.microsoft.com/office/drawing/2014/main" id="{DF69B9C1-BF35-8C4A-BE4E-2EEFB164DFE1}"/>
              </a:ext>
            </a:extLst>
          </p:cNvPr>
          <p:cNvSpPr txBox="1">
            <a:spLocks/>
          </p:cNvSpPr>
          <p:nvPr/>
        </p:nvSpPr>
        <p:spPr>
          <a:xfrm>
            <a:off x="5052138" y="1988840"/>
            <a:ext cx="190821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Oracle</a:t>
            </a:r>
          </a:p>
        </p:txBody>
      </p:sp>
    </p:spTree>
    <p:extLst>
      <p:ext uri="{BB962C8B-B14F-4D97-AF65-F5344CB8AC3E}">
        <p14:creationId xmlns:p14="http://schemas.microsoft.com/office/powerpoint/2010/main" val="388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4276814" y="350100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4295800" y="422108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2845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3487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2848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3461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1775521" y="1124745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sp>
        <p:nvSpPr>
          <p:cNvPr id="38" name="Subtitle 1">
            <a:extLst>
              <a:ext uri="{FF2B5EF4-FFF2-40B4-BE49-F238E27FC236}">
                <a16:creationId xmlns:a16="http://schemas.microsoft.com/office/drawing/2014/main" id="{330D77CD-E5A0-734A-8BA0-D267591520A5}"/>
              </a:ext>
            </a:extLst>
          </p:cNvPr>
          <p:cNvSpPr txBox="1">
            <a:spLocks/>
          </p:cNvSpPr>
          <p:nvPr/>
        </p:nvSpPr>
        <p:spPr>
          <a:xfrm>
            <a:off x="2310781" y="4749030"/>
            <a:ext cx="8324549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Start with the parallel repetition of the 3COL protocol.</a:t>
            </a:r>
          </a:p>
        </p:txBody>
      </p:sp>
      <p:sp>
        <p:nvSpPr>
          <p:cNvPr id="39" name="Subtitle 1">
            <a:extLst>
              <a:ext uri="{FF2B5EF4-FFF2-40B4-BE49-F238E27FC236}">
                <a16:creationId xmlns:a16="http://schemas.microsoft.com/office/drawing/2014/main" id="{C4F7E40D-8092-934A-99D2-C7593FC0A4AF}"/>
              </a:ext>
            </a:extLst>
          </p:cNvPr>
          <p:cNvSpPr txBox="1">
            <a:spLocks/>
          </p:cNvSpPr>
          <p:nvPr/>
        </p:nvSpPr>
        <p:spPr>
          <a:xfrm>
            <a:off x="2279577" y="5581594"/>
            <a:ext cx="8324549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Recall: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it is complete, has exponentially small soundness error, and is HVZK.</a:t>
            </a:r>
          </a:p>
        </p:txBody>
      </p:sp>
      <p:sp>
        <p:nvSpPr>
          <p:cNvPr id="41" name="Subtitle 1">
            <a:extLst>
              <a:ext uri="{FF2B5EF4-FFF2-40B4-BE49-F238E27FC236}">
                <a16:creationId xmlns:a16="http://schemas.microsoft.com/office/drawing/2014/main" id="{ED3D0FE3-079A-5347-9940-2A57323908DF}"/>
              </a:ext>
            </a:extLst>
          </p:cNvPr>
          <p:cNvSpPr txBox="1">
            <a:spLocks/>
          </p:cNvSpPr>
          <p:nvPr/>
        </p:nvSpPr>
        <p:spPr>
          <a:xfrm>
            <a:off x="4295800" y="2973541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challenge c</a:t>
            </a:r>
          </a:p>
        </p:txBody>
      </p:sp>
    </p:spTree>
    <p:extLst>
      <p:ext uri="{BB962C8B-B14F-4D97-AF65-F5344CB8AC3E}">
        <p14:creationId xmlns:p14="http://schemas.microsoft.com/office/powerpoint/2010/main" val="3710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4276814" y="350100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4295800" y="422108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2845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3487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2848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3461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1775521" y="1124745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sp>
        <p:nvSpPr>
          <p:cNvPr id="38" name="Subtitle 1">
            <a:extLst>
              <a:ext uri="{FF2B5EF4-FFF2-40B4-BE49-F238E27FC236}">
                <a16:creationId xmlns:a16="http://schemas.microsoft.com/office/drawing/2014/main" id="{330D77CD-E5A0-734A-8BA0-D267591520A5}"/>
              </a:ext>
            </a:extLst>
          </p:cNvPr>
          <p:cNvSpPr txBox="1">
            <a:spLocks/>
          </p:cNvSpPr>
          <p:nvPr/>
        </p:nvSpPr>
        <p:spPr>
          <a:xfrm>
            <a:off x="2063553" y="4605014"/>
            <a:ext cx="8324549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Fiat and Shamir 1986: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 c = H(a). Now the prover can compute the challenge herself!</a:t>
            </a:r>
          </a:p>
        </p:txBody>
      </p:sp>
      <p:sp>
        <p:nvSpPr>
          <p:cNvPr id="41" name="Subtitle 1">
            <a:extLst>
              <a:ext uri="{FF2B5EF4-FFF2-40B4-BE49-F238E27FC236}">
                <a16:creationId xmlns:a16="http://schemas.microsoft.com/office/drawing/2014/main" id="{ED3D0FE3-079A-5347-9940-2A57323908DF}"/>
              </a:ext>
            </a:extLst>
          </p:cNvPr>
          <p:cNvSpPr txBox="1">
            <a:spLocks/>
          </p:cNvSpPr>
          <p:nvPr/>
        </p:nvSpPr>
        <p:spPr>
          <a:xfrm>
            <a:off x="4295800" y="2973541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challenge 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79D09C-B48A-CA49-A3AD-111D5B52FEDD}"/>
              </a:ext>
            </a:extLst>
          </p:cNvPr>
          <p:cNvGrpSpPr/>
          <p:nvPr/>
        </p:nvGrpSpPr>
        <p:grpSpPr>
          <a:xfrm>
            <a:off x="4882954" y="782792"/>
            <a:ext cx="1908212" cy="1283317"/>
            <a:chOff x="3358954" y="782791"/>
            <a:chExt cx="1908212" cy="1283317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62A1EBE-0918-A844-8C5F-A34E54C6B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969"/>
            <a:stretch/>
          </p:blipFill>
          <p:spPr>
            <a:xfrm>
              <a:off x="3740191" y="1121234"/>
              <a:ext cx="1003339" cy="944874"/>
            </a:xfrm>
            <a:prstGeom prst="rect">
              <a:avLst/>
            </a:prstGeom>
          </p:spPr>
        </p:pic>
        <p:sp>
          <p:nvSpPr>
            <p:cNvPr id="63" name="Subtitle 1">
              <a:extLst>
                <a:ext uri="{FF2B5EF4-FFF2-40B4-BE49-F238E27FC236}">
                  <a16:creationId xmlns:a16="http://schemas.microsoft.com/office/drawing/2014/main" id="{87571C2A-DC28-9540-920E-6906EE2F00A1}"/>
                </a:ext>
              </a:extLst>
            </p:cNvPr>
            <p:cNvSpPr txBox="1">
              <a:spLocks/>
            </p:cNvSpPr>
            <p:nvPr/>
          </p:nvSpPr>
          <p:spPr>
            <a:xfrm>
              <a:off x="3358954" y="782791"/>
              <a:ext cx="1908212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Random Oracle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2971F8-7AA0-6640-933B-3262B9ED6118}"/>
                </a:ext>
              </a:extLst>
            </p:cNvPr>
            <p:cNvSpPr/>
            <p:nvPr/>
          </p:nvSpPr>
          <p:spPr>
            <a:xfrm>
              <a:off x="4066800" y="1356188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H</a:t>
              </a:r>
              <a:endParaRPr lang="en-US" dirty="0"/>
            </a:p>
          </p:txBody>
        </p:sp>
      </p:grpSp>
      <p:sp>
        <p:nvSpPr>
          <p:cNvPr id="65" name="Subtitle 1">
            <a:extLst>
              <a:ext uri="{FF2B5EF4-FFF2-40B4-BE49-F238E27FC236}">
                <a16:creationId xmlns:a16="http://schemas.microsoft.com/office/drawing/2014/main" id="{CC24D507-9D8D-5549-B633-3ED7ECCD97E2}"/>
              </a:ext>
            </a:extLst>
          </p:cNvPr>
          <p:cNvSpPr txBox="1">
            <a:spLocks/>
          </p:cNvSpPr>
          <p:nvPr/>
        </p:nvSpPr>
        <p:spPr>
          <a:xfrm>
            <a:off x="2063553" y="5725610"/>
            <a:ext cx="8324549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Potentially harmful for soundness. But in the random oracle model for H, can prove soundness. </a:t>
            </a:r>
          </a:p>
        </p:txBody>
      </p:sp>
      <p:sp>
        <p:nvSpPr>
          <p:cNvPr id="66" name="Subtitle 1">
            <a:extLst>
              <a:ext uri="{FF2B5EF4-FFF2-40B4-BE49-F238E27FC236}">
                <a16:creationId xmlns:a16="http://schemas.microsoft.com/office/drawing/2014/main" id="{7D19C9D2-5401-E74D-98C3-AA0771BCED77}"/>
              </a:ext>
            </a:extLst>
          </p:cNvPr>
          <p:cNvSpPr txBox="1">
            <a:spLocks/>
          </p:cNvSpPr>
          <p:nvPr/>
        </p:nvSpPr>
        <p:spPr>
          <a:xfrm>
            <a:off x="5685784" y="2227804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</a:t>
            </a:r>
          </a:p>
        </p:txBody>
      </p:sp>
      <p:sp>
        <p:nvSpPr>
          <p:cNvPr id="67" name="Subtitle 1">
            <a:extLst>
              <a:ext uri="{FF2B5EF4-FFF2-40B4-BE49-F238E27FC236}">
                <a16:creationId xmlns:a16="http://schemas.microsoft.com/office/drawing/2014/main" id="{BB736735-BE86-4A45-9924-4417481506A7}"/>
              </a:ext>
            </a:extLst>
          </p:cNvPr>
          <p:cNvSpPr txBox="1">
            <a:spLocks/>
          </p:cNvSpPr>
          <p:nvPr/>
        </p:nvSpPr>
        <p:spPr>
          <a:xfrm>
            <a:off x="5716974" y="3713715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</a:t>
            </a:r>
          </a:p>
        </p:txBody>
      </p:sp>
      <p:sp>
        <p:nvSpPr>
          <p:cNvPr id="68" name="Subtitle 1">
            <a:extLst>
              <a:ext uri="{FF2B5EF4-FFF2-40B4-BE49-F238E27FC236}">
                <a16:creationId xmlns:a16="http://schemas.microsoft.com/office/drawing/2014/main" id="{A5953F91-ADD1-964A-BB5E-F4FBCA0B4D3D}"/>
              </a:ext>
            </a:extLst>
          </p:cNvPr>
          <p:cNvSpPr txBox="1">
            <a:spLocks/>
          </p:cNvSpPr>
          <p:nvPr/>
        </p:nvSpPr>
        <p:spPr>
          <a:xfrm>
            <a:off x="5029246" y="2240583"/>
            <a:ext cx="3259346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a, c=H(a), z</a:t>
            </a:r>
          </a:p>
        </p:txBody>
      </p:sp>
    </p:spTree>
    <p:extLst>
      <p:ext uri="{BB962C8B-B14F-4D97-AF65-F5344CB8AC3E}">
        <p14:creationId xmlns:p14="http://schemas.microsoft.com/office/powerpoint/2010/main" val="371612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5" grpId="0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Zero-Knowledge (Interactive) 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6" name="Subtitle 1">
            <a:extLst>
              <a:ext uri="{FF2B5EF4-FFF2-40B4-BE49-F238E27FC236}">
                <a16:creationId xmlns:a16="http://schemas.microsoft.com/office/drawing/2014/main" id="{4B1EE40E-0D77-5C4B-A145-FCB2B0242E49}"/>
              </a:ext>
            </a:extLst>
          </p:cNvPr>
          <p:cNvSpPr txBox="1">
            <a:spLocks/>
          </p:cNvSpPr>
          <p:nvPr/>
        </p:nvSpPr>
        <p:spPr>
          <a:xfrm>
            <a:off x="3744962" y="1136906"/>
            <a:ext cx="652750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Because NP proofs reveal too much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Subtitle 1">
                <a:extLst>
                  <a:ext uri="{FF2B5EF4-FFF2-40B4-BE49-F238E27FC236}">
                    <a16:creationId xmlns:a16="http://schemas.microsoft.com/office/drawing/2014/main" id="{65028B3C-E7D1-DD48-954F-40687AF3D4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3541" y="3870663"/>
                <a:ext cx="7880903" cy="477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Completeness: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3COL, V accepts P’s proof. </a:t>
                </a:r>
              </a:p>
            </p:txBody>
          </p:sp>
        </mc:Choice>
        <mc:Fallback>
          <p:sp>
            <p:nvSpPr>
              <p:cNvPr id="40" name="Subtitle 1">
                <a:extLst>
                  <a:ext uri="{FF2B5EF4-FFF2-40B4-BE49-F238E27FC236}">
                    <a16:creationId xmlns:a16="http://schemas.microsoft.com/office/drawing/2014/main" id="{65028B3C-E7D1-DD48-954F-40687AF3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41" y="3870663"/>
                <a:ext cx="7880903" cy="477416"/>
              </a:xfrm>
              <a:prstGeom prst="rect">
                <a:avLst/>
              </a:prstGeom>
              <a:blipFill>
                <a:blip r:embed="rId3"/>
                <a:stretch>
                  <a:fillRect l="-1288" t="-769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DF040AEE-40FC-984E-8B48-7904D9E1F2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3540" y="4541650"/>
                <a:ext cx="7880903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Soundness: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and any cheating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V rejects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’s proof with probability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≥1−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DF040AEE-40FC-984E-8B48-7904D9E1F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40" y="4541650"/>
                <a:ext cx="7880903" cy="1010233"/>
              </a:xfrm>
              <a:prstGeom prst="rect">
                <a:avLst/>
              </a:prstGeom>
              <a:blipFill>
                <a:blip r:embed="rId4"/>
                <a:stretch>
                  <a:fillRect l="-1288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Subtitle 1">
                <a:extLst>
                  <a:ext uri="{FF2B5EF4-FFF2-40B4-BE49-F238E27FC236}">
                    <a16:creationId xmlns:a16="http://schemas.microsoft.com/office/drawing/2014/main" id="{20FD2552-7BFF-C940-A3C1-19DACC984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700" y="5488002"/>
                <a:ext cx="8583300" cy="13699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3. Zero Knowledge: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cheating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 is a PPT simulator S such that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G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3COL, 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simulates the view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of</a:t>
                </a:r>
                <a:r>
                  <a:rPr lang="en-US" sz="24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>
          <p:sp>
            <p:nvSpPr>
              <p:cNvPr id="42" name="Subtitle 1">
                <a:extLst>
                  <a:ext uri="{FF2B5EF4-FFF2-40B4-BE49-F238E27FC236}">
                    <a16:creationId xmlns:a16="http://schemas.microsoft.com/office/drawing/2014/main" id="{20FD2552-7BFF-C940-A3C1-19DACC98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700" y="5488002"/>
                <a:ext cx="8583300" cy="1369998"/>
              </a:xfrm>
              <a:prstGeom prst="rect">
                <a:avLst/>
              </a:prstGeom>
              <a:blipFill>
                <a:blip r:embed="rId5"/>
                <a:stretch>
                  <a:fillRect l="-1182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48D31B9-B752-3546-923F-0B5DA784A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591" y="1577778"/>
            <a:ext cx="5892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1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4647545" y="2181010"/>
                <a:ext cx="2317236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45" y="2181010"/>
                <a:ext cx="2317236" cy="462947"/>
              </a:xfrm>
              <a:prstGeom prst="rect">
                <a:avLst/>
              </a:prstGeom>
              <a:blipFill>
                <a:blip r:embed="rId4"/>
                <a:stretch>
                  <a:fillRect l="-2174" r="-1576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4276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  <a:blipFill>
                <a:blip r:embed="rId5"/>
                <a:stretch>
                  <a:fillRect l="-121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4204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4012416" y="4571415"/>
                <a:ext cx="4167168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16" y="4571415"/>
                <a:ext cx="4167168" cy="557910"/>
              </a:xfrm>
              <a:prstGeom prst="rect">
                <a:avLst/>
              </a:prstGeom>
              <a:blipFill>
                <a:blip r:embed="rId6"/>
                <a:stretch>
                  <a:fillRect l="-1212" t="-1136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2845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3487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2848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3461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1775521" y="1124745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</p:spTree>
    <p:extLst>
      <p:ext uri="{BB962C8B-B14F-4D97-AF65-F5344CB8AC3E}">
        <p14:creationId xmlns:p14="http://schemas.microsoft.com/office/powerpoint/2010/main" val="14531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3" y="908721"/>
            <a:ext cx="5968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51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51067"/>
              </a:xfrm>
              <a:prstGeom prst="rect">
                <a:avLst/>
              </a:prstGeom>
              <a:blipFill>
                <a:blip r:embed="rId8"/>
                <a:stretch>
                  <a:fillRect l="-1759" t="-588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/>
              <p:nvPr/>
            </p:nvSpPr>
            <p:spPr>
              <a:xfrm>
                <a:off x="2279576" y="2089629"/>
                <a:ext cx="4318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Color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with random, different colors</a:t>
                </a: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089629"/>
                <a:ext cx="4318620" cy="830997"/>
              </a:xfrm>
              <a:prstGeom prst="rect">
                <a:avLst/>
              </a:prstGeom>
              <a:blipFill>
                <a:blip r:embed="rId11"/>
                <a:stretch>
                  <a:fillRect l="-2346" t="-6061" r="-35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2279576" y="2892995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edges red.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2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62" grpId="0"/>
      <p:bldP spid="66" grpId="0"/>
      <p:bldP spid="67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/>
              <p:nvPr/>
            </p:nvSpPr>
            <p:spPr>
              <a:xfrm>
                <a:off x="2279576" y="2089629"/>
                <a:ext cx="4318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Color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with random, different colors</a:t>
                </a: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089629"/>
                <a:ext cx="4318620" cy="830997"/>
              </a:xfrm>
              <a:prstGeom prst="rect">
                <a:avLst/>
              </a:prstGeom>
              <a:blipFill>
                <a:blip r:embed="rId11"/>
                <a:stretch>
                  <a:fillRect l="-2346" t="-6061" r="-351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2279576" y="2892995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edges red.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2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94B68A9-3F14-DB40-B538-1A4DD3B9749B}"/>
              </a:ext>
            </a:extLst>
          </p:cNvPr>
          <p:cNvSpPr/>
          <p:nvPr/>
        </p:nvSpPr>
        <p:spPr>
          <a:xfrm>
            <a:off x="1877794" y="889555"/>
            <a:ext cx="8107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0)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908721"/>
            <a:ext cx="9754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Not-a-Simulator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1)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2279576" y="2089629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Permute a legal coloring and color all edges correctly.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1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1251918"/>
            <a:ext cx="83953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Hybrids 0 and 1 are computationally indistinguishable, assuming the commitment scheme is computationally hiding.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C125ED-06E5-4F43-85B3-148C7F286025}"/>
              </a:ext>
            </a:extLst>
          </p:cNvPr>
          <p:cNvSpPr/>
          <p:nvPr/>
        </p:nvSpPr>
        <p:spPr>
          <a:xfrm>
            <a:off x="1877122" y="2980109"/>
            <a:ext cx="81073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Proof: </a:t>
            </a:r>
            <a:r>
              <a:rPr lang="en-US" sz="2800" dirty="0"/>
              <a:t>By contradiction. Show a reduction that breaks the hiding property of the commitment scheme, assuming there is a distinguisher between hybrids 0 and 1. (More on the board) </a:t>
            </a:r>
          </a:p>
        </p:txBody>
      </p:sp>
    </p:spTree>
    <p:extLst>
      <p:ext uri="{BB962C8B-B14F-4D97-AF65-F5344CB8AC3E}">
        <p14:creationId xmlns:p14="http://schemas.microsoft.com/office/powerpoint/2010/main" val="25274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24119</TotalTime>
  <Words>1861</Words>
  <Application>Microsoft Macintosh PowerPoint</Application>
  <PresentationFormat>Widescreen</PresentationFormat>
  <Paragraphs>267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Cambria Math</vt:lpstr>
      <vt:lpstr>Office Theme</vt:lpstr>
      <vt:lpstr>Purdue CS555: Cryptography Lecture 17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27</cp:revision>
  <dcterms:created xsi:type="dcterms:W3CDTF">2025-08-25T19:13:43Z</dcterms:created>
  <dcterms:modified xsi:type="dcterms:W3CDTF">2025-10-27T13:36:58Z</dcterms:modified>
</cp:coreProperties>
</file>