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77" r:id="rId3"/>
    <p:sldId id="641" r:id="rId4"/>
    <p:sldId id="378" r:id="rId5"/>
    <p:sldId id="380" r:id="rId6"/>
    <p:sldId id="602" r:id="rId7"/>
    <p:sldId id="640" r:id="rId8"/>
    <p:sldId id="603" r:id="rId9"/>
    <p:sldId id="605" r:id="rId10"/>
    <p:sldId id="606" r:id="rId11"/>
    <p:sldId id="618" r:id="rId12"/>
    <p:sldId id="609" r:id="rId13"/>
    <p:sldId id="629" r:id="rId14"/>
    <p:sldId id="623" r:id="rId15"/>
    <p:sldId id="630" r:id="rId16"/>
    <p:sldId id="631" r:id="rId17"/>
    <p:sldId id="632" r:id="rId18"/>
    <p:sldId id="633" r:id="rId19"/>
    <p:sldId id="634" r:id="rId20"/>
    <p:sldId id="636" r:id="rId21"/>
    <p:sldId id="637" r:id="rId22"/>
    <p:sldId id="638" r:id="rId23"/>
    <p:sldId id="610" r:id="rId24"/>
    <p:sldId id="639" r:id="rId25"/>
    <p:sldId id="558" r:id="rId26"/>
    <p:sldId id="1161" r:id="rId27"/>
    <p:sldId id="1162" r:id="rId28"/>
    <p:sldId id="1163" r:id="rId29"/>
    <p:sldId id="1164" r:id="rId30"/>
    <p:sldId id="1167" r:id="rId31"/>
    <p:sldId id="1169" r:id="rId32"/>
    <p:sldId id="1154" r:id="rId33"/>
    <p:sldId id="1171" r:id="rId34"/>
    <p:sldId id="1172" r:id="rId35"/>
    <p:sldId id="11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22"/>
    <p:restoredTop sz="93677"/>
  </p:normalViewPr>
  <p:slideViewPr>
    <p:cSldViewPr snapToGrid="0">
      <p:cViewPr>
        <p:scale>
          <a:sx n="104" d="100"/>
          <a:sy n="104" d="100"/>
        </p:scale>
        <p:origin x="-280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53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21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5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805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24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76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399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8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431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493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4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9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08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62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9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360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196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921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037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52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4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08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19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45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77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21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18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14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7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13" Type="http://schemas.openxmlformats.org/officeDocument/2006/relationships/image" Target="../media/image100.png"/><Relationship Id="rId1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940.png"/><Relationship Id="rId12" Type="http://schemas.openxmlformats.org/officeDocument/2006/relationships/image" Target="../media/image990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0.png"/><Relationship Id="rId11" Type="http://schemas.openxmlformats.org/officeDocument/2006/relationships/image" Target="../media/image980.png"/><Relationship Id="rId5" Type="http://schemas.openxmlformats.org/officeDocument/2006/relationships/image" Target="../media/image39.png"/><Relationship Id="rId15" Type="http://schemas.openxmlformats.org/officeDocument/2006/relationships/image" Target="../media/image40.png"/><Relationship Id="rId10" Type="http://schemas.openxmlformats.org/officeDocument/2006/relationships/image" Target="../media/image970.png"/><Relationship Id="rId19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960.png"/><Relationship Id="rId14" Type="http://schemas.openxmlformats.org/officeDocument/2006/relationships/image" Target="../media/image10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970.png"/><Relationship Id="rId18" Type="http://schemas.openxmlformats.org/officeDocument/2006/relationships/image" Target="../media/image43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960.png"/><Relationship Id="rId17" Type="http://schemas.openxmlformats.org/officeDocument/2006/relationships/image" Target="../media/image101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950.png"/><Relationship Id="rId5" Type="http://schemas.openxmlformats.org/officeDocument/2006/relationships/image" Target="../media/image34.png"/><Relationship Id="rId15" Type="http://schemas.openxmlformats.org/officeDocument/2006/relationships/image" Target="../media/image990.png"/><Relationship Id="rId10" Type="http://schemas.openxmlformats.org/officeDocument/2006/relationships/image" Target="../media/image940.png"/><Relationship Id="rId19" Type="http://schemas.openxmlformats.org/officeDocument/2006/relationships/image" Target="../media/image44.png"/><Relationship Id="rId4" Type="http://schemas.openxmlformats.org/officeDocument/2006/relationships/image" Target="../media/image46.png"/><Relationship Id="rId9" Type="http://schemas.openxmlformats.org/officeDocument/2006/relationships/image" Target="../media/image930.png"/><Relationship Id="rId14" Type="http://schemas.openxmlformats.org/officeDocument/2006/relationships/image" Target="../media/image9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70.png"/><Relationship Id="rId18" Type="http://schemas.openxmlformats.org/officeDocument/2006/relationships/image" Target="../media/image43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960.png"/><Relationship Id="rId17" Type="http://schemas.openxmlformats.org/officeDocument/2006/relationships/image" Target="../media/image101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950.png"/><Relationship Id="rId5" Type="http://schemas.openxmlformats.org/officeDocument/2006/relationships/image" Target="../media/image34.png"/><Relationship Id="rId15" Type="http://schemas.openxmlformats.org/officeDocument/2006/relationships/image" Target="../media/image990.png"/><Relationship Id="rId10" Type="http://schemas.openxmlformats.org/officeDocument/2006/relationships/image" Target="../media/image940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930.png"/><Relationship Id="rId14" Type="http://schemas.openxmlformats.org/officeDocument/2006/relationships/image" Target="../media/image9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60.png"/><Relationship Id="rId3" Type="http://schemas.openxmlformats.org/officeDocument/2006/relationships/image" Target="../media/image34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0.png"/><Relationship Id="rId20" Type="http://schemas.openxmlformats.org/officeDocument/2006/relationships/image" Target="../media/image9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90.png"/><Relationship Id="rId4" Type="http://schemas.openxmlformats.org/officeDocument/2006/relationships/image" Target="../media/image55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02.png"/><Relationship Id="rId3" Type="http://schemas.openxmlformats.org/officeDocument/2006/relationships/image" Target="../media/image34.png"/><Relationship Id="rId21" Type="http://schemas.openxmlformats.org/officeDocument/2006/relationships/image" Target="../media/image104.jpeg"/><Relationship Id="rId7" Type="http://schemas.openxmlformats.org/officeDocument/2006/relationships/image" Target="../media/image121.png"/><Relationship Id="rId12" Type="http://schemas.openxmlformats.org/officeDocument/2006/relationships/image" Target="../media/image136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38.png"/><Relationship Id="rId20" Type="http://schemas.openxmlformats.org/officeDocument/2006/relationships/image" Target="../media/image9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35.png"/><Relationship Id="rId5" Type="http://schemas.openxmlformats.org/officeDocument/2006/relationships/image" Target="../media/image119.png"/><Relationship Id="rId15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103.png"/><Relationship Id="rId4" Type="http://schemas.openxmlformats.org/officeDocument/2006/relationships/image" Target="../media/image55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07.png"/><Relationship Id="rId3" Type="http://schemas.openxmlformats.org/officeDocument/2006/relationships/image" Target="../media/image105.png"/><Relationship Id="rId7" Type="http://schemas.openxmlformats.org/officeDocument/2006/relationships/image" Target="../media/image146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5" Type="http://schemas.openxmlformats.org/officeDocument/2006/relationships/image" Target="../media/image109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5.png"/><Relationship Id="rId3" Type="http://schemas.openxmlformats.org/officeDocument/2006/relationships/image" Target="../media/image134.png"/><Relationship Id="rId7" Type="http://schemas.openxmlformats.org/officeDocument/2006/relationships/image" Target="../media/image170.png"/><Relationship Id="rId12" Type="http://schemas.openxmlformats.org/officeDocument/2006/relationships/image" Target="../media/image174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173.png"/><Relationship Id="rId5" Type="http://schemas.openxmlformats.org/officeDocument/2006/relationships/image" Target="../media/image140.png"/><Relationship Id="rId15" Type="http://schemas.openxmlformats.org/officeDocument/2006/relationships/image" Target="../media/image177.png"/><Relationship Id="rId10" Type="http://schemas.openxmlformats.org/officeDocument/2006/relationships/image" Target="../media/image142.png"/><Relationship Id="rId4" Type="http://schemas.openxmlformats.org/officeDocument/2006/relationships/image" Target="../media/image139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BE42647-E1FC-034A-8543-E53BC19F81AB}"/>
              </a:ext>
            </a:extLst>
          </p:cNvPr>
          <p:cNvSpPr/>
          <p:nvPr/>
        </p:nvSpPr>
        <p:spPr>
          <a:xfrm>
            <a:off x="2278632" y="3045367"/>
            <a:ext cx="8209856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2279576" y="2564905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/>
              <p:nvPr/>
            </p:nvSpPr>
            <p:spPr>
              <a:xfrm>
                <a:off x="2279577" y="3105425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3105425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272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/>
              <p:nvPr/>
            </p:nvSpPr>
            <p:spPr>
              <a:xfrm>
                <a:off x="2294530" y="4168183"/>
                <a:ext cx="9634119" cy="252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predicts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and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correctly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wrong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wrong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predicts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wrong</m:t>
                              </m:r>
                            </m:e>
                          </m:d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4168183"/>
                <a:ext cx="9634119" cy="2523127"/>
              </a:xfrm>
              <a:prstGeom prst="rect">
                <a:avLst/>
              </a:prstGeom>
              <a:blipFill>
                <a:blip r:embed="rId6"/>
                <a:stretch>
                  <a:fillRect l="-92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325FC0C-3ED3-1744-8815-A856046F456A}"/>
              </a:ext>
            </a:extLst>
          </p:cNvPr>
          <p:cNvSpPr/>
          <p:nvPr/>
        </p:nvSpPr>
        <p:spPr>
          <a:xfrm>
            <a:off x="9120336" y="5754742"/>
            <a:ext cx="180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(by union bound)</a:t>
            </a:r>
          </a:p>
        </p:txBody>
      </p:sp>
    </p:spTree>
    <p:extLst>
      <p:ext uri="{BB962C8B-B14F-4D97-AF65-F5344CB8AC3E}">
        <p14:creationId xmlns:p14="http://schemas.microsoft.com/office/powerpoint/2010/main" val="503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/>
      <p:bldP spid="19" grpId="0"/>
      <p:bldP spid="20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FC705AD-670C-F845-A33C-656904B8D059}"/>
              </a:ext>
            </a:extLst>
          </p:cNvPr>
          <p:cNvSpPr/>
          <p:nvPr/>
        </p:nvSpPr>
        <p:spPr>
          <a:xfrm>
            <a:off x="2278632" y="2909073"/>
            <a:ext cx="9330982" cy="29368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/>
              <p:nvPr/>
            </p:nvSpPr>
            <p:spPr>
              <a:xfrm>
                <a:off x="3045532" y="4006553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a guess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532" y="4006553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274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/>
              <p:nvPr/>
            </p:nvSpPr>
            <p:spPr>
              <a:xfrm>
                <a:off x="2726578" y="3483736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times: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78" y="3483736"/>
                <a:ext cx="7977935" cy="461665"/>
              </a:xfrm>
              <a:prstGeom prst="rect">
                <a:avLst/>
              </a:prstGeom>
              <a:blipFill>
                <a:blip r:embed="rId6"/>
                <a:stretch>
                  <a:fillRect l="-1113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/>
              <p:nvPr/>
            </p:nvSpPr>
            <p:spPr>
              <a:xfrm>
                <a:off x="2711625" y="4880249"/>
                <a:ext cx="84734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Compute the majority of all such guesses and set the bit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5" y="4880249"/>
                <a:ext cx="8473446" cy="461665"/>
              </a:xfrm>
              <a:prstGeom prst="rect">
                <a:avLst/>
              </a:prstGeom>
              <a:blipFill>
                <a:blip r:embed="rId7"/>
                <a:stretch>
                  <a:fillRect l="-1198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/>
              <p:nvPr/>
            </p:nvSpPr>
            <p:spPr>
              <a:xfrm>
                <a:off x="2303241" y="2993400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41" y="2993400"/>
                <a:ext cx="7977935" cy="461665"/>
              </a:xfrm>
              <a:prstGeom prst="rect">
                <a:avLst/>
              </a:prstGeom>
              <a:blipFill>
                <a:blip r:embed="rId8"/>
                <a:stretch>
                  <a:fillRect l="-127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/>
              <p:nvPr/>
            </p:nvSpPr>
            <p:spPr>
              <a:xfrm>
                <a:off x="2294530" y="5384305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Output the concatenation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5384305"/>
                <a:ext cx="7977935" cy="461665"/>
              </a:xfrm>
              <a:prstGeom prst="rect">
                <a:avLst/>
              </a:prstGeom>
              <a:blipFill>
                <a:blip r:embed="rId9"/>
                <a:stretch>
                  <a:fillRect l="-111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1D6966A-C01A-3C45-8B8C-4F8542BDFBCB}"/>
              </a:ext>
            </a:extLst>
          </p:cNvPr>
          <p:cNvSpPr/>
          <p:nvPr/>
        </p:nvSpPr>
        <p:spPr>
          <a:xfrm>
            <a:off x="2303240" y="2420889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Inverter A: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EB243-3882-4841-B4D2-36B3DFF37B26}"/>
              </a:ext>
            </a:extLst>
          </p:cNvPr>
          <p:cNvSpPr/>
          <p:nvPr/>
        </p:nvSpPr>
        <p:spPr>
          <a:xfrm>
            <a:off x="2344107" y="6126053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Analysis: Chernoff + Union Bound</a:t>
            </a:r>
          </a:p>
        </p:txBody>
      </p:sp>
    </p:spTree>
    <p:extLst>
      <p:ext uri="{BB962C8B-B14F-4D97-AF65-F5344CB8AC3E}">
        <p14:creationId xmlns:p14="http://schemas.microsoft.com/office/powerpoint/2010/main" val="11779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 the real Proof…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BE42647-E1FC-034A-8543-E53BC19F81AB}"/>
              </a:ext>
            </a:extLst>
          </p:cNvPr>
          <p:cNvSpPr/>
          <p:nvPr/>
        </p:nvSpPr>
        <p:spPr>
          <a:xfrm>
            <a:off x="2278632" y="3045367"/>
            <a:ext cx="8209856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/>
              <p:nvPr/>
            </p:nvSpPr>
            <p:spPr>
              <a:xfrm>
                <a:off x="2279577" y="3105425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3105425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272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/>
              <p:nvPr/>
            </p:nvSpPr>
            <p:spPr>
              <a:xfrm>
                <a:off x="2294530" y="4168183"/>
                <a:ext cx="9634119" cy="252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predicts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and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correctly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wrong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wrong</m:t>
                            </m:r>
                          </m:e>
                        </m:d>
                      </m:e>
                    </m:func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m:t>predicts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m:t>wrong</m:t>
                              </m:r>
                            </m:e>
                          </m:d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4168183"/>
                <a:ext cx="9634119" cy="2523127"/>
              </a:xfrm>
              <a:prstGeom prst="rect">
                <a:avLst/>
              </a:prstGeom>
              <a:blipFill>
                <a:blip r:embed="rId6"/>
                <a:stretch>
                  <a:fillRect l="-92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325FC0C-3ED3-1744-8815-A856046F456A}"/>
              </a:ext>
            </a:extLst>
          </p:cNvPr>
          <p:cNvSpPr/>
          <p:nvPr/>
        </p:nvSpPr>
        <p:spPr>
          <a:xfrm>
            <a:off x="9120336" y="5754742"/>
            <a:ext cx="180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(by union bound)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9AEB4C8A-BFEA-3B19-62A2-703ADA339A8C}"/>
              </a:ext>
            </a:extLst>
          </p:cNvPr>
          <p:cNvSpPr txBox="1">
            <a:spLocks/>
          </p:cNvSpPr>
          <p:nvPr/>
        </p:nvSpPr>
        <p:spPr>
          <a:xfrm>
            <a:off x="1544543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Who’s the culprit here?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Line Callout 1 1">
            <a:extLst>
              <a:ext uri="{FF2B5EF4-FFF2-40B4-BE49-F238E27FC236}">
                <a16:creationId xmlns:a16="http://schemas.microsoft.com/office/drawing/2014/main" id="{79D76043-CACC-2519-DC94-C76258143540}"/>
              </a:ext>
            </a:extLst>
          </p:cNvPr>
          <p:cNvSpPr/>
          <p:nvPr/>
        </p:nvSpPr>
        <p:spPr>
          <a:xfrm flipH="1">
            <a:off x="158178" y="4800328"/>
            <a:ext cx="2699321" cy="1292968"/>
          </a:xfrm>
          <a:prstGeom prst="borderCallout1">
            <a:avLst>
              <a:gd name="adj1" fmla="val 51218"/>
              <a:gd name="adj2" fmla="val -1250"/>
              <a:gd name="adj3" fmla="val 73539"/>
              <a:gd name="adj4" fmla="val -819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 need a more careful analysis on their correlation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2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 on to the Real 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2279576" y="2564905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Pairwise independence</a:t>
            </a:r>
          </a:p>
        </p:txBody>
      </p:sp>
    </p:spTree>
    <p:extLst>
      <p:ext uri="{BB962C8B-B14F-4D97-AF65-F5344CB8AC3E}">
        <p14:creationId xmlns:p14="http://schemas.microsoft.com/office/powerpoint/2010/main" val="16920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24000" y="5258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Proof of the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7488832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7488832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B606F6A-73EC-9B1A-C861-46D28551E6A8}"/>
              </a:ext>
            </a:extLst>
          </p:cNvPr>
          <p:cNvSpPr/>
          <p:nvPr/>
        </p:nvSpPr>
        <p:spPr>
          <a:xfrm>
            <a:off x="2271114" y="2744587"/>
            <a:ext cx="778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a minute, assume we have a bit of help/advice.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D3CF2-B4B4-B948-05DD-EAEB920D3A97}"/>
              </a:ext>
            </a:extLst>
          </p:cNvPr>
          <p:cNvSpPr/>
          <p:nvPr/>
        </p:nvSpPr>
        <p:spPr>
          <a:xfrm>
            <a:off x="2278632" y="3284984"/>
            <a:ext cx="6409656" cy="136815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/>
              <p:nvPr/>
            </p:nvSpPr>
            <p:spPr>
              <a:xfrm>
                <a:off x="2279577" y="3345043"/>
                <a:ext cx="62646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ask the Oracle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 us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3345043"/>
                <a:ext cx="6264696" cy="1200329"/>
              </a:xfrm>
              <a:prstGeom prst="rect">
                <a:avLst/>
              </a:prstGeom>
              <a:blipFill>
                <a:blip r:embed="rId5"/>
                <a:stretch>
                  <a:fillRect l="-1619"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147BFCD-A12C-93DE-01EF-7B5D1A1DD9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10335" r="20470" b="3420"/>
          <a:stretch/>
        </p:blipFill>
        <p:spPr>
          <a:xfrm>
            <a:off x="9888125" y="2056332"/>
            <a:ext cx="1913815" cy="1938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329FC4-7ABC-4BC8-F69E-B3922AEBF046}"/>
                  </a:ext>
                </a:extLst>
              </p:cNvPr>
              <p:cNvSpPr/>
              <p:nvPr/>
            </p:nvSpPr>
            <p:spPr>
              <a:xfrm>
                <a:off x="2294530" y="4907034"/>
                <a:ext cx="9634119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correctly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+1/2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329FC4-7ABC-4BC8-F69E-B3922AEB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4907034"/>
                <a:ext cx="9634119" cy="983218"/>
              </a:xfrm>
              <a:prstGeom prst="rect">
                <a:avLst/>
              </a:prstGeom>
              <a:blipFill>
                <a:blip r:embed="rId7"/>
                <a:stretch>
                  <a:fillRect l="-921" t="-512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1732C08-5F8B-403E-6C16-59B6A69BBA2D}"/>
              </a:ext>
            </a:extLst>
          </p:cNvPr>
          <p:cNvSpPr/>
          <p:nvPr/>
        </p:nvSpPr>
        <p:spPr>
          <a:xfrm>
            <a:off x="10056440" y="6237313"/>
            <a:ext cx="360040" cy="38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85BDB-485F-4FD8-21E7-38E84C1F8857}"/>
              </a:ext>
            </a:extLst>
          </p:cNvPr>
          <p:cNvSpPr/>
          <p:nvPr/>
        </p:nvSpPr>
        <p:spPr>
          <a:xfrm>
            <a:off x="2927648" y="635783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(attributed to Charlie </a:t>
            </a:r>
            <a:r>
              <a:rPr lang="en-US" sz="2400" dirty="0" err="1"/>
              <a:t>Rackoff</a:t>
            </a:r>
            <a:r>
              <a:rPr lang="en-US" sz="2400" dirty="0"/>
              <a:t>)</a:t>
            </a:r>
          </a:p>
        </p:txBody>
      </p:sp>
      <p:pic>
        <p:nvPicPr>
          <p:cNvPr id="5" name="Picture 2" descr="耄耋惊讶表情包- 抖音">
            <a:extLst>
              <a:ext uri="{FF2B5EF4-FFF2-40B4-BE49-F238E27FC236}">
                <a16:creationId xmlns:a16="http://schemas.microsoft.com/office/drawing/2014/main" id="{32D00C96-14B8-F378-9FA3-030CDD00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25" y="4315908"/>
            <a:ext cx="2197698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8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3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7488832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7488832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63D3CF2-B4B4-B948-05DD-EAEB920D3A97}"/>
              </a:ext>
            </a:extLst>
          </p:cNvPr>
          <p:cNvSpPr/>
          <p:nvPr/>
        </p:nvSpPr>
        <p:spPr>
          <a:xfrm>
            <a:off x="2278632" y="3284985"/>
            <a:ext cx="8137848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/>
              <p:nvPr/>
            </p:nvSpPr>
            <p:spPr>
              <a:xfrm>
                <a:off x="2279577" y="3345043"/>
                <a:ext cx="79573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guess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 us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3345043"/>
                <a:ext cx="7957391" cy="830997"/>
              </a:xfrm>
              <a:prstGeom prst="rect">
                <a:avLst/>
              </a:prstGeom>
              <a:blipFill>
                <a:blip r:embed="rId5"/>
                <a:stretch>
                  <a:fillRect l="-1276" t="-6061" r="-175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DD8E419-CF86-ACBC-6DBF-26C1A32E3AFF}"/>
              </a:ext>
            </a:extLst>
          </p:cNvPr>
          <p:cNvSpPr/>
          <p:nvPr/>
        </p:nvSpPr>
        <p:spPr>
          <a:xfrm>
            <a:off x="2256929" y="4490284"/>
            <a:ext cx="7957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our guesses are all correct, then the analysis works out just as before.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869104-12FB-6DA8-0255-88504046291C}"/>
                  </a:ext>
                </a:extLst>
              </p:cNvPr>
              <p:cNvSpPr/>
              <p:nvPr/>
            </p:nvSpPr>
            <p:spPr>
              <a:xfrm>
                <a:off x="2256927" y="5431579"/>
                <a:ext cx="90956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But what’s the chance…?  </a:t>
                </a:r>
              </a:p>
              <a:p>
                <a:r>
                  <a:rPr lang="en-US" sz="2400" dirty="0"/>
                  <a:t>Let’s focus 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possibility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869104-12FB-6DA8-0255-885040462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27" y="5431579"/>
                <a:ext cx="9095657" cy="830997"/>
              </a:xfrm>
              <a:prstGeom prst="rect">
                <a:avLst/>
              </a:prstGeom>
              <a:blipFill>
                <a:blip r:embed="rId6"/>
                <a:stretch>
                  <a:fillRect l="-976" t="-606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72E573B2-EBB9-D52B-C053-0FDA0EC14FBA}"/>
              </a:ext>
            </a:extLst>
          </p:cNvPr>
          <p:cNvSpPr txBox="1">
            <a:spLocks/>
          </p:cNvSpPr>
          <p:nvPr/>
        </p:nvSpPr>
        <p:spPr>
          <a:xfrm>
            <a:off x="1524000" y="5258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Proof of the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080DE-0014-24A0-C77B-10C55EE1E4B5}"/>
              </a:ext>
            </a:extLst>
          </p:cNvPr>
          <p:cNvSpPr/>
          <p:nvPr/>
        </p:nvSpPr>
        <p:spPr>
          <a:xfrm>
            <a:off x="2927648" y="635783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(attributed to Charlie </a:t>
            </a:r>
            <a:r>
              <a:rPr lang="en-US" sz="2400" dirty="0" err="1"/>
              <a:t>Rackoff</a:t>
            </a:r>
            <a:r>
              <a:rPr lang="en-US" sz="2400" dirty="0"/>
              <a:t>)</a:t>
            </a:r>
          </a:p>
        </p:txBody>
      </p:sp>
      <p:pic>
        <p:nvPicPr>
          <p:cNvPr id="7" name="Picture 2" descr="耄耋惊讶表情包- 抖音">
            <a:extLst>
              <a:ext uri="{FF2B5EF4-FFF2-40B4-BE49-F238E27FC236}">
                <a16:creationId xmlns:a16="http://schemas.microsoft.com/office/drawing/2014/main" id="{C0ED347A-9AF1-037E-EC77-1B67409A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25" y="4315908"/>
            <a:ext cx="2197698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CDFE73-D3B3-B6E8-56D7-7B568BBA8E2B}"/>
              </a:ext>
            </a:extLst>
          </p:cNvPr>
          <p:cNvSpPr/>
          <p:nvPr/>
        </p:nvSpPr>
        <p:spPr>
          <a:xfrm>
            <a:off x="1973288" y="2996953"/>
            <a:ext cx="8515200" cy="2502911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631504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Parsimony in Guessing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6CC8F2-1039-C796-B4CE-C4AB05156130}"/>
                  </a:ext>
                </a:extLst>
              </p:cNvPr>
              <p:cNvSpPr/>
              <p:nvPr/>
            </p:nvSpPr>
            <p:spPr>
              <a:xfrm>
                <a:off x="1973288" y="1040690"/>
                <a:ext cx="8515200" cy="921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random “seed vectors”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2400" dirty="0"/>
                  <a:t>, and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guess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all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6CC8F2-1039-C796-B4CE-C4AB05156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88" y="1040690"/>
                <a:ext cx="8515200" cy="921021"/>
              </a:xfrm>
              <a:prstGeom prst="rect">
                <a:avLst/>
              </a:prstGeom>
              <a:blipFill>
                <a:blip r:embed="rId3"/>
                <a:stretch>
                  <a:fillRect l="-1190" t="-4110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0F7587-FC4F-7EB5-A87C-1DE88D806263}"/>
                  </a:ext>
                </a:extLst>
              </p:cNvPr>
              <p:cNvSpPr/>
              <p:nvPr/>
            </p:nvSpPr>
            <p:spPr>
              <a:xfrm>
                <a:off x="1973288" y="1916832"/>
                <a:ext cx="8694712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probability that all guesses are correct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which is not bad.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0F7587-FC4F-7EB5-A87C-1DE88D806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88" y="1916832"/>
                <a:ext cx="8694712" cy="983218"/>
              </a:xfrm>
              <a:prstGeom prst="rect">
                <a:avLst/>
              </a:prstGeom>
              <a:blipFill>
                <a:blip r:embed="rId4"/>
                <a:stretch>
                  <a:fillRect l="-1166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0FC-1337-C3E5-B033-D30AA4B70CAD}"/>
                  </a:ext>
                </a:extLst>
              </p:cNvPr>
              <p:cNvSpPr/>
              <p:nvPr/>
            </p:nvSpPr>
            <p:spPr>
              <a:xfrm>
                <a:off x="1995718" y="3072536"/>
                <a:ext cx="837118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From the seed vectors, generate many 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denote all possible non-empty subsets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{1,2,…,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+1)}.</m:t>
                        </m:r>
                      </m:e>
                    </m:func>
                  </m:oMath>
                </a14:m>
                <a:r>
                  <a:rPr lang="en-US" sz="2400" dirty="0"/>
                  <a:t> We will let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0FC-1337-C3E5-B033-D30AA4B70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718" y="3072536"/>
                <a:ext cx="8371184" cy="1569660"/>
              </a:xfrm>
              <a:prstGeom prst="rect">
                <a:avLst/>
              </a:prstGeom>
              <a:blipFill>
                <a:blip r:embed="rId5"/>
                <a:stretch>
                  <a:fillRect l="-1059" t="-2400" b="-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51004-86A5-6CBE-ED44-752D1E2E3054}"/>
                  </a:ext>
                </a:extLst>
              </p:cNvPr>
              <p:cNvSpPr txBox="1"/>
              <p:nvPr/>
            </p:nvSpPr>
            <p:spPr>
              <a:xfrm>
                <a:off x="2567608" y="4792955"/>
                <a:ext cx="7416824" cy="565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       and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51004-86A5-6CBE-ED44-752D1E2E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4792955"/>
                <a:ext cx="7416824" cy="565283"/>
              </a:xfrm>
              <a:prstGeom prst="rect">
                <a:avLst/>
              </a:prstGeom>
              <a:blipFill>
                <a:blip r:embed="rId6"/>
                <a:stretch>
                  <a:fillRect t="-8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F5755E-4C9F-0F6A-0CD0-7E92083BCB7B}"/>
                  </a:ext>
                </a:extLst>
              </p:cNvPr>
              <p:cNvSpPr/>
              <p:nvPr/>
            </p:nvSpPr>
            <p:spPr>
              <a:xfrm>
                <a:off x="1999565" y="5730768"/>
                <a:ext cx="8371184" cy="866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Key Observation:  </a:t>
                </a:r>
                <a:r>
                  <a:rPr lang="en-US" sz="2400" dirty="0"/>
                  <a:t>If the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2400" dirty="0"/>
                  <a:t> are all correct, then so 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F5755E-4C9F-0F6A-0CD0-7E92083BC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65" y="5730768"/>
                <a:ext cx="8371184" cy="866584"/>
              </a:xfrm>
              <a:prstGeom prst="rect">
                <a:avLst/>
              </a:prstGeom>
              <a:blipFill>
                <a:blip r:embed="rId7"/>
                <a:stretch>
                  <a:fillRect l="-1212" t="-4348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0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4" grpId="0"/>
      <p:bldP spid="5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C705AD-670C-F845-A33C-656904B8D059}"/>
              </a:ext>
            </a:extLst>
          </p:cNvPr>
          <p:cNvSpPr/>
          <p:nvPr/>
        </p:nvSpPr>
        <p:spPr>
          <a:xfrm>
            <a:off x="2063551" y="1444080"/>
            <a:ext cx="9284805" cy="4577209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/>
              <p:nvPr/>
            </p:nvSpPr>
            <p:spPr>
              <a:xfrm>
                <a:off x="2830452" y="4181872"/>
                <a:ext cx="72119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XOR P’s reply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get a guess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52" y="4181872"/>
                <a:ext cx="7211980" cy="830997"/>
              </a:xfrm>
              <a:prstGeom prst="rect">
                <a:avLst/>
              </a:prstGeom>
              <a:blipFill>
                <a:blip r:embed="rId3"/>
                <a:stretch>
                  <a:fillRect l="-1230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/>
              <p:nvPr/>
            </p:nvSpPr>
            <p:spPr>
              <a:xfrm>
                <a:off x="2511498" y="3659054"/>
                <a:ext cx="7977935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times: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498" y="3659054"/>
                <a:ext cx="7977935" cy="470000"/>
              </a:xfrm>
              <a:prstGeom prst="rect">
                <a:avLst/>
              </a:prstGeom>
              <a:blipFill>
                <a:blip r:embed="rId4"/>
                <a:stretch>
                  <a:fillRect l="-1111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/>
              <p:nvPr/>
            </p:nvSpPr>
            <p:spPr>
              <a:xfrm>
                <a:off x="2496545" y="5055568"/>
                <a:ext cx="83946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Compute the majority of all such guesses and set the bit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545" y="5055568"/>
                <a:ext cx="8394612" cy="461665"/>
              </a:xfrm>
              <a:prstGeom prst="rect">
                <a:avLst/>
              </a:prstGeom>
              <a:blipFill>
                <a:blip r:embed="rId5"/>
                <a:stretch>
                  <a:fillRect l="-1057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/>
              <p:nvPr/>
            </p:nvSpPr>
            <p:spPr>
              <a:xfrm>
                <a:off x="2088161" y="3168719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61" y="3168719"/>
                <a:ext cx="7977935" cy="461665"/>
              </a:xfrm>
              <a:prstGeom prst="rect">
                <a:avLst/>
              </a:prstGeom>
              <a:blipFill>
                <a:blip r:embed="rId6"/>
                <a:stretch>
                  <a:fillRect l="-1272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/>
              <p:nvPr/>
            </p:nvSpPr>
            <p:spPr>
              <a:xfrm>
                <a:off x="2079450" y="5559624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Output the concatenation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50" y="5559624"/>
                <a:ext cx="7977935" cy="461665"/>
              </a:xfrm>
              <a:prstGeom prst="rect">
                <a:avLst/>
              </a:prstGeom>
              <a:blipFill>
                <a:blip r:embed="rId7"/>
                <a:stretch>
                  <a:fillRect l="-11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48BEF62A-4F2E-482D-8DED-52992330B442}"/>
              </a:ext>
            </a:extLst>
          </p:cNvPr>
          <p:cNvSpPr txBox="1">
            <a:spLocks/>
          </p:cNvSpPr>
          <p:nvPr/>
        </p:nvSpPr>
        <p:spPr>
          <a:xfrm>
            <a:off x="1544543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OWF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2D850EA-7D7C-46CD-B9AC-372F25279073}"/>
                  </a:ext>
                </a:extLst>
              </p:cNvPr>
              <p:cNvSpPr/>
              <p:nvPr/>
            </p:nvSpPr>
            <p:spPr>
              <a:xfrm>
                <a:off x="2179513" y="1594899"/>
                <a:ext cx="7977935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Generate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 and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2D850EA-7D7C-46CD-B9AC-372F25279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3" y="1594899"/>
                <a:ext cx="7977935" cy="497252"/>
              </a:xfrm>
              <a:prstGeom prst="rect">
                <a:avLst/>
              </a:prstGeom>
              <a:blipFill>
                <a:blip r:embed="rId8"/>
                <a:stretch>
                  <a:fillRect l="-1113" t="-7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61DE61-BD0B-C60B-3002-55D3DB9ECFC8}"/>
                  </a:ext>
                </a:extLst>
              </p:cNvPr>
              <p:cNvSpPr/>
              <p:nvPr/>
            </p:nvSpPr>
            <p:spPr>
              <a:xfrm>
                <a:off x="2136504" y="2170963"/>
                <a:ext cx="8209856" cy="866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them,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 and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as in the previous slide.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61DE61-BD0B-C60B-3002-55D3DB9EC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04" y="2170963"/>
                <a:ext cx="8209856" cy="866584"/>
              </a:xfrm>
              <a:prstGeom prst="rect">
                <a:avLst/>
              </a:prstGeom>
              <a:blipFill>
                <a:blip r:embed="rId9"/>
                <a:stretch>
                  <a:fillRect l="-1236" t="-2857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68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/>
              <p:nvPr/>
            </p:nvSpPr>
            <p:spPr>
              <a:xfrm>
                <a:off x="2179512" y="1412776"/>
                <a:ext cx="8308976" cy="866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Let’s condition on the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 being all correct.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2" y="1412776"/>
                <a:ext cx="8308976" cy="866584"/>
              </a:xfrm>
              <a:prstGeom prst="rect">
                <a:avLst/>
              </a:prstGeom>
              <a:blipFill>
                <a:blip r:embed="rId3"/>
                <a:stretch>
                  <a:fillRect l="-1067" t="-4348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DDED6D-3C15-B0B5-BDBC-276E68415F1C}"/>
                  </a:ext>
                </a:extLst>
              </p:cNvPr>
              <p:cNvSpPr/>
              <p:nvPr/>
            </p:nvSpPr>
            <p:spPr>
              <a:xfrm>
                <a:off x="2179512" y="2211669"/>
                <a:ext cx="83089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 main issue</a:t>
                </a:r>
                <a:r>
                  <a:rPr lang="en-US" sz="2400" dirty="0"/>
                  <a:t>: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not independent (can’t do Chernoff)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DDED6D-3C15-B0B5-BDBC-276E68415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2" y="2211669"/>
                <a:ext cx="8308976" cy="830997"/>
              </a:xfrm>
              <a:prstGeom prst="rect">
                <a:avLst/>
              </a:prstGeom>
              <a:blipFill>
                <a:blip r:embed="rId4"/>
                <a:stretch>
                  <a:fillRect l="-1067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D86898-F2CD-1162-35C3-66734DF9B608}"/>
                  </a:ext>
                </a:extLst>
              </p:cNvPr>
              <p:cNvSpPr/>
              <p:nvPr/>
            </p:nvSpPr>
            <p:spPr>
              <a:xfrm>
                <a:off x="2179512" y="2967336"/>
                <a:ext cx="8308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Key Observation</a:t>
                </a:r>
                <a:r>
                  <a:rPr lang="en-US" sz="2400" dirty="0"/>
                  <a:t>: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are</a:t>
                </a:r>
                <a:r>
                  <a:rPr lang="en-US" sz="2400" dirty="0"/>
                  <a:t> pairwise independent.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D86898-F2CD-1162-35C3-66734DF9B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2" y="2967336"/>
                <a:ext cx="8308976" cy="461665"/>
              </a:xfrm>
              <a:prstGeom prst="rect">
                <a:avLst/>
              </a:prstGeom>
              <a:blipFill>
                <a:blip r:embed="rId5"/>
                <a:stretch>
                  <a:fillRect l="-1067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5638DEF-EFDE-8508-9276-A548C716711B}"/>
              </a:ext>
            </a:extLst>
          </p:cNvPr>
          <p:cNvSpPr/>
          <p:nvPr/>
        </p:nvSpPr>
        <p:spPr>
          <a:xfrm>
            <a:off x="4483768" y="3501009"/>
            <a:ext cx="4492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Therefore, can apply Chebyshev!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638A45-55DC-EE78-A3B2-9D51317EEDA8}"/>
                  </a:ext>
                </a:extLst>
              </p:cNvPr>
              <p:cNvSpPr txBox="1"/>
              <p:nvPr/>
            </p:nvSpPr>
            <p:spPr>
              <a:xfrm>
                <a:off x="2197768" y="4509121"/>
                <a:ext cx="847023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We will have 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that 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Inverter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succeeds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|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all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guesses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correct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good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≥0.99.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638A45-55DC-EE78-A3B2-9D51317EE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68" y="4509121"/>
                <a:ext cx="8470233" cy="830997"/>
              </a:xfrm>
              <a:prstGeom prst="rect">
                <a:avLst/>
              </a:prstGeom>
              <a:blipFill>
                <a:blip r:embed="rId6"/>
                <a:stretch>
                  <a:fillRect l="-1198" t="-606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0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F595-AE20-112B-6516-6103074F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DCDE-045C-A726-5977-0356E247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Implication of One-way Function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 of PRG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 of Hardcore Bit (</a:t>
            </a:r>
            <a:r>
              <a:rPr lang="en-US" sz="28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</a:t>
            </a:r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-Levin (GL) Theorem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11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/>
              <p:nvPr/>
            </p:nvSpPr>
            <p:spPr>
              <a:xfrm>
                <a:off x="2063552" y="1412776"/>
                <a:ext cx="8308976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probability that a single iteration of the inner loop gives the correct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+1/2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412776"/>
                <a:ext cx="8308976" cy="983218"/>
              </a:xfrm>
              <a:prstGeom prst="rect">
                <a:avLst/>
              </a:prstGeom>
              <a:blipFill>
                <a:blip r:embed="rId3"/>
                <a:stretch>
                  <a:fillRect l="-1069" t="-5128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B619B4-3837-FF79-2962-A708E0398422}"/>
                  </a:ext>
                </a:extLst>
              </p:cNvPr>
              <p:cNvSpPr/>
              <p:nvPr/>
            </p:nvSpPr>
            <p:spPr>
              <a:xfrm>
                <a:off x="2063552" y="2607296"/>
                <a:ext cx="8784976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this be the good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(for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iteration of the inner loop).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B619B4-3837-FF79-2962-A708E0398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607296"/>
                <a:ext cx="8784976" cy="837537"/>
              </a:xfrm>
              <a:prstGeom prst="rect">
                <a:avLst/>
              </a:prstGeom>
              <a:blipFill>
                <a:blip r:embed="rId4"/>
                <a:stretch>
                  <a:fillRect l="-1010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07C75-80C5-6B7B-A1D5-241DD80C639C}"/>
                  </a:ext>
                </a:extLst>
              </p:cNvPr>
              <p:cNvSpPr/>
              <p:nvPr/>
            </p:nvSpPr>
            <p:spPr>
              <a:xfrm>
                <a:off x="2063552" y="3329629"/>
                <a:ext cx="8308976" cy="95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majority decision is correct if the number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that occur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07C75-80C5-6B7B-A1D5-241DD80C6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3329629"/>
                <a:ext cx="8308976" cy="953915"/>
              </a:xfrm>
              <a:prstGeom prst="rect">
                <a:avLst/>
              </a:prstGeom>
              <a:blipFill>
                <a:blip r:embed="rId5"/>
                <a:stretch>
                  <a:fillRect l="-1069" t="-5263" r="-1221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/>
              <p:nvPr/>
            </p:nvSpPr>
            <p:spPr>
              <a:xfrm>
                <a:off x="2063552" y="4581128"/>
                <a:ext cx="8308976" cy="1025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expected number of events that occur is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100 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581128"/>
                <a:ext cx="8308976" cy="1025794"/>
              </a:xfrm>
              <a:prstGeom prst="rect">
                <a:avLst/>
              </a:prstGeom>
              <a:blipFill>
                <a:blip r:embed="rId6"/>
                <a:stretch>
                  <a:fillRect l="-1069" t="-487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/>
              <p:nvPr/>
            </p:nvSpPr>
            <p:spPr>
              <a:xfrm>
                <a:off x="2075747" y="5733080"/>
                <a:ext cx="8308976" cy="100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variance (independent sum) is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47" y="5733080"/>
                <a:ext cx="8308976" cy="1008289"/>
              </a:xfrm>
              <a:prstGeom prst="rect">
                <a:avLst/>
              </a:prstGeom>
              <a:blipFill>
                <a:blip r:embed="rId7"/>
                <a:stretch>
                  <a:fillRect l="-1069" t="-5000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1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/>
              <p:nvPr/>
            </p:nvSpPr>
            <p:spPr>
              <a:xfrm>
                <a:off x="2195373" y="1083432"/>
                <a:ext cx="8308976" cy="1025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expected number of events that occur is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100 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73" y="1083432"/>
                <a:ext cx="8308976" cy="1025794"/>
              </a:xfrm>
              <a:prstGeom prst="rect">
                <a:avLst/>
              </a:prstGeom>
              <a:blipFill>
                <a:blip r:embed="rId3"/>
                <a:stretch>
                  <a:fillRect l="-1067" t="-487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/>
              <p:nvPr/>
            </p:nvSpPr>
            <p:spPr>
              <a:xfrm>
                <a:off x="2207568" y="2235384"/>
                <a:ext cx="8308976" cy="638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variance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235384"/>
                <a:ext cx="8308976" cy="638957"/>
              </a:xfrm>
              <a:prstGeom prst="rect">
                <a:avLst/>
              </a:prstGeom>
              <a:blipFill>
                <a:blip r:embed="rId4"/>
                <a:stretch>
                  <a:fillRect l="-106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F6230B-DA89-D9B9-8BDA-3A488AE4481E}"/>
                  </a:ext>
                </a:extLst>
              </p:cNvPr>
              <p:cNvSpPr/>
              <p:nvPr/>
            </p:nvSpPr>
            <p:spPr>
              <a:xfrm>
                <a:off x="2207568" y="3068961"/>
                <a:ext cx="8308976" cy="1232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By an application of Chebyshev, we have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𝑚𝑎𝑗𝑜𝑟𝑖𝑡𝑦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𝑑𝑒𝑐𝑖𝑠𝑖𝑜𝑛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𝑖𝑛𝑐𝑜𝑟𝑟𝑒𝑐𝑡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𝑛𝑝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F6230B-DA89-D9B9-8BDA-3A488AE4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3068961"/>
                <a:ext cx="8308976" cy="1232069"/>
              </a:xfrm>
              <a:prstGeom prst="rect">
                <a:avLst/>
              </a:prstGeom>
              <a:blipFill>
                <a:blip r:embed="rId5"/>
                <a:stretch>
                  <a:fillRect l="-1067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34D693-82CF-F50F-7562-4E2029121CDC}"/>
                  </a:ext>
                </a:extLst>
              </p:cNvPr>
              <p:cNvSpPr/>
              <p:nvPr/>
            </p:nvSpPr>
            <p:spPr>
              <a:xfrm>
                <a:off x="2207568" y="4573195"/>
                <a:ext cx="8308976" cy="985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By an application of union bound, we have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𝑜𝑛𝑒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𝑖𝑛𝑐𝑜𝑟𝑟𝑒𝑐𝑡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=1/100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34D693-82CF-F50F-7562-4E2029121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573195"/>
                <a:ext cx="8308976" cy="985526"/>
              </a:xfrm>
              <a:prstGeom prst="rect">
                <a:avLst/>
              </a:prstGeom>
              <a:blipFill>
                <a:blip r:embed="rId6"/>
                <a:stretch>
                  <a:fillRect l="-1067" t="-5128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70EB61-2E44-C2FB-5B69-2E62DE804F33}"/>
                  </a:ext>
                </a:extLst>
              </p:cNvPr>
              <p:cNvSpPr/>
              <p:nvPr/>
            </p:nvSpPr>
            <p:spPr>
              <a:xfrm>
                <a:off x="2207568" y="5774569"/>
                <a:ext cx="8308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/>
                  <a:t> The inverter outputs the correct inverse </a:t>
                </a:r>
                <a:r>
                  <a:rPr lang="en-US" sz="2400" dirty="0" err="1"/>
                  <a:t>w.p.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≥0.99.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70EB61-2E44-C2FB-5B69-2E62DE80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774569"/>
                <a:ext cx="8308976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allAtOnce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Putting it all together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D8B37BD-2F3B-94A0-A291-AF5B90A3A85B}"/>
                  </a:ext>
                </a:extLst>
              </p:cNvPr>
              <p:cNvSpPr/>
              <p:nvPr/>
            </p:nvSpPr>
            <p:spPr>
              <a:xfrm>
                <a:off x="1703512" y="1196753"/>
                <a:ext cx="8892480" cy="1771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Inverter succeeds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Inverter succeeds | all guesses correct, good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guesses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correct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[good x]</a:t>
                </a:r>
                <a:endParaRPr lang="en-US" sz="2400" dirty="0"/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D8B37BD-2F3B-94A0-A291-AF5B90A3A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196753"/>
                <a:ext cx="8892480" cy="1771511"/>
              </a:xfrm>
              <a:prstGeom prst="rect">
                <a:avLst/>
              </a:prstGeom>
              <a:blipFill>
                <a:blip r:embed="rId3"/>
                <a:stretch>
                  <a:fillRect l="-997" t="-285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E7995F-4515-D2EF-7589-D0FDE41C0399}"/>
                  </a:ext>
                </a:extLst>
              </p:cNvPr>
              <p:cNvSpPr/>
              <p:nvPr/>
            </p:nvSpPr>
            <p:spPr>
              <a:xfrm>
                <a:off x="1649760" y="3408188"/>
                <a:ext cx="8892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So, it suffices to 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large.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E7995F-4515-D2EF-7589-D0FDE41C0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760" y="3408188"/>
                <a:ext cx="8892480" cy="461665"/>
              </a:xfrm>
              <a:prstGeom prst="rect">
                <a:avLst/>
              </a:prstGeom>
              <a:blipFill>
                <a:blip r:embed="rId4"/>
                <a:stretch>
                  <a:fillRect l="-1143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890E7B-D609-19B7-8C6F-7120DA2BBB38}"/>
                  </a:ext>
                </a:extLst>
              </p:cNvPr>
              <p:cNvSpPr/>
              <p:nvPr/>
            </p:nvSpPr>
            <p:spPr>
              <a:xfrm>
                <a:off x="1666165" y="4139665"/>
                <a:ext cx="8892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our calculation (last two slides),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≥0.99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so we are done.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890E7B-D609-19B7-8C6F-7120DA2BB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165" y="4139665"/>
                <a:ext cx="8892480" cy="461665"/>
              </a:xfrm>
              <a:prstGeom prst="rect">
                <a:avLst/>
              </a:prstGeom>
              <a:blipFill>
                <a:blip r:embed="rId5"/>
                <a:stretch>
                  <a:fillRect l="-1141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D4B58BC-D7CB-1EFB-5DE6-658CC862D629}"/>
              </a:ext>
            </a:extLst>
          </p:cNvPr>
          <p:cNvSpPr/>
          <p:nvPr/>
        </p:nvSpPr>
        <p:spPr>
          <a:xfrm>
            <a:off x="10077491" y="4219315"/>
            <a:ext cx="360040" cy="38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CEFBB2-9D75-DB5A-CB0E-0F81D9E5D526}"/>
                  </a:ext>
                </a:extLst>
              </p:cNvPr>
              <p:cNvSpPr/>
              <p:nvPr/>
            </p:nvSpPr>
            <p:spPr>
              <a:xfrm>
                <a:off x="1703512" y="5376608"/>
                <a:ext cx="889248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 also make the success probability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by enumerating over all the “guesses”.  Each guess results in a supposed inverse, but we can check which of them is the actual inverse!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CEFBB2-9D75-DB5A-CB0E-0F81D9E5D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5376608"/>
                <a:ext cx="8892480" cy="1200329"/>
              </a:xfrm>
              <a:prstGeom prst="rect">
                <a:avLst/>
              </a:prstGeom>
              <a:blipFill>
                <a:blip r:embed="rId6"/>
                <a:stretch>
                  <a:fillRect l="-997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9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Coding-Theoretic View of GL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79576" y="1772817"/>
                <a:ext cx="8712968" cy="867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{0,1}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/>
                  <a:t>  can be viewed as a highly redundant, exponentially long encoding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the Hadamard code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1772817"/>
                <a:ext cx="8712968" cy="867225"/>
              </a:xfrm>
              <a:prstGeom prst="rect">
                <a:avLst/>
              </a:prstGeom>
              <a:blipFill>
                <a:blip r:embed="rId3"/>
                <a:stretch>
                  <a:fillRect l="-1164" t="-4348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/>
              <p:nvPr/>
            </p:nvSpPr>
            <p:spPr>
              <a:xfrm>
                <a:off x="2296054" y="2995692"/>
                <a:ext cx="871296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can be thought of as providing access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noisy</a:t>
                </a:r>
                <a:r>
                  <a:rPr lang="en-US" sz="2400" dirty="0"/>
                  <a:t> codeword.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54" y="2995692"/>
                <a:ext cx="8712968" cy="830997"/>
              </a:xfrm>
              <a:prstGeom prst="rect">
                <a:avLst/>
              </a:prstGeom>
              <a:blipFill>
                <a:blip r:embed="rId4"/>
                <a:stretch>
                  <a:fillRect l="-1019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2871BC-EDBF-0243-B4B1-D9303D5C618A}"/>
                  </a:ext>
                </a:extLst>
              </p:cNvPr>
              <p:cNvSpPr/>
              <p:nvPr/>
            </p:nvSpPr>
            <p:spPr>
              <a:xfrm>
                <a:off x="2351584" y="5301208"/>
                <a:ext cx="8712968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real proof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list-decoding algorithm </a:t>
                </a:r>
                <a:r>
                  <a:rPr lang="en-US" sz="2400" dirty="0"/>
                  <a:t>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2871BC-EDBF-0243-B4B1-D9303D5C6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5301208"/>
                <a:ext cx="8712968" cy="983218"/>
              </a:xfrm>
              <a:prstGeom prst="rect">
                <a:avLst/>
              </a:prstGeom>
              <a:blipFill>
                <a:blip r:embed="rId5"/>
                <a:stretch>
                  <a:fillRect l="-1164" t="-5128" r="-1747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/>
              <p:nvPr/>
            </p:nvSpPr>
            <p:spPr>
              <a:xfrm>
                <a:off x="2296054" y="4114561"/>
                <a:ext cx="8712968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we proved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unique decoding </a:t>
                </a:r>
                <a:r>
                  <a:rPr lang="en-US" sz="2400" dirty="0"/>
                  <a:t>algorithm 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54" y="4114561"/>
                <a:ext cx="8712968" cy="983218"/>
              </a:xfrm>
              <a:prstGeom prst="rect">
                <a:avLst/>
              </a:prstGeom>
              <a:blipFill>
                <a:blip r:embed="rId6"/>
                <a:stretch>
                  <a:fillRect l="-1019" t="-5128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3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4624"/>
            <a:ext cx="871296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Predicates from any </a:t>
            </a:r>
          </a:p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List-Decodable Code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945BF-BB02-C684-4C5B-5DA162B2B52F}"/>
                  </a:ext>
                </a:extLst>
              </p:cNvPr>
              <p:cNvSpPr/>
              <p:nvPr/>
            </p:nvSpPr>
            <p:spPr>
              <a:xfrm>
                <a:off x="2279576" y="2132857"/>
                <a:ext cx="81369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the encoding.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945BF-BB02-C684-4C5B-5DA162B2B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132857"/>
                <a:ext cx="8136904" cy="461665"/>
              </a:xfrm>
              <a:prstGeom prst="rect">
                <a:avLst/>
              </a:prstGeom>
              <a:blipFill>
                <a:blip r:embed="rId3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2D43E1-E60D-B9FE-852A-12C49D3D01E6}"/>
                  </a:ext>
                </a:extLst>
              </p:cNvPr>
              <p:cNvSpPr/>
              <p:nvPr/>
            </p:nvSpPr>
            <p:spPr>
              <a:xfrm>
                <a:off x="2279576" y="2780928"/>
                <a:ext cx="8136904" cy="1352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Given 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is incorrect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fraction of the locations, a list-decoder outputs a list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of possibilities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2D43E1-E60D-B9FE-852A-12C49D3D0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780928"/>
                <a:ext cx="8136904" cy="1352550"/>
              </a:xfrm>
              <a:prstGeom prst="rect">
                <a:avLst/>
              </a:prstGeom>
              <a:blipFill>
                <a:blip r:embed="rId4"/>
                <a:stretch>
                  <a:fillRect l="-1246"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982641-ACBB-57D4-5D65-A21017BC5B7B}"/>
                  </a:ext>
                </a:extLst>
              </p:cNvPr>
              <p:cNvSpPr/>
              <p:nvPr/>
            </p:nvSpPr>
            <p:spPr>
              <a:xfrm>
                <a:off x="2279576" y="3957059"/>
                <a:ext cx="81369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The hardcore predicate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982641-ACBB-57D4-5D65-A21017BC5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957059"/>
                <a:ext cx="8136904" cy="830997"/>
              </a:xfrm>
              <a:prstGeom prst="rect">
                <a:avLst/>
              </a:prstGeom>
              <a:blipFill>
                <a:blip r:embed="rId5"/>
                <a:stretch>
                  <a:fillRect l="-1246" t="-606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DEE7ED9-3AF5-7D60-4D1C-DF992AEADC1C}"/>
              </a:ext>
            </a:extLst>
          </p:cNvPr>
          <p:cNvSpPr/>
          <p:nvPr/>
        </p:nvSpPr>
        <p:spPr>
          <a:xfrm>
            <a:off x="2279576" y="5013176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A hardcore-bit predictor gives us access to a corrupted codeword. Running the list-decoder on it gives us the list of possible inverses.  The fact that the OWF is easy to compute means that we can filter out the bogus (non-)inverses.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DFFB1-606C-DF5C-3FE1-1C70C79FD907}"/>
              </a:ext>
            </a:extLst>
          </p:cNvPr>
          <p:cNvSpPr/>
          <p:nvPr/>
        </p:nvSpPr>
        <p:spPr>
          <a:xfrm>
            <a:off x="3852990" y="1381085"/>
            <a:ext cx="6059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(due to </a:t>
            </a:r>
            <a:r>
              <a:rPr lang="en-US" sz="2400" dirty="0" err="1"/>
              <a:t>Impagliazzo</a:t>
            </a:r>
            <a:r>
              <a:rPr lang="en-US" sz="2400" dirty="0"/>
              <a:t> and Sudan)</a:t>
            </a:r>
          </a:p>
        </p:txBody>
      </p:sp>
    </p:spTree>
    <p:extLst>
      <p:ext uri="{BB962C8B-B14F-4D97-AF65-F5344CB8AC3E}">
        <p14:creationId xmlns:p14="http://schemas.microsoft.com/office/powerpoint/2010/main" val="30787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2347756" y="1596081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1-bit 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25824" y="341100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Initial </a:t>
                </a:r>
                <a:r>
                  <a:rPr lang="en-US" sz="2000" dirty="0" err="1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</a:t>
                </a: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24" y="3411002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39000" y="3411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Initial </a:t>
                </a:r>
                <a:r>
                  <a:rPr lang="en-US" sz="2000" dirty="0" err="1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</a:t>
                </a: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41100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38A94DA-0FD1-1A45-A76F-E5B326EA599D}"/>
              </a:ext>
            </a:extLst>
          </p:cNvPr>
          <p:cNvGrpSpPr/>
          <p:nvPr/>
        </p:nvGrpSpPr>
        <p:grpSpPr>
          <a:xfrm>
            <a:off x="1066800" y="4343401"/>
            <a:ext cx="9906000" cy="2368051"/>
            <a:chOff x="-152400" y="4343400"/>
            <a:chExt cx="9906000" cy="236805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43F9554-6E26-A347-9987-F4076A1C335B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15886F2E-D3CC-EC4E-AA41-33D05D40D7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A02AFE-542D-854A-8707-2484EEEFA9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63">
                  <a:extLst>
                    <a:ext uri="{FF2B5EF4-FFF2-40B4-BE49-F238E27FC236}">
                      <a16:creationId xmlns:a16="http://schemas.microsoft.com/office/drawing/2014/main" id="{916A165E-9336-1E40-838D-766E42488A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5" name="Rectangle 63">
                  <a:extLst>
                    <a:ext uri="{FF2B5EF4-FFF2-40B4-BE49-F238E27FC236}">
                      <a16:creationId xmlns:a16="http://schemas.microsoft.com/office/drawing/2014/main" id="{916A165E-9336-1E40-838D-766E42488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19062A-2D4B-A849-813A-0F37CA4F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B3EDEB76-1782-6F49-8936-EA73D56F6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B3EDEB76-1782-6F49-8936-EA73D56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3DB61C34-BFA1-EF4D-8B1A-199921AF69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3DB61C34-BFA1-EF4D-8B1A-199921AF6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D5849E-7899-4947-87BC-29C2E792CAF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1A02F1A-980C-994B-841E-C5E4DD6678B9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90B99AF-390E-454B-A842-0D8D9219EE33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9E34DA18-6430-9549-84F6-DEEB94A2A7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B3E1F57-24F2-8F46-9557-77AC976F9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63">
                    <a:extLst>
                      <a:ext uri="{FF2B5EF4-FFF2-40B4-BE49-F238E27FC236}">
                        <a16:creationId xmlns:a16="http://schemas.microsoft.com/office/drawing/2014/main" id="{A853D579-6F87-2A43-837F-817F4F8EEB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63">
                    <a:extLst>
                      <a:ext uri="{FF2B5EF4-FFF2-40B4-BE49-F238E27FC236}">
                        <a16:creationId xmlns:a16="http://schemas.microsoft.com/office/drawing/2014/main" id="{A853D579-6F87-2A43-837F-817F4F8EE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63">
                    <a:extLst>
                      <a:ext uri="{FF2B5EF4-FFF2-40B4-BE49-F238E27FC236}">
                        <a16:creationId xmlns:a16="http://schemas.microsoft.com/office/drawing/2014/main" id="{85F6D91E-D7BC-1C4C-9BBE-07DBD179FB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35" name="Rectangle 63">
                    <a:extLst>
                      <a:ext uri="{FF2B5EF4-FFF2-40B4-BE49-F238E27FC236}">
                        <a16:creationId xmlns:a16="http://schemas.microsoft.com/office/drawing/2014/main" id="{85F6D91E-D7BC-1C4C-9BBE-07DBD179FB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964D6C-2BEA-1E40-BF92-4E159D5DEF25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B1EC80-9EFB-3A44-ACC2-405C49D838BC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741281F-6D95-5940-8DE0-9423F900ABBA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63">
                <a:extLst>
                  <a:ext uri="{FF2B5EF4-FFF2-40B4-BE49-F238E27FC236}">
                    <a16:creationId xmlns:a16="http://schemas.microsoft.com/office/drawing/2014/main" id="{20947B11-732E-D643-9F01-3F14BFF535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C49B052-9165-334A-A8C5-4FB0B3AE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63">
                    <a:extLst>
                      <a:ext uri="{FF2B5EF4-FFF2-40B4-BE49-F238E27FC236}">
                        <a16:creationId xmlns:a16="http://schemas.microsoft.com/office/drawing/2014/main" id="{1E0E9409-8264-9645-8F44-EA8F03FEFB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41" name="Rectangle 63">
                    <a:extLst>
                      <a:ext uri="{FF2B5EF4-FFF2-40B4-BE49-F238E27FC236}">
                        <a16:creationId xmlns:a16="http://schemas.microsoft.com/office/drawing/2014/main" id="{1E0E9409-8264-9645-8F44-EA8F03FEFB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63">
                    <a:extLst>
                      <a:ext uri="{FF2B5EF4-FFF2-40B4-BE49-F238E27FC236}">
                        <a16:creationId xmlns:a16="http://schemas.microsoft.com/office/drawing/2014/main" id="{82D351A0-1461-5948-A15D-EFA8B72C5C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angle 63">
                    <a:extLst>
                      <a:ext uri="{FF2B5EF4-FFF2-40B4-BE49-F238E27FC236}">
                        <a16:creationId xmlns:a16="http://schemas.microsoft.com/office/drawing/2014/main" id="{82D351A0-1461-5948-A15D-EFA8B72C5C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CFBD5D6-31C5-6D4F-A543-04ACC6FC4469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30583E-DDBE-ED4F-934F-D514412FD73D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AF2A23A-443E-BB46-B0B8-553D5153DFDB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3C514F51-A58A-E943-B154-83299EA589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63">
                    <a:extLst>
                      <a:ext uri="{FF2B5EF4-FFF2-40B4-BE49-F238E27FC236}">
                        <a16:creationId xmlns:a16="http://schemas.microsoft.com/office/drawing/2014/main" id="{A1DF7D7A-A86E-A245-BD35-03F9BF672C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63">
                    <a:extLst>
                      <a:ext uri="{FF2B5EF4-FFF2-40B4-BE49-F238E27FC236}">
                        <a16:creationId xmlns:a16="http://schemas.microsoft.com/office/drawing/2014/main" id="{A1DF7D7A-A86E-A245-BD35-03F9BF672C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8FF042C-B187-1441-A650-8FE51CFB398F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E8736FE-3C5B-4B45-A421-7601CBE15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63">
                  <a:extLst>
                    <a:ext uri="{FF2B5EF4-FFF2-40B4-BE49-F238E27FC236}">
                      <a16:creationId xmlns:a16="http://schemas.microsoft.com/office/drawing/2014/main" id="{FEF99A6E-6A5F-7644-AC9B-2F98A9BDCF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1" name="Rectangle 63">
                  <a:extLst>
                    <a:ext uri="{FF2B5EF4-FFF2-40B4-BE49-F238E27FC236}">
                      <a16:creationId xmlns:a16="http://schemas.microsoft.com/office/drawing/2014/main" id="{FEF99A6E-6A5F-7644-AC9B-2F98A9B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1BF4D7-E3E2-4F4A-9FDB-F24CD6FDB33E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17250" y="19765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250" y="1976510"/>
                <a:ext cx="2850976" cy="378039"/>
              </a:xfrm>
              <a:prstGeom prst="rect">
                <a:avLst/>
              </a:prstGeom>
              <a:blipFill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4248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48" y="3429001"/>
                <a:ext cx="2850976" cy="378039"/>
              </a:xfrm>
              <a:prstGeom prst="rect">
                <a:avLst/>
              </a:prstGeom>
              <a:blipFill>
                <a:blip r:embed="rId16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074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24" y="3429001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739DE1-7CC8-2149-8203-9D82AE212702}"/>
              </a:ext>
            </a:extLst>
          </p:cNvPr>
          <p:cNvCxnSpPr>
            <a:cxnSpLocks/>
          </p:cNvCxnSpPr>
          <p:nvPr/>
        </p:nvCxnSpPr>
        <p:spPr>
          <a:xfrm flipH="1">
            <a:off x="8172642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3">
                <a:extLst>
                  <a:ext uri="{FF2B5EF4-FFF2-40B4-BE49-F238E27FC236}">
                    <a16:creationId xmlns:a16="http://schemas.microsoft.com/office/drawing/2014/main" id="{F828A6C1-E69B-FD49-B2F4-4137D0A329F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046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2" name="Rectangle 63">
                <a:extLst>
                  <a:ext uri="{FF2B5EF4-FFF2-40B4-BE49-F238E27FC236}">
                    <a16:creationId xmlns:a16="http://schemas.microsoft.com/office/drawing/2014/main" id="{F828A6C1-E69B-FD49-B2F4-4137D0A32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63F9F9F-3BF0-BF4A-B14C-17E7DAED5835}"/>
              </a:ext>
            </a:extLst>
          </p:cNvPr>
          <p:cNvSpPr/>
          <p:nvPr/>
        </p:nvSpPr>
        <p:spPr>
          <a:xfrm>
            <a:off x="8889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E98741-5558-6F45-8659-76652A432CCA}"/>
              </a:ext>
            </a:extLst>
          </p:cNvPr>
          <p:cNvSpPr txBox="1">
            <a:spLocks noChangeArrowheads="1"/>
          </p:cNvSpPr>
          <p:nvPr/>
        </p:nvSpPr>
        <p:spPr>
          <a:xfrm>
            <a:off x="9087526" y="5047668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C04BDFE3-D386-8540-B925-B8AE7C37CF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26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C04BDFE3-D386-8540-B925-B8AE7C37C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FEED55-38B8-4E40-B7D0-9CCCD041D530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9297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54" grpId="0"/>
      <p:bldP spid="55" grpId="0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074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24" y="3431961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4248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48" y="3431962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2347756" y="1596081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i="1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-bit m’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17250" y="19765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250" y="1976510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074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24" y="3429001"/>
                <a:ext cx="2850976" cy="378039"/>
              </a:xfrm>
              <a:prstGeom prst="rect">
                <a:avLst/>
              </a:prstGeom>
              <a:blipFill>
                <a:blip r:embed="rId7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4248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48" y="3429001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8F2288D-534F-8545-92CA-8FDF4EBAE148}"/>
              </a:ext>
            </a:extLst>
          </p:cNvPr>
          <p:cNvGrpSpPr/>
          <p:nvPr/>
        </p:nvGrpSpPr>
        <p:grpSpPr>
          <a:xfrm>
            <a:off x="1066800" y="4343401"/>
            <a:ext cx="9906000" cy="2368051"/>
            <a:chOff x="-152400" y="4343400"/>
            <a:chExt cx="9906000" cy="236805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355CB313-2B97-614D-BAD2-289C04C5D1F5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D3F86EE8-E923-AB48-9BE8-2A9DA0AED3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1BFEED-2633-0A46-9215-F1E46BCB1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64AC92-E035-694E-AC21-EDA6FB73B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8D6658-44C6-CE4A-8F48-C7B568939279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C35CD14-422B-4A43-B400-923E403FBF55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D57FE952-6C3C-AD4F-827D-94A950EA3AB5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63">
                <a:extLst>
                  <a:ext uri="{FF2B5EF4-FFF2-40B4-BE49-F238E27FC236}">
                    <a16:creationId xmlns:a16="http://schemas.microsoft.com/office/drawing/2014/main" id="{15AC6315-44D4-5F49-8C49-C867238DF0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39F52D-8D96-8447-9F9F-23A983218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E25440-CBA8-144D-A659-1449E45021DE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387677-D25A-EF47-8E16-DD0872621CE6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955B0E2B-8570-5543-83DA-38AD7EAF66FC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E78F9FBB-81F7-BD4A-8BCA-13B13F60F7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59FB98A-CC4D-B84B-AF95-DC135036A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C1D5030-991D-C241-AEBF-9FAA622DD6A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82681F-0B56-AA47-8644-FCFE41C98A18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C0A1C64-038C-F24D-91F8-3FB7E30C860D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63">
                <a:extLst>
                  <a:ext uri="{FF2B5EF4-FFF2-40B4-BE49-F238E27FC236}">
                    <a16:creationId xmlns:a16="http://schemas.microsoft.com/office/drawing/2014/main" id="{02758AC0-7971-3F45-876B-41375F3CCC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C1AD7D9-132E-EE4F-81A5-22D23DAC2F91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DB5249-CBEE-E649-A27C-53A5B4851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CAA072-C865-E74B-8E65-613D6DB766C3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65F1D9-E2A4-E040-8A8A-337BF9B579AE}"/>
              </a:ext>
            </a:extLst>
          </p:cNvPr>
          <p:cNvCxnSpPr>
            <a:cxnSpLocks/>
          </p:cNvCxnSpPr>
          <p:nvPr/>
        </p:nvCxnSpPr>
        <p:spPr>
          <a:xfrm flipH="1">
            <a:off x="8172642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046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777A38-1C93-9F4E-B05B-F2D1BE38143C}"/>
              </a:ext>
            </a:extLst>
          </p:cNvPr>
          <p:cNvSpPr/>
          <p:nvPr/>
        </p:nvSpPr>
        <p:spPr>
          <a:xfrm>
            <a:off x="8889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3">
            <a:extLst>
              <a:ext uri="{FF2B5EF4-FFF2-40B4-BE49-F238E27FC236}">
                <a16:creationId xmlns:a16="http://schemas.microsoft.com/office/drawing/2014/main" id="{3F8FC27F-3793-B147-BE99-A8145F748C1F}"/>
              </a:ext>
            </a:extLst>
          </p:cNvPr>
          <p:cNvSpPr txBox="1">
            <a:spLocks noChangeArrowheads="1"/>
          </p:cNvSpPr>
          <p:nvPr/>
        </p:nvSpPr>
        <p:spPr>
          <a:xfrm>
            <a:off x="9087526" y="5047668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26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9E91191-1C81-1445-9011-4A56669A53C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9297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9492E1-E377-4747-9211-0244CDCF8C69}"/>
              </a:ext>
            </a:extLst>
          </p:cNvPr>
          <p:cNvSpPr/>
          <p:nvPr/>
        </p:nvSpPr>
        <p:spPr bwMode="auto">
          <a:xfrm>
            <a:off x="1295400" y="4495800"/>
            <a:ext cx="243840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4EB36E5-B45B-DC49-9A53-7ECBC32EC103}"/>
              </a:ext>
            </a:extLst>
          </p:cNvPr>
          <p:cNvSpPr/>
          <p:nvPr/>
        </p:nvSpPr>
        <p:spPr bwMode="auto">
          <a:xfrm>
            <a:off x="3730700" y="4495800"/>
            <a:ext cx="4544412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5" grpId="0"/>
      <p:bldP spid="18" grpId="0" animBg="1"/>
      <p:bldP spid="54" grpId="0"/>
      <p:bldP spid="57" grpId="0"/>
      <p:bldP spid="58" grpId="0"/>
      <p:bldP spid="9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074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24" y="3431961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4248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48" y="3431962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8299666" y="1470053"/>
            <a:ext cx="1278269" cy="486136"/>
          </a:xfrm>
          <a:prstGeom prst="wedgeRectCallout">
            <a:avLst>
              <a:gd name="adj1" fmla="val -29386"/>
              <a:gd name="adj2" fmla="val 976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i="1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-bit m’’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17250" y="19765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′′⊕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250" y="1976510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07424" y="3429000"/>
                <a:ext cx="2850976" cy="3436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24" y="3429000"/>
                <a:ext cx="2850976" cy="343672"/>
              </a:xfrm>
              <a:prstGeom prst="rect">
                <a:avLst/>
              </a:prstGeom>
              <a:blipFill>
                <a:blip r:embed="rId7"/>
                <a:stretch>
                  <a:fillRect t="-17857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4248" y="3429001"/>
                <a:ext cx="2850976" cy="3436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48" y="3429001"/>
                <a:ext cx="2850976" cy="343672"/>
              </a:xfrm>
              <a:prstGeom prst="rect">
                <a:avLst/>
              </a:prstGeom>
              <a:blipFill>
                <a:blip r:embed="rId8"/>
                <a:stretch>
                  <a:fillRect t="-17857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8F2288D-534F-8545-92CA-8FDF4EBAE148}"/>
              </a:ext>
            </a:extLst>
          </p:cNvPr>
          <p:cNvGrpSpPr/>
          <p:nvPr/>
        </p:nvGrpSpPr>
        <p:grpSpPr>
          <a:xfrm>
            <a:off x="1066800" y="4343401"/>
            <a:ext cx="9906000" cy="2368051"/>
            <a:chOff x="-152400" y="4343400"/>
            <a:chExt cx="9906000" cy="236805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355CB313-2B97-614D-BAD2-289C04C5D1F5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D3F86EE8-E923-AB48-9BE8-2A9DA0AED3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1BFEED-2633-0A46-9215-F1E46BCB1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64AC92-E035-694E-AC21-EDA6FB73B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8D6658-44C6-CE4A-8F48-C7B568939279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C35CD14-422B-4A43-B400-923E403FBF55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D57FE952-6C3C-AD4F-827D-94A950EA3AB5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63">
                <a:extLst>
                  <a:ext uri="{FF2B5EF4-FFF2-40B4-BE49-F238E27FC236}">
                    <a16:creationId xmlns:a16="http://schemas.microsoft.com/office/drawing/2014/main" id="{15AC6315-44D4-5F49-8C49-C867238DF0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39F52D-8D96-8447-9F9F-23A983218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E25440-CBA8-144D-A659-1449E45021DE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387677-D25A-EF47-8E16-DD0872621CE6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955B0E2B-8570-5543-83DA-38AD7EAF66FC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E78F9FBB-81F7-BD4A-8BCA-13B13F60F7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59FB98A-CC4D-B84B-AF95-DC135036A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C1D5030-991D-C241-AEBF-9FAA622DD6A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82681F-0B56-AA47-8644-FCFE41C98A18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C0A1C64-038C-F24D-91F8-3FB7E30C860D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63">
                <a:extLst>
                  <a:ext uri="{FF2B5EF4-FFF2-40B4-BE49-F238E27FC236}">
                    <a16:creationId xmlns:a16="http://schemas.microsoft.com/office/drawing/2014/main" id="{02758AC0-7971-3F45-876B-41375F3CCC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C1AD7D9-132E-EE4F-81A5-22D23DAC2F91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DB5249-CBEE-E649-A27C-53A5B4851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CAA072-C865-E74B-8E65-613D6DB766C3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65F1D9-E2A4-E040-8A8A-337BF9B579AE}"/>
              </a:ext>
            </a:extLst>
          </p:cNvPr>
          <p:cNvCxnSpPr>
            <a:cxnSpLocks/>
          </p:cNvCxnSpPr>
          <p:nvPr/>
        </p:nvCxnSpPr>
        <p:spPr>
          <a:xfrm flipH="1">
            <a:off x="8172642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046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777A38-1C93-9F4E-B05B-F2D1BE38143C}"/>
              </a:ext>
            </a:extLst>
          </p:cNvPr>
          <p:cNvSpPr/>
          <p:nvPr/>
        </p:nvSpPr>
        <p:spPr>
          <a:xfrm>
            <a:off x="8889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3">
            <a:extLst>
              <a:ext uri="{FF2B5EF4-FFF2-40B4-BE49-F238E27FC236}">
                <a16:creationId xmlns:a16="http://schemas.microsoft.com/office/drawing/2014/main" id="{3F8FC27F-3793-B147-BE99-A8145F748C1F}"/>
              </a:ext>
            </a:extLst>
          </p:cNvPr>
          <p:cNvSpPr txBox="1">
            <a:spLocks noChangeArrowheads="1"/>
          </p:cNvSpPr>
          <p:nvPr/>
        </p:nvSpPr>
        <p:spPr>
          <a:xfrm>
            <a:off x="9087526" y="5047668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026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9E91191-1C81-1445-9011-4A56669A53C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9297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9492E1-E377-4747-9211-0244CDCF8C69}"/>
              </a:ext>
            </a:extLst>
          </p:cNvPr>
          <p:cNvSpPr/>
          <p:nvPr/>
        </p:nvSpPr>
        <p:spPr bwMode="auto">
          <a:xfrm>
            <a:off x="1339322" y="4460109"/>
            <a:ext cx="243840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4EB36E5-B45B-DC49-9A53-7ECBC32EC103}"/>
              </a:ext>
            </a:extLst>
          </p:cNvPr>
          <p:cNvSpPr/>
          <p:nvPr/>
        </p:nvSpPr>
        <p:spPr bwMode="auto">
          <a:xfrm>
            <a:off x="3774622" y="4460109"/>
            <a:ext cx="4544412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2B1A50-E26D-BB41-BA78-B9E4132EC02E}"/>
              </a:ext>
            </a:extLst>
          </p:cNvPr>
          <p:cNvSpPr/>
          <p:nvPr/>
        </p:nvSpPr>
        <p:spPr bwMode="auto">
          <a:xfrm>
            <a:off x="8325486" y="4495800"/>
            <a:ext cx="156306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5" grpId="0"/>
      <p:bldP spid="54" grpId="0"/>
      <p:bldP spid="57" grpId="0"/>
      <p:bldP spid="58" grpId="0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00636CD1-13E9-0248-BFD7-253641262323}"/>
              </a:ext>
            </a:extLst>
          </p:cNvPr>
          <p:cNvSpPr>
            <a:spLocks/>
          </p:cNvSpPr>
          <p:nvPr/>
        </p:nvSpPr>
        <p:spPr bwMode="auto">
          <a:xfrm>
            <a:off x="2209800" y="2115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0033CC"/>
                </a:solidFill>
                <a:cs typeface="Arial" charset="0"/>
              </a:rPr>
              <a:t>PLUS</a:t>
            </a:r>
            <a:r>
              <a:rPr lang="en-US" altLang="en-US" sz="2400" b="1" dirty="0">
                <a:cs typeface="Arial" charset="0"/>
              </a:rPr>
              <a:t>: </a:t>
            </a:r>
            <a:r>
              <a:rPr lang="en-US" altLang="en-US" sz="2400" dirty="0">
                <a:cs typeface="Arial" charset="0"/>
              </a:rPr>
              <a:t>Alice and Bob can keep encrypting as many bits as they wish. </a:t>
            </a: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373472AD-AC97-9E40-A8AB-DE2D68CACCCA}"/>
              </a:ext>
            </a:extLst>
          </p:cNvPr>
          <p:cNvSpPr>
            <a:spLocks/>
          </p:cNvSpPr>
          <p:nvPr/>
        </p:nvSpPr>
        <p:spPr bwMode="auto">
          <a:xfrm>
            <a:off x="2209800" y="3258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MINUS</a:t>
            </a:r>
            <a:r>
              <a:rPr lang="en-US" altLang="en-US" sz="2400" b="1" dirty="0">
                <a:cs typeface="Arial" charset="0"/>
              </a:rPr>
              <a:t>: </a:t>
            </a:r>
            <a:r>
              <a:rPr lang="en-US" altLang="en-US" sz="2400" dirty="0">
                <a:cs typeface="Arial" charset="0"/>
              </a:rPr>
              <a:t>Alice and Bob have to keep their states in perfect synchrony. They cannot transmit simultaneously.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5A8331AC-01DF-7E47-B861-09BBB5AAA1CA}"/>
              </a:ext>
            </a:extLst>
          </p:cNvPr>
          <p:cNvSpPr>
            <a:spLocks/>
          </p:cNvSpPr>
          <p:nvPr/>
        </p:nvSpPr>
        <p:spPr bwMode="auto">
          <a:xfrm>
            <a:off x="2514600" y="4401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IF NOT: </a:t>
            </a:r>
            <a:br>
              <a:rPr lang="en-US" altLang="en-US" dirty="0">
                <a:cs typeface="Arial" charset="0"/>
              </a:rPr>
            </a:br>
            <a:r>
              <a:rPr lang="en-US" altLang="en-US" sz="2400" dirty="0">
                <a:cs typeface="Arial" charset="0"/>
              </a:rPr>
              <a:t>Correctness goes down the drain, so does security.</a:t>
            </a:r>
          </a:p>
        </p:txBody>
      </p:sp>
    </p:spTree>
    <p:extLst>
      <p:ext uri="{BB962C8B-B14F-4D97-AF65-F5344CB8AC3E}">
        <p14:creationId xmlns:p14="http://schemas.microsoft.com/office/powerpoint/2010/main" val="9433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be Stateless? Here is an idea…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4463988" y="259080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540299" y="206627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001000" y="2072528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3144416" y="281602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7500392" y="274813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59224" y="3187338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224" y="3187338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978824" y="318733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824" y="3187337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1828801" y="3586519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l="-28070" r="-1578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2"/>
                  <a:stretch>
                    <a:fillRect l="-10345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EEF7BF1-161A-984D-86CE-5F344CE678E3}"/>
              </a:ext>
            </a:extLst>
          </p:cNvPr>
          <p:cNvGrpSpPr/>
          <p:nvPr/>
        </p:nvGrpSpPr>
        <p:grpSpPr>
          <a:xfrm>
            <a:off x="6326140" y="3586519"/>
            <a:ext cx="4273725" cy="1392743"/>
            <a:chOff x="304800" y="3586518"/>
            <a:chExt cx="4273725" cy="1392743"/>
          </a:xfrm>
        </p:grpSpPr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8D9A4384-F5B7-B749-909D-C981421F91AA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7DE7DA-9CDD-8048-8DF5-DA42443491C0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13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14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5"/>
                  <a:stretch>
                    <a:fillRect l="-25862" r="-15517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ular Callout 81">
            <a:extLst>
              <a:ext uri="{FF2B5EF4-FFF2-40B4-BE49-F238E27FC236}">
                <a16:creationId xmlns:a16="http://schemas.microsoft.com/office/drawing/2014/main" id="{786A2DB7-17EE-E649-A1FF-C1BE92291CEE}"/>
              </a:ext>
            </a:extLst>
          </p:cNvPr>
          <p:cNvSpPr/>
          <p:nvPr/>
        </p:nvSpPr>
        <p:spPr>
          <a:xfrm>
            <a:off x="2801955" y="1446142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1-bit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8B3B1-6882-9F45-B660-88311E10BF92}"/>
              </a:ext>
            </a:extLst>
          </p:cNvPr>
          <p:cNvSpPr/>
          <p:nvPr/>
        </p:nvSpPr>
        <p:spPr>
          <a:xfrm>
            <a:off x="4495800" y="1600200"/>
            <a:ext cx="3571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pick a random index, say 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00600" y="214102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141027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967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F69D044-741F-4647-8EC2-F3178CF2ECE9}"/>
              </a:ext>
            </a:extLst>
          </p:cNvPr>
          <p:cNvSpPr/>
          <p:nvPr/>
        </p:nvSpPr>
        <p:spPr bwMode="auto">
          <a:xfrm>
            <a:off x="3754277" y="4561093"/>
            <a:ext cx="425624" cy="3810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22C4E7-B348-CC4D-8C52-DE24CFADA6F8}"/>
              </a:ext>
            </a:extLst>
          </p:cNvPr>
          <p:cNvSpPr/>
          <p:nvPr/>
        </p:nvSpPr>
        <p:spPr bwMode="auto">
          <a:xfrm>
            <a:off x="8223448" y="4542778"/>
            <a:ext cx="425624" cy="3810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6FF5B04-8AFC-814C-85D3-527439492DBF}"/>
              </a:ext>
            </a:extLst>
          </p:cNvPr>
          <p:cNvSpPr>
            <a:spLocks/>
          </p:cNvSpPr>
          <p:nvPr/>
        </p:nvSpPr>
        <p:spPr bwMode="auto">
          <a:xfrm>
            <a:off x="1905000" y="5181601"/>
            <a:ext cx="8153400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0033CC"/>
                </a:solidFill>
                <a:cs typeface="Arial" charset="0"/>
              </a:rPr>
              <a:t>DOES THIS WORK?</a:t>
            </a:r>
            <a:endParaRPr lang="en-US" altLang="en-US" sz="2400" dirty="0"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096" y="5735980"/>
                <a:ext cx="8153400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b="1" dirty="0">
                    <a:solidFill>
                      <a:srgbClr val="FF0000"/>
                    </a:solidFill>
                    <a:cs typeface="Arial" charset="0"/>
                  </a:rPr>
                  <a:t>Collisions! </a:t>
                </a:r>
                <a:r>
                  <a:rPr lang="en-US" altLang="en-US" dirty="0">
                    <a:solidFill>
                      <a:srgbClr val="FF0000"/>
                    </a:solidFill>
                    <a:cs typeface="Arial" charset="0"/>
                  </a:rPr>
                  <a:t>Pr[Alice’s first two indices collide]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≥1/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100</m:t>
                        </m:r>
                      </m:sup>
                    </m:sSup>
                  </m:oMath>
                </a14:m>
                <a:endParaRPr lang="en-US" altLang="en-US" sz="24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096" y="5735980"/>
                <a:ext cx="8153400" cy="512421"/>
              </a:xfrm>
              <a:prstGeom prst="rect">
                <a:avLst/>
              </a:prstGeom>
              <a:blipFill>
                <a:blip r:embed="rId18"/>
                <a:stretch>
                  <a:fillRect l="-779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B38E4A23-7C90-D744-A467-C4E38CF49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384" y="6248401"/>
                <a:ext cx="8340135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⟹ 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cs typeface="Arial" charset="0"/>
                  </a:rPr>
                  <a:t>Alice is using the same one-time pad bit twice! </a:t>
                </a:r>
                <a:endParaRPr lang="en-US" altLang="en-US" sz="24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B38E4A23-7C90-D744-A467-C4E38CF49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384" y="6248401"/>
                <a:ext cx="8340135" cy="512421"/>
              </a:xfrm>
              <a:prstGeom prst="rect">
                <a:avLst/>
              </a:prstGeom>
              <a:blipFill>
                <a:blip r:embed="rId19"/>
                <a:stretch>
                  <a:fillRect t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88">
            <a:extLst>
              <a:ext uri="{FF2B5EF4-FFF2-40B4-BE49-F238E27FC236}">
                <a16:creationId xmlns:a16="http://schemas.microsoft.com/office/drawing/2014/main" id="{CA06A600-F612-6640-953C-ABAAE6BF92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61" y="5177807"/>
            <a:ext cx="898078" cy="8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8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" grpId="0"/>
      <p:bldP spid="83" grpId="0"/>
      <p:bldP spid="7" grpId="0" animBg="1"/>
      <p:bldP spid="85" grpId="0" animBg="1"/>
      <p:bldP spid="86" grpId="0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1F3D-5E98-5C62-F64A-93E3A37A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668-FC9B-0B8E-8A95-31A2A859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Continuing: Proof of </a:t>
            </a:r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Goldreich-Levin (GL) Theorem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Stateless Encryption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Pseudorandom Functions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9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another idea…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4463988" y="259080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540299" y="206627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001000" y="2072528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3144416" y="281602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7500392" y="274813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59224" y="3187338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224" y="3187338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978824" y="318733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824" y="3187337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1828801" y="3586519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l="-15789" r="-350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2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EEF7BF1-161A-984D-86CE-5F344CE678E3}"/>
              </a:ext>
            </a:extLst>
          </p:cNvPr>
          <p:cNvGrpSpPr/>
          <p:nvPr/>
        </p:nvGrpSpPr>
        <p:grpSpPr>
          <a:xfrm>
            <a:off x="6326140" y="3586519"/>
            <a:ext cx="4273725" cy="1392743"/>
            <a:chOff x="304800" y="3586518"/>
            <a:chExt cx="4273725" cy="1392743"/>
          </a:xfrm>
        </p:grpSpPr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8D9A4384-F5B7-B749-909D-C981421F91AA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7DE7DA-9CDD-8048-8DF5-DA42443491C0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13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14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5"/>
                  <a:stretch>
                    <a:fillRect l="-13793" r="-3448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6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ular Callout 81">
            <a:extLst>
              <a:ext uri="{FF2B5EF4-FFF2-40B4-BE49-F238E27FC236}">
                <a16:creationId xmlns:a16="http://schemas.microsoft.com/office/drawing/2014/main" id="{786A2DB7-17EE-E649-A1FF-C1BE92291CEE}"/>
              </a:ext>
            </a:extLst>
          </p:cNvPr>
          <p:cNvSpPr/>
          <p:nvPr/>
        </p:nvSpPr>
        <p:spPr>
          <a:xfrm>
            <a:off x="2801955" y="1446142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1-bit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8B3B1-6882-9F45-B660-88311E10BF92}"/>
              </a:ext>
            </a:extLst>
          </p:cNvPr>
          <p:cNvSpPr/>
          <p:nvPr/>
        </p:nvSpPr>
        <p:spPr>
          <a:xfrm>
            <a:off x="4495800" y="1600200"/>
            <a:ext cx="3843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pick a random index, say 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00600" y="214102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141027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967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096" y="5431180"/>
                <a:ext cx="8153400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Pr[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∃</m:t>
                    </m:r>
                  </m:oMath>
                </a14:m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 collision in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𝑡</m:t>
                    </m:r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 indices]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≤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𝑡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/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</m:sup>
                    </m:sSup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negl</m:t>
                    </m:r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cs typeface="Arial" charset="0"/>
                  </a:rPr>
                  <a:t> </a:t>
                </a:r>
              </a:p>
            </p:txBody>
          </p:sp>
        </mc:Choice>
        <mc:Fallback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096" y="5431180"/>
                <a:ext cx="8153400" cy="512421"/>
              </a:xfrm>
              <a:prstGeom prst="rect">
                <a:avLst/>
              </a:prstGeom>
              <a:blipFill>
                <a:blip r:embed="rId18"/>
                <a:stretch>
                  <a:fillRect l="-779" b="-2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263B3377-AB86-E749-9259-1208719703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042" y="5168154"/>
            <a:ext cx="775447" cy="775447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0972E10-3F0A-C745-BF41-7341422CCF65}"/>
              </a:ext>
            </a:extLst>
          </p:cNvPr>
          <p:cNvSpPr>
            <a:spLocks/>
          </p:cNvSpPr>
          <p:nvPr/>
        </p:nvSpPr>
        <p:spPr bwMode="auto">
          <a:xfrm>
            <a:off x="1981200" y="6040780"/>
            <a:ext cx="8153400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BUT: Alice and Bob are not poly-time!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10B6B9F-06A4-7D42-95D9-48FCB1EC03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457" y="5765535"/>
            <a:ext cx="898078" cy="882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6DD95-81C7-CC47-BF7D-E9DF35468B1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8900" t="20014"/>
          <a:stretch/>
        </p:blipFill>
        <p:spPr>
          <a:xfrm>
            <a:off x="8764540" y="4683991"/>
            <a:ext cx="756371" cy="7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But these are </a:t>
            </a:r>
            <a:r>
              <a:rPr lang="en-US" sz="4000" b="1" i="1" u="sng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good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bad ideas…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33899" y="1122115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899" y="1122115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3803476" y="1521296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4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 l="-15789" r="-5263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2C596426-7D22-AF48-8B8E-5818FF72F40F}"/>
              </a:ext>
            </a:extLst>
          </p:cNvPr>
          <p:cNvSpPr>
            <a:spLocks/>
          </p:cNvSpPr>
          <p:nvPr/>
        </p:nvSpPr>
        <p:spPr bwMode="auto">
          <a:xfrm>
            <a:off x="1981200" y="3221726"/>
            <a:ext cx="8712968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0033CC"/>
                </a:solidFill>
                <a:cs typeface="Arial" charset="0"/>
              </a:rPr>
              <a:t>Goal: </a:t>
            </a:r>
            <a:r>
              <a:rPr lang="en-US" altLang="en-US" dirty="0">
                <a:cs typeface="Arial" charset="0"/>
              </a:rPr>
              <a:t>Never compute this exponentially long string explicitly!</a:t>
            </a:r>
            <a:endParaRPr lang="en-US" altLang="en-US" sz="2400" dirty="0"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49739F-5896-D24D-8898-C7AE1936C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0" y="3810000"/>
                <a:ext cx="8001000" cy="1008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cs typeface="Arial" charset="0"/>
                  </a:rPr>
                  <a:t>Instead, we want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</m:d>
                    <m:r>
                      <a:rPr lang="en-US" altLang="en-US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𝒃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cs typeface="Arial" charset="0"/>
                      </a:rPr>
                      <m:t>the</m:t>
                    </m:r>
                    <m:r>
                      <a:rPr lang="en-US" altLang="en-US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Arial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2400" dirty="0">
                    <a:cs typeface="Arial" charset="0"/>
                  </a:rPr>
                  <a:t> bit in the implicitly defined (pseudorandom) string. </a:t>
                </a:r>
              </a:p>
            </p:txBody>
          </p:sp>
        </mc:Choice>
        <mc:Fallback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49739F-5896-D24D-8898-C7AE1936C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810000"/>
                <a:ext cx="8001000" cy="1008692"/>
              </a:xfrm>
              <a:prstGeom prst="rect">
                <a:avLst/>
              </a:prstGeom>
              <a:blipFill>
                <a:blip r:embed="rId12"/>
                <a:stretch>
                  <a:fillRect l="-1268" t="-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18543422-319F-5B49-8F4C-A56A213F4375}"/>
              </a:ext>
            </a:extLst>
          </p:cNvPr>
          <p:cNvSpPr/>
          <p:nvPr/>
        </p:nvSpPr>
        <p:spPr bwMode="auto">
          <a:xfrm>
            <a:off x="5943600" y="1521296"/>
            <a:ext cx="139426" cy="935543"/>
          </a:xfrm>
          <a:custGeom>
            <a:avLst/>
            <a:gdLst>
              <a:gd name="connsiteX0" fmla="*/ 52251 w 209005"/>
              <a:gd name="connsiteY0" fmla="*/ 0 h 875211"/>
              <a:gd name="connsiteX1" fmla="*/ 65314 w 209005"/>
              <a:gd name="connsiteY1" fmla="*/ 313509 h 875211"/>
              <a:gd name="connsiteX2" fmla="*/ 78377 w 209005"/>
              <a:gd name="connsiteY2" fmla="*/ 365760 h 875211"/>
              <a:gd name="connsiteX3" fmla="*/ 117565 w 209005"/>
              <a:gd name="connsiteY3" fmla="*/ 404949 h 875211"/>
              <a:gd name="connsiteX4" fmla="*/ 195942 w 209005"/>
              <a:gd name="connsiteY4" fmla="*/ 431074 h 875211"/>
              <a:gd name="connsiteX5" fmla="*/ 209005 w 209005"/>
              <a:gd name="connsiteY5" fmla="*/ 470263 h 875211"/>
              <a:gd name="connsiteX6" fmla="*/ 195942 w 209005"/>
              <a:gd name="connsiteY6" fmla="*/ 587829 h 875211"/>
              <a:gd name="connsiteX7" fmla="*/ 143691 w 209005"/>
              <a:gd name="connsiteY7" fmla="*/ 666206 h 875211"/>
              <a:gd name="connsiteX8" fmla="*/ 117565 w 209005"/>
              <a:gd name="connsiteY8" fmla="*/ 705394 h 875211"/>
              <a:gd name="connsiteX9" fmla="*/ 78377 w 209005"/>
              <a:gd name="connsiteY9" fmla="*/ 744583 h 875211"/>
              <a:gd name="connsiteX10" fmla="*/ 26125 w 209005"/>
              <a:gd name="connsiteY10" fmla="*/ 822960 h 875211"/>
              <a:gd name="connsiteX11" fmla="*/ 0 w 209005"/>
              <a:gd name="connsiteY11" fmla="*/ 875211 h 87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005" h="875211">
                <a:moveTo>
                  <a:pt x="52251" y="0"/>
                </a:moveTo>
                <a:cubicBezTo>
                  <a:pt x="56605" y="104503"/>
                  <a:pt x="57862" y="209181"/>
                  <a:pt x="65314" y="313509"/>
                </a:cubicBezTo>
                <a:cubicBezTo>
                  <a:pt x="66593" y="331416"/>
                  <a:pt x="69470" y="350172"/>
                  <a:pt x="78377" y="365760"/>
                </a:cubicBezTo>
                <a:cubicBezTo>
                  <a:pt x="87542" y="381800"/>
                  <a:pt x="101416" y="395977"/>
                  <a:pt x="117565" y="404949"/>
                </a:cubicBezTo>
                <a:cubicBezTo>
                  <a:pt x="141638" y="418323"/>
                  <a:pt x="195942" y="431074"/>
                  <a:pt x="195942" y="431074"/>
                </a:cubicBezTo>
                <a:cubicBezTo>
                  <a:pt x="200296" y="444137"/>
                  <a:pt x="209005" y="456493"/>
                  <a:pt x="209005" y="470263"/>
                </a:cubicBezTo>
                <a:cubicBezTo>
                  <a:pt x="209005" y="509693"/>
                  <a:pt x="208411" y="550423"/>
                  <a:pt x="195942" y="587829"/>
                </a:cubicBezTo>
                <a:cubicBezTo>
                  <a:pt x="186013" y="617617"/>
                  <a:pt x="161108" y="640080"/>
                  <a:pt x="143691" y="666206"/>
                </a:cubicBezTo>
                <a:cubicBezTo>
                  <a:pt x="134982" y="679269"/>
                  <a:pt x="128666" y="694293"/>
                  <a:pt x="117565" y="705394"/>
                </a:cubicBezTo>
                <a:cubicBezTo>
                  <a:pt x="104502" y="718457"/>
                  <a:pt x="89719" y="730001"/>
                  <a:pt x="78377" y="744583"/>
                </a:cubicBezTo>
                <a:cubicBezTo>
                  <a:pt x="59100" y="769368"/>
                  <a:pt x="36054" y="793172"/>
                  <a:pt x="26125" y="822960"/>
                </a:cubicBezTo>
                <a:cubicBezTo>
                  <a:pt x="11115" y="867991"/>
                  <a:pt x="22799" y="852412"/>
                  <a:pt x="0" y="875211"/>
                </a:cubicBezTo>
              </a:path>
            </a:pathLst>
          </a:custGeom>
          <a:noFill/>
          <a:ln w="508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3BAFE3-940C-A945-A61D-F09A21618FB5}"/>
                  </a:ext>
                </a:extLst>
              </p:cNvPr>
              <p:cNvSpPr/>
              <p:nvPr/>
            </p:nvSpPr>
            <p:spPr>
              <a:xfrm>
                <a:off x="6055804" y="1739371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3BAFE3-940C-A945-A61D-F09A21618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804" y="1739371"/>
                <a:ext cx="3642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CE7CEE57-3153-F040-B523-891CA045F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0" y="4895238"/>
                <a:ext cx="8001000" cy="514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cs typeface="Arial" charset="0"/>
                  </a:rPr>
                  <a:t>Computable in time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Arial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.</a:t>
                </a:r>
              </a:p>
            </p:txBody>
          </p:sp>
        </mc:Choice>
        <mc:Fallback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CE7CEE57-3153-F040-B523-891CA045F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4895238"/>
                <a:ext cx="8001000" cy="514962"/>
              </a:xfrm>
              <a:prstGeom prst="rect">
                <a:avLst/>
              </a:prstGeom>
              <a:blipFill>
                <a:blip r:embed="rId14"/>
                <a:stretch>
                  <a:fillRect l="-634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5E1AD3-7430-8247-BFE9-24A00FD25151}"/>
                  </a:ext>
                </a:extLst>
              </p:cNvPr>
              <p:cNvSpPr/>
              <p:nvPr/>
            </p:nvSpPr>
            <p:spPr>
              <a:xfrm>
                <a:off x="7620001" y="6447437"/>
                <a:ext cx="36586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cs typeface="Arial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 = length of the string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5E1AD3-7430-8247-BFE9-24A00FD25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6447437"/>
                <a:ext cx="3658667" cy="369332"/>
              </a:xfrm>
              <a:prstGeom prst="rect">
                <a:avLst/>
              </a:prstGeom>
              <a:blipFill>
                <a:blip r:embed="rId15"/>
                <a:stretch>
                  <a:fillRect l="-138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F5C803F5-FD7C-8344-B8B4-757FDF29F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0" y="5428638"/>
                <a:ext cx="8001000" cy="914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en-US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en-US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,…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 computationally indistinguishable from random bits, for random (or any distinct)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dirty="0">
                    <a:cs typeface="Arial" charset="0"/>
                  </a:rPr>
                  <a:t>,</a:t>
                </a:r>
                <a:r>
                  <a:rPr lang="en-US" altLang="en-US" b="1" dirty="0">
                    <a:solidFill>
                      <a:srgbClr val="0033CC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dirty="0">
                    <a:cs typeface="Arial" charset="0"/>
                  </a:rPr>
                  <a:t>,…</a:t>
                </a: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F5C803F5-FD7C-8344-B8B4-757FDF29F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428638"/>
                <a:ext cx="8001000" cy="914054"/>
              </a:xfrm>
              <a:prstGeom prst="rect">
                <a:avLst/>
              </a:prstGeom>
              <a:blipFill>
                <a:blip r:embed="rId16"/>
                <a:stretch>
                  <a:fillRect l="-634" t="-27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ubtitle 1">
            <a:extLst>
              <a:ext uri="{FF2B5EF4-FFF2-40B4-BE49-F238E27FC236}">
                <a16:creationId xmlns:a16="http://schemas.microsoft.com/office/drawing/2014/main" id="{136A7B3F-29B7-E54B-A5A1-D9747DD271E2}"/>
              </a:ext>
            </a:extLst>
          </p:cNvPr>
          <p:cNvSpPr txBox="1">
            <a:spLocks/>
          </p:cNvSpPr>
          <p:nvPr/>
        </p:nvSpPr>
        <p:spPr>
          <a:xfrm>
            <a:off x="1703512" y="352765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8" grpId="0" animBg="1"/>
      <p:bldP spid="9" grpId="0"/>
      <p:bldP spid="44" grpId="0"/>
      <p:bldP spid="10" grpId="0"/>
      <p:bldP spid="46" grpId="0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/>
              <p:nvPr/>
            </p:nvSpPr>
            <p:spPr>
              <a:xfrm>
                <a:off x="2500988" y="4648201"/>
                <a:ext cx="5575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88" y="4648201"/>
                <a:ext cx="5575437" cy="461665"/>
              </a:xfrm>
              <a:prstGeom prst="rect">
                <a:avLst/>
              </a:prstGeom>
              <a:blipFill>
                <a:blip r:embed="rId3"/>
                <a:stretch>
                  <a:fillRect l="-227" t="-13514" r="-68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/>
              <p:nvPr/>
            </p:nvSpPr>
            <p:spPr>
              <a:xfrm>
                <a:off x="2500988" y="5194784"/>
                <a:ext cx="71002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𝐄𝐯𝐚𝐥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a poly-time algorithm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88" y="5194784"/>
                <a:ext cx="7100213" cy="461665"/>
              </a:xfrm>
              <a:prstGeom prst="rect">
                <a:avLst/>
              </a:prstGeom>
              <a:blipFill>
                <a:blip r:embed="rId4"/>
                <a:stretch>
                  <a:fillRect l="-17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2438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404267"/>
                <a:ext cx="8050088" cy="519566"/>
              </a:xfrm>
              <a:prstGeom prst="rect">
                <a:avLst/>
              </a:prstGeom>
              <a:blipFill>
                <a:blip r:embed="rId5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2971800" y="1993859"/>
                <a:ext cx="533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indexed by a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(private)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key/seed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93859"/>
                <a:ext cx="5334000" cy="369332"/>
              </a:xfrm>
              <a:prstGeom prst="rect">
                <a:avLst/>
              </a:prstGeom>
              <a:blipFill>
                <a:blip r:embed="rId6"/>
                <a:stretch>
                  <a:fillRect l="-95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2958187" y="2511886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187" y="2511886"/>
                <a:ext cx="6947813" cy="461665"/>
              </a:xfrm>
              <a:prstGeom prst="rect">
                <a:avLst/>
              </a:prstGeom>
              <a:blipFill>
                <a:blip r:embed="rId7"/>
                <a:stretch>
                  <a:fillRect l="-547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2971800" y="3048000"/>
                <a:ext cx="78622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048000"/>
                <a:ext cx="7862214" cy="369332"/>
              </a:xfrm>
              <a:prstGeom prst="rect">
                <a:avLst/>
              </a:prstGeom>
              <a:blipFill>
                <a:blip r:embed="rId8"/>
                <a:stretch>
                  <a:fillRect l="-64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2971800" y="3657600"/>
                <a:ext cx="78622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(singly exponential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657600"/>
                <a:ext cx="7862214" cy="369332"/>
              </a:xfrm>
              <a:prstGeom prst="rect">
                <a:avLst/>
              </a:prstGeom>
              <a:blipFill>
                <a:blip r:embed="rId9"/>
                <a:stretch>
                  <a:fillRect l="-64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010092-F6CD-A444-9D08-5517FA446A4C}"/>
              </a:ext>
            </a:extLst>
          </p:cNvPr>
          <p:cNvSpPr/>
          <p:nvPr/>
        </p:nvSpPr>
        <p:spPr bwMode="auto">
          <a:xfrm>
            <a:off x="2286000" y="1295400"/>
            <a:ext cx="8202488" cy="3048000"/>
          </a:xfrm>
          <a:prstGeom prst="rect">
            <a:avLst/>
          </a:prstGeom>
          <a:solidFill>
            <a:srgbClr val="0033CC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2438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404267"/>
                <a:ext cx="8050088" cy="519566"/>
              </a:xfrm>
              <a:prstGeom prst="rect">
                <a:avLst/>
              </a:prstGeom>
              <a:blipFill>
                <a:blip r:embed="rId3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2971800" y="1993859"/>
                <a:ext cx="4419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indexed by a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(private)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93859"/>
                <a:ext cx="4419600" cy="369332"/>
              </a:xfrm>
              <a:prstGeom prst="rect">
                <a:avLst/>
              </a:prstGeom>
              <a:blipFill>
                <a:blip r:embed="rId4"/>
                <a:stretch>
                  <a:fillRect l="-1146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2958187" y="2511886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187" y="2511886"/>
                <a:ext cx="6947813" cy="461665"/>
              </a:xfrm>
              <a:prstGeom prst="rect">
                <a:avLst/>
              </a:prstGeom>
              <a:blipFill>
                <a:blip r:embed="rId5"/>
                <a:stretch>
                  <a:fillRect l="-547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2971800" y="3048000"/>
                <a:ext cx="78622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048000"/>
                <a:ext cx="7862214" cy="369332"/>
              </a:xfrm>
              <a:prstGeom prst="rect">
                <a:avLst/>
              </a:prstGeom>
              <a:blipFill>
                <a:blip r:embed="rId6"/>
                <a:stretch>
                  <a:fillRect l="-64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2971800" y="3657600"/>
                <a:ext cx="78622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(singly exponential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657600"/>
                <a:ext cx="7862214" cy="369332"/>
              </a:xfrm>
              <a:prstGeom prst="rect">
                <a:avLst/>
              </a:prstGeom>
              <a:blipFill>
                <a:blip r:embed="rId7"/>
                <a:stretch>
                  <a:fillRect l="-64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/>
              <p:nvPr/>
            </p:nvSpPr>
            <p:spPr>
              <a:xfrm>
                <a:off x="5649404" y="4203592"/>
                <a:ext cx="89319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6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5600" b="1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404" y="4203592"/>
                <a:ext cx="893193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0012684-0C42-3C4D-9F08-08AABE61C3FF}"/>
              </a:ext>
            </a:extLst>
          </p:cNvPr>
          <p:cNvSpPr/>
          <p:nvPr/>
        </p:nvSpPr>
        <p:spPr bwMode="auto">
          <a:xfrm>
            <a:off x="2223906" y="5054757"/>
            <a:ext cx="8202488" cy="1392680"/>
          </a:xfrm>
          <a:prstGeom prst="rect">
            <a:avLst/>
          </a:prstGeom>
          <a:solidFill>
            <a:srgbClr val="FF0000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/>
              <p:nvPr/>
            </p:nvSpPr>
            <p:spPr>
              <a:xfrm>
                <a:off x="2376306" y="5163625"/>
                <a:ext cx="8050088" cy="47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ALL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306" y="5163625"/>
                <a:ext cx="8050088" cy="475323"/>
              </a:xfrm>
              <a:prstGeom prst="rect">
                <a:avLst/>
              </a:prstGeom>
              <a:blipFill>
                <a:blip r:embed="rId9"/>
                <a:stretch>
                  <a:fillRect l="-1262"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/>
              <p:nvPr/>
            </p:nvSpPr>
            <p:spPr>
              <a:xfrm>
                <a:off x="2982686" y="5756524"/>
                <a:ext cx="7862214" cy="419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(doubly exponential in</a:t>
                </a:r>
                <a:r>
                  <a:rPr lang="en-US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86" y="5756524"/>
                <a:ext cx="7862214" cy="419795"/>
              </a:xfrm>
              <a:prstGeom prst="rect">
                <a:avLst/>
              </a:prstGeom>
              <a:blipFill>
                <a:blip r:embed="rId10"/>
                <a:stretch>
                  <a:fillRect l="-484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3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207374" y="423807"/>
            <a:ext cx="10073343" cy="714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 should be “indistinguishable” from random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42116AE-80A0-0048-87AE-A6F4605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0D0B284-629C-DB47-9FE4-46145B1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72724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4276" y="2581481"/>
                <a:ext cx="121097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4276" y="2581481"/>
                <a:ext cx="1210973" cy="461665"/>
              </a:xfrm>
              <a:prstGeom prst="rect">
                <a:avLst/>
              </a:prstGeom>
              <a:blipFill>
                <a:blip r:embed="rId3"/>
                <a:stretch>
                  <a:fillRect l="-4124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>
            <a:extLst>
              <a:ext uri="{FF2B5EF4-FFF2-40B4-BE49-F238E27FC236}">
                <a16:creationId xmlns:a16="http://schemas.microsoft.com/office/drawing/2014/main" id="{AD2BC90D-3266-B342-B9DB-D8627DD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C82E991-9E38-DD4F-9540-7CFFAE5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720" y="3356692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446" y="1630161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The pseudorandom world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83" y="6145113"/>
                <a:ext cx="3490571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33CC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583" y="6145113"/>
                <a:ext cx="3490571" cy="472373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8906" y="3419025"/>
                <a:ext cx="4424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8906" y="3419025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9">
            <a:extLst>
              <a:ext uri="{FF2B5EF4-FFF2-40B4-BE49-F238E27FC236}">
                <a16:creationId xmlns:a16="http://schemas.microsoft.com/office/drawing/2014/main" id="{017B747A-AF44-3B4D-B679-8175859D60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45640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4801" y="3363325"/>
                <a:ext cx="97635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1" y="3363325"/>
                <a:ext cx="976358" cy="461665"/>
              </a:xfrm>
              <a:prstGeom prst="rect">
                <a:avLst/>
              </a:prstGeom>
              <a:blipFill>
                <a:blip r:embed="rId6"/>
                <a:stretch>
                  <a:fillRect l="-1299" r="-1299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CCCD37-33D9-454B-97EE-048F6666E714}"/>
              </a:ext>
            </a:extLst>
          </p:cNvPr>
          <p:cNvGrpSpPr/>
          <p:nvPr/>
        </p:nvGrpSpPr>
        <p:grpSpPr>
          <a:xfrm>
            <a:off x="6934200" y="1600200"/>
            <a:ext cx="4038600" cy="3200400"/>
            <a:chOff x="5410200" y="1600200"/>
            <a:chExt cx="4038600" cy="3200400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A5FECD9-878D-E544-A64D-BC7049A8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4038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aseline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random world </a:t>
              </a: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B6468A3-1522-254F-820C-3F31745F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2" y="2286000"/>
              <a:ext cx="1606322" cy="990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lang="en-US" baseline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𝐴𝐿𝐿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97EF0FF0-7D66-174B-B032-C1D2AF5B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922" y="3269968"/>
              <a:ext cx="152400" cy="668148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9">
              <a:extLst>
                <a:ext uri="{FF2B5EF4-FFF2-40B4-BE49-F238E27FC236}">
                  <a16:creationId xmlns:a16="http://schemas.microsoft.com/office/drawing/2014/main" id="{35C44FBD-F89B-7A4F-9141-92CB575F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688842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3305" y="6114193"/>
                <a:ext cx="3814570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𝐴𝐿𝐿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3305" y="6114193"/>
                <a:ext cx="3814570" cy="472373"/>
              </a:xfrm>
              <a:prstGeom prst="rect">
                <a:avLst/>
              </a:prstGeom>
              <a:blipFill>
                <a:blip r:embed="rId10"/>
                <a:stretch>
                  <a:fillRect b="-21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BB75DA-719E-CF4C-9F55-091A3C9F9B35}"/>
              </a:ext>
            </a:extLst>
          </p:cNvPr>
          <p:cNvGrpSpPr/>
          <p:nvPr/>
        </p:nvGrpSpPr>
        <p:grpSpPr>
          <a:xfrm>
            <a:off x="3728686" y="4789541"/>
            <a:ext cx="5269038" cy="589956"/>
            <a:chOff x="2204686" y="4789541"/>
            <a:chExt cx="5269038" cy="589956"/>
          </a:xfrm>
        </p:grpSpPr>
        <p:sp>
          <p:nvSpPr>
            <p:cNvPr id="50" name="AutoShape 9">
              <a:extLst>
                <a:ext uri="{FF2B5EF4-FFF2-40B4-BE49-F238E27FC236}">
                  <a16:creationId xmlns:a16="http://schemas.microsoft.com/office/drawing/2014/main" id="{FE376482-9255-4743-9F8D-12674B6E54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F3422EE6-92FE-5041-9CA0-AE5FBE06F2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832DC-36A2-934C-B913-15BF25F7CD5F}"/>
              </a:ext>
            </a:extLst>
          </p:cNvPr>
          <p:cNvGrpSpPr/>
          <p:nvPr/>
        </p:nvGrpSpPr>
        <p:grpSpPr>
          <a:xfrm>
            <a:off x="1752601" y="5578681"/>
            <a:ext cx="8845899" cy="1102095"/>
            <a:chOff x="228600" y="5578680"/>
            <a:chExt cx="8845899" cy="1102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8824" b="-212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blipFill>
                  <a:blip r:embed="rId14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ppt D, there is a negligible function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lang="en-US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s.t.</a:t>
                  </a:r>
                  <a:r>
                    <a:rPr lang="en-US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1414" t="-10811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3" grpId="0" animBg="1"/>
      <p:bldP spid="34" grpId="0"/>
      <p:bldP spid="35" grpId="0"/>
      <p:bldP spid="37" grpId="0" animBg="1"/>
      <p:bldP spid="38" grpId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75520" y="410564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PRF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Stateless Secret-key Encryption</a:t>
                </a:r>
                <a:endParaRPr lang="en-US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75520" y="410564"/>
                <a:ext cx="8712968" cy="714181"/>
              </a:xfrm>
              <a:blipFill>
                <a:blip r:embed="rId3"/>
                <a:stretch>
                  <a:fillRect l="-436" t="-22807" r="-291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2275384" y="1371601"/>
                <a:ext cx="79354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k that defines 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84" y="1371601"/>
                <a:ext cx="7935416" cy="461665"/>
              </a:xfrm>
              <a:prstGeom prst="rect">
                <a:avLst/>
              </a:prstGeom>
              <a:blipFill>
                <a:blip r:embed="rId4"/>
                <a:stretch>
                  <a:fillRect l="-160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2275385" y="3479032"/>
                <a:ext cx="1677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85" y="3479032"/>
                <a:ext cx="1677639" cy="461665"/>
              </a:xfrm>
              <a:prstGeom prst="rect">
                <a:avLst/>
              </a:prstGeom>
              <a:blipFill>
                <a:blip r:embed="rId5"/>
                <a:stretch>
                  <a:fillRect l="-752" t="-10811" r="-375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3916480" y="3463494"/>
                <a:ext cx="675152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:br>
                  <a:rPr lang="en-US" sz="2400" dirty="0"/>
                </a:br>
                <a:r>
                  <a:rPr lang="en-US" dirty="0"/>
                  <a:t>let the ciphertext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pair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80" y="3463494"/>
                <a:ext cx="6751520" cy="738664"/>
              </a:xfrm>
              <a:prstGeom prst="rect">
                <a:avLst/>
              </a:prstGeom>
              <a:blipFill>
                <a:blip r:embed="rId6"/>
                <a:stretch>
                  <a:fillRect l="-1501" t="-678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2320590" y="4643736"/>
                <a:ext cx="2605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90" y="4643736"/>
                <a:ext cx="2605009" cy="461665"/>
              </a:xfrm>
              <a:prstGeom prst="rect">
                <a:avLst/>
              </a:prstGeom>
              <a:blipFill>
                <a:blip r:embed="rId7"/>
                <a:stretch>
                  <a:fillRect l="-485" t="-10526" r="-291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/>
              <p:nvPr/>
            </p:nvSpPr>
            <p:spPr>
              <a:xfrm>
                <a:off x="2279576" y="5487616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𝐂𝐨𝐫𝐫𝐞𝐜𝐭𝐧𝐞𝐬𝐬</m:t>
                      </m:r>
                      <m:r>
                        <a:rPr lang="en-US" altLang="en-US" sz="24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5487616"/>
                <a:ext cx="2140330" cy="461665"/>
              </a:xfrm>
              <a:prstGeom prst="rect">
                <a:avLst/>
              </a:prstGeom>
              <a:blipFill>
                <a:blip r:embed="rId8"/>
                <a:stretch>
                  <a:fillRect r="-118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/>
              <p:nvPr/>
            </p:nvSpPr>
            <p:spPr>
              <a:xfrm>
                <a:off x="2362200" y="5956123"/>
                <a:ext cx="77039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956123"/>
                <a:ext cx="7703928" cy="461665"/>
              </a:xfrm>
              <a:prstGeom prst="rect">
                <a:avLst/>
              </a:prstGeom>
              <a:blipFill>
                <a:blip r:embed="rId9"/>
                <a:stretch>
                  <a:fillRect l="-32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/>
              <p:nvPr/>
            </p:nvSpPr>
            <p:spPr>
              <a:xfrm>
                <a:off x="4244163" y="1963999"/>
                <a:ext cx="2094291" cy="379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:{0,1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→{0,1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163" y="1963999"/>
                <a:ext cx="2094291" cy="379527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/>
              <p:nvPr/>
            </p:nvSpPr>
            <p:spPr>
              <a:xfrm>
                <a:off x="2320590" y="2594913"/>
                <a:ext cx="8499811" cy="47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(the domain 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400" i="1" dirty="0"/>
                  <a:t>, had better be super-</a:t>
                </a:r>
                <a:r>
                  <a:rPr lang="en-US" sz="2400" i="1" dirty="0" err="1"/>
                  <a:t>polynomially</a:t>
                </a:r>
                <a:r>
                  <a:rPr lang="en-US" sz="2400" i="1" dirty="0"/>
                  <a:t> large in n)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90" y="2594913"/>
                <a:ext cx="8499811" cy="474810"/>
              </a:xfrm>
              <a:prstGeom prst="rect">
                <a:avLst/>
              </a:prstGeom>
              <a:blipFill>
                <a:blip r:embed="rId11"/>
                <a:stretch>
                  <a:fillRect l="-1043" t="-10526" r="-178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/>
              <p:nvPr/>
            </p:nvSpPr>
            <p:spPr>
              <a:xfrm>
                <a:off x="4953000" y="4648201"/>
                <a:ext cx="67515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utput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648201"/>
                <a:ext cx="6751520" cy="461665"/>
              </a:xfrm>
              <a:prstGeom prst="rect">
                <a:avLst/>
              </a:prstGeom>
              <a:blipFill>
                <a:blip r:embed="rId12"/>
                <a:stretch>
                  <a:fillRect l="-1504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BD61-46CE-B703-CF0B-BF97E759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967094" cy="1325563"/>
          </a:xfrm>
        </p:spPr>
        <p:txBody>
          <a:bodyPr/>
          <a:lstStyle/>
          <a:p>
            <a:r>
              <a:rPr lang="en-US" sz="4400" b="1" dirty="0" err="1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</a:t>
            </a:r>
            <a:r>
              <a:rPr lang="en-US" sz="4400" b="1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-Levin (GL) Theorem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29A73-D9AA-2CF3-B72D-4EC0506D95B4}"/>
              </a:ext>
            </a:extLst>
          </p:cNvPr>
          <p:cNvSpPr/>
          <p:nvPr/>
        </p:nvSpPr>
        <p:spPr>
          <a:xfrm>
            <a:off x="683568" y="1556792"/>
            <a:ext cx="11273970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B3D5F8-2114-6823-4EB6-B4B748720CE6}"/>
                  </a:ext>
                </a:extLst>
              </p:cNvPr>
              <p:cNvSpPr/>
              <p:nvPr/>
            </p:nvSpPr>
            <p:spPr>
              <a:xfrm>
                <a:off x="770529" y="1776591"/>
                <a:ext cx="112526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where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B3D5F8-2114-6823-4EB6-B4B748720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11252687" cy="461665"/>
              </a:xfrm>
              <a:prstGeom prst="rect">
                <a:avLst/>
              </a:prstGeom>
              <a:blipFill>
                <a:blip r:embed="rId2"/>
                <a:stretch>
                  <a:fillRect l="-78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CA7F97-094D-6ED6-0264-169E1928AC7A}"/>
                  </a:ext>
                </a:extLst>
              </p:cNvPr>
              <p:cNvSpPr/>
              <p:nvPr/>
            </p:nvSpPr>
            <p:spPr>
              <a:xfrm>
                <a:off x="698521" y="2924944"/>
                <a:ext cx="1125268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 a collection of predicates (one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 Then,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hardcore 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 That is, for every one-way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every PPT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CA7F97-094D-6ED6-0264-169E1928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924944"/>
                <a:ext cx="11252687" cy="1200329"/>
              </a:xfrm>
              <a:prstGeom prst="rect">
                <a:avLst/>
              </a:prstGeom>
              <a:blipFill>
                <a:blip r:embed="rId3"/>
                <a:stretch>
                  <a:fillRect l="-902" t="-4211" r="-789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1589AD-3182-02BF-C52D-7B9B1E2D63D8}"/>
                  </a:ext>
                </a:extLst>
              </p:cNvPr>
              <p:cNvSpPr/>
              <p:nvPr/>
            </p:nvSpPr>
            <p:spPr>
              <a:xfrm>
                <a:off x="1331640" y="2348880"/>
                <a:ext cx="7751842" cy="4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1589AD-3182-02BF-C52D-7B9B1E2D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8880"/>
                <a:ext cx="7751842" cy="462947"/>
              </a:xfrm>
              <a:prstGeom prst="rect">
                <a:avLst/>
              </a:prstGeom>
              <a:blipFill>
                <a:blip r:embed="rId4"/>
                <a:stretch>
                  <a:fillRect t="-123684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4C57AF-A086-6B5F-A617-221459852D46}"/>
                  </a:ext>
                </a:extLst>
              </p:cNvPr>
              <p:cNvSpPr/>
              <p:nvPr/>
            </p:nvSpPr>
            <p:spPr>
              <a:xfrm>
                <a:off x="626513" y="4365104"/>
                <a:ext cx="1125268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4C57AF-A086-6B5F-A617-221459852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11252687" cy="783804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5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F9D3-D453-3EAA-30AE-0AE70776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GL Theorem</a:t>
            </a:r>
            <a:r>
              <a:rPr lang="en-US" sz="4400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: Alternative 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1F2D-AFBF-46DF-8BFE-92E9296E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8123"/>
            <a:ext cx="10515600" cy="67884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This statement is </a:t>
            </a:r>
            <a:r>
              <a:rPr lang="en-US" sz="2800" b="1" i="1" dirty="0">
                <a:solidFill>
                  <a:srgbClr val="FF0000"/>
                </a:solidFill>
              </a:rPr>
              <a:t>sufficient</a:t>
            </a:r>
            <a:r>
              <a:rPr lang="en-US" sz="2800" b="1" dirty="0"/>
              <a:t> to construct PRGs from any OWP.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9A4E2-5746-90C2-B18A-84EB88788043}"/>
              </a:ext>
            </a:extLst>
          </p:cNvPr>
          <p:cNvSpPr/>
          <p:nvPr/>
        </p:nvSpPr>
        <p:spPr>
          <a:xfrm>
            <a:off x="683567" y="1556792"/>
            <a:ext cx="10670233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2B03C2-7713-1CE4-A634-2F7D17D5B7F5}"/>
                  </a:ext>
                </a:extLst>
              </p:cNvPr>
              <p:cNvSpPr/>
              <p:nvPr/>
            </p:nvSpPr>
            <p:spPr>
              <a:xfrm>
                <a:off x="758153" y="1760619"/>
                <a:ext cx="106500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function/permutation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there is a related one-way function/permutation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2B03C2-7713-1CE4-A634-2F7D17D5B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3" y="1760619"/>
                <a:ext cx="10650090" cy="830997"/>
              </a:xfrm>
              <a:prstGeom prst="rect">
                <a:avLst/>
              </a:prstGeom>
              <a:blipFill>
                <a:blip r:embed="rId2"/>
                <a:stretch>
                  <a:fillRect l="-833" t="-597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57D64F-B238-00BB-C9B1-B52AFBAFFA5E}"/>
                  </a:ext>
                </a:extLst>
              </p:cNvPr>
              <p:cNvSpPr/>
              <p:nvPr/>
            </p:nvSpPr>
            <p:spPr>
              <a:xfrm>
                <a:off x="626513" y="4365104"/>
                <a:ext cx="1065009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57D64F-B238-00BB-C9B1-B52AFBAFF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10650090" cy="783804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9D2AD0-2518-0E12-AB34-42AF70CD4755}"/>
                  </a:ext>
                </a:extLst>
              </p:cNvPr>
              <p:cNvSpPr txBox="1"/>
              <p:nvPr/>
            </p:nvSpPr>
            <p:spPr>
              <a:xfrm>
                <a:off x="3018003" y="2787640"/>
                <a:ext cx="36614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9D2AD0-2518-0E12-AB34-42AF70CD4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003" y="2787640"/>
                <a:ext cx="3661488" cy="461665"/>
              </a:xfrm>
              <a:prstGeom prst="rect">
                <a:avLst/>
              </a:prstGeom>
              <a:blipFill>
                <a:blip r:embed="rId4"/>
                <a:stretch>
                  <a:fillRect l="-34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9E55F3-47C2-2195-D1DB-B7C37F6DC801}"/>
                  </a:ext>
                </a:extLst>
              </p:cNvPr>
              <p:cNvSpPr txBox="1"/>
              <p:nvPr/>
            </p:nvSpPr>
            <p:spPr>
              <a:xfrm>
                <a:off x="793230" y="3429000"/>
                <a:ext cx="1035463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which has a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deterministic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hardcore predicate. In particular, the predicate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is hardcore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9E55F3-47C2-2195-D1DB-B7C37F6D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30" y="3429000"/>
                <a:ext cx="10354634" cy="830997"/>
              </a:xfrm>
              <a:prstGeom prst="rect">
                <a:avLst/>
              </a:prstGeom>
              <a:blipFill>
                <a:blip r:embed="rId5"/>
                <a:stretch>
                  <a:fillRect l="-980" t="-75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4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F69D8-427E-2D4E-8C41-EDD5783D2DC3}"/>
                  </a:ext>
                </a:extLst>
              </p:cNvPr>
              <p:cNvSpPr/>
              <p:nvPr/>
            </p:nvSpPr>
            <p:spPr>
              <a:xfrm>
                <a:off x="1919536" y="235418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F69D8-427E-2D4E-8C41-EDD5783D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354185"/>
                <a:ext cx="8712968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need to show an inverter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112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1919536" y="4223414"/>
                <a:ext cx="871296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≥1/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4223414"/>
                <a:ext cx="8712968" cy="509178"/>
              </a:xfrm>
              <a:prstGeom prst="rect">
                <a:avLst/>
              </a:prstGeom>
              <a:blipFill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4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need to show an inverter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1919536" y="4223414"/>
                <a:ext cx="871296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≥1/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4223414"/>
                <a:ext cx="8712968" cy="509178"/>
              </a:xfrm>
              <a:prstGeom prst="rect">
                <a:avLst/>
              </a:prstGeom>
              <a:blipFill>
                <a:blip r:embed="rId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2956356" y="1386661"/>
                <a:ext cx="83430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make our lives easier: assume a perfect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56" y="1386661"/>
                <a:ext cx="8343015" cy="461665"/>
              </a:xfrm>
              <a:prstGeom prst="rect">
                <a:avLst/>
              </a:prstGeom>
              <a:blipFill>
                <a:blip r:embed="rId6"/>
                <a:stretch>
                  <a:fillRect l="-1064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2564905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564905"/>
                <a:ext cx="871296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2294530" y="2007424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inverter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works as follows: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2791108" y="4119464"/>
                <a:ext cx="7466402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6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runs the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times, on inputs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=100..0,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=010…0</m:t>
                    </m:r>
                  </m:oMath>
                </a14:m>
                <a:r>
                  <a:rPr lang="en-US" sz="2400" dirty="0"/>
                  <a:t>,… are the unit vectors.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108" y="4119464"/>
                <a:ext cx="7466402" cy="1200329"/>
              </a:xfrm>
              <a:prstGeom prst="rect">
                <a:avLst/>
              </a:prstGeom>
              <a:blipFill>
                <a:blip r:embed="rId5"/>
                <a:stretch>
                  <a:fillRect l="-1188"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2956356" y="1386661"/>
                <a:ext cx="8114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make our lives easier: assume a perfect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56" y="1386661"/>
                <a:ext cx="8114415" cy="461665"/>
              </a:xfrm>
              <a:prstGeom prst="rect">
                <a:avLst/>
              </a:prstGeom>
              <a:blipFill>
                <a:blip r:embed="rId6"/>
                <a:stretch>
                  <a:fillRect l="-1094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2564905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564905"/>
                <a:ext cx="871296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2294530" y="2007424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C53124-7F21-3540-98F6-01506782FC5D}"/>
                  </a:ext>
                </a:extLst>
              </p:cNvPr>
              <p:cNvSpPr/>
              <p:nvPr/>
            </p:nvSpPr>
            <p:spPr>
              <a:xfrm>
                <a:off x="2355650" y="5805265"/>
                <a:ext cx="7905927" cy="84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perfect, it returns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bit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invocation.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C53124-7F21-3540-98F6-01506782F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50" y="5805265"/>
                <a:ext cx="7905927" cy="844077"/>
              </a:xfrm>
              <a:prstGeom prst="rect">
                <a:avLst/>
              </a:prstGeom>
              <a:blipFill>
                <a:blip r:embed="rId8"/>
                <a:stretch>
                  <a:fillRect l="-1124"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C2EA7-8136-364D-9A12-AE4BF81DF774}"/>
              </a:ext>
            </a:extLst>
          </p:cNvPr>
          <p:cNvSpPr/>
          <p:nvPr/>
        </p:nvSpPr>
        <p:spPr>
          <a:xfrm>
            <a:off x="2294530" y="4194797"/>
            <a:ext cx="7761911" cy="218635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12136E2-77E0-9A4E-8391-A7E554F8B102}"/>
              </a:ext>
            </a:extLst>
          </p:cNvPr>
          <p:cNvSpPr/>
          <p:nvPr/>
        </p:nvSpPr>
        <p:spPr>
          <a:xfrm>
            <a:off x="2355650" y="3573017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we need an </a:t>
            </a:r>
            <a:r>
              <a:rPr lang="en-US" sz="2400" b="1" dirty="0">
                <a:solidFill>
                  <a:srgbClr val="FF0000"/>
                </a:solidFill>
              </a:rPr>
              <a:t>averaging argument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2956356" y="1386661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OK, now let’s assume less: assume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pretty good </a:t>
                </a:r>
                <a:r>
                  <a:rPr lang="en-US" sz="2400" b="1" dirty="0">
                    <a:solidFill>
                      <a:srgbClr val="1E177C"/>
                    </a:solidFill>
                  </a:rPr>
                  <a:t>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56" y="1386661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2564904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564904"/>
                <a:ext cx="8712968" cy="783804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2294530" y="2007424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7C2F801D-3F35-0E49-9117-155E329914EA}"/>
              </a:ext>
            </a:extLst>
          </p:cNvPr>
          <p:cNvSpPr/>
          <p:nvPr/>
        </p:nvSpPr>
        <p:spPr>
          <a:xfrm>
            <a:off x="1620064" y="3067280"/>
            <a:ext cx="731520" cy="20179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351584" y="419479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Claim: 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194798"/>
                <a:ext cx="8712968" cy="461665"/>
              </a:xfrm>
              <a:prstGeom prst="rect">
                <a:avLst/>
              </a:prstGeom>
              <a:blipFill>
                <a:blip r:embed="rId6"/>
                <a:stretch>
                  <a:fillRect l="-116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/>
              <p:nvPr/>
            </p:nvSpPr>
            <p:spPr>
              <a:xfrm>
                <a:off x="1985824" y="4525688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24" y="4525688"/>
                <a:ext cx="8712968" cy="783804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/>
              <p:nvPr/>
            </p:nvSpPr>
            <p:spPr>
              <a:xfrm>
                <a:off x="2351584" y="5919664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Call these the good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5919664"/>
                <a:ext cx="8712968" cy="461665"/>
              </a:xfrm>
              <a:prstGeom prst="rect">
                <a:avLst/>
              </a:prstGeom>
              <a:blipFill>
                <a:blip r:embed="rId8"/>
                <a:stretch>
                  <a:fillRect l="-116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6A48391-5CCE-8A45-B077-6F75D4F25E8D}"/>
              </a:ext>
            </a:extLst>
          </p:cNvPr>
          <p:cNvSpPr/>
          <p:nvPr/>
        </p:nvSpPr>
        <p:spPr>
          <a:xfrm>
            <a:off x="2351584" y="534360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Proof: Exercise in counting.</a:t>
            </a:r>
          </a:p>
        </p:txBody>
      </p:sp>
    </p:spTree>
    <p:extLst>
      <p:ext uri="{BB962C8B-B14F-4D97-AF65-F5344CB8AC3E}">
        <p14:creationId xmlns:p14="http://schemas.microsoft.com/office/powerpoint/2010/main" val="22816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" grpId="0" animBg="1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14193</TotalTime>
  <Words>2618</Words>
  <Application>Microsoft Macintosh PowerPoint</Application>
  <PresentationFormat>Widescreen</PresentationFormat>
  <Paragraphs>393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American Typewriter</vt:lpstr>
      <vt:lpstr>Aptos</vt:lpstr>
      <vt:lpstr>Aptos Display</vt:lpstr>
      <vt:lpstr>Arial</vt:lpstr>
      <vt:lpstr>Calibri</vt:lpstr>
      <vt:lpstr>Cambria Math</vt:lpstr>
      <vt:lpstr>Courier New</vt:lpstr>
      <vt:lpstr>Times New Roman</vt:lpstr>
      <vt:lpstr>Office Theme</vt:lpstr>
      <vt:lpstr>Purdue CS555: Cryptography Lecture 6 </vt:lpstr>
      <vt:lpstr>Recap</vt:lpstr>
      <vt:lpstr>Today</vt:lpstr>
      <vt:lpstr>Goldreich-Levin (GL) Theorem</vt:lpstr>
      <vt:lpstr>GL Theorem: Alternative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13</cp:revision>
  <dcterms:created xsi:type="dcterms:W3CDTF">2025-08-25T19:13:43Z</dcterms:created>
  <dcterms:modified xsi:type="dcterms:W3CDTF">2025-09-11T12:22:15Z</dcterms:modified>
</cp:coreProperties>
</file>