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83" r:id="rId5"/>
    <p:sldId id="284" r:id="rId6"/>
    <p:sldId id="285" r:id="rId7"/>
    <p:sldId id="289" r:id="rId8"/>
    <p:sldId id="288" r:id="rId9"/>
    <p:sldId id="290" r:id="rId10"/>
    <p:sldId id="292" r:id="rId11"/>
    <p:sldId id="293" r:id="rId12"/>
    <p:sldId id="294" r:id="rId13"/>
    <p:sldId id="297" r:id="rId14"/>
    <p:sldId id="300" r:id="rId15"/>
    <p:sldId id="298" r:id="rId16"/>
    <p:sldId id="301" r:id="rId17"/>
    <p:sldId id="299" r:id="rId18"/>
    <p:sldId id="305" r:id="rId19"/>
    <p:sldId id="311" r:id="rId20"/>
    <p:sldId id="307" r:id="rId21"/>
    <p:sldId id="308" r:id="rId22"/>
    <p:sldId id="309" r:id="rId23"/>
    <p:sldId id="306" r:id="rId24"/>
    <p:sldId id="310" r:id="rId25"/>
    <p:sldId id="302" r:id="rId26"/>
    <p:sldId id="303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9"/>
    <p:restoredTop sz="94558"/>
  </p:normalViewPr>
  <p:slideViewPr>
    <p:cSldViewPr snapToGrid="0">
      <p:cViewPr varScale="1">
        <p:scale>
          <a:sx n="121" d="100"/>
          <a:sy n="121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altLang="zh-CN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6BFCB-E8D7-A0E5-A0A1-F966897B0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0F25-E09C-E5D7-DA6D-0DACA839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Secret/Symmetric Key Encryption</a:t>
            </a:r>
            <a:br>
              <a:rPr lang="en-US" dirty="0"/>
            </a:b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One-time Pad Construction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C5F13-E792-5DC6-84EA-B76028991C1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584341"/>
            <a:ext cx="754387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Three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(possibly probabilistic) components: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967DA3-1C9B-709F-5769-BD9643ECD4E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4275642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Generation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Gen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967DA3-1C9B-709F-5769-BD9643ECD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4275642"/>
                <a:ext cx="7030336" cy="546871"/>
              </a:xfrm>
              <a:prstGeom prst="rect">
                <a:avLst/>
              </a:prstGeom>
              <a:blipFill>
                <a:blip r:embed="rId2"/>
                <a:stretch>
                  <a:fillRect l="-126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4FFB6-623D-683B-E0F1-F57AFE279C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4966943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  <m:r>
                      <a:rPr lang="en-US" alt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4FFB6-623D-683B-E0F1-F57AFE279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4966943"/>
                <a:ext cx="7030336" cy="546871"/>
              </a:xfrm>
              <a:prstGeom prst="rect">
                <a:avLst/>
              </a:prstGeom>
              <a:blipFill>
                <a:blip r:embed="rId3"/>
                <a:stretch>
                  <a:fillRect l="-126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D705C1-5FA1-5CA7-F9FA-9D8AD00FF8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5759031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Dec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D705C1-5FA1-5CA7-F9FA-9D8AD00F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5759031"/>
                <a:ext cx="7030336" cy="546871"/>
              </a:xfrm>
              <a:prstGeom prst="rect">
                <a:avLst/>
              </a:prstGeom>
              <a:blipFill>
                <a:blip r:embed="rId4"/>
                <a:stretch>
                  <a:fillRect l="-126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27B7B2-5F28-9936-80D1-C35F488C15A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51668" y="4354246"/>
                <a:ext cx="4159751" cy="3674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𝒍</m:t>
                    </m:r>
                  </m:oMath>
                </a14:m>
                <a:r>
                  <a:rPr lang="en-US" altLang="en-US" sz="2400" b="1" i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-bit string randomly selected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27B7B2-5F28-9936-80D1-C35F488C1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668" y="4354246"/>
                <a:ext cx="4159751" cy="367480"/>
              </a:xfrm>
              <a:prstGeom prst="rect">
                <a:avLst/>
              </a:prstGeom>
              <a:blipFill>
                <a:blip r:embed="rId5"/>
                <a:stretch>
                  <a:fillRect l="-304" t="-20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707B3D-5267-7AA0-62FA-E845A3910D5A}"/>
                  </a:ext>
                </a:extLst>
              </p:cNvPr>
              <p:cNvSpPr txBox="1"/>
              <p:nvPr/>
            </p:nvSpPr>
            <p:spPr>
              <a:xfrm>
                <a:off x="7923707" y="4726750"/>
                <a:ext cx="3430093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1" i="1" u="sng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⊕:</m:t>
                    </m:r>
                  </m:oMath>
                </a14:m>
                <a:r>
                  <a:rPr lang="en-US" sz="2200" b="1" u="sng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bitwise exclusive OR (or XOR)</a:t>
                </a:r>
              </a:p>
              <a:p>
                <a:pPr algn="ctr"/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0</a:t>
                </a:r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0 =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1 = 0</a:t>
                </a:r>
              </a:p>
              <a:p>
                <a:pPr algn="ctr"/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0</a:t>
                </a:r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1 =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0 = 1</a:t>
                </a:r>
              </a:p>
              <a:p>
                <a:pPr algn="ctr"/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</a:t>
                </a:r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2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 b = a + b (mod 2)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707B3D-5267-7AA0-62FA-E845A3910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07" y="4726750"/>
                <a:ext cx="3430093" cy="2062103"/>
              </a:xfrm>
              <a:prstGeom prst="rect">
                <a:avLst/>
              </a:prstGeom>
              <a:blipFill>
                <a:blip r:embed="rId6"/>
                <a:stretch>
                  <a:fillRect t="-1840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DDAAD3-0CD6-DEC1-8FE1-D01D8EA0C9F5}"/>
              </a:ext>
            </a:extLst>
          </p:cNvPr>
          <p:cNvCxnSpPr>
            <a:cxnSpLocks/>
          </p:cNvCxnSpPr>
          <p:nvPr/>
        </p:nvCxnSpPr>
        <p:spPr>
          <a:xfrm flipH="1">
            <a:off x="4231537" y="2806126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221D221-2EA1-2614-DAE0-FE834B6EB2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852533" y="2541837"/>
            <a:ext cx="864096" cy="7069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DA21D6-CB3D-2DC9-16D5-2951033D9C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903945" y="2470786"/>
            <a:ext cx="648072" cy="6706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22E9EC3-4AA1-CC24-9671-13CD31A63D22}"/>
              </a:ext>
            </a:extLst>
          </p:cNvPr>
          <p:cNvSpPr txBox="1">
            <a:spLocks noChangeArrowheads="1"/>
          </p:cNvSpPr>
          <p:nvPr/>
        </p:nvSpPr>
        <p:spPr>
          <a:xfrm>
            <a:off x="2456489" y="324771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4923F0-7CF5-3D17-0C11-9389DDDB3457}"/>
              </a:ext>
            </a:extLst>
          </p:cNvPr>
          <p:cNvSpPr txBox="1">
            <a:spLocks noChangeArrowheads="1"/>
          </p:cNvSpPr>
          <p:nvPr/>
        </p:nvSpPr>
        <p:spPr>
          <a:xfrm>
            <a:off x="7395822" y="324882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A66BBA-1D0D-B4CA-AB31-6BC47F51F4A6}"/>
                  </a:ext>
                </a:extLst>
              </p:cNvPr>
              <p:cNvSpPr/>
              <p:nvPr/>
            </p:nvSpPr>
            <p:spPr>
              <a:xfrm>
                <a:off x="4217219" y="2290777"/>
                <a:ext cx="3434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Calibri" panose="020F0502020204030204" pitchFamily="34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A66BBA-1D0D-B4CA-AB31-6BC47F51F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219" y="2290777"/>
                <a:ext cx="3434273" cy="461665"/>
              </a:xfrm>
              <a:prstGeom prst="rect">
                <a:avLst/>
              </a:prstGeom>
              <a:blipFill>
                <a:blip r:embed="rId8"/>
                <a:stretch>
                  <a:fillRect l="-2952" t="-10811" r="-258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DDFBDB3-61D8-6BE9-B5CC-D1537DA29CF8}"/>
                  </a:ext>
                </a:extLst>
              </p:cNvPr>
              <p:cNvSpPr/>
              <p:nvPr/>
            </p:nvSpPr>
            <p:spPr>
              <a:xfrm>
                <a:off x="8591242" y="2607591"/>
                <a:ext cx="1810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DDFBDB3-61D8-6BE9-B5CC-D1537DA29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42" y="2607591"/>
                <a:ext cx="1810175" cy="400110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ular Callout 25">
                <a:extLst>
                  <a:ext uri="{FF2B5EF4-FFF2-40B4-BE49-F238E27FC236}">
                    <a16:creationId xmlns:a16="http://schemas.microsoft.com/office/drawing/2014/main" id="{E3686983-C715-3B00-4307-5E0816D353C5}"/>
                  </a:ext>
                </a:extLst>
              </p:cNvPr>
              <p:cNvSpPr/>
              <p:nvPr/>
            </p:nvSpPr>
            <p:spPr>
              <a:xfrm>
                <a:off x="2623189" y="1862003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ular Callout 25">
                <a:extLst>
                  <a:ext uri="{FF2B5EF4-FFF2-40B4-BE49-F238E27FC236}">
                    <a16:creationId xmlns:a16="http://schemas.microsoft.com/office/drawing/2014/main" id="{E3686983-C715-3B00-4307-5E0816D35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9" y="1862003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29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0792-279B-3D3E-9A88-6FAA5ACD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Satisfies Perfect Secrecy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F3C96-B57E-3961-866F-E432C1494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r>
                  <a:rPr lang="en-US" dirty="0"/>
                  <a:t>For any plaintext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is distributed identically in a uniform distribution over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{0,1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i.e., for 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any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e>
                      <m:li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∼{0,1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</m:oMath>
                </a14:m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e>
                      <m:lim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∼{0,1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  <m:r>
                              <a:rPr lang="en-US" altLang="en-US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F3C96-B57E-3961-866F-E432C1494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7627-1231-5033-99A0-C8FAE1F0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One-time Pad Reusable?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07172-C2A2-5D45-9926-A7377C6F4A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31303" y="291241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E07172-C2A2-5D45-9926-A7377C6F4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03" y="2912414"/>
                <a:ext cx="1656184" cy="378039"/>
              </a:xfrm>
              <a:prstGeom prst="rect">
                <a:avLst/>
              </a:prstGeom>
              <a:blipFill>
                <a:blip r:embed="rId2"/>
                <a:stretch>
                  <a:fillRect t="-19355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D30297-2880-F54C-A281-42335DC85556}"/>
              </a:ext>
            </a:extLst>
          </p:cNvPr>
          <p:cNvCxnSpPr>
            <a:cxnSpLocks/>
          </p:cNvCxnSpPr>
          <p:nvPr/>
        </p:nvCxnSpPr>
        <p:spPr>
          <a:xfrm flipH="1">
            <a:off x="4087487" y="2687583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626EA-7B08-8944-B0E3-BC5E1674EC6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31303" y="5595158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626EA-7B08-8944-B0E3-BC5E1674E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03" y="5595158"/>
                <a:ext cx="1656184" cy="378039"/>
              </a:xfrm>
              <a:prstGeom prst="rect">
                <a:avLst/>
              </a:prstGeom>
              <a:blipFill>
                <a:blip r:embed="rId3"/>
                <a:stretch>
                  <a:fillRect t="-19355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6C3DA54A-9411-C248-AF3D-EA188260DA78}"/>
                  </a:ext>
                </a:extLst>
              </p:cNvPr>
              <p:cNvSpPr/>
              <p:nvPr/>
            </p:nvSpPr>
            <p:spPr>
              <a:xfrm>
                <a:off x="2457751" y="1548162"/>
                <a:ext cx="698376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6C3DA54A-9411-C248-AF3D-EA188260D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51" y="1548162"/>
                <a:ext cx="698376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4B28B4C-DD1C-5A47-B779-45A38B6AD9F7}"/>
              </a:ext>
            </a:extLst>
          </p:cNvPr>
          <p:cNvSpPr txBox="1">
            <a:spLocks noChangeArrowheads="1"/>
          </p:cNvSpPr>
          <p:nvPr/>
        </p:nvSpPr>
        <p:spPr>
          <a:xfrm>
            <a:off x="4123491" y="471548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/>
              <p:nvPr/>
            </p:nvSpPr>
            <p:spPr>
              <a:xfrm>
                <a:off x="4885904" y="2159148"/>
                <a:ext cx="19461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⊕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904" y="2159148"/>
                <a:ext cx="1946174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D941D5-A5D4-0C4C-A2B4-E99A762ABF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48736" y="2223583"/>
            <a:ext cx="648072" cy="670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EE9EA-C75E-5149-BF55-0B263F9DE3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625623" y="2205425"/>
            <a:ext cx="864096" cy="70698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EE54D4-E717-5C43-9271-7B76F62733F6}"/>
              </a:ext>
            </a:extLst>
          </p:cNvPr>
          <p:cNvCxnSpPr>
            <a:cxnSpLocks/>
          </p:cNvCxnSpPr>
          <p:nvPr/>
        </p:nvCxnSpPr>
        <p:spPr>
          <a:xfrm flipH="1">
            <a:off x="4087487" y="491502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/>
              <p:nvPr/>
            </p:nvSpPr>
            <p:spPr>
              <a:xfrm>
                <a:off x="4885904" y="4386585"/>
                <a:ext cx="19319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⊕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904" y="4386585"/>
                <a:ext cx="1931939" cy="461665"/>
              </a:xfrm>
              <a:prstGeom prst="rect">
                <a:avLst/>
              </a:prstGeom>
              <a:blipFill>
                <a:blip r:embed="rId7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>
                <a:extLst>
                  <a:ext uri="{FF2B5EF4-FFF2-40B4-BE49-F238E27FC236}">
                    <a16:creationId xmlns:a16="http://schemas.microsoft.com/office/drawing/2014/main" id="{1C80ABCC-7247-D344-9D24-6C01254B19B9}"/>
                  </a:ext>
                </a:extLst>
              </p:cNvPr>
              <p:cNvSpPr/>
              <p:nvPr/>
            </p:nvSpPr>
            <p:spPr>
              <a:xfrm>
                <a:off x="2359295" y="4129522"/>
                <a:ext cx="698376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ular Callout 13">
                <a:extLst>
                  <a:ext uri="{FF2B5EF4-FFF2-40B4-BE49-F238E27FC236}">
                    <a16:creationId xmlns:a16="http://schemas.microsoft.com/office/drawing/2014/main" id="{1C80ABCC-7247-D344-9D24-6C01254B1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295" y="4129522"/>
                <a:ext cx="698376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D6301E1-98F8-AB48-933F-23C66AA0FD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08483" y="4650731"/>
            <a:ext cx="864096" cy="7069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E1967F-6DE3-474F-8E94-C58DD17030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759895" y="4579680"/>
            <a:ext cx="648072" cy="6706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B740C-DB9B-F442-B12B-E3999002B35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592552"/>
            <a:ext cx="253898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i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 week later:</a:t>
            </a:r>
          </a:p>
        </p:txBody>
      </p:sp>
      <p:pic>
        <p:nvPicPr>
          <p:cNvPr id="18" name="Picture 17" descr="MCj04359310000[1]">
            <a:extLst>
              <a:ext uri="{FF2B5EF4-FFF2-40B4-BE49-F238E27FC236}">
                <a16:creationId xmlns:a16="http://schemas.microsoft.com/office/drawing/2014/main" id="{B78E873C-CFD4-FD45-B321-787822D4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98" y="3097735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ubtitle 1">
            <a:extLst>
              <a:ext uri="{FF2B5EF4-FFF2-40B4-BE49-F238E27FC236}">
                <a16:creationId xmlns:a16="http://schemas.microsoft.com/office/drawing/2014/main" id="{A3A27ACB-2C46-B94E-8E34-DAF6449F05F8}"/>
              </a:ext>
            </a:extLst>
          </p:cNvPr>
          <p:cNvSpPr txBox="1">
            <a:spLocks/>
          </p:cNvSpPr>
          <p:nvPr/>
        </p:nvSpPr>
        <p:spPr>
          <a:xfrm>
            <a:off x="3437041" y="5982981"/>
            <a:ext cx="4824536" cy="50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en-US"/>
            </a:defPPr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this </a:t>
            </a:r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still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perfectly secret?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77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86CB-24EB-6427-2EA8-08B802E9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8375" cy="1325563"/>
          </a:xfrm>
        </p:spPr>
        <p:txBody>
          <a:bodyPr/>
          <a:lstStyle/>
          <a:p>
            <a:r>
              <a:rPr lang="en-US" dirty="0"/>
              <a:t>Reused One-time Pad is NOT Perfectly Secure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DD38C-918D-F359-D2C7-53F26A0BA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Claim: 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Two-time Pad does </a:t>
                </a:r>
                <a:r>
                  <a:rPr lang="en-US" altLang="en-US" b="1" i="1" dirty="0"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 achieve Perfect Indistinguishability (and therefore </a:t>
                </a:r>
                <a:r>
                  <a:rPr lang="en-US" altLang="en-US" b="1" i="1" dirty="0"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 perfect secrecy). </a:t>
                </a:r>
              </a:p>
              <a:p>
                <a:r>
                  <a:rPr lang="en-US" dirty="0"/>
                  <a:t>Proof: </a:t>
                </a:r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′),(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)∈{0,1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DD38C-918D-F359-D2C7-53F26A0BA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4978" y="367032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and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solidFill>
                    <a:schemeClr val="accent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78" y="367032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CEB24-94C2-A875-E0D1-4467EB75BAF9}"/>
                  </a:ext>
                </a:extLst>
              </p:cNvPr>
              <p:cNvSpPr txBox="1"/>
              <p:nvPr/>
            </p:nvSpPr>
            <p:spPr>
              <a:xfrm>
                <a:off x="3789123" y="4241850"/>
                <a:ext cx="61001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′)=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and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solidFill>
                    <a:schemeClr val="accent1"/>
                  </a:solidFill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CEB24-94C2-A875-E0D1-4467EB75B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3" y="4241850"/>
                <a:ext cx="6100174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1662" y="4674475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Pick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b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′,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and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endParaRPr lang="en-US" altLang="en-US" sz="2400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62" y="4674475"/>
                <a:ext cx="6984776" cy="792088"/>
              </a:xfrm>
              <a:prstGeom prst="rect">
                <a:avLst/>
              </a:prstGeom>
              <a:blipFill>
                <a:blip r:embed="rId5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71564" y="5044195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]=1/</m:t>
                      </m:r>
                      <m:sSup>
                        <m:sSup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64" y="5044195"/>
                <a:ext cx="7848872" cy="504056"/>
              </a:xfrm>
              <a:prstGeom prst="rect">
                <a:avLst/>
              </a:prstGeom>
              <a:blipFill>
                <a:blip r:embed="rId6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0321" y="550336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′)=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c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21" y="5503362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09222EE-BA83-3B44-89CD-9FDB381A94A9}"/>
              </a:ext>
            </a:extLst>
          </p:cNvPr>
          <p:cNvSpPr/>
          <p:nvPr/>
        </p:nvSpPr>
        <p:spPr>
          <a:xfrm>
            <a:off x="10573239" y="5882987"/>
            <a:ext cx="27432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6F062-449A-8F5F-D124-79C1C61A2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FBEE-ABC4-DAA9-EC26-9D543CCA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8375" cy="1325563"/>
          </a:xfrm>
        </p:spPr>
        <p:txBody>
          <a:bodyPr/>
          <a:lstStyle/>
          <a:p>
            <a:r>
              <a:rPr lang="en-US" dirty="0"/>
              <a:t>Reused One-time Pad is NOT Perfectly Secure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853D2-D45F-7F26-7A6D-0EB2EF996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Claim: 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Two-time Pad does </a:t>
                </a:r>
                <a:r>
                  <a:rPr lang="en-US" altLang="en-US" b="1" i="1" dirty="0"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 achieve Perfect Indistinguishability (and therefore </a:t>
                </a:r>
                <a:r>
                  <a:rPr lang="en-US" altLang="en-US" b="1" i="1" dirty="0"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altLang="en-US" dirty="0">
                    <a:ea typeface="American Typewriter" charset="0"/>
                    <a:cs typeface="American Typewriter" charset="0"/>
                  </a:rPr>
                  <a:t> perfect secrecy). </a:t>
                </a:r>
              </a:p>
              <a:p>
                <a:r>
                  <a:rPr lang="en-US" dirty="0"/>
                  <a:t>Proof: </a:t>
                </a:r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′),(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)∈{0,1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solidFill>
                      <a:schemeClr val="accent1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853D2-D45F-7F26-7A6D-0EB2EF996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CEC11F-ABF8-8F7C-9EF7-77D302730B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4978" y="367032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and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solidFill>
                    <a:schemeClr val="accent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CEC11F-ABF8-8F7C-9EF7-77D302730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78" y="367032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F375BC-B9B8-CD2F-C1E6-BC0A42822C57}"/>
                  </a:ext>
                </a:extLst>
              </p:cNvPr>
              <p:cNvSpPr txBox="1"/>
              <p:nvPr/>
            </p:nvSpPr>
            <p:spPr>
              <a:xfrm>
                <a:off x="3789123" y="4241850"/>
                <a:ext cx="61001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′)=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and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solidFill>
                    <a:schemeClr val="accent1"/>
                  </a:solidFill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F375BC-B9B8-CD2F-C1E6-BC0A42822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23" y="4241850"/>
                <a:ext cx="6100174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72ADA-D229-F71F-5BFF-735ABE676C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1662" y="4674475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Pick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b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′, 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and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endParaRPr lang="en-US" altLang="en-US" sz="2400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72ADA-D229-F71F-5BFF-735ABE67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62" y="4674475"/>
                <a:ext cx="6984776" cy="792088"/>
              </a:xfrm>
              <a:prstGeom prst="rect">
                <a:avLst/>
              </a:prstGeom>
              <a:blipFill>
                <a:blip r:embed="rId5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76163-92BA-7FE4-320A-DEFA65B130D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71564" y="5044195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]=1/</m:t>
                      </m:r>
                      <m:sSup>
                        <m:sSup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76163-92BA-7FE4-320A-DEFA65B13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64" y="5044195"/>
                <a:ext cx="7848872" cy="504056"/>
              </a:xfrm>
              <a:prstGeom prst="rect">
                <a:avLst/>
              </a:prstGeom>
              <a:blipFill>
                <a:blip r:embed="rId6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D68E4-7D5A-9F8E-77F2-628AF5A075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0321" y="550336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′)=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c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D68E4-7D5A-9F8E-77F2-628AF5A07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21" y="5503362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285F4C5-A2A8-5BE0-1E81-B19034B9F02F}"/>
              </a:ext>
            </a:extLst>
          </p:cNvPr>
          <p:cNvSpPr/>
          <p:nvPr/>
        </p:nvSpPr>
        <p:spPr>
          <a:xfrm>
            <a:off x="10573239" y="5882987"/>
            <a:ext cx="274320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A5B0441F-4FD7-70D4-25A6-6EF9829F9BAF}"/>
              </a:ext>
            </a:extLst>
          </p:cNvPr>
          <p:cNvSpPr/>
          <p:nvPr/>
        </p:nvSpPr>
        <p:spPr>
          <a:xfrm rot="1144110">
            <a:off x="8320247" y="4363487"/>
            <a:ext cx="3006247" cy="122755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 to any deterministic encryption </a:t>
            </a:r>
          </a:p>
        </p:txBody>
      </p:sp>
    </p:spTree>
    <p:extLst>
      <p:ext uri="{BB962C8B-B14F-4D97-AF65-F5344CB8AC3E}">
        <p14:creationId xmlns:p14="http://schemas.microsoft.com/office/powerpoint/2010/main" val="304849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E7A4-0ECA-332C-925E-1B53F403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Shorter Key?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BA2C3-3BE1-0160-FA98-CDBCEABCA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74052" cy="49133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[key space must be greater than message space]</a:t>
                </a:r>
              </a:p>
              <a:p>
                <a:pPr marL="0" indent="0">
                  <a:buNone/>
                </a:pPr>
                <a:r>
                  <a:rPr lang="en-US" dirty="0"/>
                  <a:t>For any perfectly secure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/>
                  <a:t>Proof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For correctness, for a given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there cannot exist two different messages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; otherwise, at least one decryption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or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problematic.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By perfect secrecy, for any ciphertext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if there exists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then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there must also exists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  <m:r>
                          <a:rPr lang="en-US" altLang="en-US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CBA2C3-3BE1-0160-FA98-CDBCEABCA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74052" cy="4913378"/>
              </a:xfrm>
              <a:blipFill>
                <a:blip r:embed="rId2"/>
                <a:stretch>
                  <a:fillRect l="-1147" t="-2062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19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A618-F49A-677A-FD70-5296D525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54DF-8BE0-9174-C15A-B26DBFD3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Shorter Key?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A3E8C-5D10-85A7-2FF9-7EB77644D0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74052" cy="491337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[key space must be greater than message space]</a:t>
                </a:r>
              </a:p>
              <a:p>
                <a:pPr marL="0" indent="0">
                  <a:buNone/>
                </a:pPr>
                <a:r>
                  <a:rPr lang="en-US" dirty="0"/>
                  <a:t>For any perfectly secure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Enc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1" dirty="0"/>
                  <a:t>Proof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8A3E8C-5D10-85A7-2FF9-7EB77644D0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74052" cy="4913378"/>
              </a:xfrm>
              <a:blipFill>
                <a:blip r:embed="rId2"/>
                <a:stretch>
                  <a:fillRect l="-1147" t="-2062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B488F6-2D41-5A43-BABA-7E7FB3EA07D3}"/>
              </a:ext>
            </a:extLst>
          </p:cNvPr>
          <p:cNvSpPr/>
          <p:nvPr/>
        </p:nvSpPr>
        <p:spPr>
          <a:xfrm>
            <a:off x="3706985" y="3301791"/>
            <a:ext cx="1872208" cy="30963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6143D4-35D0-B14B-8801-889A3687D97E}"/>
              </a:ext>
            </a:extLst>
          </p:cNvPr>
          <p:cNvSpPr/>
          <p:nvPr/>
        </p:nvSpPr>
        <p:spPr>
          <a:xfrm>
            <a:off x="7091361" y="3301791"/>
            <a:ext cx="1872208" cy="2952328"/>
          </a:xfrm>
          <a:prstGeom prst="ellips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/>
              <p:nvPr/>
            </p:nvSpPr>
            <p:spPr>
              <a:xfrm>
                <a:off x="5060160" y="3115383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160" y="3115383"/>
                <a:ext cx="6054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/>
              <p:nvPr/>
            </p:nvSpPr>
            <p:spPr>
              <a:xfrm>
                <a:off x="8442272" y="3115383"/>
                <a:ext cx="449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272" y="3115383"/>
                <a:ext cx="44928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40439EF-B2BD-D84D-9AAE-B4CC001CE998}"/>
              </a:ext>
            </a:extLst>
          </p:cNvPr>
          <p:cNvSpPr/>
          <p:nvPr/>
        </p:nvSpPr>
        <p:spPr>
          <a:xfrm>
            <a:off x="7739433" y="4093879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/>
              <p:nvPr/>
            </p:nvSpPr>
            <p:spPr>
              <a:xfrm>
                <a:off x="7883449" y="3863046"/>
                <a:ext cx="350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449" y="3863046"/>
                <a:ext cx="3506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61216A4-0DB4-0849-ABB8-E3CD8C4D8B0E}"/>
              </a:ext>
            </a:extLst>
          </p:cNvPr>
          <p:cNvGrpSpPr/>
          <p:nvPr/>
        </p:nvGrpSpPr>
        <p:grpSpPr>
          <a:xfrm>
            <a:off x="4787105" y="3589823"/>
            <a:ext cx="2952328" cy="1543526"/>
            <a:chOff x="1835696" y="3933056"/>
            <a:chExt cx="2952328" cy="154352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457354C-1C2E-554E-9108-61C957DC060A}"/>
                </a:ext>
              </a:extLst>
            </p:cNvPr>
            <p:cNvCxnSpPr/>
            <p:nvPr/>
          </p:nvCxnSpPr>
          <p:spPr>
            <a:xfrm>
              <a:off x="1835696" y="4365104"/>
              <a:ext cx="2880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6EB183-1C36-8A45-BCE6-1CC22C635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509120"/>
              <a:ext cx="2880320" cy="391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0A37EA8-72D5-0841-A7B0-EBBAFE687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653136"/>
              <a:ext cx="2952328" cy="823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/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/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/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12BD272-DF0C-E348-99B1-443F04722CD9}"/>
              </a:ext>
            </a:extLst>
          </p:cNvPr>
          <p:cNvSpPr/>
          <p:nvPr/>
        </p:nvSpPr>
        <p:spPr>
          <a:xfrm>
            <a:off x="3973821" y="3547432"/>
            <a:ext cx="978496" cy="215185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/>
              <p:nvPr/>
            </p:nvSpPr>
            <p:spPr>
              <a:xfrm>
                <a:off x="4859113" y="5236715"/>
                <a:ext cx="15430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𝓚</m:t>
                          </m:r>
                        </m:e>
                      </m:d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&lt;|</m:t>
                      </m:r>
                      <m:r>
                        <a:rPr lang="en-US" alt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𝓜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13" y="5236715"/>
                <a:ext cx="154305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50A9041-2A94-E641-9E2C-F403D9FD3F73}"/>
              </a:ext>
            </a:extLst>
          </p:cNvPr>
          <p:cNvGrpSpPr/>
          <p:nvPr/>
        </p:nvGrpSpPr>
        <p:grpSpPr>
          <a:xfrm>
            <a:off x="3328638" y="3817914"/>
            <a:ext cx="2054582" cy="1500101"/>
            <a:chOff x="377229" y="4161147"/>
            <a:chExt cx="2054582" cy="150010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1CED424-080E-D543-B602-CE4B113FC96F}"/>
                </a:ext>
              </a:extLst>
            </p:cNvPr>
            <p:cNvSpPr/>
            <p:nvPr/>
          </p:nvSpPr>
          <p:spPr>
            <a:xfrm>
              <a:off x="1619672" y="42930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/>
                <p:nvPr/>
              </p:nvSpPr>
              <p:spPr>
                <a:xfrm>
                  <a:off x="377229" y="4161147"/>
                  <a:ext cx="20545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29" y="4161147"/>
                  <a:ext cx="205458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33F452-62CB-1141-A950-630D76A2EA44}"/>
                </a:ext>
              </a:extLst>
            </p:cNvPr>
            <p:cNvSpPr/>
            <p:nvPr/>
          </p:nvSpPr>
          <p:spPr>
            <a:xfrm>
              <a:off x="1619672" y="485986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/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ED77F5-CC0E-CC42-BECE-3B857C6D14A0}"/>
                </a:ext>
              </a:extLst>
            </p:cNvPr>
            <p:cNvSpPr/>
            <p:nvPr/>
          </p:nvSpPr>
          <p:spPr>
            <a:xfrm>
              <a:off x="1619672" y="543593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/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FF9898AB-56AF-F048-8B47-9D4D6C8133FD}"/>
              </a:ext>
            </a:extLst>
          </p:cNvPr>
          <p:cNvSpPr/>
          <p:nvPr/>
        </p:nvSpPr>
        <p:spPr>
          <a:xfrm>
            <a:off x="4639633" y="5948411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/>
              <p:nvPr/>
            </p:nvSpPr>
            <p:spPr>
              <a:xfrm>
                <a:off x="4207585" y="5804395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85" y="5804395"/>
                <a:ext cx="4523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B162342-3105-F317-703A-B34EDE6A7AB9}"/>
              </a:ext>
            </a:extLst>
          </p:cNvPr>
          <p:cNvGrpSpPr/>
          <p:nvPr/>
        </p:nvGrpSpPr>
        <p:grpSpPr>
          <a:xfrm>
            <a:off x="4833997" y="4443920"/>
            <a:ext cx="2952328" cy="860612"/>
            <a:chOff x="1882588" y="4787153"/>
            <a:chExt cx="2952328" cy="86061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0F9F117-F412-1AF3-2E0F-5FD5501690D8}"/>
                </a:ext>
              </a:extLst>
            </p:cNvPr>
            <p:cNvSpPr/>
            <p:nvPr/>
          </p:nvSpPr>
          <p:spPr>
            <a:xfrm>
              <a:off x="1882588" y="4787153"/>
              <a:ext cx="2952328" cy="860612"/>
            </a:xfrm>
            <a:custGeom>
              <a:avLst/>
              <a:gdLst>
                <a:gd name="connsiteX0" fmla="*/ 0 w 2716306"/>
                <a:gd name="connsiteY0" fmla="*/ 753035 h 860612"/>
                <a:gd name="connsiteX1" fmla="*/ 605118 w 2716306"/>
                <a:gd name="connsiteY1" fmla="*/ 793376 h 860612"/>
                <a:gd name="connsiteX2" fmla="*/ 874059 w 2716306"/>
                <a:gd name="connsiteY2" fmla="*/ 833718 h 860612"/>
                <a:gd name="connsiteX3" fmla="*/ 1089212 w 2716306"/>
                <a:gd name="connsiteY3" fmla="*/ 860612 h 860612"/>
                <a:gd name="connsiteX4" fmla="*/ 1828800 w 2716306"/>
                <a:gd name="connsiteY4" fmla="*/ 847165 h 860612"/>
                <a:gd name="connsiteX5" fmla="*/ 1963271 w 2716306"/>
                <a:gd name="connsiteY5" fmla="*/ 820271 h 860612"/>
                <a:gd name="connsiteX6" fmla="*/ 2070847 w 2716306"/>
                <a:gd name="connsiteY6" fmla="*/ 793376 h 860612"/>
                <a:gd name="connsiteX7" fmla="*/ 2151530 w 2716306"/>
                <a:gd name="connsiteY7" fmla="*/ 739588 h 860612"/>
                <a:gd name="connsiteX8" fmla="*/ 2232212 w 2716306"/>
                <a:gd name="connsiteY8" fmla="*/ 658906 h 860612"/>
                <a:gd name="connsiteX9" fmla="*/ 2299447 w 2716306"/>
                <a:gd name="connsiteY9" fmla="*/ 591671 h 860612"/>
                <a:gd name="connsiteX10" fmla="*/ 2393577 w 2716306"/>
                <a:gd name="connsiteY10" fmla="*/ 484094 h 860612"/>
                <a:gd name="connsiteX11" fmla="*/ 2420471 w 2716306"/>
                <a:gd name="connsiteY11" fmla="*/ 443753 h 860612"/>
                <a:gd name="connsiteX12" fmla="*/ 2514600 w 2716306"/>
                <a:gd name="connsiteY12" fmla="*/ 349623 h 860612"/>
                <a:gd name="connsiteX13" fmla="*/ 2554941 w 2716306"/>
                <a:gd name="connsiteY13" fmla="*/ 268941 h 860612"/>
                <a:gd name="connsiteX14" fmla="*/ 2595283 w 2716306"/>
                <a:gd name="connsiteY14" fmla="*/ 188259 h 860612"/>
                <a:gd name="connsiteX15" fmla="*/ 2662518 w 2716306"/>
                <a:gd name="connsiteY15" fmla="*/ 67235 h 860612"/>
                <a:gd name="connsiteX16" fmla="*/ 2716306 w 2716306"/>
                <a:gd name="connsiteY16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16306" h="860612">
                  <a:moveTo>
                    <a:pt x="0" y="753035"/>
                  </a:moveTo>
                  <a:cubicBezTo>
                    <a:pt x="322749" y="799141"/>
                    <a:pt x="-259157" y="718869"/>
                    <a:pt x="605118" y="793376"/>
                  </a:cubicBezTo>
                  <a:cubicBezTo>
                    <a:pt x="695433" y="801162"/>
                    <a:pt x="783963" y="823707"/>
                    <a:pt x="874059" y="833718"/>
                  </a:cubicBezTo>
                  <a:cubicBezTo>
                    <a:pt x="1026584" y="850665"/>
                    <a:pt x="954901" y="841425"/>
                    <a:pt x="1089212" y="860612"/>
                  </a:cubicBezTo>
                  <a:lnTo>
                    <a:pt x="1828800" y="847165"/>
                  </a:lnTo>
                  <a:cubicBezTo>
                    <a:pt x="1926892" y="844001"/>
                    <a:pt x="1897365" y="838246"/>
                    <a:pt x="1963271" y="820271"/>
                  </a:cubicBezTo>
                  <a:cubicBezTo>
                    <a:pt x="1998931" y="810545"/>
                    <a:pt x="2070847" y="793376"/>
                    <a:pt x="2070847" y="793376"/>
                  </a:cubicBezTo>
                  <a:cubicBezTo>
                    <a:pt x="2097741" y="775447"/>
                    <a:pt x="2128674" y="762444"/>
                    <a:pt x="2151530" y="739588"/>
                  </a:cubicBezTo>
                  <a:cubicBezTo>
                    <a:pt x="2178424" y="712694"/>
                    <a:pt x="2211115" y="690552"/>
                    <a:pt x="2232212" y="658906"/>
                  </a:cubicBezTo>
                  <a:cubicBezTo>
                    <a:pt x="2268071" y="605118"/>
                    <a:pt x="2245659" y="627530"/>
                    <a:pt x="2299447" y="591671"/>
                  </a:cubicBezTo>
                  <a:cubicBezTo>
                    <a:pt x="2362201" y="497541"/>
                    <a:pt x="2326342" y="528918"/>
                    <a:pt x="2393577" y="484094"/>
                  </a:cubicBezTo>
                  <a:cubicBezTo>
                    <a:pt x="2402542" y="470647"/>
                    <a:pt x="2409660" y="455766"/>
                    <a:pt x="2420471" y="443753"/>
                  </a:cubicBezTo>
                  <a:cubicBezTo>
                    <a:pt x="2450155" y="410771"/>
                    <a:pt x="2514600" y="349623"/>
                    <a:pt x="2514600" y="349623"/>
                  </a:cubicBezTo>
                  <a:cubicBezTo>
                    <a:pt x="2548399" y="248225"/>
                    <a:pt x="2502806" y="373211"/>
                    <a:pt x="2554941" y="268941"/>
                  </a:cubicBezTo>
                  <a:cubicBezTo>
                    <a:pt x="2610610" y="157603"/>
                    <a:pt x="2518211" y="303862"/>
                    <a:pt x="2595283" y="188259"/>
                  </a:cubicBezTo>
                  <a:cubicBezTo>
                    <a:pt x="2618951" y="117254"/>
                    <a:pt x="2600868" y="159711"/>
                    <a:pt x="2662518" y="67235"/>
                  </a:cubicBezTo>
                  <a:cubicBezTo>
                    <a:pt x="2696444" y="16346"/>
                    <a:pt x="2677985" y="38321"/>
                    <a:pt x="2716306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3B5485A-7D89-AA1F-479F-3E48A3452FB6}"/>
                    </a:ext>
                  </a:extLst>
                </p:cNvPr>
                <p:cNvSpPr/>
                <p:nvPr/>
              </p:nvSpPr>
              <p:spPr>
                <a:xfrm>
                  <a:off x="3450755" y="5258008"/>
                  <a:ext cx="5421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3B5485A-7D89-AA1F-479F-3E48A3452F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755" y="5258008"/>
                  <a:ext cx="54213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785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8729-DD06-F46F-5186-FCF4629A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Has Its </a:t>
            </a:r>
            <a:r>
              <a:rPr lang="en-US" b="1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Price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7CD7-49BC-31AA-AE26-BDF7A95C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Consensus on fresh </a:t>
            </a:r>
            <a:r>
              <a:rPr lang="en-US" altLang="zh-CN" dirty="0"/>
              <a:t>key (padding)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More random bits are required compared to the length of your message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3D2B2B91-6DE7-F010-7B51-FC2B1E724B35}"/>
              </a:ext>
            </a:extLst>
          </p:cNvPr>
          <p:cNvSpPr/>
          <p:nvPr/>
        </p:nvSpPr>
        <p:spPr>
          <a:xfrm>
            <a:off x="2085278" y="3245004"/>
            <a:ext cx="7337503" cy="208527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Communication Inefficient</a:t>
            </a:r>
          </a:p>
        </p:txBody>
      </p:sp>
    </p:spTree>
    <p:extLst>
      <p:ext uri="{BB962C8B-B14F-4D97-AF65-F5344CB8AC3E}">
        <p14:creationId xmlns:p14="http://schemas.microsoft.com/office/powerpoint/2010/main" val="42245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E03B-C6A9-433C-A2B3-9983286A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Indistinguishability (between Ciphertexts)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7EC10-A98A-D234-7DE2-82F5006D5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b="1" dirty="0"/>
                  <a:t>Likelihood-based definition from </a:t>
                </a:r>
                <a:r>
                  <a:rPr lang="en-US" b="1" dirty="0" err="1"/>
                  <a:t>Lec</a:t>
                </a:r>
                <a:r>
                  <a:rPr lang="en-US" b="1" dirty="0"/>
                  <a:t> 1: </a:t>
                </a:r>
              </a:p>
              <a:p>
                <a:pPr marL="0" indent="0">
                  <a:buNone/>
                </a:pPr>
                <a:r>
                  <a:rPr lang="en-US" dirty="0"/>
                  <a:t>For arbitrary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for an arbitrary ciphertext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Enc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Enc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dirty="0"/>
                  <a:t>equivalent</a:t>
                </a:r>
                <a:r>
                  <a:rPr lang="en-US" dirty="0"/>
                  <a:t> definition by a game between user and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arbitrarily selects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user randomly tosses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dirty="0"/>
                  <a:t> and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returns a guessing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7EC10-A98A-D234-7DE2-82F5006D5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0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74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2B199-F92B-E86A-2503-1347FF5CA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FC66-C516-7F41-09F5-04B998E9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Indistinguishability (between Ciphertexts)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A63C9-5280-C445-2BAD-83A66360A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b="1" dirty="0"/>
                  <a:t>Likelihood-based definition from </a:t>
                </a:r>
                <a:r>
                  <a:rPr lang="en-US" b="1" dirty="0" err="1"/>
                  <a:t>Lec</a:t>
                </a:r>
                <a:r>
                  <a:rPr lang="en-US" b="1" dirty="0"/>
                  <a:t> 1: </a:t>
                </a:r>
              </a:p>
              <a:p>
                <a:pPr marL="0" indent="0">
                  <a:buNone/>
                </a:pPr>
                <a:r>
                  <a:rPr lang="en-US" dirty="0"/>
                  <a:t>For arbitrary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for an arbitrary ciphertext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Enc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Enc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dirty="0"/>
                  <a:t>equivalent</a:t>
                </a:r>
                <a:r>
                  <a:rPr lang="en-US" dirty="0"/>
                  <a:t> definition by a game between user and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</a:t>
                </a:r>
                <a:r>
                  <a:rPr lang="en-US" dirty="0">
                    <a:solidFill>
                      <a:schemeClr val="accent5"/>
                    </a:solidFill>
                  </a:rPr>
                  <a:t>arbitrarily selects </a:t>
                </a:r>
                <a:r>
                  <a:rPr lang="en-US" dirty="0"/>
                  <a:t>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user randomly tosses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dirty="0"/>
                  <a:t> and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returns a guessing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2A63C9-5280-C445-2BAD-83A66360A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0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208BCE14-5DA8-82F0-D435-14F91253EF69}"/>
              </a:ext>
            </a:extLst>
          </p:cNvPr>
          <p:cNvSpPr/>
          <p:nvPr/>
        </p:nvSpPr>
        <p:spPr>
          <a:xfrm>
            <a:off x="3074504" y="2064164"/>
            <a:ext cx="5433391" cy="160337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Chosen-Plaintext Attack</a:t>
            </a:r>
          </a:p>
          <a:p>
            <a:pPr algn="ctr"/>
            <a:r>
              <a:rPr lang="en-US" sz="2400" dirty="0"/>
              <a:t>(IND-CPA)</a:t>
            </a:r>
          </a:p>
        </p:txBody>
      </p:sp>
    </p:spTree>
    <p:extLst>
      <p:ext uri="{BB962C8B-B14F-4D97-AF65-F5344CB8AC3E}">
        <p14:creationId xmlns:p14="http://schemas.microsoft.com/office/powerpoint/2010/main" val="1764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CC9C-F682-55B4-41AE-17BAF3AC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8979-20B5-27F5-D8C8-B39DFCE9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Information leakage model</a:t>
            </a:r>
          </a:p>
          <a:p>
            <a:pPr marL="514350" indent="-514350">
              <a:buAutoNum type="arabicPeriod"/>
            </a:pPr>
            <a:r>
              <a:rPr lang="en-US" dirty="0"/>
              <a:t>Privacy risk in an adversarial inference form</a:t>
            </a:r>
          </a:p>
          <a:p>
            <a:pPr marL="514350" indent="-514350">
              <a:buAutoNum type="arabicPeriod"/>
            </a:pPr>
            <a:r>
              <a:rPr lang="en-US" dirty="0"/>
              <a:t>From posterior success rate to belief and posterior advantage</a:t>
            </a:r>
          </a:p>
          <a:p>
            <a:pPr marL="514350" indent="-514350">
              <a:buAutoNum type="arabicPeriod"/>
            </a:pPr>
            <a:r>
              <a:rPr lang="en-US" dirty="0"/>
              <a:t>Perfect secrecy and its equivalence to input-independent indistinguishability  </a:t>
            </a:r>
          </a:p>
        </p:txBody>
      </p:sp>
    </p:spTree>
    <p:extLst>
      <p:ext uri="{BB962C8B-B14F-4D97-AF65-F5344CB8AC3E}">
        <p14:creationId xmlns:p14="http://schemas.microsoft.com/office/powerpoint/2010/main" val="186105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45F5A-9A33-97A8-8D9C-EBB352A4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2803-C455-62B8-1558-805F8240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Indistinguishability (between Ciphertexts)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4E6A9-5275-2547-FF70-48DD0DEAF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US" b="1" dirty="0"/>
                  <a:t>Likelihood-based definition from </a:t>
                </a:r>
                <a:r>
                  <a:rPr lang="en-US" b="1" dirty="0" err="1"/>
                  <a:t>Lec</a:t>
                </a:r>
                <a:r>
                  <a:rPr lang="en-US" b="1" dirty="0"/>
                  <a:t> 1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For arbitrary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for an arbitrary ciphertext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Enc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Enc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dirty="0"/>
                  <a:t>equivalent</a:t>
                </a:r>
                <a:r>
                  <a:rPr lang="en-US" dirty="0"/>
                  <a:t> definition by a game between user and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arbitrarily selects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user randomly tosses a coin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dirty="0"/>
                  <a:t> and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adversary returns a guessing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4E6A9-5275-2547-FF70-48DD0DEAF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0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B0476037-93DE-FFEA-83FF-C05FC2497B31}"/>
              </a:ext>
            </a:extLst>
          </p:cNvPr>
          <p:cNvSpPr/>
          <p:nvPr/>
        </p:nvSpPr>
        <p:spPr>
          <a:xfrm>
            <a:off x="5579165" y="2206486"/>
            <a:ext cx="5433391" cy="296186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an arbitrary adversarial strategy, it cannot be better than random guessing  </a:t>
            </a:r>
          </a:p>
        </p:txBody>
      </p:sp>
    </p:spTree>
    <p:extLst>
      <p:ext uri="{BB962C8B-B14F-4D97-AF65-F5344CB8AC3E}">
        <p14:creationId xmlns:p14="http://schemas.microsoft.com/office/powerpoint/2010/main" val="63162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FD0F-6F28-9FD7-EA85-5BDFEE90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Adversarial Strategy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7355F-CD84-99FF-0CFC-013A33428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Without</a:t>
                </a:r>
                <a:r>
                  <a:rPr lang="en-US" dirty="0"/>
                  <a:t> computational restriction, Bayesian inference maximizes the posterior success rate to return a </a:t>
                </a:r>
                <a:r>
                  <a:rPr lang="en-US" b="1" dirty="0"/>
                  <a:t>satisfactory</a:t>
                </a:r>
                <a:r>
                  <a:rPr lang="en-US" dirty="0"/>
                  <a:t> estimation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Provided secret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>
                    <a:solidFill>
                      <a:schemeClr val="accent5"/>
                    </a:solidFill>
                  </a:rPr>
                  <a:t>possibly in adversarial belief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Objective reconstruction goal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( </a:t>
                </a:r>
                <a:r>
                  <a:rPr lang="en-US" dirty="0">
                    <a:solidFill>
                      <a:schemeClr val="accent5"/>
                    </a:solidFill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be adversary’s estimation;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=1, then adversary wins, e.g., identification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, or approximation |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|&lt;100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optimal selection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sup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=1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7355F-CD84-99FF-0CFC-013A33428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1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DD0B-E01C-0D89-75FF-3C047041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Probabilistic Polynomial-Time (P.P.T) </a:t>
            </a:r>
            <a:br>
              <a:rPr lang="en-US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-- Efficiency Standard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8CC51-2EEB-5A7A-FBEF-0099A85E2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Polynomial-time bound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For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the algorithm halts within time polynomial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/>
                      <m:t>poly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dirty="0"/>
                  <a:t> )</a:t>
                </a:r>
              </a:p>
              <a:p>
                <a:r>
                  <a:rPr lang="en-US" b="1" dirty="0"/>
                  <a:t>Access to randomness:                                                                                </a:t>
                </a:r>
                <a:r>
                  <a:rPr lang="en-US" dirty="0"/>
                  <a:t>The algorithm can toss "random coins/seeds" (i.e., use a sequence of independent uniform random bits) during its execution. The running time bound must hold for all possible random coin tosses.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68CC51-2EEB-5A7A-FBEF-0099A85E2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231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21F0-5E4F-5A9A-00B4-A3D2FE56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Negligible Function</a:t>
            </a:r>
            <a:br>
              <a:rPr lang="en-US" dirty="0"/>
            </a:br>
            <a:r>
              <a:rPr lang="en-US" dirty="0"/>
              <a:t>-- Significance Standard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59DB2-053F-F990-88D9-5B5C68F0F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35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Definition: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negligible if for every polynomial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, there exists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polynomial.  </a:t>
                </a:r>
              </a:p>
              <a:p>
                <a:r>
                  <a:rPr lang="en-US" dirty="0"/>
                  <a:t>Input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the security parameter of a protocol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negligible? 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Let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n is prime and 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otherwise. Is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negligible?</a:t>
                </a:r>
              </a:p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Let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be a negligible function and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 polynomial function. Is 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𝑛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𝑞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𝑛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 negligible function?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759DB2-053F-F990-88D9-5B5C68F0F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3593"/>
              </a:xfrm>
              <a:blipFill>
                <a:blip r:embed="rId2"/>
                <a:stretch>
                  <a:fillRect l="-1206" t="-2094" b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ED80D0-0139-9C77-1FA6-EA9574EDEB46}"/>
              </a:ext>
            </a:extLst>
          </p:cNvPr>
          <p:cNvSpPr txBox="1"/>
          <p:nvPr/>
        </p:nvSpPr>
        <p:spPr>
          <a:xfrm>
            <a:off x="5645426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74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D24A-119B-417E-564D-8CF53FE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Indistinguishability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1B2AA-46BD-D8E3-6D9E-35F3AA073062}"/>
                  </a:ext>
                </a:extLst>
              </p:cNvPr>
              <p:cNvSpPr txBox="1"/>
              <p:nvPr/>
            </p:nvSpPr>
            <p:spPr>
              <a:xfrm>
                <a:off x="838200" y="1888436"/>
                <a:ext cx="10515600" cy="2645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adversary arbitrarily selects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user randomly tosses a coin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sz="2800" dirty="0"/>
                  <a:t> and sends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the adversary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strike="sngStrike" dirty="0"/>
                  <a:t>The adversary </a:t>
                </a:r>
                <a:r>
                  <a:rPr lang="en-US" sz="2800" dirty="0"/>
                  <a:t>returns a guessing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trike="sngStrike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trike="sngStrike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strike="sngStrik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b="0" i="1" strike="sngStrike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trike="sngStrike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strike="sngStrik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1B2AA-46BD-D8E3-6D9E-35F3AA07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8436"/>
                <a:ext cx="10515600" cy="2645981"/>
              </a:xfrm>
              <a:prstGeom prst="rect">
                <a:avLst/>
              </a:prstGeom>
              <a:blipFill>
                <a:blip r:embed="rId2"/>
                <a:stretch>
                  <a:fillRect l="-1206" t="-2381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Callout 2 5">
            <a:extLst>
              <a:ext uri="{FF2B5EF4-FFF2-40B4-BE49-F238E27FC236}">
                <a16:creationId xmlns:a16="http://schemas.microsoft.com/office/drawing/2014/main" id="{5C4876D0-09D9-B2C1-1015-D80F60F3FB88}"/>
              </a:ext>
            </a:extLst>
          </p:cNvPr>
          <p:cNvSpPr/>
          <p:nvPr/>
        </p:nvSpPr>
        <p:spPr>
          <a:xfrm>
            <a:off x="5227983" y="1253366"/>
            <a:ext cx="4711148" cy="1738312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For all P.P.T algorithms (EVE)</a:t>
            </a:r>
          </a:p>
        </p:txBody>
      </p:sp>
      <p:sp>
        <p:nvSpPr>
          <p:cNvPr id="7" name="Line Callout 2 (No Border) 6">
            <a:extLst>
              <a:ext uri="{FF2B5EF4-FFF2-40B4-BE49-F238E27FC236}">
                <a16:creationId xmlns:a16="http://schemas.microsoft.com/office/drawing/2014/main" id="{5B9F49A0-D3E8-E0CD-0E75-BD32457BAB26}"/>
              </a:ext>
            </a:extLst>
          </p:cNvPr>
          <p:cNvSpPr/>
          <p:nvPr/>
        </p:nvSpPr>
        <p:spPr>
          <a:xfrm rot="10800000">
            <a:off x="841513" y="4732165"/>
            <a:ext cx="4386470" cy="1760710"/>
          </a:xfrm>
          <a:prstGeom prst="callout2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D115F-136B-F256-458E-26BCAC778F53}"/>
                  </a:ext>
                </a:extLst>
              </p:cNvPr>
              <p:cNvSpPr txBox="1"/>
              <p:nvPr/>
            </p:nvSpPr>
            <p:spPr>
              <a:xfrm>
                <a:off x="838200" y="4732165"/>
                <a:ext cx="4224132" cy="156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there exists some  negligible function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, </a:t>
                </a:r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D115F-136B-F256-458E-26BCAC77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2165"/>
                <a:ext cx="4224132" cy="1562479"/>
              </a:xfrm>
              <a:prstGeom prst="rect">
                <a:avLst/>
              </a:prstGeom>
              <a:blipFill>
                <a:blip r:embed="rId3"/>
                <a:stretch>
                  <a:fillRect l="-3003" t="-4032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F2D80658-2B87-4940-4781-74AA07BE2A52}"/>
              </a:ext>
            </a:extLst>
          </p:cNvPr>
          <p:cNvSpPr/>
          <p:nvPr/>
        </p:nvSpPr>
        <p:spPr>
          <a:xfrm rot="4653754">
            <a:off x="9064487" y="2584174"/>
            <a:ext cx="2723322" cy="195024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94680A-B5FF-0C25-B2F6-5433445FCC88}"/>
              </a:ext>
            </a:extLst>
          </p:cNvPr>
          <p:cNvSpPr/>
          <p:nvPr/>
        </p:nvSpPr>
        <p:spPr>
          <a:xfrm>
            <a:off x="7832035" y="4863304"/>
            <a:ext cx="4214192" cy="139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Pseudorandomness</a:t>
            </a:r>
            <a:endParaRPr lang="en-US" sz="2400" dirty="0"/>
          </a:p>
          <a:p>
            <a:pPr algn="ctr"/>
            <a:r>
              <a:rPr lang="en-US" sz="2400" dirty="0"/>
              <a:t>-- indistinguishable from true randomness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Callout 10">
                <a:extLst>
                  <a:ext uri="{FF2B5EF4-FFF2-40B4-BE49-F238E27FC236}">
                    <a16:creationId xmlns:a16="http://schemas.microsoft.com/office/drawing/2014/main" id="{F2A6300B-EBBB-4907-9D3E-60DE2F970CED}"/>
                  </a:ext>
                </a:extLst>
              </p:cNvPr>
              <p:cNvSpPr/>
              <p:nvPr/>
            </p:nvSpPr>
            <p:spPr>
              <a:xfrm rot="971103">
                <a:off x="4270613" y="4317776"/>
                <a:ext cx="2723322" cy="1562479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Why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is necessary?</a:t>
                </a:r>
                <a:endParaRPr lang="en-US" dirty="0"/>
              </a:p>
            </p:txBody>
          </p:sp>
        </mc:Choice>
        <mc:Fallback xmlns="">
          <p:sp>
            <p:nvSpPr>
              <p:cNvPr id="11" name="Oval Callout 10">
                <a:extLst>
                  <a:ext uri="{FF2B5EF4-FFF2-40B4-BE49-F238E27FC236}">
                    <a16:creationId xmlns:a16="http://schemas.microsoft.com/office/drawing/2014/main" id="{F2A6300B-EBBB-4907-9D3E-60DE2F970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71103">
                <a:off x="4270613" y="4317776"/>
                <a:ext cx="2723322" cy="1562479"/>
              </a:xfrm>
              <a:prstGeom prst="wedgeEllipseCallou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45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D975-B9C5-ADA0-2D8E-6C61D8FF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Vector and One-time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EC3B2-59AD-F118-4A27-310D141A9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overcome</a:t>
                </a:r>
                <a:r>
                  <a:rPr lang="en-US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Shannon’s conundrum</a:t>
                </a:r>
                <a:r>
                  <a:rPr lang="en-US" dirty="0"/>
                  <a:t> using deterministic encryption and decryption protocol?</a:t>
                </a:r>
              </a:p>
              <a:p>
                <a:pPr lvl="1"/>
                <a:r>
                  <a:rPr lang="en-US" dirty="0"/>
                  <a:t>High randomness</a:t>
                </a:r>
              </a:p>
              <a:p>
                <a:pPr lvl="1"/>
                <a:r>
                  <a:rPr lang="en-US" dirty="0"/>
                  <a:t>High communication on key agreement</a:t>
                </a:r>
              </a:p>
              <a:p>
                <a:pPr lvl="2"/>
                <a:r>
                  <a:rPr lang="en-US" dirty="0"/>
                  <a:t>Reuse a key? </a:t>
                </a:r>
              </a:p>
              <a:p>
                <a:pPr lvl="3"/>
                <a:r>
                  <a:rPr lang="en-US" dirty="0"/>
                  <a:t>Any deterministic encryption will lead to distinguishability between</a:t>
                </a:r>
              </a:p>
              <a:p>
                <a:pPr marL="1371600" lvl="3" indent="0">
                  <a:buNone/>
                </a:pPr>
                <a:r>
                  <a:rPr lang="en-US" b="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and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dirty="0"/>
                  <a:t>Randomization encryption?</a:t>
                </a:r>
              </a:p>
              <a:p>
                <a:pPr lvl="3"/>
                <a:r>
                  <a:rPr lang="en-US" dirty="0"/>
                  <a:t>How to have consensus on additional randomness?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1EC3B2-59AD-F118-4A27-310D141A9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A07094B5-3E30-E065-9B4D-3A8F1E7E3AE3}"/>
              </a:ext>
            </a:extLst>
          </p:cNvPr>
          <p:cNvSpPr/>
          <p:nvPr/>
        </p:nvSpPr>
        <p:spPr>
          <a:xfrm>
            <a:off x="4121063" y="2701937"/>
            <a:ext cx="400833" cy="2630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8F158-AA98-9295-3FBF-A2B59588D2D9}"/>
              </a:ext>
            </a:extLst>
          </p:cNvPr>
          <p:cNvSpPr txBox="1"/>
          <p:nvPr/>
        </p:nvSpPr>
        <p:spPr>
          <a:xfrm>
            <a:off x="4622106" y="262341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pseudorandom generator </a:t>
            </a:r>
          </a:p>
        </p:txBody>
      </p:sp>
    </p:spTree>
    <p:extLst>
      <p:ext uri="{BB962C8B-B14F-4D97-AF65-F5344CB8AC3E}">
        <p14:creationId xmlns:p14="http://schemas.microsoft.com/office/powerpoint/2010/main" val="604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BE6A-2F1F-B959-6542-6308883D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Vector and One-time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52A9B-4AEC-88F9-5FD6-3BC971AA8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a (computationally) IND-CPA, deterministic encryption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single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Goal: using a same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encrypt polynomial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Initialization Vector: </a:t>
                </a:r>
                <a:r>
                  <a:rPr lang="en-US" dirty="0"/>
                  <a:t>randomizing messages themselves with one-time paddings independently, while including used one-time paddings as part of the message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, independently generate a padding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a ciphertext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52A9B-4AEC-88F9-5FD6-3BC971AA8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51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C4E9-420C-CCFC-2FD7-8714A39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Vector and One-time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EB33-BDDF-0AE9-E6F0-8C7807EE1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6985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Provided a single IND-CAP encryption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</m:oMath>
                </a14:m>
                <a:r>
                  <a:rPr lang="en-US" dirty="0"/>
                  <a:t>, is the concatenation/composition below also IND-CAP?</a:t>
                </a:r>
              </a:p>
              <a:p>
                <a:pPr marL="0" indent="0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nc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}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Proof by contradiction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Goal: if there exists an adversary who can distinguish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they can also distinguish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EB33-BDDF-0AE9-E6F0-8C7807EE1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69859" cy="4351338"/>
              </a:xfrm>
              <a:blipFill>
                <a:blip r:embed="rId2"/>
                <a:stretch>
                  <a:fillRect l="-95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73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06C5-1984-E38C-9993-61759794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7875-8193-429F-A5B9-6DF4A7EE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Types of leakage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One-time pad and symmetric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Limitation of perfect secrecy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Computational indistinguishability (a game description)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Initialization Vector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8B1B-4C04-E41E-4C9A-AFAD6F80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D0B7-CD72-B7DB-903D-D27AFE03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Communication </a:t>
            </a:r>
            <a:r>
              <a:rPr lang="en-US" b="1" dirty="0"/>
              <a:t>against outside adversary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3925482" y="345996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546478" y="3195671"/>
            <a:ext cx="864096" cy="706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597890" y="3124620"/>
            <a:ext cx="648072" cy="670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2096637" y="396412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7089767" y="39026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2317134" y="2515837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134" y="2515837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3911164" y="2944611"/>
                <a:ext cx="3434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Calibri" panose="020F0502020204030204" pitchFamily="34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164" y="2944611"/>
                <a:ext cx="3434273" cy="461665"/>
              </a:xfrm>
              <a:prstGeom prst="rect">
                <a:avLst/>
              </a:prstGeom>
              <a:blipFill>
                <a:blip r:embed="rId4"/>
                <a:stretch>
                  <a:fillRect l="-2952" t="-7895" r="-25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/>
              <p:nvPr/>
            </p:nvSpPr>
            <p:spPr>
              <a:xfrm>
                <a:off x="8285187" y="3261425"/>
                <a:ext cx="1810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187" y="3261425"/>
                <a:ext cx="1810175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4B497-6780-9940-A3E6-EB243BE091B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704343" y="3549165"/>
            <a:ext cx="0" cy="147778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3" name="Picture 12" descr="MCj04359310000[1]">
            <a:extLst>
              <a:ext uri="{FF2B5EF4-FFF2-40B4-BE49-F238E27FC236}">
                <a16:creationId xmlns:a16="http://schemas.microsoft.com/office/drawing/2014/main" id="{1A122E8E-476C-624B-93E6-5B52BF081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67" y="5026950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95B8FFA5-B6FB-874B-EEAB-31FC31DA1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221" y="3124620"/>
            <a:ext cx="914400" cy="9144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906B1F6-BB3C-3826-5C97-84C2A30DAE08}"/>
              </a:ext>
            </a:extLst>
          </p:cNvPr>
          <p:cNvSpPr/>
          <p:nvPr/>
        </p:nvSpPr>
        <p:spPr>
          <a:xfrm>
            <a:off x="1952621" y="2385191"/>
            <a:ext cx="8819576" cy="239325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Callout 17">
                <a:extLst>
                  <a:ext uri="{FF2B5EF4-FFF2-40B4-BE49-F238E27FC236}">
                    <a16:creationId xmlns:a16="http://schemas.microsoft.com/office/drawing/2014/main" id="{3B6E5E4B-2FC9-9E2F-524B-B733F54D97B5}"/>
                  </a:ext>
                </a:extLst>
              </p:cNvPr>
              <p:cNvSpPr/>
              <p:nvPr/>
            </p:nvSpPr>
            <p:spPr>
              <a:xfrm rot="1114336">
                <a:off x="9117567" y="1861581"/>
                <a:ext cx="2776439" cy="1394107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much Bob can infer from the message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18" name="Oval Callout 17">
                <a:extLst>
                  <a:ext uri="{FF2B5EF4-FFF2-40B4-BE49-F238E27FC236}">
                    <a16:creationId xmlns:a16="http://schemas.microsoft.com/office/drawing/2014/main" id="{3B6E5E4B-2FC9-9E2F-524B-B733F54D9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4336">
                <a:off x="9117567" y="1861581"/>
                <a:ext cx="2776439" cy="1394107"/>
              </a:xfrm>
              <a:prstGeom prst="wedgeEllipseCallou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56A097-D24A-C5C4-3631-09478C335503}"/>
              </a:ext>
            </a:extLst>
          </p:cNvPr>
          <p:cNvSpPr txBox="1"/>
          <p:nvPr/>
        </p:nvSpPr>
        <p:spPr>
          <a:xfrm>
            <a:off x="2644011" y="4295241"/>
            <a:ext cx="7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Alice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1C3FC5-1FB5-0854-706E-4A9BC01FF709}"/>
              </a:ext>
            </a:extLst>
          </p:cNvPr>
          <p:cNvSpPr txBox="1"/>
          <p:nvPr/>
        </p:nvSpPr>
        <p:spPr>
          <a:xfrm>
            <a:off x="7621299" y="4280698"/>
            <a:ext cx="59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53854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03E7-0892-C4C7-B8B1-7F74C998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1EAB-382A-6BB3-28FF-6B3D1AC3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Communication </a:t>
            </a:r>
            <a:r>
              <a:rPr lang="en-US" b="1" dirty="0"/>
              <a:t>against outside adversary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dirty="0"/>
              <a:t>-- </a:t>
            </a:r>
            <a:r>
              <a:rPr lang="en-US" b="1" dirty="0">
                <a:solidFill>
                  <a:srgbClr val="7030A0"/>
                </a:solidFill>
              </a:rPr>
              <a:t>intermediate secrecy  </a:t>
            </a:r>
          </a:p>
          <a:p>
            <a:r>
              <a:rPr lang="en-US" dirty="0"/>
              <a:t>Public Release</a:t>
            </a:r>
          </a:p>
          <a:p>
            <a:pPr marL="0" indent="0">
              <a:buNone/>
            </a:pPr>
            <a:r>
              <a:rPr lang="en-US" dirty="0"/>
              <a:t>   -- </a:t>
            </a:r>
            <a:r>
              <a:rPr lang="en-US" b="1" dirty="0">
                <a:solidFill>
                  <a:srgbClr val="7030A0"/>
                </a:solidFill>
              </a:rPr>
              <a:t>output secrecy</a:t>
            </a:r>
          </a:p>
          <a:p>
            <a:pPr marL="0" indent="0">
              <a:buNone/>
            </a:pPr>
            <a:r>
              <a:rPr lang="en-US" dirty="0"/>
              <a:t>   -- tradeoff between information propagation and obfuscation </a:t>
            </a:r>
          </a:p>
          <a:p>
            <a:pPr lvl="1"/>
            <a:r>
              <a:rPr lang="en-US" dirty="0"/>
              <a:t>U.S. Census releases average salaries and population ages in Indiana</a:t>
            </a:r>
          </a:p>
          <a:p>
            <a:pPr lvl="1"/>
            <a:r>
              <a:rPr lang="en-US" dirty="0"/>
              <a:t>ChatGPT responses</a:t>
            </a:r>
          </a:p>
          <a:p>
            <a:pPr lvl="1"/>
            <a:r>
              <a:rPr lang="en-US" dirty="0"/>
              <a:t>Side-channel leakage</a:t>
            </a:r>
          </a:p>
        </p:txBody>
      </p:sp>
    </p:spTree>
    <p:extLst>
      <p:ext uri="{BB962C8B-B14F-4D97-AF65-F5344CB8AC3E}">
        <p14:creationId xmlns:p14="http://schemas.microsoft.com/office/powerpoint/2010/main" val="362459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E8E2-0B2D-8B63-B75D-92C946C9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447399"/>
            <a:ext cx="4475922" cy="57016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Intermediate Secrecy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/>
              <a:t>Cryptography)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400" b="1" dirty="0">
                <a:solidFill>
                  <a:schemeClr val="accent5"/>
                </a:solidFill>
              </a:rPr>
              <a:t>Free lunch </a:t>
            </a:r>
            <a:r>
              <a:rPr lang="en-US" sz="2400" dirty="0"/>
              <a:t>in terms of accuracy/utility is possible under additional </a:t>
            </a:r>
            <a:r>
              <a:rPr lang="en-US" sz="2400" b="1" dirty="0">
                <a:solidFill>
                  <a:srgbClr val="7030A0"/>
                </a:solidFill>
              </a:rPr>
              <a:t>assumptions</a:t>
            </a:r>
          </a:p>
          <a:p>
            <a:r>
              <a:rPr lang="en-US" sz="2400" dirty="0"/>
              <a:t>Two main research problems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Weaker assumptions: </a:t>
            </a:r>
            <a:r>
              <a:rPr lang="en-US" sz="2000" dirty="0"/>
              <a:t>reduction to more fundamental hard problems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Computational efficiency: </a:t>
            </a:r>
            <a:r>
              <a:rPr lang="en-US" sz="2000" dirty="0"/>
              <a:t>efficient primitives and protocols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Perfect</a:t>
            </a:r>
            <a:r>
              <a:rPr lang="en-US" sz="2400" b="1" dirty="0"/>
              <a:t> </a:t>
            </a:r>
            <a:r>
              <a:rPr lang="en-US" sz="2400" dirty="0"/>
              <a:t>indistinguishability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F1A01-DA95-F6A7-3C00-EBC56FD31CCE}"/>
              </a:ext>
            </a:extLst>
          </p:cNvPr>
          <p:cNvCxnSpPr/>
          <p:nvPr/>
        </p:nvCxnSpPr>
        <p:spPr>
          <a:xfrm>
            <a:off x="5923722" y="424070"/>
            <a:ext cx="0" cy="5764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D5BC3B-3F84-4CCC-ACBD-8C4AB4558428}"/>
              </a:ext>
            </a:extLst>
          </p:cNvPr>
          <p:cNvSpPr txBox="1">
            <a:spLocks/>
          </p:cNvSpPr>
          <p:nvPr/>
        </p:nvSpPr>
        <p:spPr>
          <a:xfrm>
            <a:off x="6268278" y="447398"/>
            <a:ext cx="5618909" cy="595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 Secrecy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/>
              <a:t>Information Theory and Statistic)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sz="2400" b="1" dirty="0">
                <a:solidFill>
                  <a:schemeClr val="accent5"/>
                </a:solidFill>
              </a:rPr>
              <a:t>No free lunch </a:t>
            </a:r>
            <a:r>
              <a:rPr lang="en-US" sz="2400" dirty="0"/>
              <a:t>in terms of accuracy/utility</a:t>
            </a:r>
          </a:p>
          <a:p>
            <a:endParaRPr lang="en-US" sz="2400" dirty="0"/>
          </a:p>
          <a:p>
            <a:r>
              <a:rPr lang="en-US" sz="2400" dirty="0"/>
              <a:t>Key research problem:                      optimal utility-privacy tradeoff (e.g., minimal noise/randomization for required privacy guarantees)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Non-zero posterior advantage</a:t>
            </a:r>
          </a:p>
        </p:txBody>
      </p:sp>
    </p:spTree>
    <p:extLst>
      <p:ext uri="{BB962C8B-B14F-4D97-AF65-F5344CB8AC3E}">
        <p14:creationId xmlns:p14="http://schemas.microsoft.com/office/powerpoint/2010/main" val="376234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B740-3198-1982-6620-B3AEF8A5B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F294-4D7A-0170-76BB-31A012C81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447399"/>
            <a:ext cx="4475922" cy="57016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Intermediate Secrecy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/>
              <a:t>Cryptography)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400" b="1" dirty="0">
                <a:solidFill>
                  <a:schemeClr val="accent5"/>
                </a:solidFill>
              </a:rPr>
              <a:t>Free lunch </a:t>
            </a:r>
            <a:r>
              <a:rPr lang="en-US" sz="2400" dirty="0"/>
              <a:t>in terms of accuracy/utility is possible under additional </a:t>
            </a:r>
            <a:r>
              <a:rPr lang="en-US" sz="2400" b="1" dirty="0">
                <a:solidFill>
                  <a:srgbClr val="7030A0"/>
                </a:solidFill>
              </a:rPr>
              <a:t>assumptions</a:t>
            </a:r>
          </a:p>
          <a:p>
            <a:r>
              <a:rPr lang="en-US" sz="2400" dirty="0"/>
              <a:t>Two main research problems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Weaker assumptions: </a:t>
            </a:r>
            <a:r>
              <a:rPr lang="en-US" sz="2000" dirty="0"/>
              <a:t>reduction to more fundamental hard problems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Computational efficiency: </a:t>
            </a:r>
            <a:r>
              <a:rPr lang="en-US" sz="2000" dirty="0"/>
              <a:t>efficient primitives and protocols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Perfect</a:t>
            </a:r>
            <a:r>
              <a:rPr lang="en-US" sz="2400" b="1" dirty="0"/>
              <a:t> </a:t>
            </a:r>
            <a:r>
              <a:rPr lang="en-US" sz="2400" dirty="0"/>
              <a:t>indistinguishability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03ED29-BE1B-4D1C-229C-9EB93B5C0B4B}"/>
              </a:ext>
            </a:extLst>
          </p:cNvPr>
          <p:cNvCxnSpPr/>
          <p:nvPr/>
        </p:nvCxnSpPr>
        <p:spPr>
          <a:xfrm>
            <a:off x="5923722" y="424070"/>
            <a:ext cx="0" cy="5764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6E8415-F984-66D7-CEB2-C13C8F11DEF0}"/>
              </a:ext>
            </a:extLst>
          </p:cNvPr>
          <p:cNvSpPr txBox="1">
            <a:spLocks/>
          </p:cNvSpPr>
          <p:nvPr/>
        </p:nvSpPr>
        <p:spPr>
          <a:xfrm>
            <a:off x="6268278" y="447398"/>
            <a:ext cx="5618909" cy="595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 Secrecy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/>
              <a:t>Information Theory and Statistic)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sz="2400" b="1" dirty="0">
                <a:solidFill>
                  <a:schemeClr val="accent5"/>
                </a:solidFill>
              </a:rPr>
              <a:t>No free lunch </a:t>
            </a:r>
            <a:r>
              <a:rPr lang="en-US" sz="2400" dirty="0"/>
              <a:t>in terms of accuracy/utility</a:t>
            </a:r>
          </a:p>
          <a:p>
            <a:endParaRPr lang="en-US" sz="2400" dirty="0"/>
          </a:p>
          <a:p>
            <a:r>
              <a:rPr lang="en-US" sz="2400" dirty="0"/>
              <a:t>Key research problem:                      optimal utility-privacy tradeoff (e.g., minimal noise/randomization for required privacy guarantees)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Non-zero posterior advantage</a:t>
            </a: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F6893583-A7AC-12DD-433E-F7D976CBE210}"/>
              </a:ext>
            </a:extLst>
          </p:cNvPr>
          <p:cNvSpPr/>
          <p:nvPr/>
        </p:nvSpPr>
        <p:spPr>
          <a:xfrm>
            <a:off x="2418251" y="708991"/>
            <a:ext cx="4157552" cy="1377863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can leverage some “trapdoor” only known to “key holders”  </a:t>
            </a:r>
          </a:p>
        </p:txBody>
      </p:sp>
    </p:spTree>
    <p:extLst>
      <p:ext uri="{BB962C8B-B14F-4D97-AF65-F5344CB8AC3E}">
        <p14:creationId xmlns:p14="http://schemas.microsoft.com/office/powerpoint/2010/main" val="114416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40EB-3882-DF6E-52B3-F37DFFDF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Secret/Symmetric Key Encryption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4403812" y="2634811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24808" y="2370522"/>
            <a:ext cx="864096" cy="706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076220" y="2299471"/>
            <a:ext cx="648072" cy="670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2574967" y="313897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7568097" y="307751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6142546" y="2675037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24" y="3409653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4667672" y="4193373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2867472" y="1690688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1806764" y="4658474"/>
            <a:ext cx="8578472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Setup: Alice and Bob meet beforehand to agree on a secret key k.</a:t>
            </a:r>
          </a:p>
        </p:txBody>
      </p:sp>
    </p:spTree>
    <p:extLst>
      <p:ext uri="{BB962C8B-B14F-4D97-AF65-F5344CB8AC3E}">
        <p14:creationId xmlns:p14="http://schemas.microsoft.com/office/powerpoint/2010/main" val="16348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3648-F24C-E9C0-C00E-03D189E7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Secret/Symmetric Key Encryption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4231537" y="2806126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852533" y="2541837"/>
            <a:ext cx="864096" cy="706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903945" y="2470786"/>
            <a:ext cx="648072" cy="670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2456489" y="324771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7395822" y="324882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2623189" y="1862003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189" y="1862003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584341"/>
            <a:ext cx="754387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Three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(possibly probabilistic) components: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4317777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Generation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Gen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Gen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4317777"/>
                <a:ext cx="7030336" cy="546871"/>
              </a:xfrm>
              <a:prstGeom prst="rect">
                <a:avLst/>
              </a:prstGeom>
              <a:blipFill>
                <a:blip r:embed="rId4"/>
                <a:stretch>
                  <a:fillRect l="-126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4966943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4966943"/>
                <a:ext cx="7030336" cy="546871"/>
              </a:xfrm>
              <a:prstGeom prst="rect">
                <a:avLst/>
              </a:prstGeom>
              <a:blipFill>
                <a:blip r:embed="rId5"/>
                <a:stretch>
                  <a:fillRect l="-126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3371" y="5759031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Dec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1" y="5759031"/>
                <a:ext cx="7030336" cy="546871"/>
              </a:xfrm>
              <a:prstGeom prst="rect">
                <a:avLst/>
              </a:prstGeom>
              <a:blipFill>
                <a:blip r:embed="rId6"/>
                <a:stretch>
                  <a:fillRect l="-126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4217219" y="2290777"/>
                <a:ext cx="3434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Calibri" panose="020F0502020204030204" pitchFamily="34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219" y="2290777"/>
                <a:ext cx="3434273" cy="461665"/>
              </a:xfrm>
              <a:prstGeom prst="rect">
                <a:avLst/>
              </a:prstGeom>
              <a:blipFill>
                <a:blip r:embed="rId7"/>
                <a:stretch>
                  <a:fillRect l="-2952" t="-10811" r="-258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/>
              <p:nvPr/>
            </p:nvSpPr>
            <p:spPr>
              <a:xfrm>
                <a:off x="8591242" y="2607591"/>
                <a:ext cx="1810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242" y="2607591"/>
                <a:ext cx="1810175" cy="400110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2A6A4E3-BBB6-8F43-A0BF-B348C929A435}"/>
              </a:ext>
            </a:extLst>
          </p:cNvPr>
          <p:cNvSpPr txBox="1">
            <a:spLocks noChangeArrowheads="1"/>
          </p:cNvSpPr>
          <p:nvPr/>
        </p:nvSpPr>
        <p:spPr>
          <a:xfrm>
            <a:off x="7351668" y="4416595"/>
            <a:ext cx="3388849" cy="3674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en-US" sz="2400" b="1" i="1" dirty="0">
              <a:solidFill>
                <a:srgbClr val="0000FF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6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1935</Words>
  <Application>Microsoft Macintosh PowerPoint</Application>
  <PresentationFormat>Widescreen</PresentationFormat>
  <Paragraphs>238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American Typewriter</vt:lpstr>
      <vt:lpstr>Aptos</vt:lpstr>
      <vt:lpstr>Aptos Display</vt:lpstr>
      <vt:lpstr>Arial</vt:lpstr>
      <vt:lpstr>Calibri</vt:lpstr>
      <vt:lpstr>Cambria Math</vt:lpstr>
      <vt:lpstr>Courier New</vt:lpstr>
      <vt:lpstr>Office Theme</vt:lpstr>
      <vt:lpstr>Purdue CS555: Cryptography Lecture 2 </vt:lpstr>
      <vt:lpstr>Recap</vt:lpstr>
      <vt:lpstr>Today</vt:lpstr>
      <vt:lpstr>Two Types of Leakage</vt:lpstr>
      <vt:lpstr>Two Types of Leakage</vt:lpstr>
      <vt:lpstr>PowerPoint Presentation</vt:lpstr>
      <vt:lpstr>PowerPoint Presentation</vt:lpstr>
      <vt:lpstr>Secret/Symmetric Key Encryption</vt:lpstr>
      <vt:lpstr>Secret/Symmetric Key Encryption</vt:lpstr>
      <vt:lpstr>Secret/Symmetric Key Encryption -- One-time Pad Construction</vt:lpstr>
      <vt:lpstr>One-time Pad Satisfies Perfect Secrecy</vt:lpstr>
      <vt:lpstr>Is One-time Pad Reusable?</vt:lpstr>
      <vt:lpstr>Reused One-time Pad is NOT Perfectly Secure</vt:lpstr>
      <vt:lpstr>Reused One-time Pad is NOT Perfectly Secure</vt:lpstr>
      <vt:lpstr>A Shorter Key? </vt:lpstr>
      <vt:lpstr>A Shorter Key? </vt:lpstr>
      <vt:lpstr>Perfect Secrecy Has Its Price</vt:lpstr>
      <vt:lpstr>Indistinguishability (between Ciphertexts)</vt:lpstr>
      <vt:lpstr>Indistinguishability (between Ciphertexts)</vt:lpstr>
      <vt:lpstr>Indistinguishability (between Ciphertexts)</vt:lpstr>
      <vt:lpstr>Optimal Adversarial Strategy </vt:lpstr>
      <vt:lpstr>Probabilistic Polynomial-Time (P.P.T)  -- Efficiency Standard</vt:lpstr>
      <vt:lpstr>Negligible Function -- Significance Standard </vt:lpstr>
      <vt:lpstr>Computational Indistinguishability </vt:lpstr>
      <vt:lpstr>Initialization Vector and One-time Padding</vt:lpstr>
      <vt:lpstr>Initialization Vector and One-time Padding</vt:lpstr>
      <vt:lpstr>Initialization Vector and One-time Padding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2 </dc:title>
  <dc:creator>Hanshen Xiao</dc:creator>
  <cp:lastModifiedBy>Hanshen Xiao</cp:lastModifiedBy>
  <cp:revision>5</cp:revision>
  <dcterms:created xsi:type="dcterms:W3CDTF">2025-08-25T19:13:43Z</dcterms:created>
  <dcterms:modified xsi:type="dcterms:W3CDTF">2025-08-31T01:17:40Z</dcterms:modified>
</cp:coreProperties>
</file>