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6" r:id="rId3"/>
    <p:sldId id="312" r:id="rId4"/>
    <p:sldId id="303" r:id="rId5"/>
    <p:sldId id="304" r:id="rId6"/>
    <p:sldId id="313" r:id="rId7"/>
    <p:sldId id="287" r:id="rId8"/>
    <p:sldId id="314" r:id="rId9"/>
    <p:sldId id="316" r:id="rId10"/>
    <p:sldId id="315" r:id="rId11"/>
    <p:sldId id="317" r:id="rId12"/>
    <p:sldId id="318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19" r:id="rId26"/>
    <p:sldId id="333" r:id="rId27"/>
    <p:sldId id="334" r:id="rId28"/>
    <p:sldId id="33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27"/>
    <p:restoredTop sz="94558"/>
  </p:normalViewPr>
  <p:slideViewPr>
    <p:cSldViewPr snapToGrid="0">
      <p:cViewPr varScale="1">
        <p:scale>
          <a:sx n="85" d="100"/>
          <a:sy n="85" d="100"/>
        </p:scale>
        <p:origin x="19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EF505-6EAF-FB49-A762-3623A236B6C9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E442-FF26-4249-9E11-24F08F9FD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EE442-FF26-4249-9E11-24F08F9FD2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07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050-01B2-37F8-373D-B64596BC9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97C6-0EF9-8C7F-76FA-BDBDD0063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A3DA-BDD6-2ADC-2EF2-CC3DCABA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4BDF-32C9-5A8F-7547-9B6F2E14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05C4-57D2-2419-BC2E-5A7EB55D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3710-7953-413E-A729-A66BEC85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BCA2D-BC4E-B1F8-D383-10D447F7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0CA8-F00D-EFE1-B580-EB78A3F9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ABF2-E15F-77D6-FACE-9080DB75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4C9B-2891-967B-D948-8239812E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8445A-220F-6B86-0A9B-1F7BCB60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709EB-F95D-B839-1C67-25CDB8DE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C9BD-1C84-B0B9-66A1-C7BEED10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5827-B101-B8DF-3CE9-9DEBD4B3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28A1-B0C5-6232-42A2-99187D7D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71EB-EFD9-94EF-E1EA-6DE00D26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61DC-2E54-CA73-0208-3B68CC70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79D6-7D9F-4141-B140-A5C1D046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6E8C-11B1-819B-8323-BC248634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DDE6-A837-DE9D-E87E-7875FB0B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E15-3A02-B021-661C-67E86CDD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AEE1-7B25-B002-5DDA-571BC0B8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5105-D48C-35A0-A260-06018BC1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7A1E-892A-39DD-AEF8-13F2E2B9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E0C5-A382-4F2F-A346-019C7B63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B2E1-1C3A-A301-979A-D02799B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747-0DF4-6B1B-1943-AA319014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E52-4488-4817-911D-F666ED34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6E93-D42E-CEDA-4FAE-EB028865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5133-320C-9555-99D5-54717D0E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7D41-93DB-1EC4-5A39-1E076162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189E-4A6A-14FC-2B83-7807974A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B5CA-38A6-7668-F76B-86B79992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A1988-0428-6DEA-5350-28A8F1A8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36BE7-B202-BA99-83AE-E9B8B89F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94B8-D1A6-17A9-5004-0A1294D10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FF401-FFBE-F31C-DF4D-91CED0F3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E590C-5149-0079-4E31-38B344A8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ADA1B-8FA3-07FC-CBFA-37E3AF82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A624-BC42-6ED6-F1DA-E6A39368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393AD-5264-A917-41DC-49A28479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4E13-6E2F-0688-3F40-27C641F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D6C3-FD94-5CD1-A07E-6F8946F0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DC785-81A4-9BCF-20FF-982ADCEA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02103-9930-D049-2738-DE773CB1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22C7-787A-0C3D-E76B-30F3FDED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7136-8B86-17E6-D5F8-BC27C2ED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C6AA-09AB-431A-7F65-75311BD9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180B9-0CD4-AFE0-D582-C6408805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F22BA-C36A-9964-0BD8-8750C67F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5639-F09C-7C0F-F59A-F66B7F15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49E0-B55B-14D9-04FE-F26FFADB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C7A7-E2DA-1A48-4204-35048E2F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6FFA6-46DD-BA2E-8F84-1F971144F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AA6F9-F40F-7CD7-B14B-1899D475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819A6-9025-F679-E064-ADD23B60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CC58-8BB3-04E3-E73E-8FC9C919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D8B5-26EF-699B-DEC1-A9747CB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671-6389-2B32-BFDD-7D8EFC1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85C4-555D-ED68-52ED-C153B218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8EED-6EF5-465C-2533-8DA435E02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DCA05-C01A-464A-B4FC-AD243AD53EE8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747C-1114-BCFC-E4EA-B1D1A14C7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61DD-D476-EAAA-5646-E00B0D79D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55500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3.png"/><Relationship Id="rId3" Type="http://schemas.openxmlformats.org/officeDocument/2006/relationships/image" Target="../media/image55.png"/><Relationship Id="rId7" Type="http://schemas.openxmlformats.org/officeDocument/2006/relationships/image" Target="../media/image60.png"/><Relationship Id="rId12" Type="http://schemas.openxmlformats.org/officeDocument/2006/relationships/image" Target="../media/image590.png"/><Relationship Id="rId17" Type="http://schemas.openxmlformats.org/officeDocument/2006/relationships/image" Target="../media/image640.png"/><Relationship Id="rId2" Type="http://schemas.openxmlformats.org/officeDocument/2006/relationships/image" Target="../media/image54.png"/><Relationship Id="rId16" Type="http://schemas.openxmlformats.org/officeDocument/2006/relationships/image" Target="../media/image6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580.png"/><Relationship Id="rId5" Type="http://schemas.openxmlformats.org/officeDocument/2006/relationships/image" Target="../media/image57.png"/><Relationship Id="rId15" Type="http://schemas.openxmlformats.org/officeDocument/2006/relationships/image" Target="../media/image65.png"/><Relationship Id="rId4" Type="http://schemas.openxmlformats.org/officeDocument/2006/relationships/image" Target="../media/image56.png"/><Relationship Id="rId9" Type="http://schemas.openxmlformats.org/officeDocument/2006/relationships/image" Target="../media/image62.png"/><Relationship Id="rId1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image" Target="../media/image8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image" Target="../media/image8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81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0.png"/><Relationship Id="rId13" Type="http://schemas.openxmlformats.org/officeDocument/2006/relationships/image" Target="../media/image89.png"/><Relationship Id="rId3" Type="http://schemas.openxmlformats.org/officeDocument/2006/relationships/image" Target="../media/image80.png"/><Relationship Id="rId7" Type="http://schemas.openxmlformats.org/officeDocument/2006/relationships/image" Target="../media/image85.png"/><Relationship Id="rId12" Type="http://schemas.openxmlformats.org/officeDocument/2006/relationships/image" Target="../media/image88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7.png"/><Relationship Id="rId5" Type="http://schemas.openxmlformats.org/officeDocument/2006/relationships/image" Target="../media/image83.png"/><Relationship Id="rId15" Type="http://schemas.openxmlformats.org/officeDocument/2006/relationships/image" Target="../media/image90.png"/><Relationship Id="rId10" Type="http://schemas.openxmlformats.org/officeDocument/2006/relationships/image" Target="../media/image86.png"/><Relationship Id="rId4" Type="http://schemas.openxmlformats.org/officeDocument/2006/relationships/image" Target="../media/image82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0.png"/><Relationship Id="rId13" Type="http://schemas.openxmlformats.org/officeDocument/2006/relationships/image" Target="../media/image89.png"/><Relationship Id="rId3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7.png"/><Relationship Id="rId5" Type="http://schemas.openxmlformats.org/officeDocument/2006/relationships/image" Target="../media/image85.png"/><Relationship Id="rId15" Type="http://schemas.openxmlformats.org/officeDocument/2006/relationships/image" Target="../media/image90.png"/><Relationship Id="rId10" Type="http://schemas.openxmlformats.org/officeDocument/2006/relationships/image" Target="../media/image86.png"/><Relationship Id="rId4" Type="http://schemas.openxmlformats.org/officeDocument/2006/relationships/image" Target="../media/image84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DBD-4C8F-ADB2-3054-869B8070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41400"/>
            <a:ext cx="100584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Purdue CS555: </a:t>
            </a:r>
            <a:r>
              <a:rPr lang="en-US" dirty="0"/>
              <a:t>Cryptography</a:t>
            </a:r>
            <a:br>
              <a:rPr lang="en-US" dirty="0"/>
            </a:br>
            <a:r>
              <a:rPr lang="en-US" dirty="0"/>
              <a:t>Lecture </a:t>
            </a:r>
            <a:r>
              <a:rPr lang="en-US" altLang="zh-CN" dirty="0"/>
              <a:t>3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5513-29FC-0E55-1D49-6505414EF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Hanshen Xiao</a:t>
            </a:r>
          </a:p>
          <a:p>
            <a:r>
              <a:rPr lang="en-US" dirty="0"/>
              <a:t>Teaching Assistant: Justin He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https://cs55500.github.io/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0433-936C-151C-441D-C51E9EE6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PRG Def 1 (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Indistinguishability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DD46E-2FBE-0406-034E-6E4F19F647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Tx/>
                  <a:buNone/>
                </a:pPr>
                <a:r>
                  <a:rPr lang="en-US" altLang="en-US" sz="2800" b="1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Definition 1: </a:t>
                </a:r>
              </a:p>
              <a:p>
                <a:pPr>
                  <a:buFontTx/>
                  <a:buNone/>
                </a:pPr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altLang="en-US" sz="2800" kern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</a:t>
                </a:r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polynomial-time computable function </a:t>
                </a:r>
                <a14:m>
                  <m:oMath xmlns:m="http://schemas.openxmlformats.org/officeDocument/2006/math">
                    <m:r>
                      <a:rPr lang="en-US" altLang="en-US" sz="2800" i="1" kern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{0,1}</a:t>
                </a:r>
                <a14:m>
                  <m:oMath xmlns:m="http://schemas.openxmlformats.org/officeDocument/2006/math">
                    <m:r>
                      <a:rPr lang="en-US" altLang="en-US" sz="2800" i="1" kern="0" baseline="30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{0,1}</a:t>
                </a:r>
                <a14:m>
                  <m:oMath xmlns:m="http://schemas.openxmlformats.org/officeDocument/2006/math">
                    <m:r>
                      <a:rPr lang="en-US" altLang="en-US" sz="2800" i="1" kern="0" baseline="30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PRG if:</a:t>
                </a:r>
              </a:p>
              <a:p>
                <a:pPr marL="514350" indent="-514350">
                  <a:buFontTx/>
                  <a:buAutoNum type="alphaLcParenBoth"/>
                </a:pPr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 is </a:t>
                </a:r>
                <a:r>
                  <a:rPr lang="en-US" altLang="en-US" sz="2800" kern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expanding</a:t>
                </a:r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800" i="1" kern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800" i="1" kern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&gt; </m:t>
                    </m:r>
                    <m:r>
                      <a:rPr lang="en-US" altLang="en-US" sz="2800" i="1" kern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en-US" sz="2800" i="1" kern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</a:p>
              <a:p>
                <a:pPr marL="514350" indent="-514350">
                  <a:buFontTx/>
                  <a:buAutoNum type="alphaLcParenBoth"/>
                </a:pPr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PPT algorithm </a:t>
                </a:r>
                <a14:m>
                  <m:oMath xmlns:m="http://schemas.openxmlformats.org/officeDocument/2006/math">
                    <m:r>
                      <a:rPr lang="en-US" altLang="en-US" sz="2800" i="1" kern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(called a distinguisher or a statistical test) if there is a negligible function </a:t>
                </a:r>
                <a14:m>
                  <m:oMath xmlns:m="http://schemas.openxmlformats.org/officeDocument/2006/math">
                    <m:r>
                      <a:rPr lang="en-US" alt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DD46E-2FBE-0406-034E-6E4F19F647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8EE25F1-92E2-3533-4F51-BB7E37B95612}"/>
                  </a:ext>
                </a:extLst>
              </p:cNvPr>
              <p:cNvSpPr/>
              <p:nvPr/>
            </p:nvSpPr>
            <p:spPr>
              <a:xfrm>
                <a:off x="2526849" y="4678395"/>
                <a:ext cx="69503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sz="240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en-US" sz="24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altLang="en-US" sz="24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 =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 – </m:t>
                      </m:r>
                      <m:r>
                        <m:rPr>
                          <m:sty m:val="p"/>
                        </m:rPr>
                        <a:rPr lang="en-US" altLang="en-US" sz="24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sz="240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en-US" sz="2400" i="1" kern="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altLang="en-US" sz="2400" b="0" i="1" kern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 | =</m:t>
                      </m:r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𝝁</m:t>
                      </m:r>
                      <m:r>
                        <a:rPr lang="en-US" alt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8EE25F1-92E2-3533-4F51-BB7E37B95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849" y="4678395"/>
                <a:ext cx="6950364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51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1BD05E-36BC-FFCC-157B-28CA9A3673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400" b="1" dirty="0"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Overcoming Shannon’s Conundrum</a:t>
                </a:r>
                <a:br>
                  <a:rPr lang="en-US" sz="4400" b="1" dirty="0"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4400" dirty="0"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-- Encrypting </a:t>
                </a:r>
                <a14:m>
                  <m:oMath xmlns:m="http://schemas.openxmlformats.org/officeDocument/2006/math">
                    <m:r>
                      <a:rPr lang="en-US" sz="4400" b="0" i="0" smtClean="0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𝑛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+1)</m:t>
                    </m:r>
                  </m:oMath>
                </a14:m>
                <a:r>
                  <a:rPr lang="en-US" dirty="0"/>
                  <a:t>-bit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-bit key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1BD05E-36BC-FFCC-157B-28CA9A367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3333" b="-2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42B280F-19C4-4A47-1F56-213BD512540B}"/>
                  </a:ext>
                </a:extLst>
              </p:cNvPr>
              <p:cNvSpPr/>
              <p:nvPr/>
            </p:nvSpPr>
            <p:spPr>
              <a:xfrm>
                <a:off x="910208" y="1974553"/>
                <a:ext cx="54026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Generate a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-bit key k.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42B280F-19C4-4A47-1F56-213BD5125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8" y="1974553"/>
                <a:ext cx="5402697" cy="461665"/>
              </a:xfrm>
              <a:prstGeom prst="rect">
                <a:avLst/>
              </a:prstGeom>
              <a:blipFill>
                <a:blip r:embed="rId3"/>
                <a:stretch>
                  <a:fillRect l="-234" t="-10811" r="-3513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862EF7-188E-E9AA-A788-298605C76E18}"/>
                  </a:ext>
                </a:extLst>
              </p:cNvPr>
              <p:cNvSpPr/>
              <p:nvPr/>
            </p:nvSpPr>
            <p:spPr>
              <a:xfrm>
                <a:off x="910208" y="2737024"/>
                <a:ext cx="63197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an 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-bit </a:t>
                </a:r>
                <a:r>
                  <a:rPr lang="en-US" sz="2400" dirty="0"/>
                  <a:t>message: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862EF7-188E-E9AA-A788-298605C76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8" y="2737024"/>
                <a:ext cx="6319743" cy="461665"/>
              </a:xfrm>
              <a:prstGeom prst="rect">
                <a:avLst/>
              </a:prstGeom>
              <a:blipFill>
                <a:blip r:embed="rId4"/>
                <a:stretch>
                  <a:fillRect l="-200" t="-10526" r="-60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88BB23-582F-AC1A-D9C3-53436299868A}"/>
                  </a:ext>
                </a:extLst>
              </p:cNvPr>
              <p:cNvSpPr/>
              <p:nvPr/>
            </p:nvSpPr>
            <p:spPr>
              <a:xfrm>
                <a:off x="1414264" y="3323231"/>
                <a:ext cx="8054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Expand k into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-bit pseudorandom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en-US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88BB23-582F-AC1A-D9C3-534362998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64" y="3323231"/>
                <a:ext cx="8054513" cy="461665"/>
              </a:xfrm>
              <a:prstGeom prst="rect">
                <a:avLst/>
              </a:prstGeom>
              <a:blipFill>
                <a:blip r:embed="rId5"/>
                <a:stretch>
                  <a:fillRect l="-126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006C6F-6600-5487-FF1E-57330EA8869B}"/>
                  </a:ext>
                </a:extLst>
              </p:cNvPr>
              <p:cNvSpPr/>
              <p:nvPr/>
            </p:nvSpPr>
            <p:spPr>
              <a:xfrm>
                <a:off x="1414264" y="3889152"/>
                <a:ext cx="56081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One-time pad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:  ciphertext is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8006C6F-6600-5487-FF1E-57330EA88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64" y="3889152"/>
                <a:ext cx="5608138" cy="461665"/>
              </a:xfrm>
              <a:prstGeom prst="rect">
                <a:avLst/>
              </a:prstGeom>
              <a:blipFill>
                <a:blip r:embed="rId6"/>
                <a:stretch>
                  <a:fillRect l="-1810" t="-10811" r="-45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29B0F4C-30C1-7DB6-EA17-1CD77C060269}"/>
                  </a:ext>
                </a:extLst>
              </p:cNvPr>
              <p:cNvSpPr/>
              <p:nvPr/>
            </p:nvSpPr>
            <p:spPr>
              <a:xfrm>
                <a:off x="879213" y="4611589"/>
                <a:ext cx="36213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 outputs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29B0F4C-30C1-7DB6-EA17-1CD77C060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3" y="4611589"/>
                <a:ext cx="3621312" cy="461665"/>
              </a:xfrm>
              <a:prstGeom prst="rect">
                <a:avLst/>
              </a:prstGeom>
              <a:blipFill>
                <a:blip r:embed="rId7"/>
                <a:stretch>
                  <a:fillRect l="-350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4297D3-8B24-305E-CD91-EE2D5D81CE59}"/>
                  </a:ext>
                </a:extLst>
              </p:cNvPr>
              <p:cNvSpPr/>
              <p:nvPr/>
            </p:nvSpPr>
            <p:spPr>
              <a:xfrm>
                <a:off x="838200" y="5473328"/>
                <a:ext cx="21403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𝐂𝐨𝐫𝐫𝐞𝐜𝐭𝐧𝐞𝐬𝐬</m:t>
                      </m:r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4297D3-8B24-305E-CD91-EE2D5D81CE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73328"/>
                <a:ext cx="2140330" cy="461665"/>
              </a:xfrm>
              <a:prstGeom prst="rect">
                <a:avLst/>
              </a:prstGeom>
              <a:blipFill>
                <a:blip r:embed="rId8"/>
                <a:stretch>
                  <a:fillRect r="-118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6EB2EB-BE37-025C-71CA-FA4D905C698A}"/>
                  </a:ext>
                </a:extLst>
              </p:cNvPr>
              <p:cNvSpPr/>
              <p:nvPr/>
            </p:nvSpPr>
            <p:spPr>
              <a:xfrm>
                <a:off x="1141696" y="5941835"/>
                <a:ext cx="67176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 outputs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6EB2EB-BE37-025C-71CA-FA4D905C6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696" y="5941835"/>
                <a:ext cx="6717656" cy="461665"/>
              </a:xfrm>
              <a:prstGeom prst="rect">
                <a:avLst/>
              </a:prstGeom>
              <a:blipFill>
                <a:blip r:embed="rId9"/>
                <a:stretch>
                  <a:fillRect l="-189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559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1BD05E-36BC-FFCC-157B-28CA9A3673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400" b="1" dirty="0"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Overcoming Shannon’s Conundrum</a:t>
                </a:r>
                <a:br>
                  <a:rPr lang="en-US" sz="4400" b="1" dirty="0"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4400" dirty="0"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-- Encrypting </a:t>
                </a:r>
                <a14:m>
                  <m:oMath xmlns:m="http://schemas.openxmlformats.org/officeDocument/2006/math">
                    <m:r>
                      <a:rPr lang="en-US" sz="4400" b="0" i="0" smtClean="0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𝑛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+1)</m:t>
                    </m:r>
                  </m:oMath>
                </a14:m>
                <a:r>
                  <a:rPr lang="en-US" dirty="0"/>
                  <a:t>-bit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-bit key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C1BD05E-36BC-FFCC-157B-28CA9A367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3333" b="-2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4297D3-8B24-305E-CD91-EE2D5D81CE59}"/>
                  </a:ext>
                </a:extLst>
              </p:cNvPr>
              <p:cNvSpPr/>
              <p:nvPr/>
            </p:nvSpPr>
            <p:spPr>
              <a:xfrm>
                <a:off x="838200" y="1915383"/>
                <a:ext cx="499688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𝐒𝐞𝐜𝐮𝐫𝐢𝐭𝐲</m:t>
                      </m:r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𝐘𝐨𝐮𝐫</m:t>
                      </m:r>
                      <m:r>
                        <a:rPr lang="en-US" alt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𝐅𝐢𝐫𝐬𝐭</m:t>
                      </m:r>
                      <m:r>
                        <a:rPr lang="en-US" alt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𝐑𝐞𝐝𝐮𝐜𝐭𝐢𝐨𝐧</m:t>
                      </m:r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): 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C4297D3-8B24-305E-CD91-EE2D5D81CE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15383"/>
                <a:ext cx="4996881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D1875674-BE25-0A7C-A278-551C5C51A44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8199" y="2382371"/>
                <a:ext cx="9663113" cy="1800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Suppose for contradiction that there </a:t>
                </a:r>
                <a:r>
                  <a:rPr lang="en-US" altLang="en-US" sz="24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is a </a:t>
                </a:r>
                <a:r>
                  <a:rPr lang="en-US" altLang="en-US" sz="2400" dirty="0" err="1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24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. EVE, a polynomial function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and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sSub>
                      <m:sSubPr>
                        <m:ctrlPr>
                          <a:rPr lang="en-US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merican Typewriter" charset="0"/>
                                  <a:ea typeface="American Typewriter" charset="0"/>
                                  <a:cs typeface="American Typewriter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pple Chancery" panose="03020702040506060504" pitchFamily="66" charset="-79"/>
                                  <a:ea typeface="Brush Script MT" panose="03060802040406070304" pitchFamily="66" charset="-122"/>
                                  <a:cs typeface="Apple Chancery" panose="03020702040506060504" pitchFamily="66" charset="-79"/>
                                </a:rPr>
                                <m:t>K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𝑘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≥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+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merican Typewriter" charset="0"/>
                                </a:rPr>
                                <m:t>𝑛</m:t>
                              </m:r>
                            </m:e>
                          </m:d>
                        </m:den>
                      </m:f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</m:oMath>
                  </m:oMathPara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" name="Rectangle 63">
                <a:extLst>
                  <a:ext uri="{FF2B5EF4-FFF2-40B4-BE49-F238E27FC236}">
                    <a16:creationId xmlns:a16="http://schemas.microsoft.com/office/drawing/2014/main" id="{D1875674-BE25-0A7C-A278-551C5C51A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382371"/>
                <a:ext cx="9663113" cy="1800200"/>
              </a:xfrm>
              <a:prstGeom prst="rect">
                <a:avLst/>
              </a:prstGeom>
              <a:blipFill>
                <a:blip r:embed="rId4"/>
                <a:stretch>
                  <a:fillRect l="-917" t="-6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509B26D8-8140-9D3A-3682-BAB03171B1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8198" y="3974153"/>
                <a:ext cx="10320340" cy="25187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Then</a:t>
                </a:r>
              </a:p>
              <a:p>
                <a:pPr algn="l"/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←</m:t>
                            </m:r>
                            <m:sSup>
                              <m:sSupPr>
                                <m:ctrlPr>
                                  <a:rPr lang="en-US" altLang="en-US" sz="24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{0,1}</m:t>
                                </m:r>
                              </m:e>
                              <m:sup>
                                <m:r>
                                  <a:rPr lang="en-US" alt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American Typewriter" charset="0"/>
                                <a:ea typeface="American Typewriter" charset="0"/>
                                <a:cs typeface="American Typewriter" charset="0"/>
                              </a:rPr>
                              <m:t> 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;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𝑏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 ←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; </m:t>
                            </m:r>
                            <m: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𝑐</m:t>
                            </m:r>
                            <m: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𝐺</m:t>
                            </m:r>
                            <m: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(</m:t>
                            </m:r>
                            <m: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)⨁</m:t>
                            </m:r>
                            <m:sSub>
                              <m:sSubPr>
                                <m:ctrlPr>
                                  <a:rPr lang="en-US" alt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𝐸𝑉𝐸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altLang="en-US" sz="240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≥</m:t>
                    </m:r>
                    <m:f>
                      <m:f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2</m:t>
                        </m:r>
                      </m:den>
                    </m:f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+1/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𝑛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,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′ ←</m:t>
                              </m:r>
                              <m:sSup>
                                <m:sSupPr>
                                  <m:ctrlPr>
                                    <a:rPr lang="en-US" alt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en-US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solidFill>
                                    <a:prstClr val="black"/>
                                  </a:solidFill>
                                  <a:latin typeface="American Typewriter" charset="0"/>
                                  <a:ea typeface="American Typewriter" charset="0"/>
                                  <a:cs typeface="American Typewriter" charset="0"/>
                                </a:rPr>
                                <m:t> </m:t>
                              </m:r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′⨁</m:t>
                              </m:r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en-US" sz="2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Pr>
                        <m:num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This will give us a distinguisher EVE’ for G, contradicting the assumption that G is a pseudorandom generator.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  <a:ea typeface="American Typewriter" charset="0"/>
                  <a:cs typeface="American Typewriter" charset="0"/>
                </a:endParaRPr>
              </a:p>
              <a:p>
                <a:pPr algn="l"/>
                <a:b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509B26D8-8140-9D3A-3682-BAB03171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974153"/>
                <a:ext cx="10320340" cy="2518721"/>
              </a:xfrm>
              <a:prstGeom prst="rect">
                <a:avLst/>
              </a:prstGeom>
              <a:blipFill>
                <a:blip r:embed="rId5"/>
                <a:stretch>
                  <a:fillRect l="-860" t="-1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60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0866-4AE0-9E90-9174-F830B67E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PRG Def 1 (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Next-bit Unpredictability)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A7EF506-F028-0A19-DAC0-6D819A3642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199" y="1690688"/>
                <a:ext cx="10515599" cy="2724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800" b="1" kern="0" dirty="0">
                    <a:solidFill>
                      <a:schemeClr val="accent4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Definition 2</a:t>
                </a:r>
              </a:p>
              <a:p>
                <a:pPr>
                  <a:buFontTx/>
                  <a:buNone/>
                </a:pP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altLang="en-US" sz="2400" kern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polynomial-time computable function G: {0,1}</a:t>
                </a:r>
                <a:r>
                  <a:rPr lang="en-US" altLang="en-US" sz="2400" kern="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{0,1}</a:t>
                </a:r>
                <a:r>
                  <a:rPr lang="en-US" altLang="en-US" sz="2400" kern="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next-bit unpredictable if:</a:t>
                </a:r>
              </a:p>
              <a:p>
                <a:pPr marL="0" indent="0">
                  <a:buNone/>
                </a:pPr>
                <a:r>
                  <a:rPr lang="en-US" altLang="en-US" sz="2400" i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PPT algorithm </a:t>
                </a:r>
                <a14:m>
                  <m:oMath xmlns:m="http://schemas.openxmlformats.org/officeDocument/2006/math">
                    <m:r>
                      <a:rPr lang="en-US" altLang="en-US" sz="2400" b="0" i="1" kern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altLang="en-US" sz="2400" i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(called a next-bit predictor) and every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1,…,</m:t>
                        </m:r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</m:d>
                    <m:r>
                      <a:rPr lang="en-US" alt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altLang="en-US" sz="2400" i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there is a negligible function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i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that:</a:t>
                </a:r>
              </a:p>
              <a:p>
                <a:pPr marL="0" indent="0">
                  <a:buNone/>
                </a:pPr>
                <a:endParaRPr lang="en-US" altLang="en-US" sz="2400" i="1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A7EF506-F028-0A19-DAC0-6D819A364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199" y="1690688"/>
                <a:ext cx="10515599" cy="2724150"/>
              </a:xfrm>
              <a:prstGeom prst="rect">
                <a:avLst/>
              </a:prstGeom>
              <a:blipFill>
                <a:blip r:embed="rId2"/>
                <a:stretch>
                  <a:fillRect l="-1086" t="-18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257EAC-E4D5-1E2D-43A9-36534F66467E}"/>
                  </a:ext>
                </a:extLst>
              </p:cNvPr>
              <p:cNvSpPr/>
              <p:nvPr/>
            </p:nvSpPr>
            <p:spPr>
              <a:xfrm>
                <a:off x="2684489" y="3782595"/>
                <a:ext cx="6621300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en-US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en-US" sz="2400" i="1" kern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2400" b="0" i="1" kern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altLang="en-US" sz="2400" b="0" i="1" kern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sz="24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sz="2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sz="24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𝜇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257EAC-E4D5-1E2D-43A9-36534F664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89" y="3782595"/>
                <a:ext cx="6621300" cy="783804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09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5AAD-2D21-5E4C-6DE9-0E1853A5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1 and Def 2 are Equivalent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FE08DFB-F5E4-6F6E-0946-62BAD1407E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1962150"/>
                <a:ext cx="10515599" cy="167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800" b="1" kern="0" dirty="0">
                    <a:solidFill>
                      <a:srgbClr val="3366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br>
                  <a:rPr lang="en-US" altLang="en-US" sz="2800" b="1" kern="0" dirty="0">
                    <a:solidFill>
                      <a:srgbClr val="3366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PRG </a:t>
                </a:r>
                <a14:m>
                  <m:oMath xmlns:m="http://schemas.openxmlformats.org/officeDocument/2006/math">
                    <m:r>
                      <a:rPr lang="en-US" altLang="en-US" sz="2800" i="1" kern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indistinguishable if and only if it is next-bit unpredictable.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FE08DFB-F5E4-6F6E-0946-62BAD1407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962150"/>
                <a:ext cx="10515599" cy="1676400"/>
              </a:xfrm>
              <a:prstGeom prst="rect">
                <a:avLst/>
              </a:prstGeom>
              <a:blipFill>
                <a:blip r:embed="rId2"/>
                <a:stretch>
                  <a:fillRect l="-1208" t="-3759" r="-24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1FBE3A-06B5-6195-330E-F6615A314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US" altLang="en-US" sz="2800" dirty="0">
                <a:cs typeface="Arial" charset="0"/>
              </a:rPr>
              <a:t>Next-bit Unpredictability (NBU): Seemingly much weaker requirement. Only says that next bit predictors, a particular type of distinguishers, cannot succeed. Yet, surprisingly, Next-bit Unpredictability (NBU) = Indistinguishability.</a:t>
            </a:r>
          </a:p>
          <a:p>
            <a:r>
              <a:rPr lang="en-US" altLang="en-US" dirty="0">
                <a:cs typeface="Arial" charset="0"/>
              </a:rPr>
              <a:t>NBU often much easier to use.</a:t>
            </a:r>
            <a:endParaRPr lang="en-US" altLang="en-US" sz="2800" dirty="0">
              <a:cs typeface="Arial" charset="0"/>
            </a:endParaRPr>
          </a:p>
          <a:p>
            <a:endParaRPr lang="en-US" altLang="en-US" sz="2800" dirty="0">
              <a:cs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5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1EB181-EAEB-F651-ED01-6CD934764E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Indistinguishability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NBU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1EB181-EAEB-F651-ED01-6CD934764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8017952-BD15-A3FA-1A17-A4BD0608520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8199" y="2182912"/>
                <a:ext cx="10515599" cy="1800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Suppose for contradiction that there is a 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. predictor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, a polynomial function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</m:oMath>
                </a14:m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and an </a:t>
                </a:r>
                <a14:m>
                  <m:oMath xmlns:m="http://schemas.openxmlformats.org/officeDocument/2006/math">
                    <m:r>
                      <a:rPr lang="en-US" altLang="en-US" sz="24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en-US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1,…,</m:t>
                        </m:r>
                        <m:r>
                          <a:rPr lang="en-US" alt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2400" i="1" dirty="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s.t.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 fontAlgn="auto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en-US" sz="2400" i="1" kern="0" dirty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2400" i="1" kern="0" dirty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altLang="en-US" sz="2400" i="1" kern="0" dirty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sz="2400" b="0" i="1" dirty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b="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1/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𝑝𝑜𝑙𝑦</m:t>
                      </m:r>
                      <m:r>
                        <a:rPr lang="en-US" altLang="en-US" sz="24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400" b="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8017952-BD15-A3FA-1A17-A4BD06085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182912"/>
                <a:ext cx="10515599" cy="1800200"/>
              </a:xfrm>
              <a:prstGeom prst="rect">
                <a:avLst/>
              </a:prstGeom>
              <a:blipFill>
                <a:blip r:embed="rId3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3">
            <a:extLst>
              <a:ext uri="{FF2B5EF4-FFF2-40B4-BE49-F238E27FC236}">
                <a16:creationId xmlns:a16="http://schemas.microsoft.com/office/drawing/2014/main" id="{BE3889D0-E6FB-C7A4-7751-923708CC4F76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690688"/>
            <a:ext cx="5435711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en-US" sz="2800" b="1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Proof: </a:t>
            </a:r>
            <a:r>
              <a:rPr lang="en-US" altLang="en-US" sz="2800" b="1" dirty="0">
                <a:solidFill>
                  <a:srgbClr val="0000FF"/>
                </a:solidFill>
                <a:latin typeface="Calibri"/>
                <a:ea typeface="American Typewriter" charset="0"/>
                <a:cs typeface="American Typewriter" charset="0"/>
              </a:rPr>
              <a:t>by contradiction.</a:t>
            </a:r>
            <a:endParaRPr lang="en-US" altLang="en-US" sz="2800" b="1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3013248-F7D6-29D3-61F7-4286ABB3FE6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8199" y="3969706"/>
                <a:ext cx="10515599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Then, I claim that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essentially gives us a distinguisher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!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3013248-F7D6-29D3-61F7-4286ABB3F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969706"/>
                <a:ext cx="10515599" cy="428600"/>
              </a:xfrm>
              <a:prstGeom prst="rect">
                <a:avLst/>
              </a:prstGeom>
              <a:blipFill>
                <a:blip r:embed="rId4"/>
                <a:stretch>
                  <a:fillRect l="-844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57B27421-7D93-1379-3965-6981E39A9B8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76299" y="4583438"/>
                <a:ext cx="10515599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which gets an m-bit string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and does the following: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57B27421-7D93-1379-3965-6981E39A9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99" y="4583438"/>
                <a:ext cx="10515599" cy="428600"/>
              </a:xfrm>
              <a:prstGeom prst="rect">
                <a:avLst/>
              </a:prstGeom>
              <a:blipFill>
                <a:blip r:embed="rId5"/>
                <a:stretch>
                  <a:fillRect l="-965" t="-14286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1ACE987B-4F2F-F6F0-7ADD-E838BFE0646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72479" y="5136175"/>
                <a:ext cx="8829029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1. Run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-bit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. 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1ACE987B-4F2F-F6F0-7ADD-E838BFE06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479" y="5136175"/>
                <a:ext cx="8829029" cy="428600"/>
              </a:xfrm>
              <a:prstGeom prst="rect">
                <a:avLst/>
              </a:prstGeom>
              <a:blipFill>
                <a:blip r:embed="rId6"/>
                <a:stretch>
                  <a:fillRect l="-1149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C185D835-2A9C-BF34-37EF-15F03D0990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72479" y="5688112"/>
                <a:ext cx="10515599" cy="838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2. If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returns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</a:rPr>
                  <a:t>th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, then output 1 (“PRG”) else output 0 (“Random”).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C185D835-2A9C-BF34-37EF-15F03D09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479" y="5688112"/>
                <a:ext cx="10515599" cy="838200"/>
              </a:xfrm>
              <a:prstGeom prst="rect">
                <a:avLst/>
              </a:prstGeom>
              <a:blipFill>
                <a:blip r:embed="rId7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ABA29E0B-12A1-5637-86D0-47D3849E67C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76299" y="6312012"/>
                <a:ext cx="10515599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𝑷</m:t>
                    </m:r>
                  </m:oMath>
                </a14:m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is </a:t>
                </a:r>
                <a:r>
                  <a:rPr lang="en-US" altLang="en-US" sz="2400" b="1" dirty="0" err="1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. so is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𝑫</m:t>
                    </m:r>
                  </m:oMath>
                </a14:m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. </a:t>
                </a:r>
                <a:endParaRPr lang="en-US" altLang="en-US" sz="2400" b="1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ABA29E0B-12A1-5637-86D0-47D3849E6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99" y="6312012"/>
                <a:ext cx="10515599" cy="428600"/>
              </a:xfrm>
              <a:prstGeom prst="rect">
                <a:avLst/>
              </a:prstGeom>
              <a:blipFill>
                <a:blip r:embed="rId8"/>
                <a:stretch>
                  <a:fillRect l="-965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97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1EB181-EAEB-F651-ED01-6CD934764E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Indistinguishability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NBU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1EB181-EAEB-F651-ED01-6CD934764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8017952-BD15-A3FA-1A17-A4BD0608520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8199" y="2182912"/>
                <a:ext cx="10515599" cy="1800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Suppose for contradiction that there is a 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. predictor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, a polynomial function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</m:oMath>
                </a14:m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and an </a:t>
                </a:r>
                <a14:m>
                  <m:oMath xmlns:m="http://schemas.openxmlformats.org/officeDocument/2006/math">
                    <m:r>
                      <a:rPr lang="en-US" altLang="en-US" sz="24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en-US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1,…,</m:t>
                        </m:r>
                        <m:r>
                          <a:rPr lang="en-US" alt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2400" i="1" dirty="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s.t.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 fontAlgn="auto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en-US" sz="2400" i="1" kern="0" dirty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2400" i="1" kern="0" dirty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altLang="en-US" sz="2400" i="1" kern="0" dirty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sz="2400" b="0" i="1" dirty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b="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1/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𝑝𝑜𝑙𝑦</m:t>
                      </m:r>
                      <m:r>
                        <a:rPr lang="en-US" altLang="en-US" sz="24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400" b="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8017952-BD15-A3FA-1A17-A4BD06085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182912"/>
                <a:ext cx="10515599" cy="1800200"/>
              </a:xfrm>
              <a:prstGeom prst="rect">
                <a:avLst/>
              </a:prstGeom>
              <a:blipFill>
                <a:blip r:embed="rId3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3">
            <a:extLst>
              <a:ext uri="{FF2B5EF4-FFF2-40B4-BE49-F238E27FC236}">
                <a16:creationId xmlns:a16="http://schemas.microsoft.com/office/drawing/2014/main" id="{BE3889D0-E6FB-C7A4-7751-923708CC4F76}"/>
              </a:ext>
            </a:extLst>
          </p:cNvPr>
          <p:cNvSpPr txBox="1">
            <a:spLocks noChangeArrowheads="1"/>
          </p:cNvSpPr>
          <p:nvPr/>
        </p:nvSpPr>
        <p:spPr>
          <a:xfrm>
            <a:off x="838199" y="1690688"/>
            <a:ext cx="5435711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en-US" sz="2800" b="1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Proof: </a:t>
            </a:r>
            <a:r>
              <a:rPr lang="en-US" altLang="en-US" sz="2800" b="1" dirty="0">
                <a:solidFill>
                  <a:srgbClr val="0000FF"/>
                </a:solidFill>
                <a:latin typeface="Calibri"/>
                <a:ea typeface="American Typewriter" charset="0"/>
                <a:cs typeface="American Typewriter" charset="0"/>
              </a:rPr>
              <a:t>by contradiction.</a:t>
            </a:r>
            <a:endParaRPr lang="en-US" altLang="en-US" sz="2800" b="1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A891C-6642-5044-6DD7-1E6FCB95BC28}"/>
                  </a:ext>
                </a:extLst>
              </p:cNvPr>
              <p:cNvSpPr/>
              <p:nvPr/>
            </p:nvSpPr>
            <p:spPr>
              <a:xfrm>
                <a:off x="3311460" y="3980010"/>
                <a:ext cx="91824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2400" i="1" kern="0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400" i="1" kern="0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en-US" sz="2400" i="1" kern="0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1EA891C-6642-5044-6DD7-1E6FCB95BC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60" y="3980010"/>
                <a:ext cx="9182448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FBF2F86-7E33-B52B-70A7-3FF0C7A3BFCD}"/>
                  </a:ext>
                </a:extLst>
              </p:cNvPr>
              <p:cNvSpPr/>
              <p:nvPr/>
            </p:nvSpPr>
            <p:spPr>
              <a:xfrm>
                <a:off x="838199" y="4575355"/>
                <a:ext cx="22098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1/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FBF2F86-7E33-B52B-70A7-3FF0C7A3B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575355"/>
                <a:ext cx="2209800" cy="783804"/>
              </a:xfrm>
              <a:prstGeom prst="rect">
                <a:avLst/>
              </a:prstGeom>
              <a:blipFill>
                <a:blip r:embed="rId5"/>
                <a:stretch>
                  <a:fillRect l="-568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C0BF0CF-7C92-549A-9983-A51D04A82242}"/>
                  </a:ext>
                </a:extLst>
              </p:cNvPr>
              <p:cNvSpPr/>
              <p:nvPr/>
            </p:nvSpPr>
            <p:spPr>
              <a:xfrm>
                <a:off x="838199" y="3980011"/>
                <a:ext cx="91824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en-US" sz="2400" dirty="0"/>
                  <a:t>T</a:t>
                </a:r>
                <a:r>
                  <a:rPr lang="en-US" altLang="en-US" sz="2400" b="0" dirty="0" err="1">
                    <a:solidFill>
                      <a:schemeClr val="tx1"/>
                    </a:solidFill>
                  </a:rPr>
                  <a:t>he</a:t>
                </a:r>
                <a:r>
                  <a:rPr lang="en-US" altLang="en-US" sz="2400" b="0" dirty="0">
                    <a:solidFill>
                      <a:schemeClr val="tx1"/>
                    </a:solidFill>
                  </a:rPr>
                  <a:t>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 kern="0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 kern="0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i="1" kern="0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=1 ] </m:t>
                    </m:r>
                  </m:oMath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C0BF0CF-7C92-549A-9983-A51D04A82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980011"/>
                <a:ext cx="9182448" cy="461665"/>
              </a:xfrm>
              <a:prstGeom prst="rect">
                <a:avLst/>
              </a:prstGeom>
              <a:blipFill>
                <a:blip r:embed="rId6"/>
                <a:stretch>
                  <a:fillRect l="-966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29B57F5-913F-1E4B-6130-E5BD4E2AE839}"/>
              </a:ext>
            </a:extLst>
          </p:cNvPr>
          <p:cNvSpPr/>
          <p:nvPr/>
        </p:nvSpPr>
        <p:spPr>
          <a:xfrm>
            <a:off x="2892599" y="4767202"/>
            <a:ext cx="277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(by assumption on P)</a:t>
            </a:r>
            <a:endParaRPr lang="en-US" altLang="en-US" sz="2000" b="0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9EB9EA7-7391-B8F7-AE53-7EAF82FF08E0}"/>
                  </a:ext>
                </a:extLst>
              </p:cNvPr>
              <p:cNvSpPr/>
              <p:nvPr/>
            </p:nvSpPr>
            <p:spPr>
              <a:xfrm>
                <a:off x="838199" y="5551006"/>
                <a:ext cx="8534400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en-US" sz="2400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p>
                              <m:sSupPr>
                                <m:ctrlPr>
                                  <a:rPr lang="en-US" altLang="en-US" sz="2400" i="1" kern="0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400" i="1" kern="0" dirty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en-US" sz="2400" b="0" i="1" kern="0" dirty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altLang="en-US" sz="2400" b="0" i="1" kern="0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alt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en-US" sz="24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  <m:r>
                              <a:rPr lang="en-US" alt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en-US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a non-negligible gap!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9EB9EA7-7391-B8F7-AE53-7EAF82FF0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51006"/>
                <a:ext cx="8534400" cy="613886"/>
              </a:xfrm>
              <a:prstGeom prst="rect">
                <a:avLst/>
              </a:prstGeom>
              <a:blipFill>
                <a:blip r:embed="rId7"/>
                <a:stretch>
                  <a:fillRect l="-149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026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DA47B9-2BFE-DD99-A6EF-0E8E08BC41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NBU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Indistinguishability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ADA47B9-2BFE-DD99-A6EF-0E8E08BC4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78726394-781E-FD4C-07E4-2E99F448A08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8200" y="2102414"/>
                <a:ext cx="8776048" cy="830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Suppose for contradiction that there is a distinguisher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, and a polynomial function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</m:oMath>
                </a14:m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2400" i="1" dirty="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s.t.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78726394-781E-FD4C-07E4-2E99F448A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2414"/>
                <a:ext cx="8776048" cy="830997"/>
              </a:xfrm>
              <a:prstGeom prst="rect">
                <a:avLst/>
              </a:prstGeom>
              <a:blipFill>
                <a:blip r:embed="rId3"/>
                <a:stretch>
                  <a:fillRect l="-1158" t="-303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3">
            <a:extLst>
              <a:ext uri="{FF2B5EF4-FFF2-40B4-BE49-F238E27FC236}">
                <a16:creationId xmlns:a16="http://schemas.microsoft.com/office/drawing/2014/main" id="{C7F661AC-F3E8-8A03-9726-AA773782F5D1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573371"/>
            <a:ext cx="5311080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en-US" sz="2800" b="1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Proof: </a:t>
            </a:r>
            <a:r>
              <a:rPr lang="en-US" altLang="en-US" sz="2800" b="1" dirty="0">
                <a:solidFill>
                  <a:srgbClr val="0033CC"/>
                </a:solidFill>
                <a:latin typeface="Calibri"/>
                <a:ea typeface="American Typewriter" charset="0"/>
                <a:cs typeface="American Typewriter" charset="0"/>
              </a:rPr>
              <a:t>by contradiction (again!)</a:t>
            </a:r>
            <a:endParaRPr lang="en-US" altLang="en-US" sz="2800" b="1" dirty="0">
              <a:solidFill>
                <a:srgbClr val="0033CC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9DC4BB-4E45-641F-6933-7EA7DC046706}"/>
                  </a:ext>
                </a:extLst>
              </p:cNvPr>
              <p:cNvSpPr/>
              <p:nvPr/>
            </p:nvSpPr>
            <p:spPr>
              <a:xfrm>
                <a:off x="838200" y="3213665"/>
                <a:ext cx="10020299" cy="6564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sz="2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 kern="0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 kern="0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i="1" kern="0" dirty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=1 ] </m:t>
                    </m:r>
                  </m:oMath>
                </a14:m>
                <a:r>
                  <a:rPr lang="en-US" altLang="en-US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r>
                      <m:rPr>
                        <m:sty m:val="p"/>
                      </m:rPr>
                      <a:rPr lang="en-US" altLang="en-US" sz="2400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altLang="en-US" sz="2400" i="1" kern="0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2400" i="1" kern="0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en-US" sz="2400" b="0" i="1" kern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r>
                      <a:rPr lang="en-US" alt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] |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59DC4BB-4E45-641F-6933-7EA7DC046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13665"/>
                <a:ext cx="10020299" cy="656462"/>
              </a:xfrm>
              <a:prstGeom prst="rect">
                <a:avLst/>
              </a:prstGeom>
              <a:blipFill>
                <a:blip r:embed="rId4"/>
                <a:stretch>
                  <a:fillRect l="-63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A7ACCCC0-E8BF-3C89-1775-D0FA4AA0EBC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8200" y="4100513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I want to construct a next bit predictor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out of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.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A7ACCCC0-E8BF-3C89-1775-D0FA4AA0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00513"/>
                <a:ext cx="8776048" cy="428600"/>
              </a:xfrm>
              <a:prstGeom prst="rect">
                <a:avLst/>
              </a:prstGeom>
              <a:blipFill>
                <a:blip r:embed="rId5"/>
                <a:stretch>
                  <a:fillRect l="-1158" t="-1764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07DDEF3-834F-2F70-A026-DF7CAE2149D7}"/>
              </a:ext>
            </a:extLst>
          </p:cNvPr>
          <p:cNvSpPr/>
          <p:nvPr/>
        </p:nvSpPr>
        <p:spPr>
          <a:xfrm>
            <a:off x="947737" y="4705350"/>
            <a:ext cx="640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2400" b="1" u="sng" kern="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STEPS:</a:t>
            </a:r>
          </a:p>
          <a:p>
            <a:pPr lvl="0"/>
            <a:endParaRPr lang="en-US" altLang="en-US" sz="24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4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1: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400" b="1" kern="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HYBRID ARGUMENT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en-US" sz="24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sz="2400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2: </a:t>
            </a:r>
            <a:r>
              <a:rPr lang="en-US" altLang="en-US" sz="24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Distinguishing to Predicting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DFE44D-27C0-7FD6-8D26-F7F29011F119}"/>
              </a:ext>
            </a:extLst>
          </p:cNvPr>
          <p:cNvSpPr/>
          <p:nvPr/>
        </p:nvSpPr>
        <p:spPr bwMode="auto">
          <a:xfrm>
            <a:off x="945972" y="4629150"/>
            <a:ext cx="5792965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0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F000-04D5-37A3-0A3E-3FCC924DB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Argument (Pigeonhole Lemma)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810CAF8-DFAE-6C1F-601B-224C837DBCE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8200" y="1847850"/>
                <a:ext cx="7848600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b="1" u="sng" dirty="0">
                    <a:solidFill>
                      <a:srgbClr val="0070C0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Lemma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033CC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be real numbers </a:t>
                </a:r>
                <a:r>
                  <a:rPr lang="en-US" altLang="en-US" sz="2400" dirty="0" err="1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s.t.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810CAF8-DFAE-6C1F-601B-224C837DB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7850"/>
                <a:ext cx="7848600" cy="432048"/>
              </a:xfrm>
              <a:prstGeom prst="rect">
                <a:avLst/>
              </a:prstGeom>
              <a:blipFill>
                <a:blip r:embed="rId2"/>
                <a:stretch>
                  <a:fillRect l="-1294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508EA62E-DB5B-6C66-38D6-55378F1EF30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743200" y="2457450"/>
                <a:ext cx="2661634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508EA62E-DB5B-6C66-38D6-55378F1EF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457450"/>
                <a:ext cx="2661634" cy="432048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F74FF62-7655-724A-F438-18438A4AFFE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8200" y="3092202"/>
                <a:ext cx="7848600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Then, there is an index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lang="en-US" alt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lang="en-US" alt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lang="en-US" alt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lang="en-US" alt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  <m:r>
                          <a:rPr lang="en-US" alt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lang="en-US" altLang="en-US" sz="24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2400" b="1" dirty="0">
                    <a:solidFill>
                      <a:srgbClr val="0033CC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en-US" sz="2400" b="1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en-US" sz="2400" b="1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F74FF62-7655-724A-F438-18438A4AF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92202"/>
                <a:ext cx="7848600" cy="432048"/>
              </a:xfrm>
              <a:prstGeom prst="rect">
                <a:avLst/>
              </a:prstGeom>
              <a:blipFill>
                <a:blip r:embed="rId4"/>
                <a:stretch>
                  <a:fillRect l="-1294" t="-11429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0F92592-41EC-DD56-DFFC-6C7EC689468C}"/>
              </a:ext>
            </a:extLst>
          </p:cNvPr>
          <p:cNvSpPr/>
          <p:nvPr/>
        </p:nvSpPr>
        <p:spPr>
          <a:xfrm>
            <a:off x="838200" y="3874889"/>
            <a:ext cx="1014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u="sng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Proof</a:t>
            </a:r>
            <a:r>
              <a:rPr lang="en-US" altLang="en-US" sz="2400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: 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8C52D9-9682-2740-D1B6-CF232E3CEEA3}"/>
                  </a:ext>
                </a:extLst>
              </p:cNvPr>
              <p:cNvSpPr/>
              <p:nvPr/>
            </p:nvSpPr>
            <p:spPr>
              <a:xfrm>
                <a:off x="838200" y="4456360"/>
                <a:ext cx="81193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en-US" sz="2400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en-US" sz="2400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sz="2400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sz="2400" b="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+…+(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8C52D9-9682-2740-D1B6-CF232E3CE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56360"/>
                <a:ext cx="8119358" cy="461665"/>
              </a:xfrm>
              <a:prstGeom prst="rect">
                <a:avLst/>
              </a:prstGeom>
              <a:blipFill>
                <a:blip r:embed="rId5"/>
                <a:stretch>
                  <a:fillRect l="-31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C58516-BB9F-34E5-5127-63C15BF312D5}"/>
                  </a:ext>
                </a:extLst>
              </p:cNvPr>
              <p:cNvSpPr/>
              <p:nvPr/>
            </p:nvSpPr>
            <p:spPr>
              <a:xfrm>
                <a:off x="1930388" y="5023326"/>
                <a:ext cx="7366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0C58516-BB9F-34E5-5127-63C15BF312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388" y="5023326"/>
                <a:ext cx="7366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A5ED529-CC89-B1BE-D0AB-1E775AD0AB54}"/>
                  </a:ext>
                </a:extLst>
              </p:cNvPr>
              <p:cNvSpPr/>
              <p:nvPr/>
            </p:nvSpPr>
            <p:spPr>
              <a:xfrm>
                <a:off x="838200" y="5657850"/>
                <a:ext cx="81193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At least one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terms has to be at least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(averaging).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A5ED529-CC89-B1BE-D0AB-1E775AD0A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657850"/>
                <a:ext cx="8119358" cy="461665"/>
              </a:xfrm>
              <a:prstGeom prst="rect">
                <a:avLst/>
              </a:prstGeom>
              <a:blipFill>
                <a:blip r:embed="rId7"/>
                <a:stretch>
                  <a:fillRect l="-125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48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8629-7872-7B68-F5B2-8859372B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Hybrid Distributions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4FFFA2-9F5A-5BC8-3012-8738BB69C8E9}"/>
              </a:ext>
            </a:extLst>
          </p:cNvPr>
          <p:cNvGrpSpPr/>
          <p:nvPr/>
        </p:nvGrpSpPr>
        <p:grpSpPr>
          <a:xfrm>
            <a:off x="928689" y="1690688"/>
            <a:ext cx="5638800" cy="461665"/>
            <a:chOff x="609600" y="2128837"/>
            <a:chExt cx="5638800" cy="461665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B6A798E-4435-5671-0EC0-5E7FB2ED6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205037"/>
              <a:ext cx="39624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8">
                  <a:extLst>
                    <a:ext uri="{FF2B5EF4-FFF2-40B4-BE49-F238E27FC236}">
                      <a16:creationId xmlns:a16="http://schemas.microsoft.com/office/drawing/2014/main" id="{F872D2CF-564F-987E-82A2-3D528C6A7A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600" y="2128837"/>
                  <a:ext cx="128330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i="1" dirty="0">
                      <a:latin typeface="Arial Narrow" panose="020B0606020202030204" pitchFamily="34" charset="0"/>
                    </a:rPr>
                    <a:t>H</a:t>
                  </a:r>
                  <a:r>
                    <a:rPr lang="en-US" altLang="en-US" i="1" baseline="-25000" dirty="0">
                      <a:latin typeface="Arial Narrow" panose="020B0606020202030204" pitchFamily="34" charset="0"/>
                    </a:rPr>
                    <a:t>0</a:t>
                  </a:r>
                  <a:r>
                    <a:rPr lang="en-US" altLang="en-US" i="1" dirty="0">
                      <a:latin typeface="Arial Narrow" panose="020B0606020202030204" pitchFamily="34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kern="0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en-US" sz="2400" i="1" kern="0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altLang="en-US" sz="2400" b="0" i="1" kern="0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sz="2400" i="1" kern="0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a14:m>
                  <a:r>
                    <a:rPr lang="en-US" altLang="ja-JP" dirty="0">
                      <a:latin typeface="Arial Narrow" panose="020B0606020202030204" pitchFamily="34" charset="0"/>
                    </a:rPr>
                    <a:t>:</a:t>
                  </a:r>
                  <a:endParaRPr lang="en-US" alt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6" name="Rectangle 8">
                  <a:extLst>
                    <a:ext uri="{FF2B5EF4-FFF2-40B4-BE49-F238E27FC236}">
                      <a16:creationId xmlns:a16="http://schemas.microsoft.com/office/drawing/2014/main" id="{F872D2CF-564F-987E-82A2-3D528C6A7A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" y="2128837"/>
                  <a:ext cx="1283300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6796" t="-7895" r="-5825" b="-2631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10AA5DFB-618C-4DC4-FCD2-749BF10F9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857EB3D5-83BA-4807-2247-096B478B4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C1C1E753-45DC-118F-8B44-8BE61BFDA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4CDC1E50-7CD3-90B9-E103-F9A340915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0B1E3C92-9B17-1B2F-FB08-E8ABBEDAA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4C6E6F03-E1B6-C788-F181-4C65C5125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45CF47F8-5ABC-1569-3334-4766F6DAB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4441E607-251E-7D1D-2475-E9EC4DC2A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E3A3B157-1556-AC9E-DEA6-C51ADA814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FC66A601-2256-9810-4917-156174F3D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96024DFD-92B5-9C24-045B-7142774DF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A8619B16-5623-9B06-A233-FE52607FC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79E1A0-3FC9-A067-9143-C68C72E8BC2D}"/>
              </a:ext>
            </a:extLst>
          </p:cNvPr>
          <p:cNvGrpSpPr/>
          <p:nvPr/>
        </p:nvGrpSpPr>
        <p:grpSpPr>
          <a:xfrm>
            <a:off x="852489" y="6110288"/>
            <a:ext cx="5638800" cy="461665"/>
            <a:chOff x="609600" y="4491335"/>
            <a:chExt cx="5638800" cy="461665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9A654202-74B2-E67B-AC2B-478D9EA28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4567237"/>
              <a:ext cx="39624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9">
                  <a:extLst>
                    <a:ext uri="{FF2B5EF4-FFF2-40B4-BE49-F238E27FC236}">
                      <a16:creationId xmlns:a16="http://schemas.microsoft.com/office/drawing/2014/main" id="{6BC05FD4-72DF-856F-4EC5-B6C0D7B2DB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600" y="4491335"/>
                  <a:ext cx="1562223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i="1" dirty="0">
                      <a:latin typeface="Arial Narrow" panose="020B0606020202030204" pitchFamily="34" charset="0"/>
                    </a:rPr>
                    <a:t>H</a:t>
                  </a:r>
                  <a:r>
                    <a:rPr lang="en-US" altLang="en-US" i="1" baseline="-25000" dirty="0">
                      <a:latin typeface="Arial Narrow" panose="020B0606020202030204" pitchFamily="34" charset="0"/>
                    </a:rPr>
                    <a:t>m</a:t>
                  </a:r>
                  <a:r>
                    <a:rPr lang="en-US" altLang="ja-JP" i="1" dirty="0">
                      <a:latin typeface="Arial Narrow" panose="020B0606020202030204" pitchFamily="34" charset="0"/>
                    </a:rPr>
                    <a:t> = G(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kern="0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en-US" sz="2400" i="1" kern="0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altLang="en-US" sz="2400" i="1" kern="0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ja-JP" i="1" dirty="0">
                      <a:latin typeface="Arial Narrow" panose="020B0606020202030204" pitchFamily="34" charset="0"/>
                    </a:rPr>
                    <a:t>):</a:t>
                  </a:r>
                  <a:endParaRPr lang="en-US" altLang="en-US" i="1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21" name="Rectangle 9">
                  <a:extLst>
                    <a:ext uri="{FF2B5EF4-FFF2-40B4-BE49-F238E27FC236}">
                      <a16:creationId xmlns:a16="http://schemas.microsoft.com/office/drawing/2014/main" id="{6BC05FD4-72DF-856F-4EC5-B6C0D7B2D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" y="4491335"/>
                  <a:ext cx="1562223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6452" t="-7895" r="-4839" b="-2631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A687C486-740B-1104-1BA3-2005D3525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5EF1E9DB-3264-FA53-2C64-B5E2B368A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8110862C-40CA-CE75-F277-EDB2C30C7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21114B8A-4D02-E609-EF14-DE0629CAB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15F0926E-38AA-B46B-75D2-35B7A2D11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F4073D95-3E24-50C2-BC4C-37C143329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3E32A558-82F2-9484-DC92-D368896DF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C6A9A42D-238E-0611-B279-403EB94E8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FD0AD5F6-C0D8-38E5-4085-CC3A600BA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3EA11D68-7963-3366-6E4B-F273659BA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66B11779-90DC-560D-3E45-CBF57FAB3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8226E11F-082A-F9C8-B871-6F4E8B033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256845-D49D-AEBC-BC9B-79EC6D9157F5}"/>
              </a:ext>
            </a:extLst>
          </p:cNvPr>
          <p:cNvGrpSpPr/>
          <p:nvPr/>
        </p:nvGrpSpPr>
        <p:grpSpPr>
          <a:xfrm>
            <a:off x="928689" y="3793748"/>
            <a:ext cx="5638800" cy="461665"/>
            <a:chOff x="609600" y="3729335"/>
            <a:chExt cx="5638800" cy="461665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5E2DA646-13A0-29F3-580B-729C31D89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876972"/>
              <a:ext cx="1828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7297988-6BB0-2C3B-0F81-2E028C071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729335"/>
              <a:ext cx="4748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i="1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0A2BED-13C0-9382-A013-4116FEF3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876972"/>
              <a:ext cx="21336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D5485E7E-CBE4-F5A7-19C8-0D6DB0994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0AA66F69-451B-A45F-A182-DEBC5369C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5870ABBD-E360-7B7E-3128-AD0C22CD6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2B9C615D-C95E-58ED-C6CB-24FD87C17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92813E41-04D0-B7FA-FFE6-C48551463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7E871539-1DFA-5203-8A43-58053DECA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22B17E12-487C-13A0-ADCC-3023AB856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823C20C4-CC35-9F74-96C1-2C5985A9A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5">
              <a:extLst>
                <a:ext uri="{FF2B5EF4-FFF2-40B4-BE49-F238E27FC236}">
                  <a16:creationId xmlns:a16="http://schemas.microsoft.com/office/drawing/2014/main" id="{4B8236B5-2518-F29E-541C-B9F7F3889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EC21C9D5-D6BD-B978-B7BB-43BEFAE43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920E1E71-787B-9359-7A75-95C973CED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B67BD4F4-B39A-8506-F5E8-FB8C34CB8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6EC69A-5BC2-A1CD-895F-35A633896BFA}"/>
              </a:ext>
            </a:extLst>
          </p:cNvPr>
          <p:cNvGrpSpPr/>
          <p:nvPr/>
        </p:nvGrpSpPr>
        <p:grpSpPr>
          <a:xfrm>
            <a:off x="914400" y="3112413"/>
            <a:ext cx="5653089" cy="461665"/>
            <a:chOff x="595311" y="3043535"/>
            <a:chExt cx="5653089" cy="461665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B82393CF-FD81-351C-EFF9-369938123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195637"/>
              <a:ext cx="18288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52" name="Rectangle 34">
              <a:extLst>
                <a:ext uri="{FF2B5EF4-FFF2-40B4-BE49-F238E27FC236}">
                  <a16:creationId xmlns:a16="http://schemas.microsoft.com/office/drawing/2014/main" id="{40528071-875A-AB30-9287-9C770775B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1" y="3043535"/>
              <a:ext cx="6238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i="1" dirty="0">
                  <a:latin typeface="Arial Narrow" panose="020B0606020202030204" pitchFamily="34" charset="0"/>
                </a:rPr>
                <a:t>H</a:t>
              </a:r>
              <a:r>
                <a:rPr lang="en-US" altLang="en-US" i="1" baseline="-25000" dirty="0">
                  <a:latin typeface="Arial Narrow" panose="020B0606020202030204" pitchFamily="34" charset="0"/>
                </a:rPr>
                <a:t>i-1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53" name="Rectangle 49">
              <a:extLst>
                <a:ext uri="{FF2B5EF4-FFF2-40B4-BE49-F238E27FC236}">
                  <a16:creationId xmlns:a16="http://schemas.microsoft.com/office/drawing/2014/main" id="{293B5CC6-FD8D-736D-E176-09F26B021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3195637"/>
              <a:ext cx="21336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" name="Line 50">
              <a:extLst>
                <a:ext uri="{FF2B5EF4-FFF2-40B4-BE49-F238E27FC236}">
                  <a16:creationId xmlns:a16="http://schemas.microsoft.com/office/drawing/2014/main" id="{72A9A1A1-BDE3-5C3C-6367-179B5F46C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1">
              <a:extLst>
                <a:ext uri="{FF2B5EF4-FFF2-40B4-BE49-F238E27FC236}">
                  <a16:creationId xmlns:a16="http://schemas.microsoft.com/office/drawing/2014/main" id="{54610603-CBC7-FEFF-263A-D15B4E91C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2">
              <a:extLst>
                <a:ext uri="{FF2B5EF4-FFF2-40B4-BE49-F238E27FC236}">
                  <a16:creationId xmlns:a16="http://schemas.microsoft.com/office/drawing/2014/main" id="{FAC5BA66-8B57-195D-53D4-B867C8736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3">
              <a:extLst>
                <a:ext uri="{FF2B5EF4-FFF2-40B4-BE49-F238E27FC236}">
                  <a16:creationId xmlns:a16="http://schemas.microsoft.com/office/drawing/2014/main" id="{FB5FD2DF-CF92-8E22-1E7A-E4D8D4A26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4">
              <a:extLst>
                <a:ext uri="{FF2B5EF4-FFF2-40B4-BE49-F238E27FC236}">
                  <a16:creationId xmlns:a16="http://schemas.microsoft.com/office/drawing/2014/main" id="{9CCD1445-3A79-2774-016E-E6C8A1AE6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EF56BA90-57BD-013F-6529-D17667C6F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DE5A19EA-3053-0841-7172-C2303D59A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33571366-E039-B084-8C8D-0AB1864EA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E028A969-EACE-AAE1-CC23-9F56B81BA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3825B66E-0C78-73B3-B9D9-A6B340F92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669B33B0-012A-3C6A-CDA8-94860BA85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A907D039-BC6E-2699-07E8-9C2F1A004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Text Box 62">
            <a:extLst>
              <a:ext uri="{FF2B5EF4-FFF2-40B4-BE49-F238E27FC236}">
                <a16:creationId xmlns:a16="http://schemas.microsoft.com/office/drawing/2014/main" id="{21B85EC5-9A27-506A-987B-5B03012B2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657" y="2482670"/>
            <a:ext cx="304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67" name="Text Box 63">
            <a:extLst>
              <a:ext uri="{FF2B5EF4-FFF2-40B4-BE49-F238E27FC236}">
                <a16:creationId xmlns:a16="http://schemas.microsoft.com/office/drawing/2014/main" id="{FAFF323B-175E-D624-8616-4DC801748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057" y="2482670"/>
            <a:ext cx="304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68" name="Text Box 64">
            <a:extLst>
              <a:ext uri="{FF2B5EF4-FFF2-40B4-BE49-F238E27FC236}">
                <a16:creationId xmlns:a16="http://schemas.microsoft.com/office/drawing/2014/main" id="{F54F84F2-1FE6-44DF-D119-F19EB225C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057" y="4860926"/>
            <a:ext cx="304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69" name="Text Box 65">
            <a:extLst>
              <a:ext uri="{FF2B5EF4-FFF2-40B4-BE49-F238E27FC236}">
                <a16:creationId xmlns:a16="http://schemas.microsoft.com/office/drawing/2014/main" id="{0DA2C29F-11A0-CE18-80D3-FF53B0035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657" y="4814888"/>
            <a:ext cx="304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...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B87C623-9991-A37C-A077-E453E1582018}"/>
              </a:ext>
            </a:extLst>
          </p:cNvPr>
          <p:cNvGrpSpPr/>
          <p:nvPr/>
        </p:nvGrpSpPr>
        <p:grpSpPr>
          <a:xfrm>
            <a:off x="838200" y="5428953"/>
            <a:ext cx="5653089" cy="461665"/>
            <a:chOff x="595311" y="2433935"/>
            <a:chExt cx="5653089" cy="461665"/>
          </a:xfrm>
        </p:grpSpPr>
        <p:sp>
          <p:nvSpPr>
            <p:cNvPr id="71" name="Rectangle 4">
              <a:extLst>
                <a:ext uri="{FF2B5EF4-FFF2-40B4-BE49-F238E27FC236}">
                  <a16:creationId xmlns:a16="http://schemas.microsoft.com/office/drawing/2014/main" id="{334A3D9F-81CA-B598-9A49-48F152BC5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999" y="2586037"/>
              <a:ext cx="3657599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72" name="Rectangle 34">
              <a:extLst>
                <a:ext uri="{FF2B5EF4-FFF2-40B4-BE49-F238E27FC236}">
                  <a16:creationId xmlns:a16="http://schemas.microsoft.com/office/drawing/2014/main" id="{55DDE863-F4BE-8794-3C98-8401ED8C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1" y="2433935"/>
              <a:ext cx="7264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i="1" dirty="0">
                  <a:latin typeface="Arial Narrow" panose="020B0606020202030204" pitchFamily="34" charset="0"/>
                </a:rPr>
                <a:t>H</a:t>
              </a:r>
              <a:r>
                <a:rPr lang="en-US" altLang="en-US" i="1" baseline="-25000" dirty="0">
                  <a:latin typeface="Arial Narrow" panose="020B0606020202030204" pitchFamily="34" charset="0"/>
                </a:rPr>
                <a:t>m-1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73" name="Rectangle 49">
              <a:extLst>
                <a:ext uri="{FF2B5EF4-FFF2-40B4-BE49-F238E27FC236}">
                  <a16:creationId xmlns:a16="http://schemas.microsoft.com/office/drawing/2014/main" id="{F14899FA-2E8A-EEDF-244C-9360646CE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586037"/>
              <a:ext cx="304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4" name="Line 50">
              <a:extLst>
                <a:ext uri="{FF2B5EF4-FFF2-40B4-BE49-F238E27FC236}">
                  <a16:creationId xmlns:a16="http://schemas.microsoft.com/office/drawing/2014/main" id="{FCB4F0A8-9582-F070-735C-E6D18F917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51">
              <a:extLst>
                <a:ext uri="{FF2B5EF4-FFF2-40B4-BE49-F238E27FC236}">
                  <a16:creationId xmlns:a16="http://schemas.microsoft.com/office/drawing/2014/main" id="{8BE0BCD8-E075-6789-BC83-7C84B1890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52">
              <a:extLst>
                <a:ext uri="{FF2B5EF4-FFF2-40B4-BE49-F238E27FC236}">
                  <a16:creationId xmlns:a16="http://schemas.microsoft.com/office/drawing/2014/main" id="{67F2E1B6-7EA9-5930-5D9E-02AA345E9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53">
              <a:extLst>
                <a:ext uri="{FF2B5EF4-FFF2-40B4-BE49-F238E27FC236}">
                  <a16:creationId xmlns:a16="http://schemas.microsoft.com/office/drawing/2014/main" id="{EAC673F5-E5F0-83EB-05FB-B5CE7CC36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54">
              <a:extLst>
                <a:ext uri="{FF2B5EF4-FFF2-40B4-BE49-F238E27FC236}">
                  <a16:creationId xmlns:a16="http://schemas.microsoft.com/office/drawing/2014/main" id="{8DA60F8E-3004-26DE-DF02-F2FE79E7D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55">
              <a:extLst>
                <a:ext uri="{FF2B5EF4-FFF2-40B4-BE49-F238E27FC236}">
                  <a16:creationId xmlns:a16="http://schemas.microsoft.com/office/drawing/2014/main" id="{523F6321-671C-411D-52E2-8C8EFEBF7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56">
              <a:extLst>
                <a:ext uri="{FF2B5EF4-FFF2-40B4-BE49-F238E27FC236}">
                  <a16:creationId xmlns:a16="http://schemas.microsoft.com/office/drawing/2014/main" id="{A950C40E-369F-480E-B325-01CA78CCD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7">
              <a:extLst>
                <a:ext uri="{FF2B5EF4-FFF2-40B4-BE49-F238E27FC236}">
                  <a16:creationId xmlns:a16="http://schemas.microsoft.com/office/drawing/2014/main" id="{EDD63565-736D-6D77-0F77-0372BDA5C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58">
              <a:extLst>
                <a:ext uri="{FF2B5EF4-FFF2-40B4-BE49-F238E27FC236}">
                  <a16:creationId xmlns:a16="http://schemas.microsoft.com/office/drawing/2014/main" id="{707B2295-F1FF-EFD1-E75B-7EDAA980F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59">
              <a:extLst>
                <a:ext uri="{FF2B5EF4-FFF2-40B4-BE49-F238E27FC236}">
                  <a16:creationId xmlns:a16="http://schemas.microsoft.com/office/drawing/2014/main" id="{C0775CE0-6573-7654-BED0-65F533664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60">
              <a:extLst>
                <a:ext uri="{FF2B5EF4-FFF2-40B4-BE49-F238E27FC236}">
                  <a16:creationId xmlns:a16="http://schemas.microsoft.com/office/drawing/2014/main" id="{70F2D8A9-7A4B-09AF-D475-93630E166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61">
              <a:extLst>
                <a:ext uri="{FF2B5EF4-FFF2-40B4-BE49-F238E27FC236}">
                  <a16:creationId xmlns:a16="http://schemas.microsoft.com/office/drawing/2014/main" id="{77624DA8-2DC4-78A4-C6BF-0C7508B2E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EB1A718-DA00-2AFE-2906-886D783F4AF5}"/>
              </a:ext>
            </a:extLst>
          </p:cNvPr>
          <p:cNvGrpSpPr/>
          <p:nvPr/>
        </p:nvGrpSpPr>
        <p:grpSpPr>
          <a:xfrm>
            <a:off x="6387113" y="2018253"/>
            <a:ext cx="3550626" cy="4320635"/>
            <a:chOff x="5625113" y="2080165"/>
            <a:chExt cx="3550626" cy="432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9">
                  <a:extLst>
                    <a:ext uri="{FF2B5EF4-FFF2-40B4-BE49-F238E27FC236}">
                      <a16:creationId xmlns:a16="http://schemas.microsoft.com/office/drawing/2014/main" id="{C6F40E6A-8197-BD3A-A4AC-D9A8CAE31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25113" y="4769260"/>
                  <a:ext cx="3550626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 dirty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en-US" sz="2000" i="1" dirty="0">
                    <a:latin typeface="Cambria Math" panose="02040503050406030204" pitchFamily="18" charset="0"/>
                  </a:endParaRPr>
                </a:p>
                <a:p>
                  <a:pPr lvl="0"/>
                  <a:r>
                    <a:rPr lang="en-US" alt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en-US" altLang="en-US" sz="2000" dirty="0" err="1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 =1]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endParaRPr lang="en-US" altLang="en-US" sz="20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94" name="Rectangle 9">
                  <a:extLst>
                    <a:ext uri="{FF2B5EF4-FFF2-40B4-BE49-F238E27FC236}">
                      <a16:creationId xmlns:a16="http://schemas.microsoft.com/office/drawing/2014/main" id="{D22F5808-8AF4-4147-B576-8372EBD13F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25113" y="4769260"/>
                  <a:ext cx="3550626" cy="707886"/>
                </a:xfrm>
                <a:prstGeom prst="rect">
                  <a:avLst/>
                </a:prstGeom>
                <a:blipFill>
                  <a:blip r:embed="rId4"/>
                  <a:stretch>
                    <a:fillRect b="-877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9">
                  <a:extLst>
                    <a:ext uri="{FF2B5EF4-FFF2-40B4-BE49-F238E27FC236}">
                      <a16:creationId xmlns:a16="http://schemas.microsoft.com/office/drawing/2014/main" id="{39AEBB86-C2B5-D327-4CBF-70BBCE79B2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5858" y="3429000"/>
                  <a:ext cx="2641530" cy="1200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dirty="0">
                      <a:latin typeface="Arial Narrow" panose="020B0606020202030204" pitchFamily="34" charset="0"/>
                    </a:rPr>
                    <a:t>D distinguishes between </a:t>
                  </a:r>
                  <a:r>
                    <a:rPr lang="en-US" altLang="en-US" i="1" dirty="0">
                      <a:latin typeface="Arial Narrow" panose="020B0606020202030204" pitchFamily="34" charset="0"/>
                    </a:rPr>
                    <a:t>H</a:t>
                  </a:r>
                  <a:r>
                    <a:rPr lang="en-US" altLang="en-US" i="1" baseline="-25000" dirty="0">
                      <a:latin typeface="Arial Narrow" panose="020B0606020202030204" pitchFamily="34" charset="0"/>
                    </a:rPr>
                    <a:t>m</a:t>
                  </a:r>
                  <a:r>
                    <a:rPr lang="en-US" altLang="en-US" dirty="0">
                      <a:latin typeface="Arial Narrow" panose="020B0606020202030204" pitchFamily="34" charset="0"/>
                    </a:rPr>
                    <a:t> and </a:t>
                  </a:r>
                  <a:r>
                    <a:rPr lang="en-US" altLang="en-US" i="1" dirty="0">
                      <a:latin typeface="Arial Narrow" panose="020B0606020202030204" pitchFamily="34" charset="0"/>
                    </a:rPr>
                    <a:t>H</a:t>
                  </a:r>
                  <a:r>
                    <a:rPr lang="en-US" altLang="en-US" i="1" baseline="-25000" dirty="0">
                      <a:latin typeface="Arial Narrow" panose="020B0606020202030204" pitchFamily="34" charset="0"/>
                    </a:rPr>
                    <a:t>0</a:t>
                  </a:r>
                  <a:r>
                    <a:rPr lang="en-US" altLang="en-US" i="1" dirty="0">
                      <a:latin typeface="Arial Narrow" panose="020B0606020202030204" pitchFamily="34" charset="0"/>
                    </a:rPr>
                    <a:t> </a:t>
                  </a:r>
                  <a:r>
                    <a:rPr lang="en-US" altLang="en-US" dirty="0">
                      <a:latin typeface="Arial Narrow" panose="020B0606020202030204" pitchFamily="34" charset="0"/>
                    </a:rPr>
                    <a:t>with advantage </a:t>
                  </a:r>
                  <a14:m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altLang="en-US" dirty="0">
                      <a:latin typeface="Arial Narrow" panose="020B0606020202030204" pitchFamily="34" charset="0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88" name="Rectangle 9">
                  <a:extLst>
                    <a:ext uri="{FF2B5EF4-FFF2-40B4-BE49-F238E27FC236}">
                      <a16:creationId xmlns:a16="http://schemas.microsoft.com/office/drawing/2014/main" id="{39AEBB86-C2B5-D327-4CBF-70BBCE79B2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45858" y="3429000"/>
                  <a:ext cx="2641530" cy="1200329"/>
                </a:xfrm>
                <a:prstGeom prst="rect">
                  <a:avLst/>
                </a:prstGeom>
                <a:blipFill>
                  <a:blip r:embed="rId5"/>
                  <a:stretch>
                    <a:fillRect l="-3349" t="-3125" b="-10417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6CD4DD7E-0BA5-E589-CBA3-386ED94FF220}"/>
                </a:ext>
              </a:extLst>
            </p:cNvPr>
            <p:cNvSpPr/>
            <p:nvPr/>
          </p:nvSpPr>
          <p:spPr bwMode="auto">
            <a:xfrm>
              <a:off x="5886988" y="2080165"/>
              <a:ext cx="345599" cy="4320635"/>
            </a:xfrm>
            <a:custGeom>
              <a:avLst/>
              <a:gdLst>
                <a:gd name="connsiteX0" fmla="*/ 0 w 345599"/>
                <a:gd name="connsiteY0" fmla="*/ 0 h 821635"/>
                <a:gd name="connsiteX1" fmla="*/ 344557 w 345599"/>
                <a:gd name="connsiteY1" fmla="*/ 510209 h 821635"/>
                <a:gd name="connsiteX2" fmla="*/ 86140 w 345599"/>
                <a:gd name="connsiteY2" fmla="*/ 821635 h 821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599" h="821635">
                  <a:moveTo>
                    <a:pt x="0" y="0"/>
                  </a:moveTo>
                  <a:cubicBezTo>
                    <a:pt x="165100" y="186635"/>
                    <a:pt x="330200" y="373270"/>
                    <a:pt x="344557" y="510209"/>
                  </a:cubicBezTo>
                  <a:cubicBezTo>
                    <a:pt x="358914" y="647148"/>
                    <a:pt x="222527" y="734391"/>
                    <a:pt x="86140" y="821635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90" name="Rectangle 5">
            <a:extLst>
              <a:ext uri="{FF2B5EF4-FFF2-40B4-BE49-F238E27FC236}">
                <a16:creationId xmlns:a16="http://schemas.microsoft.com/office/drawing/2014/main" id="{23614C9A-8435-E97C-3914-97E3BEB3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339" y="1132202"/>
            <a:ext cx="381001" cy="302269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1" name="Rectangle 5">
            <a:extLst>
              <a:ext uri="{FF2B5EF4-FFF2-40B4-BE49-F238E27FC236}">
                <a16:creationId xmlns:a16="http://schemas.microsoft.com/office/drawing/2014/main" id="{E3240123-1522-92C0-7977-0BC989E6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339" y="1589402"/>
            <a:ext cx="381001" cy="30226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" name="Rectangle 9">
            <a:extLst>
              <a:ext uri="{FF2B5EF4-FFF2-40B4-BE49-F238E27FC236}">
                <a16:creationId xmlns:a16="http://schemas.microsoft.com/office/drawing/2014/main" id="{5D903C61-01BE-5FD4-8667-42791D278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39" y="1011586"/>
            <a:ext cx="1042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random</a:t>
            </a:r>
          </a:p>
        </p:txBody>
      </p:sp>
      <p:sp>
        <p:nvSpPr>
          <p:cNvPr id="93" name="Rectangle 9">
            <a:extLst>
              <a:ext uri="{FF2B5EF4-FFF2-40B4-BE49-F238E27FC236}">
                <a16:creationId xmlns:a16="http://schemas.microsoft.com/office/drawing/2014/main" id="{B835D543-CFA8-5E2F-F179-9659FBF93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39" y="1464321"/>
            <a:ext cx="187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pseudorandom</a:t>
            </a:r>
          </a:p>
        </p:txBody>
      </p:sp>
    </p:spTree>
    <p:extLst>
      <p:ext uri="{BB962C8B-B14F-4D97-AF65-F5344CB8AC3E}">
        <p14:creationId xmlns:p14="http://schemas.microsoft.com/office/powerpoint/2010/main" val="300590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CC9C-F682-55B4-41AE-17BAF3AC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B8979-20B5-27F5-D8C8-B39DFCE9B3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Two kinds of leakage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Limitation of perfect secrecy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P.P.T Algorithm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Computational indistinguishability (</a:t>
                </a:r>
                <a:r>
                  <a:rPr lang="en-US" b="1" dirty="0">
                    <a:solidFill>
                      <a:srgbClr val="7030A0"/>
                    </a:solidFill>
                  </a:rPr>
                  <a:t>CPA-IND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is CPA-IND if </a:t>
                </a:r>
              </a:p>
              <a:p>
                <a:pPr lvl="1"/>
                <a:r>
                  <a:rPr lang="en-US" dirty="0"/>
                  <a:t>For a computational-bounded adversary (poly-time </a:t>
                </a:r>
                <a:r>
                  <a:rPr lang="en-US" dirty="0">
                    <a:solidFill>
                      <a:srgbClr val="7030A0"/>
                    </a:solidFill>
                  </a:rPr>
                  <a:t>distinguishing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="0" dirty="0"/>
                  <a:t>): they </a:t>
                </a:r>
                <a:r>
                  <a:rPr lang="en-US" b="1" dirty="0">
                    <a:solidFill>
                      <a:srgbClr val="FF0000"/>
                    </a:solidFill>
                  </a:rPr>
                  <a:t>arbitrarily</a:t>
                </a:r>
                <a:r>
                  <a:rPr lang="en-US" b="0" dirty="0"/>
                  <a:t> select two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send them to a user</a:t>
                </a:r>
              </a:p>
              <a:p>
                <a:pPr lvl="1"/>
                <a:r>
                  <a:rPr lang="en-US" dirty="0"/>
                  <a:t>The user randomly generates a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←{0,1}</m:t>
                    </m:r>
                  </m:oMath>
                </a14:m>
                <a:r>
                  <a:rPr lang="en-US" dirty="0"/>
                  <a:t>, and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and sends it back to the adversary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b="0" dirty="0"/>
                  <a:t> for some negligible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B8979-20B5-27F5-D8C8-B39DFCE9B3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052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8629-7872-7B68-F5B2-8859372B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Hybrid Distributions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4FFFA2-9F5A-5BC8-3012-8738BB69C8E9}"/>
              </a:ext>
            </a:extLst>
          </p:cNvPr>
          <p:cNvGrpSpPr/>
          <p:nvPr/>
        </p:nvGrpSpPr>
        <p:grpSpPr>
          <a:xfrm>
            <a:off x="928689" y="1690688"/>
            <a:ext cx="5638800" cy="461665"/>
            <a:chOff x="609600" y="2128837"/>
            <a:chExt cx="5638800" cy="461665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B6A798E-4435-5671-0EC0-5E7FB2ED6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205037"/>
              <a:ext cx="39624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8">
                  <a:extLst>
                    <a:ext uri="{FF2B5EF4-FFF2-40B4-BE49-F238E27FC236}">
                      <a16:creationId xmlns:a16="http://schemas.microsoft.com/office/drawing/2014/main" id="{F872D2CF-564F-987E-82A2-3D528C6A7A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600" y="2128837"/>
                  <a:ext cx="128330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i="1" dirty="0">
                      <a:latin typeface="Arial Narrow" panose="020B0606020202030204" pitchFamily="34" charset="0"/>
                    </a:rPr>
                    <a:t>H</a:t>
                  </a:r>
                  <a:r>
                    <a:rPr lang="en-US" altLang="en-US" i="1" baseline="-25000" dirty="0">
                      <a:latin typeface="Arial Narrow" panose="020B0606020202030204" pitchFamily="34" charset="0"/>
                    </a:rPr>
                    <a:t>0</a:t>
                  </a:r>
                  <a:r>
                    <a:rPr lang="en-US" altLang="en-US" i="1" dirty="0">
                      <a:latin typeface="Arial Narrow" panose="020B0606020202030204" pitchFamily="34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kern="0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en-US" sz="2400" i="1" kern="0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altLang="en-US" sz="2400" b="0" i="1" kern="0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sz="2400" i="1" kern="0" dirty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a14:m>
                  <a:r>
                    <a:rPr lang="en-US" altLang="ja-JP" dirty="0">
                      <a:latin typeface="Arial Narrow" panose="020B0606020202030204" pitchFamily="34" charset="0"/>
                    </a:rPr>
                    <a:t>:</a:t>
                  </a:r>
                  <a:endParaRPr lang="en-US" altLang="en-US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6" name="Rectangle 8">
                  <a:extLst>
                    <a:ext uri="{FF2B5EF4-FFF2-40B4-BE49-F238E27FC236}">
                      <a16:creationId xmlns:a16="http://schemas.microsoft.com/office/drawing/2014/main" id="{F872D2CF-564F-987E-82A2-3D528C6A7A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" y="2128837"/>
                  <a:ext cx="1283300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6796" t="-7895" r="-5825" b="-2631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10AA5DFB-618C-4DC4-FCD2-749BF10F9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857EB3D5-83BA-4807-2247-096B478B40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C1C1E753-45DC-118F-8B44-8BE61BFDA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4CDC1E50-7CD3-90B9-E103-F9A340915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0B1E3C92-9B17-1B2F-FB08-E8ABBEDAA5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5">
              <a:extLst>
                <a:ext uri="{FF2B5EF4-FFF2-40B4-BE49-F238E27FC236}">
                  <a16:creationId xmlns:a16="http://schemas.microsoft.com/office/drawing/2014/main" id="{4C6E6F03-E1B6-C788-F181-4C65C5125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45CF47F8-5ABC-1569-3334-4766F6DAB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4441E607-251E-7D1D-2475-E9EC4DC2A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E3A3B157-1556-AC9E-DEA6-C51ADA8147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FC66A601-2256-9810-4917-156174F3D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96024DFD-92B5-9C24-045B-7142774DF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1">
              <a:extLst>
                <a:ext uri="{FF2B5EF4-FFF2-40B4-BE49-F238E27FC236}">
                  <a16:creationId xmlns:a16="http://schemas.microsoft.com/office/drawing/2014/main" id="{A8619B16-5623-9B06-A233-FE52607FC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79E1A0-3FC9-A067-9143-C68C72E8BC2D}"/>
              </a:ext>
            </a:extLst>
          </p:cNvPr>
          <p:cNvGrpSpPr/>
          <p:nvPr/>
        </p:nvGrpSpPr>
        <p:grpSpPr>
          <a:xfrm>
            <a:off x="852489" y="6110288"/>
            <a:ext cx="5638800" cy="461665"/>
            <a:chOff x="609600" y="4491335"/>
            <a:chExt cx="5638800" cy="461665"/>
          </a:xfrm>
        </p:grpSpPr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9A654202-74B2-E67B-AC2B-478D9EA28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4567237"/>
              <a:ext cx="39624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9">
                  <a:extLst>
                    <a:ext uri="{FF2B5EF4-FFF2-40B4-BE49-F238E27FC236}">
                      <a16:creationId xmlns:a16="http://schemas.microsoft.com/office/drawing/2014/main" id="{6BC05FD4-72DF-856F-4EC5-B6C0D7B2DB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600" y="4491335"/>
                  <a:ext cx="1562223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i="1" dirty="0">
                      <a:latin typeface="Arial Narrow" panose="020B0606020202030204" pitchFamily="34" charset="0"/>
                    </a:rPr>
                    <a:t>H</a:t>
                  </a:r>
                  <a:r>
                    <a:rPr lang="en-US" altLang="en-US" i="1" baseline="-25000" dirty="0">
                      <a:latin typeface="Arial Narrow" panose="020B0606020202030204" pitchFamily="34" charset="0"/>
                    </a:rPr>
                    <a:t>m</a:t>
                  </a:r>
                  <a:r>
                    <a:rPr lang="en-US" altLang="ja-JP" i="1" dirty="0">
                      <a:latin typeface="Arial Narrow" panose="020B0606020202030204" pitchFamily="34" charset="0"/>
                    </a:rPr>
                    <a:t> = G(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kern="0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en-US" sz="2400" i="1" kern="0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altLang="en-US" sz="2400" i="1" kern="0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ja-JP" i="1" dirty="0">
                      <a:latin typeface="Arial Narrow" panose="020B0606020202030204" pitchFamily="34" charset="0"/>
                    </a:rPr>
                    <a:t>):</a:t>
                  </a:r>
                  <a:endParaRPr lang="en-US" altLang="en-US" i="1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21" name="Rectangle 9">
                  <a:extLst>
                    <a:ext uri="{FF2B5EF4-FFF2-40B4-BE49-F238E27FC236}">
                      <a16:creationId xmlns:a16="http://schemas.microsoft.com/office/drawing/2014/main" id="{6BC05FD4-72DF-856F-4EC5-B6C0D7B2D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" y="4491335"/>
                  <a:ext cx="1562223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6452" t="-7895" r="-4839" b="-2631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A687C486-740B-1104-1BA3-2005D3525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5EF1E9DB-3264-FA53-2C64-B5E2B368A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8110862C-40CA-CE75-F277-EDB2C30C7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21114B8A-4D02-E609-EF14-DE0629CAB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15F0926E-38AA-B46B-75D2-35B7A2D11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F4073D95-3E24-50C2-BC4C-37C143329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3E32A558-82F2-9484-DC92-D368896DF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C6A9A42D-238E-0611-B279-403EB94E8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FD0AD5F6-C0D8-38E5-4085-CC3A600BA6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3EA11D68-7963-3366-6E4B-F273659BA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66B11779-90DC-560D-3E45-CBF57FAB3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8226E11F-082A-F9C8-B871-6F4E8B033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256845-D49D-AEBC-BC9B-79EC6D9157F5}"/>
              </a:ext>
            </a:extLst>
          </p:cNvPr>
          <p:cNvGrpSpPr/>
          <p:nvPr/>
        </p:nvGrpSpPr>
        <p:grpSpPr>
          <a:xfrm>
            <a:off x="928689" y="3793748"/>
            <a:ext cx="5638800" cy="461665"/>
            <a:chOff x="609600" y="3729335"/>
            <a:chExt cx="5638800" cy="461665"/>
          </a:xfrm>
        </p:grpSpPr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5E2DA646-13A0-29F3-580B-729C31D89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876972"/>
              <a:ext cx="1828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7297988-6BB0-2C3B-0F81-2E028C071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729335"/>
              <a:ext cx="4748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i="1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00A2BED-13C0-9382-A013-4116FEF30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876972"/>
              <a:ext cx="21336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D5485E7E-CBE4-F5A7-19C8-0D6DB0994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8">
              <a:extLst>
                <a:ext uri="{FF2B5EF4-FFF2-40B4-BE49-F238E27FC236}">
                  <a16:creationId xmlns:a16="http://schemas.microsoft.com/office/drawing/2014/main" id="{0AA66F69-451B-A45F-A182-DEBC5369C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9">
              <a:extLst>
                <a:ext uri="{FF2B5EF4-FFF2-40B4-BE49-F238E27FC236}">
                  <a16:creationId xmlns:a16="http://schemas.microsoft.com/office/drawing/2014/main" id="{5870ABBD-E360-7B7E-3128-AD0C22CD6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0">
              <a:extLst>
                <a:ext uri="{FF2B5EF4-FFF2-40B4-BE49-F238E27FC236}">
                  <a16:creationId xmlns:a16="http://schemas.microsoft.com/office/drawing/2014/main" id="{2B9C615D-C95E-58ED-C6CB-24FD87C17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1">
              <a:extLst>
                <a:ext uri="{FF2B5EF4-FFF2-40B4-BE49-F238E27FC236}">
                  <a16:creationId xmlns:a16="http://schemas.microsoft.com/office/drawing/2014/main" id="{92813E41-04D0-B7FA-FFE6-C485514630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2">
              <a:extLst>
                <a:ext uri="{FF2B5EF4-FFF2-40B4-BE49-F238E27FC236}">
                  <a16:creationId xmlns:a16="http://schemas.microsoft.com/office/drawing/2014/main" id="{7E871539-1DFA-5203-8A43-58053DECA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22B17E12-487C-13A0-ADCC-3023AB8562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823C20C4-CC35-9F74-96C1-2C5985A9AF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5">
              <a:extLst>
                <a:ext uri="{FF2B5EF4-FFF2-40B4-BE49-F238E27FC236}">
                  <a16:creationId xmlns:a16="http://schemas.microsoft.com/office/drawing/2014/main" id="{4B8236B5-2518-F29E-541C-B9F7F3889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EC21C9D5-D6BD-B978-B7BB-43BEFAE43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920E1E71-787B-9359-7A75-95C973CED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8">
              <a:extLst>
                <a:ext uri="{FF2B5EF4-FFF2-40B4-BE49-F238E27FC236}">
                  <a16:creationId xmlns:a16="http://schemas.microsoft.com/office/drawing/2014/main" id="{B67BD4F4-B39A-8506-F5E8-FB8C34CB8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6EC69A-5BC2-A1CD-895F-35A633896BFA}"/>
              </a:ext>
            </a:extLst>
          </p:cNvPr>
          <p:cNvGrpSpPr/>
          <p:nvPr/>
        </p:nvGrpSpPr>
        <p:grpSpPr>
          <a:xfrm>
            <a:off x="914400" y="3112413"/>
            <a:ext cx="5653089" cy="461665"/>
            <a:chOff x="595311" y="3043535"/>
            <a:chExt cx="5653089" cy="461665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B82393CF-FD81-351C-EFF9-369938123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195637"/>
              <a:ext cx="18288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52" name="Rectangle 34">
              <a:extLst>
                <a:ext uri="{FF2B5EF4-FFF2-40B4-BE49-F238E27FC236}">
                  <a16:creationId xmlns:a16="http://schemas.microsoft.com/office/drawing/2014/main" id="{40528071-875A-AB30-9287-9C770775B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1" y="3043535"/>
              <a:ext cx="6238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i="1" dirty="0">
                  <a:latin typeface="Arial Narrow" panose="020B0606020202030204" pitchFamily="34" charset="0"/>
                </a:rPr>
                <a:t>H</a:t>
              </a:r>
              <a:r>
                <a:rPr lang="en-US" altLang="en-US" i="1" baseline="-25000" dirty="0">
                  <a:latin typeface="Arial Narrow" panose="020B0606020202030204" pitchFamily="34" charset="0"/>
                </a:rPr>
                <a:t>i-1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53" name="Rectangle 49">
              <a:extLst>
                <a:ext uri="{FF2B5EF4-FFF2-40B4-BE49-F238E27FC236}">
                  <a16:creationId xmlns:a16="http://schemas.microsoft.com/office/drawing/2014/main" id="{293B5CC6-FD8D-736D-E176-09F26B021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3195637"/>
              <a:ext cx="21336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" name="Line 50">
              <a:extLst>
                <a:ext uri="{FF2B5EF4-FFF2-40B4-BE49-F238E27FC236}">
                  <a16:creationId xmlns:a16="http://schemas.microsoft.com/office/drawing/2014/main" id="{72A9A1A1-BDE3-5C3C-6367-179B5F46C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1">
              <a:extLst>
                <a:ext uri="{FF2B5EF4-FFF2-40B4-BE49-F238E27FC236}">
                  <a16:creationId xmlns:a16="http://schemas.microsoft.com/office/drawing/2014/main" id="{54610603-CBC7-FEFF-263A-D15B4E91C2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2">
              <a:extLst>
                <a:ext uri="{FF2B5EF4-FFF2-40B4-BE49-F238E27FC236}">
                  <a16:creationId xmlns:a16="http://schemas.microsoft.com/office/drawing/2014/main" id="{FAC5BA66-8B57-195D-53D4-B867C8736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3">
              <a:extLst>
                <a:ext uri="{FF2B5EF4-FFF2-40B4-BE49-F238E27FC236}">
                  <a16:creationId xmlns:a16="http://schemas.microsoft.com/office/drawing/2014/main" id="{FB5FD2DF-CF92-8E22-1E7A-E4D8D4A26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4">
              <a:extLst>
                <a:ext uri="{FF2B5EF4-FFF2-40B4-BE49-F238E27FC236}">
                  <a16:creationId xmlns:a16="http://schemas.microsoft.com/office/drawing/2014/main" id="{9CCD1445-3A79-2774-016E-E6C8A1AE6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5">
              <a:extLst>
                <a:ext uri="{FF2B5EF4-FFF2-40B4-BE49-F238E27FC236}">
                  <a16:creationId xmlns:a16="http://schemas.microsoft.com/office/drawing/2014/main" id="{EF56BA90-57BD-013F-6529-D17667C6F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6">
              <a:extLst>
                <a:ext uri="{FF2B5EF4-FFF2-40B4-BE49-F238E27FC236}">
                  <a16:creationId xmlns:a16="http://schemas.microsoft.com/office/drawing/2014/main" id="{DE5A19EA-3053-0841-7172-C2303D59A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7">
              <a:extLst>
                <a:ext uri="{FF2B5EF4-FFF2-40B4-BE49-F238E27FC236}">
                  <a16:creationId xmlns:a16="http://schemas.microsoft.com/office/drawing/2014/main" id="{33571366-E039-B084-8C8D-0AB1864EA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8">
              <a:extLst>
                <a:ext uri="{FF2B5EF4-FFF2-40B4-BE49-F238E27FC236}">
                  <a16:creationId xmlns:a16="http://schemas.microsoft.com/office/drawing/2014/main" id="{E028A969-EACE-AAE1-CC23-9F56B81BA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59">
              <a:extLst>
                <a:ext uri="{FF2B5EF4-FFF2-40B4-BE49-F238E27FC236}">
                  <a16:creationId xmlns:a16="http://schemas.microsoft.com/office/drawing/2014/main" id="{3825B66E-0C78-73B3-B9D9-A6B340F92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0">
              <a:extLst>
                <a:ext uri="{FF2B5EF4-FFF2-40B4-BE49-F238E27FC236}">
                  <a16:creationId xmlns:a16="http://schemas.microsoft.com/office/drawing/2014/main" id="{669B33B0-012A-3C6A-CDA8-94860BA85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61">
              <a:extLst>
                <a:ext uri="{FF2B5EF4-FFF2-40B4-BE49-F238E27FC236}">
                  <a16:creationId xmlns:a16="http://schemas.microsoft.com/office/drawing/2014/main" id="{A907D039-BC6E-2699-07E8-9C2F1A004E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Text Box 62">
            <a:extLst>
              <a:ext uri="{FF2B5EF4-FFF2-40B4-BE49-F238E27FC236}">
                <a16:creationId xmlns:a16="http://schemas.microsoft.com/office/drawing/2014/main" id="{21B85EC5-9A27-506A-987B-5B03012B2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96" y="2482670"/>
            <a:ext cx="304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67" name="Text Box 63">
            <a:extLst>
              <a:ext uri="{FF2B5EF4-FFF2-40B4-BE49-F238E27FC236}">
                <a16:creationId xmlns:a16="http://schemas.microsoft.com/office/drawing/2014/main" id="{FAFF323B-175E-D624-8616-4DC801748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057" y="2482670"/>
            <a:ext cx="304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68" name="Text Box 64">
            <a:extLst>
              <a:ext uri="{FF2B5EF4-FFF2-40B4-BE49-F238E27FC236}">
                <a16:creationId xmlns:a16="http://schemas.microsoft.com/office/drawing/2014/main" id="{F54F84F2-1FE6-44DF-D119-F19EB225C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057" y="4860926"/>
            <a:ext cx="304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69" name="Text Box 65">
            <a:extLst>
              <a:ext uri="{FF2B5EF4-FFF2-40B4-BE49-F238E27FC236}">
                <a16:creationId xmlns:a16="http://schemas.microsoft.com/office/drawing/2014/main" id="{0DA2C29F-11A0-CE18-80D3-FF53B0035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96" y="4854669"/>
            <a:ext cx="304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... 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B87C623-9991-A37C-A077-E453E1582018}"/>
              </a:ext>
            </a:extLst>
          </p:cNvPr>
          <p:cNvGrpSpPr/>
          <p:nvPr/>
        </p:nvGrpSpPr>
        <p:grpSpPr>
          <a:xfrm>
            <a:off x="838200" y="5428953"/>
            <a:ext cx="5653089" cy="461665"/>
            <a:chOff x="595311" y="2433935"/>
            <a:chExt cx="5653089" cy="461665"/>
          </a:xfrm>
        </p:grpSpPr>
        <p:sp>
          <p:nvSpPr>
            <p:cNvPr id="71" name="Rectangle 4">
              <a:extLst>
                <a:ext uri="{FF2B5EF4-FFF2-40B4-BE49-F238E27FC236}">
                  <a16:creationId xmlns:a16="http://schemas.microsoft.com/office/drawing/2014/main" id="{334A3D9F-81CA-B598-9A49-48F152BC5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5999" y="2586037"/>
              <a:ext cx="3657599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72" name="Rectangle 34">
              <a:extLst>
                <a:ext uri="{FF2B5EF4-FFF2-40B4-BE49-F238E27FC236}">
                  <a16:creationId xmlns:a16="http://schemas.microsoft.com/office/drawing/2014/main" id="{55DDE863-F4BE-8794-3C98-8401ED8CF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1" y="2433935"/>
              <a:ext cx="7264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i="1" dirty="0">
                  <a:latin typeface="Arial Narrow" panose="020B0606020202030204" pitchFamily="34" charset="0"/>
                </a:rPr>
                <a:t>H</a:t>
              </a:r>
              <a:r>
                <a:rPr lang="en-US" altLang="en-US" i="1" baseline="-25000" dirty="0">
                  <a:latin typeface="Arial Narrow" panose="020B0606020202030204" pitchFamily="34" charset="0"/>
                </a:rPr>
                <a:t>m-1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73" name="Rectangle 49">
              <a:extLst>
                <a:ext uri="{FF2B5EF4-FFF2-40B4-BE49-F238E27FC236}">
                  <a16:creationId xmlns:a16="http://schemas.microsoft.com/office/drawing/2014/main" id="{F14899FA-2E8A-EEDF-244C-9360646CE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600" y="2586037"/>
              <a:ext cx="304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4" name="Line 50">
              <a:extLst>
                <a:ext uri="{FF2B5EF4-FFF2-40B4-BE49-F238E27FC236}">
                  <a16:creationId xmlns:a16="http://schemas.microsoft.com/office/drawing/2014/main" id="{FCB4F0A8-9582-F070-735C-E6D18F917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51">
              <a:extLst>
                <a:ext uri="{FF2B5EF4-FFF2-40B4-BE49-F238E27FC236}">
                  <a16:creationId xmlns:a16="http://schemas.microsoft.com/office/drawing/2014/main" id="{8BE0BCD8-E075-6789-BC83-7C84B1890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52">
              <a:extLst>
                <a:ext uri="{FF2B5EF4-FFF2-40B4-BE49-F238E27FC236}">
                  <a16:creationId xmlns:a16="http://schemas.microsoft.com/office/drawing/2014/main" id="{67F2E1B6-7EA9-5930-5D9E-02AA345E9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53">
              <a:extLst>
                <a:ext uri="{FF2B5EF4-FFF2-40B4-BE49-F238E27FC236}">
                  <a16:creationId xmlns:a16="http://schemas.microsoft.com/office/drawing/2014/main" id="{EAC673F5-E5F0-83EB-05FB-B5CE7CC36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54">
              <a:extLst>
                <a:ext uri="{FF2B5EF4-FFF2-40B4-BE49-F238E27FC236}">
                  <a16:creationId xmlns:a16="http://schemas.microsoft.com/office/drawing/2014/main" id="{8DA60F8E-3004-26DE-DF02-F2FE79E7D1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55">
              <a:extLst>
                <a:ext uri="{FF2B5EF4-FFF2-40B4-BE49-F238E27FC236}">
                  <a16:creationId xmlns:a16="http://schemas.microsoft.com/office/drawing/2014/main" id="{523F6321-671C-411D-52E2-8C8EFEBF7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56">
              <a:extLst>
                <a:ext uri="{FF2B5EF4-FFF2-40B4-BE49-F238E27FC236}">
                  <a16:creationId xmlns:a16="http://schemas.microsoft.com/office/drawing/2014/main" id="{A950C40E-369F-480E-B325-01CA78CCD3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7">
              <a:extLst>
                <a:ext uri="{FF2B5EF4-FFF2-40B4-BE49-F238E27FC236}">
                  <a16:creationId xmlns:a16="http://schemas.microsoft.com/office/drawing/2014/main" id="{EDD63565-736D-6D77-0F77-0372BDA5C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58">
              <a:extLst>
                <a:ext uri="{FF2B5EF4-FFF2-40B4-BE49-F238E27FC236}">
                  <a16:creationId xmlns:a16="http://schemas.microsoft.com/office/drawing/2014/main" id="{707B2295-F1FF-EFD1-E75B-7EDAA980F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59">
              <a:extLst>
                <a:ext uri="{FF2B5EF4-FFF2-40B4-BE49-F238E27FC236}">
                  <a16:creationId xmlns:a16="http://schemas.microsoft.com/office/drawing/2014/main" id="{C0775CE0-6573-7654-BED0-65F533664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60">
              <a:extLst>
                <a:ext uri="{FF2B5EF4-FFF2-40B4-BE49-F238E27FC236}">
                  <a16:creationId xmlns:a16="http://schemas.microsoft.com/office/drawing/2014/main" id="{70F2D8A9-7A4B-09AF-D475-93630E166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61">
              <a:extLst>
                <a:ext uri="{FF2B5EF4-FFF2-40B4-BE49-F238E27FC236}">
                  <a16:creationId xmlns:a16="http://schemas.microsoft.com/office/drawing/2014/main" id="{77624DA8-2DC4-78A4-C6BF-0C7508B2E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" name="Rectangle 5">
            <a:extLst>
              <a:ext uri="{FF2B5EF4-FFF2-40B4-BE49-F238E27FC236}">
                <a16:creationId xmlns:a16="http://schemas.microsoft.com/office/drawing/2014/main" id="{23614C9A-8435-E97C-3914-97E3BEB38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339" y="1132202"/>
            <a:ext cx="381001" cy="302269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1" name="Rectangle 5">
            <a:extLst>
              <a:ext uri="{FF2B5EF4-FFF2-40B4-BE49-F238E27FC236}">
                <a16:creationId xmlns:a16="http://schemas.microsoft.com/office/drawing/2014/main" id="{E3240123-1522-92C0-7977-0BC989E6F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339" y="1589402"/>
            <a:ext cx="381001" cy="30226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2" name="Rectangle 9">
            <a:extLst>
              <a:ext uri="{FF2B5EF4-FFF2-40B4-BE49-F238E27FC236}">
                <a16:creationId xmlns:a16="http://schemas.microsoft.com/office/drawing/2014/main" id="{5D903C61-01BE-5FD4-8667-42791D278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39" y="1011586"/>
            <a:ext cx="1042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random</a:t>
            </a:r>
          </a:p>
        </p:txBody>
      </p:sp>
      <p:sp>
        <p:nvSpPr>
          <p:cNvPr id="93" name="Rectangle 9">
            <a:extLst>
              <a:ext uri="{FF2B5EF4-FFF2-40B4-BE49-F238E27FC236}">
                <a16:creationId xmlns:a16="http://schemas.microsoft.com/office/drawing/2014/main" id="{B835D543-CFA8-5E2F-F179-9659FBF93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39" y="1464321"/>
            <a:ext cx="187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pseudorandom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634A81-990B-9424-60C7-231644D05316}"/>
              </a:ext>
            </a:extLst>
          </p:cNvPr>
          <p:cNvGrpSpPr/>
          <p:nvPr/>
        </p:nvGrpSpPr>
        <p:grpSpPr>
          <a:xfrm>
            <a:off x="6110289" y="1846262"/>
            <a:ext cx="4078527" cy="3053223"/>
            <a:chOff x="5232784" y="1908822"/>
            <a:chExt cx="4078527" cy="3053223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DF77DE61-C56F-5532-7BAD-D1906F89FF2A}"/>
                </a:ext>
              </a:extLst>
            </p:cNvPr>
            <p:cNvGrpSpPr/>
            <p:nvPr/>
          </p:nvGrpSpPr>
          <p:grpSpPr>
            <a:xfrm>
              <a:off x="5900357" y="1908822"/>
              <a:ext cx="2743200" cy="2331660"/>
              <a:chOff x="6400800" y="2057400"/>
              <a:chExt cx="2743200" cy="23316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Rectangle 9">
                    <a:extLst>
                      <a:ext uri="{FF2B5EF4-FFF2-40B4-BE49-F238E27FC236}">
                        <a16:creationId xmlns:a16="http://schemas.microsoft.com/office/drawing/2014/main" id="{3D051052-2B72-FD90-ACCB-47ECDF436A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817199" y="2057400"/>
                    <a:ext cx="2326801" cy="15696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altLang="en-US" dirty="0">
                        <a:latin typeface="Arial Narrow" panose="020B0606020202030204" pitchFamily="34" charset="0"/>
                      </a:rPr>
                      <a:t>such that D distinguishes between H</a:t>
                    </a:r>
                    <a:r>
                      <a:rPr lang="en-US" altLang="en-US" baseline="-25000" dirty="0">
                        <a:latin typeface="Arial Narrow" panose="020B0606020202030204" pitchFamily="34" charset="0"/>
                      </a:rPr>
                      <a:t>i-1</a:t>
                    </a:r>
                    <a:r>
                      <a:rPr lang="en-US" altLang="en-US" dirty="0">
                        <a:latin typeface="Arial Narrow" panose="020B0606020202030204" pitchFamily="34" charset="0"/>
                      </a:rPr>
                      <a:t> and H</a:t>
                    </a:r>
                    <a:r>
                      <a:rPr lang="en-US" altLang="en-US" baseline="-25000" dirty="0">
                        <a:latin typeface="Arial Narrow" panose="020B0606020202030204" pitchFamily="34" charset="0"/>
                      </a:rPr>
                      <a:t>i</a:t>
                    </a:r>
                    <a:r>
                      <a:rPr lang="en-US" altLang="en-US" dirty="0">
                        <a:latin typeface="Arial Narrow" panose="020B0606020202030204" pitchFamily="34" charset="0"/>
                      </a:rPr>
                      <a:t> with advantage  </a:t>
                    </a:r>
                  </a:p>
                </p:txBody>
              </p:sp>
            </mc:Choice>
            <mc:Fallback xmlns="">
              <p:sp>
                <p:nvSpPr>
                  <p:cNvPr id="96" name="Rectangle 9">
                    <a:extLst>
                      <a:ext uri="{FF2B5EF4-FFF2-40B4-BE49-F238E27FC236}">
                        <a16:creationId xmlns:a16="http://schemas.microsoft.com/office/drawing/2014/main" id="{3D051052-2B72-FD90-ACCB-47ECDF436A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817199" y="2057400"/>
                    <a:ext cx="2326801" cy="15696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348" t="-3226" r="-3261" b="-8065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Rectangle 9">
                    <a:extLst>
                      <a:ext uri="{FF2B5EF4-FFF2-40B4-BE49-F238E27FC236}">
                        <a16:creationId xmlns:a16="http://schemas.microsoft.com/office/drawing/2014/main" id="{DD6C5CB0-DEF7-CF15-106D-D37F2CA989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934200" y="3622595"/>
                    <a:ext cx="1134734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US" altLang="en-US" dirty="0">
                      <a:latin typeface="Arial Narrow" panose="020B0606020202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Rectangle 9">
                    <a:extLst>
                      <a:ext uri="{FF2B5EF4-FFF2-40B4-BE49-F238E27FC236}">
                        <a16:creationId xmlns:a16="http://schemas.microsoft.com/office/drawing/2014/main" id="{DD6C5CB0-DEF7-CF15-106D-D37F2CA989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934200" y="3622595"/>
                    <a:ext cx="1134734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8919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76BCF4AC-0DA1-0295-0B55-67E39623F305}"/>
                  </a:ext>
                </a:extLst>
              </p:cNvPr>
              <p:cNvSpPr/>
              <p:nvPr/>
            </p:nvSpPr>
            <p:spPr bwMode="auto">
              <a:xfrm>
                <a:off x="6400800" y="3567425"/>
                <a:ext cx="345599" cy="821635"/>
              </a:xfrm>
              <a:custGeom>
                <a:avLst/>
                <a:gdLst>
                  <a:gd name="connsiteX0" fmla="*/ 0 w 345599"/>
                  <a:gd name="connsiteY0" fmla="*/ 0 h 821635"/>
                  <a:gd name="connsiteX1" fmla="*/ 344557 w 345599"/>
                  <a:gd name="connsiteY1" fmla="*/ 510209 h 821635"/>
                  <a:gd name="connsiteX2" fmla="*/ 86140 w 345599"/>
                  <a:gd name="connsiteY2" fmla="*/ 821635 h 821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5599" h="821635">
                    <a:moveTo>
                      <a:pt x="0" y="0"/>
                    </a:moveTo>
                    <a:cubicBezTo>
                      <a:pt x="165100" y="186635"/>
                      <a:pt x="330200" y="373270"/>
                      <a:pt x="344557" y="510209"/>
                    </a:cubicBezTo>
                    <a:cubicBezTo>
                      <a:pt x="358914" y="647148"/>
                      <a:pt x="222527" y="734391"/>
                      <a:pt x="86140" y="821635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">
                  <a:extLst>
                    <a:ext uri="{FF2B5EF4-FFF2-40B4-BE49-F238E27FC236}">
                      <a16:creationId xmlns:a16="http://schemas.microsoft.com/office/drawing/2014/main" id="{BBBC4C2D-3AF4-51EA-28D3-E12D766287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32784" y="4254159"/>
                  <a:ext cx="4078527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 dirty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en-US" sz="2000" i="1" dirty="0">
                    <a:latin typeface="Cambria Math" panose="02040503050406030204" pitchFamily="18" charset="0"/>
                  </a:endParaRPr>
                </a:p>
                <a:p>
                  <a:pPr lvl="0"/>
                  <a:r>
                    <a:rPr lang="en-US" alt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en-US" altLang="en-US" sz="2000" dirty="0" err="1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 =1]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en-US" sz="20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en-US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en-US" sz="20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altLang="en-US" sz="20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95" name="Rectangle 9">
                  <a:extLst>
                    <a:ext uri="{FF2B5EF4-FFF2-40B4-BE49-F238E27FC236}">
                      <a16:creationId xmlns:a16="http://schemas.microsoft.com/office/drawing/2014/main" id="{BBBC4C2D-3AF4-51EA-28D3-E12D766287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32784" y="4254159"/>
                  <a:ext cx="4078527" cy="707886"/>
                </a:xfrm>
                <a:prstGeom prst="rect">
                  <a:avLst/>
                </a:prstGeom>
                <a:blipFill>
                  <a:blip r:embed="rId6"/>
                  <a:stretch>
                    <a:fillRect b="-1071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1297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29309E-5BCE-2BDE-25D3-3C59CDA8017E}"/>
              </a:ext>
            </a:extLst>
          </p:cNvPr>
          <p:cNvGrpSpPr/>
          <p:nvPr/>
        </p:nvGrpSpPr>
        <p:grpSpPr>
          <a:xfrm>
            <a:off x="1466850" y="1948160"/>
            <a:ext cx="5638800" cy="461665"/>
            <a:chOff x="609600" y="3729335"/>
            <a:chExt cx="5638800" cy="461665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A7DE47E5-D99E-4DE0-F9CE-645EC13BD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876972"/>
              <a:ext cx="1828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35">
              <a:extLst>
                <a:ext uri="{FF2B5EF4-FFF2-40B4-BE49-F238E27FC236}">
                  <a16:creationId xmlns:a16="http://schemas.microsoft.com/office/drawing/2014/main" id="{17C49AF2-6078-49E7-422B-82D6D23A1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729335"/>
              <a:ext cx="4748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8DB3EE83-596C-6B02-2A98-C512C21FA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876972"/>
              <a:ext cx="21336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8" name="Line 37">
              <a:extLst>
                <a:ext uri="{FF2B5EF4-FFF2-40B4-BE49-F238E27FC236}">
                  <a16:creationId xmlns:a16="http://schemas.microsoft.com/office/drawing/2014/main" id="{54D3020E-8A51-1D46-11AE-34B851604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38">
              <a:extLst>
                <a:ext uri="{FF2B5EF4-FFF2-40B4-BE49-F238E27FC236}">
                  <a16:creationId xmlns:a16="http://schemas.microsoft.com/office/drawing/2014/main" id="{99C04471-419C-BC28-C1BE-54E5DABB4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9">
              <a:extLst>
                <a:ext uri="{FF2B5EF4-FFF2-40B4-BE49-F238E27FC236}">
                  <a16:creationId xmlns:a16="http://schemas.microsoft.com/office/drawing/2014/main" id="{687437AF-DB76-A749-5078-3659861F1B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40">
              <a:extLst>
                <a:ext uri="{FF2B5EF4-FFF2-40B4-BE49-F238E27FC236}">
                  <a16:creationId xmlns:a16="http://schemas.microsoft.com/office/drawing/2014/main" id="{FF6E8CA8-A472-3CF4-CD76-BA6F763A9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41">
              <a:extLst>
                <a:ext uri="{FF2B5EF4-FFF2-40B4-BE49-F238E27FC236}">
                  <a16:creationId xmlns:a16="http://schemas.microsoft.com/office/drawing/2014/main" id="{060D8C2B-D841-1BBB-8A46-CD5DD3E9B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42">
              <a:extLst>
                <a:ext uri="{FF2B5EF4-FFF2-40B4-BE49-F238E27FC236}">
                  <a16:creationId xmlns:a16="http://schemas.microsoft.com/office/drawing/2014/main" id="{893EB3CF-8DEA-8E9D-1872-0C10ED6600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43">
              <a:extLst>
                <a:ext uri="{FF2B5EF4-FFF2-40B4-BE49-F238E27FC236}">
                  <a16:creationId xmlns:a16="http://schemas.microsoft.com/office/drawing/2014/main" id="{E9B42DB0-F296-9256-ACBB-EB91D57A5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44">
              <a:extLst>
                <a:ext uri="{FF2B5EF4-FFF2-40B4-BE49-F238E27FC236}">
                  <a16:creationId xmlns:a16="http://schemas.microsoft.com/office/drawing/2014/main" id="{2DEE0028-0032-DB97-306F-D42B2D1C8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45">
              <a:extLst>
                <a:ext uri="{FF2B5EF4-FFF2-40B4-BE49-F238E27FC236}">
                  <a16:creationId xmlns:a16="http://schemas.microsoft.com/office/drawing/2014/main" id="{926B1FBE-335D-248F-0771-2084CC021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46">
              <a:extLst>
                <a:ext uri="{FF2B5EF4-FFF2-40B4-BE49-F238E27FC236}">
                  <a16:creationId xmlns:a16="http://schemas.microsoft.com/office/drawing/2014/main" id="{E273EA03-BC1A-69C8-77E0-859E0298F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7">
              <a:extLst>
                <a:ext uri="{FF2B5EF4-FFF2-40B4-BE49-F238E27FC236}">
                  <a16:creationId xmlns:a16="http://schemas.microsoft.com/office/drawing/2014/main" id="{E0012853-091D-C2F4-5E47-05C16E9C2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48">
              <a:extLst>
                <a:ext uri="{FF2B5EF4-FFF2-40B4-BE49-F238E27FC236}">
                  <a16:creationId xmlns:a16="http://schemas.microsoft.com/office/drawing/2014/main" id="{5ECC4F3D-1FB0-3504-1205-DD8539345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5B1DDB-2491-6924-A72D-A408B727F56F}"/>
              </a:ext>
            </a:extLst>
          </p:cNvPr>
          <p:cNvGrpSpPr/>
          <p:nvPr/>
        </p:nvGrpSpPr>
        <p:grpSpPr>
          <a:xfrm>
            <a:off x="1452561" y="1266825"/>
            <a:ext cx="5653089" cy="461665"/>
            <a:chOff x="595311" y="3043535"/>
            <a:chExt cx="5653089" cy="461665"/>
          </a:xfrm>
        </p:grpSpPr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35BADE6F-6D2C-190F-FE2C-32C10786A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195637"/>
              <a:ext cx="18288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22" name="Rectangle 34">
              <a:extLst>
                <a:ext uri="{FF2B5EF4-FFF2-40B4-BE49-F238E27FC236}">
                  <a16:creationId xmlns:a16="http://schemas.microsoft.com/office/drawing/2014/main" id="{A6F3A089-620F-7833-DD86-A63988C3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1" y="3043535"/>
              <a:ext cx="6238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i-1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23" name="Rectangle 49">
              <a:extLst>
                <a:ext uri="{FF2B5EF4-FFF2-40B4-BE49-F238E27FC236}">
                  <a16:creationId xmlns:a16="http://schemas.microsoft.com/office/drawing/2014/main" id="{3375B3AE-DEED-9E2B-35F9-F80300656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3195637"/>
              <a:ext cx="21336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Line 50">
              <a:extLst>
                <a:ext uri="{FF2B5EF4-FFF2-40B4-BE49-F238E27FC236}">
                  <a16:creationId xmlns:a16="http://schemas.microsoft.com/office/drawing/2014/main" id="{F861B52D-445F-B787-0347-3788B4D59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51">
              <a:extLst>
                <a:ext uri="{FF2B5EF4-FFF2-40B4-BE49-F238E27FC236}">
                  <a16:creationId xmlns:a16="http://schemas.microsoft.com/office/drawing/2014/main" id="{851CF866-DF01-AF12-4C1D-EA7FC900B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52">
              <a:extLst>
                <a:ext uri="{FF2B5EF4-FFF2-40B4-BE49-F238E27FC236}">
                  <a16:creationId xmlns:a16="http://schemas.microsoft.com/office/drawing/2014/main" id="{68F83305-F2DC-93F7-631A-844F6AE31D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3">
              <a:extLst>
                <a:ext uri="{FF2B5EF4-FFF2-40B4-BE49-F238E27FC236}">
                  <a16:creationId xmlns:a16="http://schemas.microsoft.com/office/drawing/2014/main" id="{69996CAE-5299-B318-1A8E-41EBFC177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4">
              <a:extLst>
                <a:ext uri="{FF2B5EF4-FFF2-40B4-BE49-F238E27FC236}">
                  <a16:creationId xmlns:a16="http://schemas.microsoft.com/office/drawing/2014/main" id="{6544F499-80ED-BF27-776F-AFC4D5F8F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5">
              <a:extLst>
                <a:ext uri="{FF2B5EF4-FFF2-40B4-BE49-F238E27FC236}">
                  <a16:creationId xmlns:a16="http://schemas.microsoft.com/office/drawing/2014/main" id="{538BA732-FB52-8EAC-AA73-D1936EDE6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6">
              <a:extLst>
                <a:ext uri="{FF2B5EF4-FFF2-40B4-BE49-F238E27FC236}">
                  <a16:creationId xmlns:a16="http://schemas.microsoft.com/office/drawing/2014/main" id="{DC509EDF-59F7-65EA-5319-B4182BDDA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7">
              <a:extLst>
                <a:ext uri="{FF2B5EF4-FFF2-40B4-BE49-F238E27FC236}">
                  <a16:creationId xmlns:a16="http://schemas.microsoft.com/office/drawing/2014/main" id="{39C62724-F214-B8BE-B5EA-4099E5D4A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8">
              <a:extLst>
                <a:ext uri="{FF2B5EF4-FFF2-40B4-BE49-F238E27FC236}">
                  <a16:creationId xmlns:a16="http://schemas.microsoft.com/office/drawing/2014/main" id="{9CE5C869-8CCA-8AB4-75E6-AE05A4D42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59">
              <a:extLst>
                <a:ext uri="{FF2B5EF4-FFF2-40B4-BE49-F238E27FC236}">
                  <a16:creationId xmlns:a16="http://schemas.microsoft.com/office/drawing/2014/main" id="{A1F30217-D8A4-33AD-D55F-2584835AC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60">
              <a:extLst>
                <a:ext uri="{FF2B5EF4-FFF2-40B4-BE49-F238E27FC236}">
                  <a16:creationId xmlns:a16="http://schemas.microsoft.com/office/drawing/2014/main" id="{3AF292A2-F46C-81B1-3DB9-7E1D8E7E6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61">
              <a:extLst>
                <a:ext uri="{FF2B5EF4-FFF2-40B4-BE49-F238E27FC236}">
                  <a16:creationId xmlns:a16="http://schemas.microsoft.com/office/drawing/2014/main" id="{14106E9D-1A59-2A01-278C-304C3DBCA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Rectangle 5">
            <a:extLst>
              <a:ext uri="{FF2B5EF4-FFF2-40B4-BE49-F238E27FC236}">
                <a16:creationId xmlns:a16="http://schemas.microsoft.com/office/drawing/2014/main" id="{71C69F8E-3938-1468-DAFF-59D91FDEA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8453" y="625143"/>
            <a:ext cx="381001" cy="302269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C21CD8BE-252B-A734-7549-A7448F154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8453" y="1082343"/>
            <a:ext cx="381001" cy="30226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5AEDC597-C9D1-2A57-AF72-84381894A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1853" y="504527"/>
            <a:ext cx="1042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random</a:t>
            </a: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00D1728A-B1EB-0020-E619-65E400CB2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1853" y="957262"/>
            <a:ext cx="187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pseudorandom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9">
                <a:extLst>
                  <a:ext uri="{FF2B5EF4-FFF2-40B4-BE49-F238E27FC236}">
                    <a16:creationId xmlns:a16="http://schemas.microsoft.com/office/drawing/2014/main" id="{7FBBBD22-E0FD-55C3-2FEF-D54CFCED7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1450" y="1647825"/>
                <a:ext cx="105567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en-US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en-US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0" name="Rectangle 9">
                <a:extLst>
                  <a:ext uri="{FF2B5EF4-FFF2-40B4-BE49-F238E27FC236}">
                    <a16:creationId xmlns:a16="http://schemas.microsoft.com/office/drawing/2014/main" id="{7FBBBD22-E0FD-55C3-2FEF-D54CFCED7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91450" y="1647825"/>
                <a:ext cx="1055674" cy="461665"/>
              </a:xfrm>
              <a:prstGeom prst="rect">
                <a:avLst/>
              </a:prstGeom>
              <a:blipFill>
                <a:blip r:embed="rId2"/>
                <a:stretch>
                  <a:fillRect l="-1190" b="-157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 40">
            <a:extLst>
              <a:ext uri="{FF2B5EF4-FFF2-40B4-BE49-F238E27FC236}">
                <a16:creationId xmlns:a16="http://schemas.microsoft.com/office/drawing/2014/main" id="{FC0AB779-CA52-81EA-01E2-6AE8F8BB8AE3}"/>
              </a:ext>
            </a:extLst>
          </p:cNvPr>
          <p:cNvSpPr/>
          <p:nvPr/>
        </p:nvSpPr>
        <p:spPr bwMode="auto">
          <a:xfrm>
            <a:off x="7258050" y="1592655"/>
            <a:ext cx="345599" cy="821635"/>
          </a:xfrm>
          <a:custGeom>
            <a:avLst/>
            <a:gdLst>
              <a:gd name="connsiteX0" fmla="*/ 0 w 345599"/>
              <a:gd name="connsiteY0" fmla="*/ 0 h 821635"/>
              <a:gd name="connsiteX1" fmla="*/ 344557 w 345599"/>
              <a:gd name="connsiteY1" fmla="*/ 510209 h 821635"/>
              <a:gd name="connsiteX2" fmla="*/ 86140 w 345599"/>
              <a:gd name="connsiteY2" fmla="*/ 821635 h 82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599" h="821635">
                <a:moveTo>
                  <a:pt x="0" y="0"/>
                </a:moveTo>
                <a:cubicBezTo>
                  <a:pt x="165100" y="186635"/>
                  <a:pt x="330200" y="373270"/>
                  <a:pt x="344557" y="510209"/>
                </a:cubicBezTo>
                <a:cubicBezTo>
                  <a:pt x="358914" y="647148"/>
                  <a:pt x="222527" y="734391"/>
                  <a:pt x="86140" y="8216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3">
                <a:extLst>
                  <a:ext uri="{FF2B5EF4-FFF2-40B4-BE49-F238E27FC236}">
                    <a16:creationId xmlns:a16="http://schemas.microsoft.com/office/drawing/2014/main" id="{800D64DF-E238-F41D-97A1-67445FC83E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4449" y="2938760"/>
                <a:ext cx="8427417" cy="3738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spcAft>
                    <a:spcPts val="1200"/>
                  </a:spcAft>
                </a:pPr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Let’s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en-US" sz="2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800" b="0" i="0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altLang="en-US" sz="2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⁡[</m:t>
                    </m:r>
                    <m:r>
                      <a:rPr lang="en-US" altLang="en-US" sz="2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  <m:d>
                      <m:dPr>
                        <m:ctrlP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en-US" sz="2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sz="2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=1]</m:t>
                    </m:r>
                  </m:oMath>
                </a14:m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457200" lvl="1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en-US" sz="2400" i="1" ker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en-US" sz="2400" i="1" kern="0" dirty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en-US" sz="2400" i="1" kern="0" dirty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altLang="en-US" sz="2400" b="0" i="1" kern="0" dirty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ja-JP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altLang="en-US" sz="24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en-US" sz="2400" i="1" ker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kern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𝐺</m:t>
                                </m:r>
                                <m:r>
                                  <a:rPr lang="en-US" altLang="en-US" sz="2400" b="0" i="1" kern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altLang="en-US" sz="2400" i="1" kern="0" dirty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en-US" sz="2400" i="1" kern="0" dirty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altLang="en-US" sz="2400" i="1" kern="0" dirty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en-US" sz="2400" b="0" i="1" kern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  <m:r>
                                  <a:rPr lang="en-US" altLang="en-US" sz="2400" i="1" ker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altLang="ja-JP" sz="24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the </a:t>
                </a:r>
                <a:r>
                  <a:rPr lang="en-US" altLang="en-US" sz="2800" b="1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hybrid argument</a:t>
                </a:r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we have: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en-US" sz="2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en-US" sz="2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altLang="en-US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altLang="en-US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ja-JP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en-US" sz="2800" b="1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Key Intuition</a:t>
                </a:r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800" i="1" ker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outputs 1 more often given a pseudorandom </a:t>
                </a:r>
                <a14:m>
                  <m:oMath xmlns:m="http://schemas.openxmlformats.org/officeDocument/2006/math">
                    <m:r>
                      <a:rPr lang="en-US" altLang="en-US" sz="2800" b="0" i="1" kern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altLang="en-US" sz="2800" kern="0" dirty="0" err="1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bit than a random </a:t>
                </a:r>
                <a14:m>
                  <m:oMath xmlns:m="http://schemas.openxmlformats.org/officeDocument/2006/math">
                    <m:r>
                      <a:rPr lang="en-US" altLang="en-US" sz="2800" i="1" ker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altLang="en-US" sz="2800" kern="0" dirty="0" err="1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bit.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en-US" sz="2800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altLang="en-US" sz="2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altLang="en-US" sz="2800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gives us a “signal” as to whether a given bit is the correct </a:t>
                </a:r>
                <a14:m>
                  <m:oMath xmlns:m="http://schemas.openxmlformats.org/officeDocument/2006/math">
                    <m:r>
                      <a:rPr lang="en-US" altLang="en-US" sz="2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altLang="en-US" sz="2800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altLang="en-US" sz="2800" kern="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altLang="en-US" sz="2800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bit or not.</a:t>
                </a:r>
              </a:p>
            </p:txBody>
          </p:sp>
        </mc:Choice>
        <mc:Fallback xmlns="">
          <p:sp>
            <p:nvSpPr>
              <p:cNvPr id="42" name="Rectangle 3">
                <a:extLst>
                  <a:ext uri="{FF2B5EF4-FFF2-40B4-BE49-F238E27FC236}">
                    <a16:creationId xmlns:a16="http://schemas.microsoft.com/office/drawing/2014/main" id="{800D64DF-E238-F41D-97A1-67445FC83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4449" y="2938760"/>
                <a:ext cx="8427417" cy="3738265"/>
              </a:xfrm>
              <a:prstGeom prst="rect">
                <a:avLst/>
              </a:prstGeom>
              <a:blipFill>
                <a:blip r:embed="rId3"/>
                <a:stretch>
                  <a:fillRect l="-1504" t="-2034" b="-64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864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F2A9CC2-F445-7A8D-7821-7396AD78CF91}"/>
              </a:ext>
            </a:extLst>
          </p:cNvPr>
          <p:cNvGrpSpPr/>
          <p:nvPr/>
        </p:nvGrpSpPr>
        <p:grpSpPr>
          <a:xfrm>
            <a:off x="1147764" y="3681413"/>
            <a:ext cx="5638800" cy="461665"/>
            <a:chOff x="609600" y="3729335"/>
            <a:chExt cx="5638800" cy="461665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089231B0-F962-AAA8-9A46-21E591E98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3876972"/>
              <a:ext cx="1828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6" name="Rectangle 35">
              <a:extLst>
                <a:ext uri="{FF2B5EF4-FFF2-40B4-BE49-F238E27FC236}">
                  <a16:creationId xmlns:a16="http://schemas.microsoft.com/office/drawing/2014/main" id="{9E855C18-7E2A-06FF-8981-5031B8938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729335"/>
              <a:ext cx="4748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EC5C08EF-980B-8A7B-33F1-47C6A18CB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876972"/>
              <a:ext cx="21336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8" name="Line 37">
              <a:extLst>
                <a:ext uri="{FF2B5EF4-FFF2-40B4-BE49-F238E27FC236}">
                  <a16:creationId xmlns:a16="http://schemas.microsoft.com/office/drawing/2014/main" id="{0D0E36C9-9595-4A0C-AF90-5D7DA11AD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38">
              <a:extLst>
                <a:ext uri="{FF2B5EF4-FFF2-40B4-BE49-F238E27FC236}">
                  <a16:creationId xmlns:a16="http://schemas.microsoft.com/office/drawing/2014/main" id="{3A62B159-C3F6-326B-33E9-00277DF89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39">
              <a:extLst>
                <a:ext uri="{FF2B5EF4-FFF2-40B4-BE49-F238E27FC236}">
                  <a16:creationId xmlns:a16="http://schemas.microsoft.com/office/drawing/2014/main" id="{323A2A6D-A398-B065-F1C2-0A17751B6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40">
              <a:extLst>
                <a:ext uri="{FF2B5EF4-FFF2-40B4-BE49-F238E27FC236}">
                  <a16:creationId xmlns:a16="http://schemas.microsoft.com/office/drawing/2014/main" id="{0EC2FE5B-2457-D7A1-B97E-7C8A2EB35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41">
              <a:extLst>
                <a:ext uri="{FF2B5EF4-FFF2-40B4-BE49-F238E27FC236}">
                  <a16:creationId xmlns:a16="http://schemas.microsoft.com/office/drawing/2014/main" id="{53A59E23-C44C-1225-844F-114CC2846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42">
              <a:extLst>
                <a:ext uri="{FF2B5EF4-FFF2-40B4-BE49-F238E27FC236}">
                  <a16:creationId xmlns:a16="http://schemas.microsoft.com/office/drawing/2014/main" id="{3B29A96E-B462-0921-D7A7-CCB70767A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43">
              <a:extLst>
                <a:ext uri="{FF2B5EF4-FFF2-40B4-BE49-F238E27FC236}">
                  <a16:creationId xmlns:a16="http://schemas.microsoft.com/office/drawing/2014/main" id="{A050633E-CBA0-1726-0935-FC3E01B7A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44">
              <a:extLst>
                <a:ext uri="{FF2B5EF4-FFF2-40B4-BE49-F238E27FC236}">
                  <a16:creationId xmlns:a16="http://schemas.microsoft.com/office/drawing/2014/main" id="{C7BA87B2-14B8-5CCD-6ECC-1CD057C20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45">
              <a:extLst>
                <a:ext uri="{FF2B5EF4-FFF2-40B4-BE49-F238E27FC236}">
                  <a16:creationId xmlns:a16="http://schemas.microsoft.com/office/drawing/2014/main" id="{84EED35C-3DB3-A23B-0923-5478802556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46">
              <a:extLst>
                <a:ext uri="{FF2B5EF4-FFF2-40B4-BE49-F238E27FC236}">
                  <a16:creationId xmlns:a16="http://schemas.microsoft.com/office/drawing/2014/main" id="{B6F5A19D-7982-60B0-C885-67CED639D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7">
              <a:extLst>
                <a:ext uri="{FF2B5EF4-FFF2-40B4-BE49-F238E27FC236}">
                  <a16:creationId xmlns:a16="http://schemas.microsoft.com/office/drawing/2014/main" id="{7D58DFEF-18B2-D64F-7C65-372455BDE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48">
              <a:extLst>
                <a:ext uri="{FF2B5EF4-FFF2-40B4-BE49-F238E27FC236}">
                  <a16:creationId xmlns:a16="http://schemas.microsoft.com/office/drawing/2014/main" id="{0EDB3C3F-6356-BCB6-2294-56EABB7FE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003BA2C-DAC2-36D5-E555-92A8EB61C6B4}"/>
              </a:ext>
            </a:extLst>
          </p:cNvPr>
          <p:cNvGrpSpPr/>
          <p:nvPr/>
        </p:nvGrpSpPr>
        <p:grpSpPr>
          <a:xfrm>
            <a:off x="1133475" y="2381548"/>
            <a:ext cx="5653089" cy="461665"/>
            <a:chOff x="595311" y="3043535"/>
            <a:chExt cx="5653089" cy="461665"/>
          </a:xfrm>
        </p:grpSpPr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3CF29590-38A2-5CAC-1CF7-EE6201949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3195637"/>
              <a:ext cx="18288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22" name="Rectangle 34">
              <a:extLst>
                <a:ext uri="{FF2B5EF4-FFF2-40B4-BE49-F238E27FC236}">
                  <a16:creationId xmlns:a16="http://schemas.microsoft.com/office/drawing/2014/main" id="{11C4CA23-02CD-63DD-7C59-5A95DF393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1" y="3043535"/>
              <a:ext cx="6238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i-1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23" name="Rectangle 49">
              <a:extLst>
                <a:ext uri="{FF2B5EF4-FFF2-40B4-BE49-F238E27FC236}">
                  <a16:creationId xmlns:a16="http://schemas.microsoft.com/office/drawing/2014/main" id="{254FC813-CA3E-0601-EB4A-67FFF0BC2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3195637"/>
              <a:ext cx="21336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" name="Line 50">
              <a:extLst>
                <a:ext uri="{FF2B5EF4-FFF2-40B4-BE49-F238E27FC236}">
                  <a16:creationId xmlns:a16="http://schemas.microsoft.com/office/drawing/2014/main" id="{9020FC7B-BAEF-6D4E-A62A-69EE1DD10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0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51">
              <a:extLst>
                <a:ext uri="{FF2B5EF4-FFF2-40B4-BE49-F238E27FC236}">
                  <a16:creationId xmlns:a16="http://schemas.microsoft.com/office/drawing/2014/main" id="{3F7E1344-4BEF-1F6D-B6FE-3D84CFDC2C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52">
              <a:extLst>
                <a:ext uri="{FF2B5EF4-FFF2-40B4-BE49-F238E27FC236}">
                  <a16:creationId xmlns:a16="http://schemas.microsoft.com/office/drawing/2014/main" id="{25B62946-5E05-C3F4-309A-211D5F154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53">
              <a:extLst>
                <a:ext uri="{FF2B5EF4-FFF2-40B4-BE49-F238E27FC236}">
                  <a16:creationId xmlns:a16="http://schemas.microsoft.com/office/drawing/2014/main" id="{A6705C99-5DDD-126C-0E41-BE8B3B65BA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5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54">
              <a:extLst>
                <a:ext uri="{FF2B5EF4-FFF2-40B4-BE49-F238E27FC236}">
                  <a16:creationId xmlns:a16="http://schemas.microsoft.com/office/drawing/2014/main" id="{8B5E2DF1-32D7-33AA-E13D-683D7D49A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55">
              <a:extLst>
                <a:ext uri="{FF2B5EF4-FFF2-40B4-BE49-F238E27FC236}">
                  <a16:creationId xmlns:a16="http://schemas.microsoft.com/office/drawing/2014/main" id="{697FF9C5-2EDB-33D3-9E96-8116F0E19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6">
              <a:extLst>
                <a:ext uri="{FF2B5EF4-FFF2-40B4-BE49-F238E27FC236}">
                  <a16:creationId xmlns:a16="http://schemas.microsoft.com/office/drawing/2014/main" id="{9C835957-12FB-E7CA-13B6-39069AB47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7">
              <a:extLst>
                <a:ext uri="{FF2B5EF4-FFF2-40B4-BE49-F238E27FC236}">
                  <a16:creationId xmlns:a16="http://schemas.microsoft.com/office/drawing/2014/main" id="{ECE7BE88-BAEE-23F2-7748-AABFF5CC83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4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8">
              <a:extLst>
                <a:ext uri="{FF2B5EF4-FFF2-40B4-BE49-F238E27FC236}">
                  <a16:creationId xmlns:a16="http://schemas.microsoft.com/office/drawing/2014/main" id="{67496890-2057-1F47-A5B6-E5F3B7816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59">
              <a:extLst>
                <a:ext uri="{FF2B5EF4-FFF2-40B4-BE49-F238E27FC236}">
                  <a16:creationId xmlns:a16="http://schemas.microsoft.com/office/drawing/2014/main" id="{FC23C3D5-E316-9575-837C-32695997D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60">
              <a:extLst>
                <a:ext uri="{FF2B5EF4-FFF2-40B4-BE49-F238E27FC236}">
                  <a16:creationId xmlns:a16="http://schemas.microsoft.com/office/drawing/2014/main" id="{CC454FBC-B332-01A6-2AB2-A61630FB3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61">
              <a:extLst>
                <a:ext uri="{FF2B5EF4-FFF2-40B4-BE49-F238E27FC236}">
                  <a16:creationId xmlns:a16="http://schemas.microsoft.com/office/drawing/2014/main" id="{5F59E52B-29F6-17D5-47AE-BD11FA79F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Rectangle 5">
            <a:extLst>
              <a:ext uri="{FF2B5EF4-FFF2-40B4-BE49-F238E27FC236}">
                <a16:creationId xmlns:a16="http://schemas.microsoft.com/office/drawing/2014/main" id="{842FC481-AB0F-52A9-AA6C-1567D843D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492" y="643371"/>
            <a:ext cx="381001" cy="302269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9C520B24-3542-3AC4-CC30-08F08E9EA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492" y="1100571"/>
            <a:ext cx="381001" cy="30226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9DC65220-1EA9-1FA4-1A3F-D586800B0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0892" y="522755"/>
            <a:ext cx="1042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random</a:t>
            </a: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75CC81BE-EAC2-3A1D-C9DE-6919C4455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0892" y="975490"/>
            <a:ext cx="187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pseudorandom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9">
                <a:extLst>
                  <a:ext uri="{FF2B5EF4-FFF2-40B4-BE49-F238E27FC236}">
                    <a16:creationId xmlns:a16="http://schemas.microsoft.com/office/drawing/2014/main" id="{7FECD4A8-1256-4502-EC1D-9E009ED323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025" y="3781395"/>
                <a:ext cx="330356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20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1" name="Rectangle 9">
                <a:extLst>
                  <a:ext uri="{FF2B5EF4-FFF2-40B4-BE49-F238E27FC236}">
                    <a16:creationId xmlns:a16="http://schemas.microsoft.com/office/drawing/2014/main" id="{7FECD4A8-1256-4502-EC1D-9E009ED32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6025" y="3781395"/>
                <a:ext cx="330356" cy="400110"/>
              </a:xfrm>
              <a:prstGeom prst="rect">
                <a:avLst/>
              </a:prstGeom>
              <a:blipFill>
                <a:blip r:embed="rId2"/>
                <a:stretch>
                  <a:fillRect r="-7407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9">
                <a:extLst>
                  <a:ext uri="{FF2B5EF4-FFF2-40B4-BE49-F238E27FC236}">
                    <a16:creationId xmlns:a16="http://schemas.microsoft.com/office/drawing/2014/main" id="{2FEA075C-18C8-D4C6-FBE7-E05A6BF0A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025" y="2443103"/>
                <a:ext cx="330356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en-US" sz="20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2" name="Rectangle 9">
                <a:extLst>
                  <a:ext uri="{FF2B5EF4-FFF2-40B4-BE49-F238E27FC236}">
                    <a16:creationId xmlns:a16="http://schemas.microsoft.com/office/drawing/2014/main" id="{2FEA075C-18C8-D4C6-FBE7-E05A6BF0A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66025" y="2443103"/>
                <a:ext cx="33035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Down Arrow 42">
            <a:extLst>
              <a:ext uri="{FF2B5EF4-FFF2-40B4-BE49-F238E27FC236}">
                <a16:creationId xmlns:a16="http://schemas.microsoft.com/office/drawing/2014/main" id="{81C187FB-8D6C-FD6E-E026-2AD53F359B98}"/>
              </a:ext>
            </a:extLst>
          </p:cNvPr>
          <p:cNvSpPr/>
          <p:nvPr/>
        </p:nvSpPr>
        <p:spPr bwMode="auto">
          <a:xfrm>
            <a:off x="7700963" y="1090613"/>
            <a:ext cx="241051" cy="4252556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9">
                <a:extLst>
                  <a:ext uri="{FF2B5EF4-FFF2-40B4-BE49-F238E27FC236}">
                    <a16:creationId xmlns:a16="http://schemas.microsoft.com/office/drawing/2014/main" id="{5A12CA23-0FB2-D8BD-B8D0-7926547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2016" y="2976503"/>
                <a:ext cx="2030659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en-US" sz="2000" b="0" i="0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en-US" altLang="en-US" sz="20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4" name="Rectangle 9">
                <a:extLst>
                  <a:ext uri="{FF2B5EF4-FFF2-40B4-BE49-F238E27FC236}">
                    <a16:creationId xmlns:a16="http://schemas.microsoft.com/office/drawing/2014/main" id="{5A12CA23-0FB2-D8BD-B8D0-792654702A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016" y="2976503"/>
                <a:ext cx="2030659" cy="400110"/>
              </a:xfrm>
              <a:prstGeom prst="rect">
                <a:avLst/>
              </a:prstGeom>
              <a:blipFill>
                <a:blip r:embed="rId4"/>
                <a:stretch>
                  <a:fillRect b="-218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9">
                <a:extLst>
                  <a:ext uri="{FF2B5EF4-FFF2-40B4-BE49-F238E27FC236}">
                    <a16:creationId xmlns:a16="http://schemas.microsoft.com/office/drawing/2014/main" id="{746635A7-10A7-CE81-A71A-BD9BD0568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8075" y="5482400"/>
                <a:ext cx="2030659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000" dirty="0">
                    <a:latin typeface="Arial Narrow" panose="020B0606020202030204" pitchFamily="34" charset="0"/>
                  </a:rPr>
                  <a:t> random bit</a:t>
                </a:r>
              </a:p>
            </p:txBody>
          </p:sp>
        </mc:Choice>
        <mc:Fallback xmlns="">
          <p:sp>
            <p:nvSpPr>
              <p:cNvPr id="45" name="Rectangle 9">
                <a:extLst>
                  <a:ext uri="{FF2B5EF4-FFF2-40B4-BE49-F238E27FC236}">
                    <a16:creationId xmlns:a16="http://schemas.microsoft.com/office/drawing/2014/main" id="{746635A7-10A7-CE81-A71A-BD9BD05689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8075" y="5482400"/>
                <a:ext cx="2030659" cy="400110"/>
              </a:xfrm>
              <a:prstGeom prst="rect">
                <a:avLst/>
              </a:prstGeom>
              <a:blipFill>
                <a:blip r:embed="rId5"/>
                <a:stretch>
                  <a:fillRect t="-6061" b="-24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9">
                <a:extLst>
                  <a:ext uri="{FF2B5EF4-FFF2-40B4-BE49-F238E27FC236}">
                    <a16:creationId xmlns:a16="http://schemas.microsoft.com/office/drawing/2014/main" id="{D721A8AF-AD29-C801-6D85-5E12D8A5E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8075" y="5872103"/>
                <a:ext cx="2743200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000" dirty="0">
                    <a:latin typeface="Arial Narrow" panose="020B0606020202030204" pitchFamily="34" charset="0"/>
                  </a:rPr>
                  <a:t> </a:t>
                </a:r>
                <a:r>
                  <a:rPr lang="en-US" altLang="en-US" sz="2000" dirty="0" err="1">
                    <a:latin typeface="Arial Narrow" panose="020B0606020202030204" pitchFamily="34" charset="0"/>
                  </a:rPr>
                  <a:t>i-th</a:t>
                </a:r>
                <a:r>
                  <a:rPr lang="en-US" altLang="en-US" sz="2000" dirty="0">
                    <a:latin typeface="Arial Narrow" panose="020B0606020202030204" pitchFamily="34" charset="0"/>
                  </a:rPr>
                  <a:t> pseudorandom bit</a:t>
                </a:r>
              </a:p>
            </p:txBody>
          </p:sp>
        </mc:Choice>
        <mc:Fallback xmlns="">
          <p:sp>
            <p:nvSpPr>
              <p:cNvPr id="46" name="Rectangle 9">
                <a:extLst>
                  <a:ext uri="{FF2B5EF4-FFF2-40B4-BE49-F238E27FC236}">
                    <a16:creationId xmlns:a16="http://schemas.microsoft.com/office/drawing/2014/main" id="{D721A8AF-AD29-C801-6D85-5E12D8A5ED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8075" y="5872103"/>
                <a:ext cx="2743200" cy="400110"/>
              </a:xfrm>
              <a:prstGeom prst="rect">
                <a:avLst/>
              </a:prstGeom>
              <a:blipFill>
                <a:blip r:embed="rId6"/>
                <a:stretch>
                  <a:fillRect t="-9375" b="-28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143B7F-B90B-0DB6-358C-D7B84003A175}"/>
              </a:ext>
            </a:extLst>
          </p:cNvPr>
          <p:cNvCxnSpPr/>
          <p:nvPr/>
        </p:nvCxnSpPr>
        <p:spPr bwMode="auto">
          <a:xfrm>
            <a:off x="7659936" y="2690813"/>
            <a:ext cx="2553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76A83F7-471E-EFD3-0CF4-7AE27AAB15E3}"/>
                  </a:ext>
                </a:extLst>
              </p:cNvPr>
              <p:cNvSpPr/>
              <p:nvPr/>
            </p:nvSpPr>
            <p:spPr>
              <a:xfrm>
                <a:off x="7000875" y="2425389"/>
                <a:ext cx="8093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dirty="0">
                    <a:latin typeface="Arial Narrow" panose="020B0606020202030204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76A83F7-471E-EFD3-0CF4-7AE27AAB1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5" y="2425389"/>
                <a:ext cx="80932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B607A15-DD00-43AA-9EE4-C6CC1E81ED54}"/>
              </a:ext>
            </a:extLst>
          </p:cNvPr>
          <p:cNvCxnSpPr/>
          <p:nvPr/>
        </p:nvCxnSpPr>
        <p:spPr bwMode="auto">
          <a:xfrm>
            <a:off x="7655115" y="3953747"/>
            <a:ext cx="2553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9AA282-1889-F1D4-A21B-B0D2F8F900A8}"/>
                  </a:ext>
                </a:extLst>
              </p:cNvPr>
              <p:cNvSpPr/>
              <p:nvPr/>
            </p:nvSpPr>
            <p:spPr>
              <a:xfrm>
                <a:off x="7196066" y="3688323"/>
                <a:ext cx="515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latin typeface="Arial Narrow" panose="020B0606020202030204" pitchFamily="34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E9AA282-1889-F1D4-A21B-B0D2F8F90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066" y="3688323"/>
                <a:ext cx="51597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3">
                <a:extLst>
                  <a:ext uri="{FF2B5EF4-FFF2-40B4-BE49-F238E27FC236}">
                    <a16:creationId xmlns:a16="http://schemas.microsoft.com/office/drawing/2014/main" id="{EDDD105D-CDBE-F6D8-EC22-04776CC0AC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4874" y="811231"/>
                <a:ext cx="3908908" cy="565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know: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en-US" sz="24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alt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alt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ja-JP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1" name="Rectangle 3">
                <a:extLst>
                  <a:ext uri="{FF2B5EF4-FFF2-40B4-BE49-F238E27FC236}">
                    <a16:creationId xmlns:a16="http://schemas.microsoft.com/office/drawing/2014/main" id="{EDDD105D-CDBE-F6D8-EC22-04776CC0A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4874" y="811231"/>
                <a:ext cx="3908908" cy="565866"/>
              </a:xfrm>
              <a:prstGeom prst="rect">
                <a:avLst/>
              </a:prstGeom>
              <a:blipFill>
                <a:blip r:embed="rId9"/>
                <a:stretch>
                  <a:fillRect l="-2589" t="-6522" b="-65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9">
            <a:extLst>
              <a:ext uri="{FF2B5EF4-FFF2-40B4-BE49-F238E27FC236}">
                <a16:creationId xmlns:a16="http://schemas.microsoft.com/office/drawing/2014/main" id="{DA6D57AA-AFB7-A1EA-5AB9-528CBDA84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599" y="4718495"/>
            <a:ext cx="203065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Define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B8DF88-3EA6-D771-4E8A-DFD1E54FF1EB}"/>
              </a:ext>
            </a:extLst>
          </p:cNvPr>
          <p:cNvGrpSpPr/>
          <p:nvPr/>
        </p:nvGrpSpPr>
        <p:grpSpPr>
          <a:xfrm>
            <a:off x="1223964" y="5128915"/>
            <a:ext cx="5638800" cy="461665"/>
            <a:chOff x="395289" y="5257502"/>
            <a:chExt cx="5638800" cy="4616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37ADD02-7303-5336-E3BD-5B0ABAEC5655}"/>
                </a:ext>
              </a:extLst>
            </p:cNvPr>
            <p:cNvGrpSpPr/>
            <p:nvPr/>
          </p:nvGrpSpPr>
          <p:grpSpPr>
            <a:xfrm>
              <a:off x="395289" y="5257502"/>
              <a:ext cx="5638800" cy="461665"/>
              <a:chOff x="609600" y="3729335"/>
              <a:chExt cx="5638800" cy="461665"/>
            </a:xfrm>
          </p:grpSpPr>
          <p:sp>
            <p:nvSpPr>
              <p:cNvPr id="56" name="Rectangle 5">
                <a:extLst>
                  <a:ext uri="{FF2B5EF4-FFF2-40B4-BE49-F238E27FC236}">
                    <a16:creationId xmlns:a16="http://schemas.microsoft.com/office/drawing/2014/main" id="{EA9C16FF-29C0-3604-012B-A778EFA31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600" y="3876972"/>
                <a:ext cx="1828800" cy="304800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35">
                    <a:extLst>
                      <a:ext uri="{FF2B5EF4-FFF2-40B4-BE49-F238E27FC236}">
                        <a16:creationId xmlns:a16="http://schemas.microsoft.com/office/drawing/2014/main" id="{3363DABA-80F2-7C7A-94F3-B6FCD83FE5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729335"/>
                    <a:ext cx="560603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altLang="en-US" dirty="0">
                        <a:latin typeface="Arial Narrow" panose="020B0606020202030204" pitchFamily="34" charset="0"/>
                      </a:rPr>
                      <a:t>:</a:t>
                    </a:r>
                  </a:p>
                </p:txBody>
              </p:sp>
            </mc:Choice>
            <mc:Fallback xmlns="">
              <p:sp>
                <p:nvSpPr>
                  <p:cNvPr id="78" name="Rectangle 35">
                    <a:extLst>
                      <a:ext uri="{FF2B5EF4-FFF2-40B4-BE49-F238E27FC236}">
                        <a16:creationId xmlns:a16="http://schemas.microsoft.com/office/drawing/2014/main" id="{3F171D38-89EA-5340-8B9D-D9F6D5B02D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09600" y="3729335"/>
                    <a:ext cx="560603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222" t="-10526" r="-15556" b="-26316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Rectangle 36">
                <a:extLst>
                  <a:ext uri="{FF2B5EF4-FFF2-40B4-BE49-F238E27FC236}">
                    <a16:creationId xmlns:a16="http://schemas.microsoft.com/office/drawing/2014/main" id="{9EE1B175-643D-DDD6-D2C1-96E5F42B1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0" y="3876972"/>
                <a:ext cx="2133600" cy="3048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aseline="30000">
                    <a:latin typeface="Comic Sans MS" panose="030F0702030302020204" pitchFamily="66" charset="0"/>
                  </a:rPr>
                  <a:t>    </a:t>
                </a:r>
              </a:p>
            </p:txBody>
          </p:sp>
          <p:sp>
            <p:nvSpPr>
              <p:cNvPr id="59" name="Line 37">
                <a:extLst>
                  <a:ext uri="{FF2B5EF4-FFF2-40B4-BE49-F238E27FC236}">
                    <a16:creationId xmlns:a16="http://schemas.microsoft.com/office/drawing/2014/main" id="{63E726B3-52BB-C291-3309-0E9CB88DB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38">
                <a:extLst>
                  <a:ext uri="{FF2B5EF4-FFF2-40B4-BE49-F238E27FC236}">
                    <a16:creationId xmlns:a16="http://schemas.microsoft.com/office/drawing/2014/main" id="{CC7263EB-CCA6-CF17-56D4-0278B16900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56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39">
                <a:extLst>
                  <a:ext uri="{FF2B5EF4-FFF2-40B4-BE49-F238E27FC236}">
                    <a16:creationId xmlns:a16="http://schemas.microsoft.com/office/drawing/2014/main" id="{580D76AC-C676-3EE9-FFEA-4A9589A3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4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40">
                <a:extLst>
                  <a:ext uri="{FF2B5EF4-FFF2-40B4-BE49-F238E27FC236}">
                    <a16:creationId xmlns:a16="http://schemas.microsoft.com/office/drawing/2014/main" id="{E7EC6AD7-1061-06A3-F103-96C772392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2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41">
                <a:extLst>
                  <a:ext uri="{FF2B5EF4-FFF2-40B4-BE49-F238E27FC236}">
                    <a16:creationId xmlns:a16="http://schemas.microsoft.com/office/drawing/2014/main" id="{ECA1B918-5501-7BC2-8E9A-6F541D4BCC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00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42">
                <a:extLst>
                  <a:ext uri="{FF2B5EF4-FFF2-40B4-BE49-F238E27FC236}">
                    <a16:creationId xmlns:a16="http://schemas.microsoft.com/office/drawing/2014/main" id="{351BF8CC-85AE-2ACF-5783-1C0577B928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43">
                <a:extLst>
                  <a:ext uri="{FF2B5EF4-FFF2-40B4-BE49-F238E27FC236}">
                    <a16:creationId xmlns:a16="http://schemas.microsoft.com/office/drawing/2014/main" id="{2A455CC3-1405-4965-EC8F-DE90B8E65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96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44">
                <a:extLst>
                  <a:ext uri="{FF2B5EF4-FFF2-40B4-BE49-F238E27FC236}">
                    <a16:creationId xmlns:a16="http://schemas.microsoft.com/office/drawing/2014/main" id="{57B4BD8F-B212-7362-9460-C39A1124B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4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45">
                <a:extLst>
                  <a:ext uri="{FF2B5EF4-FFF2-40B4-BE49-F238E27FC236}">
                    <a16:creationId xmlns:a16="http://schemas.microsoft.com/office/drawing/2014/main" id="{B21AE38C-91E6-A9B3-E5C0-3270A85321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46">
                <a:extLst>
                  <a:ext uri="{FF2B5EF4-FFF2-40B4-BE49-F238E27FC236}">
                    <a16:creationId xmlns:a16="http://schemas.microsoft.com/office/drawing/2014/main" id="{C23E26F9-2CC5-2422-7A35-C3AFC3247F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40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47">
                <a:extLst>
                  <a:ext uri="{FF2B5EF4-FFF2-40B4-BE49-F238E27FC236}">
                    <a16:creationId xmlns:a16="http://schemas.microsoft.com/office/drawing/2014/main" id="{BA748D31-E74D-08E6-28C8-BA9902DFD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48">
                <a:extLst>
                  <a:ext uri="{FF2B5EF4-FFF2-40B4-BE49-F238E27FC236}">
                    <a16:creationId xmlns:a16="http://schemas.microsoft.com/office/drawing/2014/main" id="{3D762281-70E5-BDBD-F03F-8706299CB8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36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9">
                  <a:extLst>
                    <a:ext uri="{FF2B5EF4-FFF2-40B4-BE49-F238E27FC236}">
                      <a16:creationId xmlns:a16="http://schemas.microsoft.com/office/drawing/2014/main" id="{49C5C95D-C9B8-A7AC-34EC-3D2AC4C48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3034" y="5319057"/>
                  <a:ext cx="330356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en-US" sz="2000" dirty="0">
                                <a:latin typeface="Arial Narrow" panose="020B0606020202030204" pitchFamily="34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altLang="en-US" sz="2000" dirty="0">
                    <a:latin typeface="Arial Narrow" panose="020B0606020202030204" pitchFamily="34" charset="0"/>
                  </a:endParaRPr>
                </a:p>
              </p:txBody>
            </p:sp>
          </mc:Choice>
          <mc:Fallback xmlns="">
            <p:sp>
              <p:nvSpPr>
                <p:cNvPr id="95" name="Rectangle 9">
                  <a:extLst>
                    <a:ext uri="{FF2B5EF4-FFF2-40B4-BE49-F238E27FC236}">
                      <a16:creationId xmlns:a16="http://schemas.microsoft.com/office/drawing/2014/main" id="{4473B65E-9F3F-6B49-899E-70E2962A6E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13034" y="5319057"/>
                  <a:ext cx="330356" cy="400110"/>
                </a:xfrm>
                <a:prstGeom prst="rect">
                  <a:avLst/>
                </a:prstGeom>
                <a:blipFill>
                  <a:blip r:embed="rId12"/>
                  <a:stretch>
                    <a:fillRect t="-3125" r="-48148" b="-187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49F4165A-602D-582E-4E26-0F7F52882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81875" y="6272213"/>
                <a:ext cx="1676400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en-US" sz="2000" dirty="0">
                              <a:latin typeface="Arial Narrow" panose="020B0606020202030204" pitchFamily="34" charset="0"/>
                            </a:rPr>
                            <m:t> </m:t>
                          </m:r>
                        </m:e>
                      </m:acc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20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71" name="Rectangle 9">
                <a:extLst>
                  <a:ext uri="{FF2B5EF4-FFF2-40B4-BE49-F238E27FC236}">
                    <a16:creationId xmlns:a16="http://schemas.microsoft.com/office/drawing/2014/main" id="{49F4165A-602D-582E-4E26-0F7F528825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1875" y="6272213"/>
                <a:ext cx="1676400" cy="40011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35">
                <a:extLst>
                  <a:ext uri="{FF2B5EF4-FFF2-40B4-BE49-F238E27FC236}">
                    <a16:creationId xmlns:a16="http://schemas.microsoft.com/office/drawing/2014/main" id="{F54AE88A-BEA7-1CFD-DCED-4455BF22E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410" y="5882510"/>
                <a:ext cx="294554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en-US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72" name="Rectangle 35">
                <a:extLst>
                  <a:ext uri="{FF2B5EF4-FFF2-40B4-BE49-F238E27FC236}">
                    <a16:creationId xmlns:a16="http://schemas.microsoft.com/office/drawing/2014/main" id="{F54AE88A-BEA7-1CFD-DCED-4455BF22ED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7410" y="5882510"/>
                <a:ext cx="2945543" cy="461665"/>
              </a:xfrm>
              <a:prstGeom prst="rect">
                <a:avLst/>
              </a:prstGeom>
              <a:blipFill>
                <a:blip r:embed="rId14"/>
                <a:stretch>
                  <a:fillRect b="-162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E6B71A3-4B85-C572-0BA8-D4B78725D9F5}"/>
              </a:ext>
            </a:extLst>
          </p:cNvPr>
          <p:cNvCxnSpPr/>
          <p:nvPr/>
        </p:nvCxnSpPr>
        <p:spPr bwMode="auto">
          <a:xfrm>
            <a:off x="7659936" y="1676512"/>
            <a:ext cx="2553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DF4CD56-487D-7493-ACF4-1106A2C99E35}"/>
                  </a:ext>
                </a:extLst>
              </p:cNvPr>
              <p:cNvSpPr/>
              <p:nvPr/>
            </p:nvSpPr>
            <p:spPr>
              <a:xfrm>
                <a:off x="7164289" y="1411088"/>
                <a:ext cx="5223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DF4CD56-487D-7493-ACF4-1106A2C99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9" y="1411088"/>
                <a:ext cx="522386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A0D59BF1-0C06-B7A1-2C5E-44CCEAA52A6C}"/>
              </a:ext>
            </a:extLst>
          </p:cNvPr>
          <p:cNvGrpSpPr/>
          <p:nvPr/>
        </p:nvGrpSpPr>
        <p:grpSpPr>
          <a:xfrm>
            <a:off x="1133475" y="4282109"/>
            <a:ext cx="8427418" cy="1228130"/>
            <a:chOff x="457199" y="2967335"/>
            <a:chExt cx="8427418" cy="1228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3">
                  <a:extLst>
                    <a:ext uri="{FF2B5EF4-FFF2-40B4-BE49-F238E27FC236}">
                      <a16:creationId xmlns:a16="http://schemas.microsoft.com/office/drawing/2014/main" id="{8358617A-4E85-E927-7D11-D50374441C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199" y="2967335"/>
                  <a:ext cx="8427417" cy="6140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spcAft>
                      <a:spcPts val="1200"/>
                    </a:spcAft>
                    <a:buNone/>
                  </a:pPr>
                  <a:r>
                    <a:rPr lang="en-US" altLang="en-US" sz="2800" b="1" kern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Claim: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</a:rPr>
                        <m:t>)/2</m:t>
                      </m:r>
                    </m:oMath>
                  </a14:m>
                  <a:endParaRPr lang="en-US" altLang="ja-JP" sz="2800" kern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Rectangle 3">
                  <a:extLst>
                    <a:ext uri="{FF2B5EF4-FFF2-40B4-BE49-F238E27FC236}">
                      <a16:creationId xmlns:a16="http://schemas.microsoft.com/office/drawing/2014/main" id="{BDEBF249-7B85-6145-BD6C-4191A5375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199" y="2967335"/>
                  <a:ext cx="8427417" cy="614065"/>
                </a:xfrm>
                <a:prstGeom prst="rect">
                  <a:avLst/>
                </a:prstGeom>
                <a:blipFill>
                  <a:blip r:embed="rId16"/>
                  <a:stretch>
                    <a:fillRect l="-1657" t="-10000" b="-1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3">
                  <a:extLst>
                    <a:ext uri="{FF2B5EF4-FFF2-40B4-BE49-F238E27FC236}">
                      <a16:creationId xmlns:a16="http://schemas.microsoft.com/office/drawing/2014/main" id="{2D3C6BBA-C8B4-36A3-9183-71DD952F2B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3581400"/>
                  <a:ext cx="8427417" cy="6140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spcAft>
                      <a:spcPts val="1200"/>
                    </a:spcAft>
                    <a:buNone/>
                  </a:pPr>
                  <a:r>
                    <a:rPr lang="en-US" altLang="en-US" sz="2800" b="1" kern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Corollary</a:t>
                  </a:r>
                  <a:r>
                    <a:rPr lang="en-US" sz="2800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28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(*)</a:t>
                  </a:r>
                  <a:r>
                    <a:rPr lang="en-US" altLang="en-US" sz="2800" b="1" kern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ja-JP" sz="2800" kern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02" name="Rectangle 3">
                  <a:extLst>
                    <a:ext uri="{FF2B5EF4-FFF2-40B4-BE49-F238E27FC236}">
                      <a16:creationId xmlns:a16="http://schemas.microsoft.com/office/drawing/2014/main" id="{CE620CAB-D809-7044-8CD6-C5AABFDAA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00" y="3581400"/>
                  <a:ext cx="8427417" cy="614065"/>
                </a:xfrm>
                <a:prstGeom prst="rect">
                  <a:avLst/>
                </a:prstGeom>
                <a:blipFill>
                  <a:blip r:embed="rId17"/>
                  <a:stretch>
                    <a:fillRect l="-1657" t="-12245" b="-1020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8" name="Rectangle 3">
            <a:extLst>
              <a:ext uri="{FF2B5EF4-FFF2-40B4-BE49-F238E27FC236}">
                <a16:creationId xmlns:a16="http://schemas.microsoft.com/office/drawing/2014/main" id="{A98EE925-8D72-350B-93B3-3F46060D6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411" y="5752063"/>
            <a:ext cx="65377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en-US" sz="2800" kern="0" dirty="0">
                <a:latin typeface="Calibri" panose="020F0502020204030204" pitchFamily="34" charset="0"/>
                <a:cs typeface="Calibri" panose="020F0502020204030204" pitchFamily="34" charset="0"/>
              </a:rPr>
              <a:t>So, Takeaway: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says “1” more often when fed with the “right bit” than the “wrong bit”.</a:t>
            </a:r>
            <a:endParaRPr lang="en-US" altLang="ja-JP" sz="2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07 L -0.00846 -0.5636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" y="-2821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2" grpId="1" animBg="1"/>
      <p:bldP spid="71" grpId="0" animBg="1"/>
      <p:bldP spid="72" grpId="0"/>
      <p:bldP spid="72" grpId="1"/>
      <p:bldP spid="74" grpId="0"/>
      <p:bldP spid="7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2322-CEF9-B53C-BC8E-3F50345B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Predictor 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325A2-A04D-E0B4-CC48-F92BF18F3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Idea: </a:t>
                </a:r>
                <a:r>
                  <a:rPr lang="en-US" altLang="en-US" sz="28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The predictor is given the first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𝑖</m:t>
                    </m:r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−1</m:t>
                    </m:r>
                  </m:oMath>
                </a14:m>
                <a:r>
                  <a:rPr lang="en-US" altLang="en-US" sz="28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pseudorandom bits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) and needs to guess the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𝑖</m:t>
                    </m:r>
                  </m:oMath>
                </a14:m>
                <a:r>
                  <a:rPr lang="en-US" altLang="en-US" sz="28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-</a:t>
                </a:r>
                <a:r>
                  <a:rPr lang="en-US" altLang="en-US" sz="2800" dirty="0" err="1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</a:t>
                </a:r>
                <a:r>
                  <a:rPr lang="en-US" altLang="en-US" sz="28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bit.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325A2-A04D-E0B4-CC48-F92BF18F3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3970BB1-DBCD-E773-01B9-5E1F18DACF08}"/>
              </a:ext>
            </a:extLst>
          </p:cNvPr>
          <p:cNvSpPr/>
          <p:nvPr/>
        </p:nvSpPr>
        <p:spPr>
          <a:xfrm>
            <a:off x="838199" y="3198167"/>
            <a:ext cx="9948863" cy="2590800"/>
          </a:xfrm>
          <a:prstGeom prst="rect">
            <a:avLst/>
          </a:prstGeom>
          <a:solidFill>
            <a:srgbClr val="4F81BD">
              <a:alpha val="11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AC8117-286C-E1BD-DB55-1E51795E5793}"/>
              </a:ext>
            </a:extLst>
          </p:cNvPr>
          <p:cNvSpPr/>
          <p:nvPr/>
        </p:nvSpPr>
        <p:spPr>
          <a:xfrm>
            <a:off x="967479" y="3198167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latin typeface="Calibri"/>
              </a:rPr>
              <a:t>The Predictor P works as follows: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C941889-5B9C-5FFF-4015-EE85EBFA3560}"/>
                  </a:ext>
                </a:extLst>
              </p:cNvPr>
              <p:cNvSpPr/>
              <p:nvPr/>
            </p:nvSpPr>
            <p:spPr>
              <a:xfrm>
                <a:off x="982216" y="3630215"/>
                <a:ext cx="75608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1. Pick a random bit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C941889-5B9C-5FFF-4015-EE85EBFA3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16" y="3630215"/>
                <a:ext cx="7560840" cy="461665"/>
              </a:xfrm>
              <a:prstGeom prst="rect">
                <a:avLst/>
              </a:prstGeom>
              <a:blipFill>
                <a:blip r:embed="rId3"/>
                <a:stretch>
                  <a:fillRect l="-1342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301E73-D0F4-B4D0-B5D5-3D61DF5A8836}"/>
                  </a:ext>
                </a:extLst>
              </p:cNvPr>
              <p:cNvSpPr/>
              <p:nvPr/>
            </p:nvSpPr>
            <p:spPr>
              <a:xfrm>
                <a:off x="982216" y="4722516"/>
                <a:ext cx="9661972" cy="839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3.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says “1”, 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as the prediction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and 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says “0”, output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m:rPr>
                        <m:nor/>
                      </m:rPr>
                      <a:rPr lang="en-US" sz="24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libri"/>
                      </a:rPr>
                      <m:t>as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libri"/>
                      </a:rPr>
                      <m:t>the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libri"/>
                      </a:rPr>
                      <m:t>prediction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libri"/>
                      </a:rPr>
                      <m:t>for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301E73-D0F4-B4D0-B5D5-3D61DF5A8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16" y="4722516"/>
                <a:ext cx="9661972" cy="839140"/>
              </a:xfrm>
              <a:prstGeom prst="rect">
                <a:avLst/>
              </a:prstGeom>
              <a:blipFill>
                <a:blip r:embed="rId4"/>
                <a:stretch>
                  <a:fillRect l="-1050" t="-454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990726-058C-5ECD-8419-EFE9715C1688}"/>
                  </a:ext>
                </a:extLst>
              </p:cNvPr>
              <p:cNvSpPr/>
              <p:nvPr/>
            </p:nvSpPr>
            <p:spPr>
              <a:xfrm>
                <a:off x="967479" y="4149079"/>
                <a:ext cx="899090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eed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with input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…</a:t>
                </a:r>
                <a:r>
                  <a:rPr lang="en-US" alt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’s are random) </a:t>
                </a:r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990726-058C-5ECD-8419-EFE9715C16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79" y="4149079"/>
                <a:ext cx="8990909" cy="461665"/>
              </a:xfrm>
              <a:prstGeom prst="rect">
                <a:avLst/>
              </a:prstGeom>
              <a:blipFill>
                <a:blip r:embed="rId5"/>
                <a:stretch>
                  <a:fillRect l="-112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77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1F61-D053-B8FA-5591-A0ADC8A4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48E7DD-70C8-FECC-D57F-7F93B0035EB0}"/>
                  </a:ext>
                </a:extLst>
              </p:cNvPr>
              <p:cNvSpPr/>
              <p:nvPr/>
            </p:nvSpPr>
            <p:spPr>
              <a:xfrm>
                <a:off x="0" y="1395864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):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48E7DD-70C8-FECC-D57F-7F93B0035E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95864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AD34D61-A90A-CD26-9043-93AD0A88EE9D}"/>
                  </a:ext>
                </a:extLst>
              </p:cNvPr>
              <p:cNvSpPr/>
              <p:nvPr/>
            </p:nvSpPr>
            <p:spPr>
              <a:xfrm>
                <a:off x="-833453" y="1975133"/>
                <a:ext cx="1064039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=1| 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</m:e>
                      </m:func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AD34D61-A90A-CD26-9043-93AD0A88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3453" y="1975133"/>
                <a:ext cx="10640397" cy="830997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1EE07C2-C3EC-1E33-4649-850B294A404F}"/>
                  </a:ext>
                </a:extLst>
              </p:cNvPr>
              <p:cNvSpPr/>
              <p:nvPr/>
            </p:nvSpPr>
            <p:spPr>
              <a:xfrm>
                <a:off x="766760" y="2923734"/>
                <a:ext cx="11077575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=1|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</m:e>
                      </m:func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1EE07C2-C3EC-1E33-4649-850B294A4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60" y="2923734"/>
                <a:ext cx="11077575" cy="783804"/>
              </a:xfrm>
              <a:prstGeom prst="rect">
                <a:avLst/>
              </a:prstGeom>
              <a:blipFill>
                <a:blip r:embed="rId5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712B0A-A3A9-9681-5FF2-0ED1296C981D}"/>
                  </a:ext>
                </a:extLst>
              </p:cNvPr>
              <p:cNvSpPr/>
              <p:nvPr/>
            </p:nvSpPr>
            <p:spPr>
              <a:xfrm>
                <a:off x="153970" y="3957368"/>
                <a:ext cx="10490214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sz="24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</m:e>
                      </m:func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kumimoji="0" lang="en-US" alt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0" lang="en-US" alt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712B0A-A3A9-9681-5FF2-0ED1296C9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70" y="3957368"/>
                <a:ext cx="10490214" cy="783804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124A50-AEE5-BC7B-B635-E99B248C0BB2}"/>
                  </a:ext>
                </a:extLst>
              </p:cNvPr>
              <p:cNvSpPr/>
              <p:nvPr/>
            </p:nvSpPr>
            <p:spPr>
              <a:xfrm>
                <a:off x="-490362" y="4924132"/>
                <a:ext cx="12363273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124A50-AEE5-BC7B-B635-E99B248C0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0362" y="4924132"/>
                <a:ext cx="12363273" cy="783804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14BE9B-CCCD-436C-9025-38394D153FF5}"/>
                  </a:ext>
                </a:extLst>
              </p:cNvPr>
              <p:cNvSpPr/>
              <p:nvPr/>
            </p:nvSpPr>
            <p:spPr>
              <a:xfrm>
                <a:off x="1119130" y="5839706"/>
                <a:ext cx="2002326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func>
                        <m:func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den>
                          </m:f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fName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/(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𝒎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  <m:d>
                            <m:dPr>
                              <m:ctrl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𝒏</m:t>
                              </m:r>
                            </m:e>
                          </m:d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814BE9B-CCCD-436C-9025-38394D153F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30" y="5839706"/>
                <a:ext cx="2002326" cy="783804"/>
              </a:xfrm>
              <a:prstGeom prst="rect">
                <a:avLst/>
              </a:prstGeom>
              <a:blipFill>
                <a:blip r:embed="rId8"/>
                <a:stretch>
                  <a:fillRect l="-1266" r="-44304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01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D2D8-36F0-C266-DB8C-0C9B956A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1-bit to Many-bit Extension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D916936-A697-9E4E-7A9B-16CF73E06E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8200" y="1690688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D916936-A697-9E4E-7A9B-16CF73E06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8208912" cy="843221"/>
              </a:xfrm>
              <a:prstGeom prst="rect">
                <a:avLst/>
              </a:prstGeom>
              <a:blipFill>
                <a:blip r:embed="rId2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5024BC4-DBCA-1F8D-D74D-51B5C56899E1}"/>
              </a:ext>
            </a:extLst>
          </p:cNvPr>
          <p:cNvGrpSpPr/>
          <p:nvPr/>
        </p:nvGrpSpPr>
        <p:grpSpPr>
          <a:xfrm>
            <a:off x="832974" y="4509291"/>
            <a:ext cx="4427984" cy="1029278"/>
            <a:chOff x="0" y="4415946"/>
            <a:chExt cx="4427984" cy="102927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1C404E6-9D71-AD64-4CE6-B1D0ED77F997}"/>
                </a:ext>
              </a:extLst>
            </p:cNvPr>
            <p:cNvSpPr/>
            <p:nvPr/>
          </p:nvSpPr>
          <p:spPr>
            <a:xfrm>
              <a:off x="15476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3">
              <a:extLst>
                <a:ext uri="{FF2B5EF4-FFF2-40B4-BE49-F238E27FC236}">
                  <a16:creationId xmlns:a16="http://schemas.microsoft.com/office/drawing/2014/main" id="{F50DC244-44CB-2242-23FB-2F6E678E068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456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B9B81F-C518-3882-E65A-A83F5982FB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586" y="5013176"/>
              <a:ext cx="70207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63">
                  <a:extLst>
                    <a:ext uri="{FF2B5EF4-FFF2-40B4-BE49-F238E27FC236}">
                      <a16:creationId xmlns:a16="http://schemas.microsoft.com/office/drawing/2014/main" id="{8960333C-83AC-B392-492E-0381B0059F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0" y="4453674"/>
                  <a:ext cx="50405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𝑠𝑒𝑒𝑑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0" name="Rectangle 63">
                  <a:extLst>
                    <a:ext uri="{FF2B5EF4-FFF2-40B4-BE49-F238E27FC236}">
                      <a16:creationId xmlns:a16="http://schemas.microsoft.com/office/drawing/2014/main" id="{284A2090-F8DC-1C42-A234-A7D4C5AC7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453674"/>
                  <a:ext cx="504056" cy="453214"/>
                </a:xfrm>
                <a:prstGeom prst="rect">
                  <a:avLst/>
                </a:prstGeom>
                <a:blipFill>
                  <a:blip r:embed="rId4"/>
                  <a:stretch>
                    <a:fillRect l="-5000" r="-1875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B5827E1-841F-12F6-1A7F-833D57BB3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760" y="5013176"/>
              <a:ext cx="18002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63">
                  <a:extLst>
                    <a:ext uri="{FF2B5EF4-FFF2-40B4-BE49-F238E27FC236}">
                      <a16:creationId xmlns:a16="http://schemas.microsoft.com/office/drawing/2014/main" id="{12376BCB-A2F0-D50B-6952-578B17A0BF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62018" y="4415946"/>
                  <a:ext cx="186596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085B0AAF-6464-4145-8372-A38DFF747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018" y="4415946"/>
                  <a:ext cx="1865966" cy="453214"/>
                </a:xfrm>
                <a:prstGeom prst="rect">
                  <a:avLst/>
                </a:prstGeom>
                <a:blipFill>
                  <a:blip r:embed="rId5"/>
                  <a:stretch>
                    <a:fillRect l="-676" t="-13889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2961C482-5725-9E6B-F6FB-AAEAF5CD5A6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2974" y="3357309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Construction of G’(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2961C482-5725-9E6B-F6FB-AAEAF5CD5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74" y="3357309"/>
                <a:ext cx="9217024" cy="843221"/>
              </a:xfrm>
              <a:prstGeom prst="rect">
                <a:avLst/>
              </a:prstGeom>
              <a:blipFill>
                <a:blip r:embed="rId6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8F392EA6-47D5-BE49-56B3-B1F8CBDCA39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5587" y="2328322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Goal: 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to generate </a:t>
                </a:r>
                <a:r>
                  <a:rPr lang="en-US" sz="2400" b="1" dirty="0">
                    <a:solidFill>
                      <a:srgbClr val="FF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poly many 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pseudorandom bits. 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8F392EA6-47D5-BE49-56B3-B1F8CBDCA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87" y="2328322"/>
                <a:ext cx="9217024" cy="843221"/>
              </a:xfrm>
              <a:prstGeom prst="rect">
                <a:avLst/>
              </a:prstGeom>
              <a:blipFill>
                <a:blip r:embed="rId7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24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D2D8-36F0-C266-DB8C-0C9B956A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1-bit to Many-bit Extension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D916936-A697-9E4E-7A9B-16CF73E06E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8200" y="1690688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D916936-A697-9E4E-7A9B-16CF73E06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8208912" cy="843221"/>
              </a:xfrm>
              <a:prstGeom prst="rect">
                <a:avLst/>
              </a:prstGeom>
              <a:blipFill>
                <a:blip r:embed="rId2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5024BC4-DBCA-1F8D-D74D-51B5C56899E1}"/>
              </a:ext>
            </a:extLst>
          </p:cNvPr>
          <p:cNvGrpSpPr/>
          <p:nvPr/>
        </p:nvGrpSpPr>
        <p:grpSpPr>
          <a:xfrm>
            <a:off x="832974" y="4509291"/>
            <a:ext cx="4427984" cy="1029278"/>
            <a:chOff x="0" y="4415946"/>
            <a:chExt cx="4427984" cy="102927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1C404E6-9D71-AD64-4CE6-B1D0ED77F997}"/>
                </a:ext>
              </a:extLst>
            </p:cNvPr>
            <p:cNvSpPr/>
            <p:nvPr/>
          </p:nvSpPr>
          <p:spPr>
            <a:xfrm>
              <a:off x="15476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3">
              <a:extLst>
                <a:ext uri="{FF2B5EF4-FFF2-40B4-BE49-F238E27FC236}">
                  <a16:creationId xmlns:a16="http://schemas.microsoft.com/office/drawing/2014/main" id="{F50DC244-44CB-2242-23FB-2F6E678E068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456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7B9B81F-C518-3882-E65A-A83F5982FB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586" y="5013176"/>
              <a:ext cx="70207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63">
                  <a:extLst>
                    <a:ext uri="{FF2B5EF4-FFF2-40B4-BE49-F238E27FC236}">
                      <a16:creationId xmlns:a16="http://schemas.microsoft.com/office/drawing/2014/main" id="{8960333C-83AC-B392-492E-0381B0059F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0" y="4453674"/>
                  <a:ext cx="50405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𝑠𝑒𝑒𝑑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0" name="Rectangle 63">
                  <a:extLst>
                    <a:ext uri="{FF2B5EF4-FFF2-40B4-BE49-F238E27FC236}">
                      <a16:creationId xmlns:a16="http://schemas.microsoft.com/office/drawing/2014/main" id="{284A2090-F8DC-1C42-A234-A7D4C5AC7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453674"/>
                  <a:ext cx="504056" cy="453214"/>
                </a:xfrm>
                <a:prstGeom prst="rect">
                  <a:avLst/>
                </a:prstGeom>
                <a:blipFill>
                  <a:blip r:embed="rId4"/>
                  <a:stretch>
                    <a:fillRect l="-5000" r="-1875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B5827E1-841F-12F6-1A7F-833D57BB36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760" y="5013176"/>
              <a:ext cx="18002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63">
                  <a:extLst>
                    <a:ext uri="{FF2B5EF4-FFF2-40B4-BE49-F238E27FC236}">
                      <a16:creationId xmlns:a16="http://schemas.microsoft.com/office/drawing/2014/main" id="{12376BCB-A2F0-D50B-6952-578B17A0BF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62018" y="4415946"/>
                  <a:ext cx="186596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en-US" sz="2400" dirty="0">
                                <a:latin typeface="American Typewriter" charset="0"/>
                                <a:ea typeface="American Typewriter" charset="0"/>
                                <a:cs typeface="American Typewriter" charset="0"/>
                              </a:rPr>
                              <m:t>)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1" name="Rectangle 63">
                  <a:extLst>
                    <a:ext uri="{FF2B5EF4-FFF2-40B4-BE49-F238E27FC236}">
                      <a16:creationId xmlns:a16="http://schemas.microsoft.com/office/drawing/2014/main" id="{12376BCB-A2F0-D50B-6952-578B17A0B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018" y="4415946"/>
                  <a:ext cx="1865966" cy="453214"/>
                </a:xfrm>
                <a:prstGeom prst="rect">
                  <a:avLst/>
                </a:prstGeom>
                <a:blipFill>
                  <a:blip r:embed="rId5"/>
                  <a:stretch>
                    <a:fillRect l="-676" r="-54054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2961C482-5725-9E6B-F6FB-AAEAF5CD5A6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2974" y="3357309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Construction of G’(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2961C482-5725-9E6B-F6FB-AAEAF5CD5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74" y="3357309"/>
                <a:ext cx="9217024" cy="843221"/>
              </a:xfrm>
              <a:prstGeom prst="rect">
                <a:avLst/>
              </a:prstGeom>
              <a:blipFill>
                <a:blip r:embed="rId6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8F392EA6-47D5-BE49-56B3-B1F8CBDCA39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5587" y="2328322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Goal: 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to generate </a:t>
                </a:r>
                <a:r>
                  <a:rPr lang="en-US" sz="2400" b="1" dirty="0">
                    <a:solidFill>
                      <a:srgbClr val="FF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poly many 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pseudorandom bits. 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8F392EA6-47D5-BE49-56B3-B1F8CBDCA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87" y="2328322"/>
                <a:ext cx="9217024" cy="843221"/>
              </a:xfrm>
              <a:prstGeom prst="rect">
                <a:avLst/>
              </a:prstGeom>
              <a:blipFill>
                <a:blip r:embed="rId7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393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D2D8-36F0-C266-DB8C-0C9B956A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1-bit to Many-bit Extension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D916936-A697-9E4E-7A9B-16CF73E06E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8200" y="1690688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D916936-A697-9E4E-7A9B-16CF73E06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8208912" cy="843221"/>
              </a:xfrm>
              <a:prstGeom prst="rect">
                <a:avLst/>
              </a:prstGeom>
              <a:blipFill>
                <a:blip r:embed="rId2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8F392EA6-47D5-BE49-56B3-B1F8CBDCA39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5587" y="2328322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Goal: 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to generate </a:t>
                </a:r>
                <a:r>
                  <a:rPr lang="en-US" sz="2400" b="1" dirty="0">
                    <a:solidFill>
                      <a:srgbClr val="FF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poly many 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pseudorandom bits. 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8F392EA6-47D5-BE49-56B3-B1F8CBDCA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87" y="2328322"/>
                <a:ext cx="9217024" cy="843221"/>
              </a:xfrm>
              <a:prstGeom prst="rect">
                <a:avLst/>
              </a:prstGeom>
              <a:blipFill>
                <a:blip r:embed="rId3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435B6FB-6284-7761-97B3-422E3B389994}"/>
              </a:ext>
            </a:extLst>
          </p:cNvPr>
          <p:cNvSpPr/>
          <p:nvPr/>
        </p:nvSpPr>
        <p:spPr>
          <a:xfrm>
            <a:off x="2353907" y="4368258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63">
            <a:extLst>
              <a:ext uri="{FF2B5EF4-FFF2-40B4-BE49-F238E27FC236}">
                <a16:creationId xmlns:a16="http://schemas.microsoft.com/office/drawing/2014/main" id="{6390C24F-EB0A-A249-1511-55510DE4EF73}"/>
              </a:ext>
            </a:extLst>
          </p:cNvPr>
          <p:cNvSpPr txBox="1">
            <a:spLocks noChangeArrowheads="1"/>
          </p:cNvSpPr>
          <p:nvPr/>
        </p:nvSpPr>
        <p:spPr>
          <a:xfrm>
            <a:off x="2551929" y="4539125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0BE39FA-DB0D-EDA5-4584-98022E6315CF}"/>
              </a:ext>
            </a:extLst>
          </p:cNvPr>
          <p:cNvCxnSpPr>
            <a:cxnSpLocks/>
          </p:cNvCxnSpPr>
          <p:nvPr/>
        </p:nvCxnSpPr>
        <p:spPr>
          <a:xfrm flipH="1">
            <a:off x="1651829" y="4728298"/>
            <a:ext cx="702078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63">
                <a:extLst>
                  <a:ext uri="{FF2B5EF4-FFF2-40B4-BE49-F238E27FC236}">
                    <a16:creationId xmlns:a16="http://schemas.microsoft.com/office/drawing/2014/main" id="{C3FBE673-942F-3985-3B75-81D6676F730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5587" y="4141651"/>
                <a:ext cx="504056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𝑠𝑒𝑒𝑑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7" name="Rectangle 63">
                <a:extLst>
                  <a:ext uri="{FF2B5EF4-FFF2-40B4-BE49-F238E27FC236}">
                    <a16:creationId xmlns:a16="http://schemas.microsoft.com/office/drawing/2014/main" id="{C3FBE673-942F-3985-3B75-81D6676F7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87" y="4141651"/>
                <a:ext cx="504056" cy="453214"/>
              </a:xfrm>
              <a:prstGeom prst="rect">
                <a:avLst/>
              </a:prstGeom>
              <a:blipFill>
                <a:blip r:embed="rId4"/>
                <a:stretch>
                  <a:fillRect l="-2439" r="-180488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A2096F-585E-63CA-E6F0-8DE8F33D0790}"/>
              </a:ext>
            </a:extLst>
          </p:cNvPr>
          <p:cNvCxnSpPr>
            <a:cxnSpLocks/>
          </p:cNvCxnSpPr>
          <p:nvPr/>
        </p:nvCxnSpPr>
        <p:spPr>
          <a:xfrm flipH="1">
            <a:off x="3218003" y="4728298"/>
            <a:ext cx="86409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63">
                <a:extLst>
                  <a:ext uri="{FF2B5EF4-FFF2-40B4-BE49-F238E27FC236}">
                    <a16:creationId xmlns:a16="http://schemas.microsoft.com/office/drawing/2014/main" id="{BFBED248-14EE-A6D7-AB52-3769C065558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0045" y="5725827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9" name="Rectangle 63">
                <a:extLst>
                  <a:ext uri="{FF2B5EF4-FFF2-40B4-BE49-F238E27FC236}">
                    <a16:creationId xmlns:a16="http://schemas.microsoft.com/office/drawing/2014/main" id="{BFBED248-14EE-A6D7-AB52-3769C0655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045" y="5725827"/>
                <a:ext cx="551820" cy="453214"/>
              </a:xfrm>
              <a:prstGeom prst="rect">
                <a:avLst/>
              </a:prstGeom>
              <a:blipFill>
                <a:blip r:embed="rId5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881B0A51-3609-BB37-CD17-A02CA91CC3C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Construction of G’(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881B0A51-3609-BB37-CD17-A02CA91CC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blipFill>
                <a:blip r:embed="rId6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4DA72122-BE21-60E5-97C0-67624507049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13211" y="4105647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4DA72122-BE21-60E5-97C0-676245070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211" y="4105647"/>
                <a:ext cx="868888" cy="453214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852F89-11E8-3683-F534-7893EF477910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2781163" y="5180181"/>
            <a:ext cx="4792" cy="54564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A36E92D-EEAC-BECA-AE9A-61A05EB42A2C}"/>
              </a:ext>
            </a:extLst>
          </p:cNvPr>
          <p:cNvGrpSpPr/>
          <p:nvPr/>
        </p:nvGrpSpPr>
        <p:grpSpPr>
          <a:xfrm>
            <a:off x="4077307" y="4105647"/>
            <a:ext cx="1728192" cy="1999553"/>
            <a:chOff x="3271064" y="4390525"/>
            <a:chExt cx="1728192" cy="1999553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1EBEEBB7-4E2B-B10D-74AD-D01A27FF2BC0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3">
              <a:extLst>
                <a:ext uri="{FF2B5EF4-FFF2-40B4-BE49-F238E27FC236}">
                  <a16:creationId xmlns:a16="http://schemas.microsoft.com/office/drawing/2014/main" id="{D0F37DA8-A0EE-5030-3A72-F5409989FB8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8F374B6-8690-547F-4F89-C49CAC5728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160" y="5013176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63">
                  <a:extLst>
                    <a:ext uri="{FF2B5EF4-FFF2-40B4-BE49-F238E27FC236}">
                      <a16:creationId xmlns:a16="http://schemas.microsoft.com/office/drawing/2014/main" id="{D17A1798-B956-1FE4-4C27-1D0420C31F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FF30A307-85AE-5446-BFB9-FDA67ADA9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blipFill>
                  <a:blip r:embed="rId8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63">
                  <a:extLst>
                    <a:ext uri="{FF2B5EF4-FFF2-40B4-BE49-F238E27FC236}">
                      <a16:creationId xmlns:a16="http://schemas.microsoft.com/office/drawing/2014/main" id="{036DD880-88AC-EA7D-51EC-9E6B84F83F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2" name="Rectangle 63">
                  <a:extLst>
                    <a:ext uri="{FF2B5EF4-FFF2-40B4-BE49-F238E27FC236}">
                      <a16:creationId xmlns:a16="http://schemas.microsoft.com/office/drawing/2014/main" id="{8555FCFD-5811-6242-B805-4AA9BCE04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CC6DBEB-9CCF-6E2D-4892-D5C33EDEB95E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157FF45-2AF4-B43D-C6CA-C920F661784D}"/>
              </a:ext>
            </a:extLst>
          </p:cNvPr>
          <p:cNvGrpSpPr/>
          <p:nvPr/>
        </p:nvGrpSpPr>
        <p:grpSpPr>
          <a:xfrm>
            <a:off x="6442461" y="4129922"/>
            <a:ext cx="1728192" cy="1999553"/>
            <a:chOff x="3271064" y="4390525"/>
            <a:chExt cx="1728192" cy="1999553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88B5CAB0-0779-93BE-029A-B4B133EA2140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3">
              <a:extLst>
                <a:ext uri="{FF2B5EF4-FFF2-40B4-BE49-F238E27FC236}">
                  <a16:creationId xmlns:a16="http://schemas.microsoft.com/office/drawing/2014/main" id="{686E2690-EEEB-0782-ABF1-CAE6ED20B2E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4B5AD16-1445-8FB5-9128-72A256839E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160" y="5013176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63">
                  <a:extLst>
                    <a:ext uri="{FF2B5EF4-FFF2-40B4-BE49-F238E27FC236}">
                      <a16:creationId xmlns:a16="http://schemas.microsoft.com/office/drawing/2014/main" id="{36CC9853-2B2C-A027-EA83-5511E27558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B41C73CC-21C5-4B45-9A9F-3A4424BF9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blipFill>
                  <a:blip r:embed="rId10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63">
                  <a:extLst>
                    <a:ext uri="{FF2B5EF4-FFF2-40B4-BE49-F238E27FC236}">
                      <a16:creationId xmlns:a16="http://schemas.microsoft.com/office/drawing/2014/main" id="{B41D9B93-4BE6-2E3E-48C5-73FCA28145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9" name="Rectangle 63">
                  <a:extLst>
                    <a:ext uri="{FF2B5EF4-FFF2-40B4-BE49-F238E27FC236}">
                      <a16:creationId xmlns:a16="http://schemas.microsoft.com/office/drawing/2014/main" id="{AB755D2B-5623-2044-A388-13B394C1E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11"/>
                  <a:stretch>
                    <a:fillRect l="-2222" r="-31111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E044CF4-F562-0D24-8524-47E39AA76022}"/>
                </a:ext>
              </a:extLst>
            </p:cNvPr>
            <p:cNvCxnSpPr>
              <a:cxnSpLocks/>
              <a:stCxn id="95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63">
                <a:extLst>
                  <a:ext uri="{FF2B5EF4-FFF2-40B4-BE49-F238E27FC236}">
                    <a16:creationId xmlns:a16="http://schemas.microsoft.com/office/drawing/2014/main" id="{8B825381-DE0C-37A6-6D05-C9DA8DC0A7F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4656" y="4294051"/>
                <a:ext cx="2017424" cy="69542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7" name="Rectangle 63">
                <a:extLst>
                  <a:ext uri="{FF2B5EF4-FFF2-40B4-BE49-F238E27FC236}">
                    <a16:creationId xmlns:a16="http://schemas.microsoft.com/office/drawing/2014/main" id="{8B825381-DE0C-37A6-6D05-C9DA8DC0A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656" y="4294051"/>
                <a:ext cx="2017424" cy="6954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63">
                <a:extLst>
                  <a:ext uri="{FF2B5EF4-FFF2-40B4-BE49-F238E27FC236}">
                    <a16:creationId xmlns:a16="http://schemas.microsoft.com/office/drawing/2014/main" id="{36E475B5-455D-466F-616C-BAD72BEF183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13935" y="3118795"/>
                <a:ext cx="5480996" cy="69542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8" name="Rectangle 63">
                <a:extLst>
                  <a:ext uri="{FF2B5EF4-FFF2-40B4-BE49-F238E27FC236}">
                    <a16:creationId xmlns:a16="http://schemas.microsoft.com/office/drawing/2014/main" id="{36E475B5-455D-466F-616C-BAD72BEF1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935" y="3118795"/>
                <a:ext cx="5480996" cy="695427"/>
              </a:xfrm>
              <a:prstGeom prst="rect">
                <a:avLst/>
              </a:prstGeom>
              <a:blipFill>
                <a:blip r:embed="rId13"/>
                <a:stretch>
                  <a:fillRect l="-1617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3BC0774B-AF41-767C-71AD-11F71B2FE4F9}"/>
              </a:ext>
            </a:extLst>
          </p:cNvPr>
          <p:cNvGrpSpPr/>
          <p:nvPr/>
        </p:nvGrpSpPr>
        <p:grpSpPr>
          <a:xfrm>
            <a:off x="8146298" y="4344206"/>
            <a:ext cx="864096" cy="1736942"/>
            <a:chOff x="3271064" y="4653136"/>
            <a:chExt cx="864096" cy="1736942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140B0462-272F-AF58-A0C7-E32FCF02D17F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3">
              <a:extLst>
                <a:ext uri="{FF2B5EF4-FFF2-40B4-BE49-F238E27FC236}">
                  <a16:creationId xmlns:a16="http://schemas.microsoft.com/office/drawing/2014/main" id="{C5ACFB4E-FC0B-5862-AAC3-B8BED9FB457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63">
                  <a:extLst>
                    <a:ext uri="{FF2B5EF4-FFF2-40B4-BE49-F238E27FC236}">
                      <a16:creationId xmlns:a16="http://schemas.microsoft.com/office/drawing/2014/main" id="{C5E4693C-509B-9F15-C0BD-CE0E4FAD65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37" name="Rectangle 63">
                  <a:extLst>
                    <a:ext uri="{FF2B5EF4-FFF2-40B4-BE49-F238E27FC236}">
                      <a16:creationId xmlns:a16="http://schemas.microsoft.com/office/drawing/2014/main" id="{EF6C3B42-CA5B-4E48-8D5F-4BD68A54E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1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0746166-E53F-DCCD-53AD-09AA09EEF734}"/>
                </a:ext>
              </a:extLst>
            </p:cNvPr>
            <p:cNvCxnSpPr>
              <a:cxnSpLocks/>
              <a:stCxn id="102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48E4659-DC38-EA45-4427-738DF4849E60}"/>
              </a:ext>
            </a:extLst>
          </p:cNvPr>
          <p:cNvCxnSpPr>
            <a:cxnSpLocks/>
          </p:cNvCxnSpPr>
          <p:nvPr/>
        </p:nvCxnSpPr>
        <p:spPr>
          <a:xfrm flipH="1">
            <a:off x="9033366" y="4731387"/>
            <a:ext cx="645753" cy="1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63">
                <a:extLst>
                  <a:ext uri="{FF2B5EF4-FFF2-40B4-BE49-F238E27FC236}">
                    <a16:creationId xmlns:a16="http://schemas.microsoft.com/office/drawing/2014/main" id="{859F5FD8-7911-E596-81DB-15EE88205F8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163609" y="4141651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5" name="Rectangle 63">
                <a:extLst>
                  <a:ext uri="{FF2B5EF4-FFF2-40B4-BE49-F238E27FC236}">
                    <a16:creationId xmlns:a16="http://schemas.microsoft.com/office/drawing/2014/main" id="{859F5FD8-7911-E596-81DB-15EE88205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609" y="4141651"/>
                <a:ext cx="551820" cy="453214"/>
              </a:xfrm>
              <a:prstGeom prst="rect">
                <a:avLst/>
              </a:prstGeom>
              <a:blipFill>
                <a:blip r:embed="rId15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011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10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D2D8-36F0-C266-DB8C-0C9B956A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1-bit to Many-bit Extension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435B6FB-6284-7761-97B3-422E3B389994}"/>
              </a:ext>
            </a:extLst>
          </p:cNvPr>
          <p:cNvSpPr/>
          <p:nvPr/>
        </p:nvSpPr>
        <p:spPr>
          <a:xfrm>
            <a:off x="2353907" y="4368258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63">
            <a:extLst>
              <a:ext uri="{FF2B5EF4-FFF2-40B4-BE49-F238E27FC236}">
                <a16:creationId xmlns:a16="http://schemas.microsoft.com/office/drawing/2014/main" id="{6390C24F-EB0A-A249-1511-55510DE4EF73}"/>
              </a:ext>
            </a:extLst>
          </p:cNvPr>
          <p:cNvSpPr txBox="1">
            <a:spLocks noChangeArrowheads="1"/>
          </p:cNvSpPr>
          <p:nvPr/>
        </p:nvSpPr>
        <p:spPr>
          <a:xfrm>
            <a:off x="2551929" y="4539125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0BE39FA-DB0D-EDA5-4584-98022E6315CF}"/>
              </a:ext>
            </a:extLst>
          </p:cNvPr>
          <p:cNvCxnSpPr>
            <a:cxnSpLocks/>
          </p:cNvCxnSpPr>
          <p:nvPr/>
        </p:nvCxnSpPr>
        <p:spPr>
          <a:xfrm flipH="1">
            <a:off x="1651829" y="4728298"/>
            <a:ext cx="702078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63">
                <a:extLst>
                  <a:ext uri="{FF2B5EF4-FFF2-40B4-BE49-F238E27FC236}">
                    <a16:creationId xmlns:a16="http://schemas.microsoft.com/office/drawing/2014/main" id="{C3FBE673-942F-3985-3B75-81D6676F730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5587" y="4141651"/>
                <a:ext cx="504056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𝑠𝑒𝑒𝑑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7" name="Rectangle 63">
                <a:extLst>
                  <a:ext uri="{FF2B5EF4-FFF2-40B4-BE49-F238E27FC236}">
                    <a16:creationId xmlns:a16="http://schemas.microsoft.com/office/drawing/2014/main" id="{C3FBE673-942F-3985-3B75-81D6676F7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87" y="4141651"/>
                <a:ext cx="504056" cy="453214"/>
              </a:xfrm>
              <a:prstGeom prst="rect">
                <a:avLst/>
              </a:prstGeom>
              <a:blipFill>
                <a:blip r:embed="rId2"/>
                <a:stretch>
                  <a:fillRect l="-2439" r="-180488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A2096F-585E-63CA-E6F0-8DE8F33D0790}"/>
              </a:ext>
            </a:extLst>
          </p:cNvPr>
          <p:cNvCxnSpPr>
            <a:cxnSpLocks/>
          </p:cNvCxnSpPr>
          <p:nvPr/>
        </p:nvCxnSpPr>
        <p:spPr>
          <a:xfrm flipH="1">
            <a:off x="3218003" y="4728298"/>
            <a:ext cx="86409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63">
                <a:extLst>
                  <a:ext uri="{FF2B5EF4-FFF2-40B4-BE49-F238E27FC236}">
                    <a16:creationId xmlns:a16="http://schemas.microsoft.com/office/drawing/2014/main" id="{BFBED248-14EE-A6D7-AB52-3769C065558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0045" y="5725827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9" name="Rectangle 63">
                <a:extLst>
                  <a:ext uri="{FF2B5EF4-FFF2-40B4-BE49-F238E27FC236}">
                    <a16:creationId xmlns:a16="http://schemas.microsoft.com/office/drawing/2014/main" id="{BFBED248-14EE-A6D7-AB52-3769C0655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045" y="5725827"/>
                <a:ext cx="551820" cy="453214"/>
              </a:xfrm>
              <a:prstGeom prst="rect">
                <a:avLst/>
              </a:prstGeom>
              <a:blipFill>
                <a:blip r:embed="rId3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881B0A51-3609-BB37-CD17-A02CA91CC3C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Construction of G’(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881B0A51-3609-BB37-CD17-A02CA91CC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blipFill>
                <a:blip r:embed="rId4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4DA72122-BE21-60E5-97C0-67624507049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13211" y="4105647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4DA72122-BE21-60E5-97C0-676245070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211" y="4105647"/>
                <a:ext cx="868888" cy="453214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1852F89-11E8-3683-F534-7893EF477910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2781163" y="5180181"/>
            <a:ext cx="4792" cy="54564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A36E92D-EEAC-BECA-AE9A-61A05EB42A2C}"/>
              </a:ext>
            </a:extLst>
          </p:cNvPr>
          <p:cNvGrpSpPr/>
          <p:nvPr/>
        </p:nvGrpSpPr>
        <p:grpSpPr>
          <a:xfrm>
            <a:off x="4077307" y="4105647"/>
            <a:ext cx="1728192" cy="1999553"/>
            <a:chOff x="3271064" y="4390525"/>
            <a:chExt cx="1728192" cy="1999553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1EBEEBB7-4E2B-B10D-74AD-D01A27FF2BC0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63">
              <a:extLst>
                <a:ext uri="{FF2B5EF4-FFF2-40B4-BE49-F238E27FC236}">
                  <a16:creationId xmlns:a16="http://schemas.microsoft.com/office/drawing/2014/main" id="{D0F37DA8-A0EE-5030-3A72-F5409989FB8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8F374B6-8690-547F-4F89-C49CAC5728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160" y="5013176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63">
                  <a:extLst>
                    <a:ext uri="{FF2B5EF4-FFF2-40B4-BE49-F238E27FC236}">
                      <a16:creationId xmlns:a16="http://schemas.microsoft.com/office/drawing/2014/main" id="{D17A1798-B956-1FE4-4C27-1D0420C31F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FF30A307-85AE-5446-BFB9-FDA67ADA9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blipFill>
                  <a:blip r:embed="rId8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63">
                  <a:extLst>
                    <a:ext uri="{FF2B5EF4-FFF2-40B4-BE49-F238E27FC236}">
                      <a16:creationId xmlns:a16="http://schemas.microsoft.com/office/drawing/2014/main" id="{036DD880-88AC-EA7D-51EC-9E6B84F83F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2" name="Rectangle 63">
                  <a:extLst>
                    <a:ext uri="{FF2B5EF4-FFF2-40B4-BE49-F238E27FC236}">
                      <a16:creationId xmlns:a16="http://schemas.microsoft.com/office/drawing/2014/main" id="{8555FCFD-5811-6242-B805-4AA9BCE04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CC6DBEB-9CCF-6E2D-4892-D5C33EDEB95E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157FF45-2AF4-B43D-C6CA-C920F661784D}"/>
              </a:ext>
            </a:extLst>
          </p:cNvPr>
          <p:cNvGrpSpPr/>
          <p:nvPr/>
        </p:nvGrpSpPr>
        <p:grpSpPr>
          <a:xfrm>
            <a:off x="6442461" y="4129922"/>
            <a:ext cx="1728192" cy="1999553"/>
            <a:chOff x="3271064" y="4390525"/>
            <a:chExt cx="1728192" cy="1999553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88B5CAB0-0779-93BE-029A-B4B133EA2140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63">
              <a:extLst>
                <a:ext uri="{FF2B5EF4-FFF2-40B4-BE49-F238E27FC236}">
                  <a16:creationId xmlns:a16="http://schemas.microsoft.com/office/drawing/2014/main" id="{686E2690-EEEB-0782-ABF1-CAE6ED20B2E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4B5AD16-1445-8FB5-9128-72A256839E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160" y="5013176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63">
                  <a:extLst>
                    <a:ext uri="{FF2B5EF4-FFF2-40B4-BE49-F238E27FC236}">
                      <a16:creationId xmlns:a16="http://schemas.microsoft.com/office/drawing/2014/main" id="{36CC9853-2B2C-A027-EA83-5511E27558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B41C73CC-21C5-4B45-9A9F-3A4424BF9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blipFill>
                  <a:blip r:embed="rId10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63">
                  <a:extLst>
                    <a:ext uri="{FF2B5EF4-FFF2-40B4-BE49-F238E27FC236}">
                      <a16:creationId xmlns:a16="http://schemas.microsoft.com/office/drawing/2014/main" id="{B41D9B93-4BE6-2E3E-48C5-73FCA28145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9" name="Rectangle 63">
                  <a:extLst>
                    <a:ext uri="{FF2B5EF4-FFF2-40B4-BE49-F238E27FC236}">
                      <a16:creationId xmlns:a16="http://schemas.microsoft.com/office/drawing/2014/main" id="{AB755D2B-5623-2044-A388-13B394C1E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11"/>
                  <a:stretch>
                    <a:fillRect l="-2222" r="-31111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E044CF4-F562-0D24-8524-47E39AA76022}"/>
                </a:ext>
              </a:extLst>
            </p:cNvPr>
            <p:cNvCxnSpPr>
              <a:cxnSpLocks/>
              <a:stCxn id="95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63">
                <a:extLst>
                  <a:ext uri="{FF2B5EF4-FFF2-40B4-BE49-F238E27FC236}">
                    <a16:creationId xmlns:a16="http://schemas.microsoft.com/office/drawing/2014/main" id="{8B825381-DE0C-37A6-6D05-C9DA8DC0A7F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4656" y="4294051"/>
                <a:ext cx="2017424" cy="69542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7" name="Rectangle 63">
                <a:extLst>
                  <a:ext uri="{FF2B5EF4-FFF2-40B4-BE49-F238E27FC236}">
                    <a16:creationId xmlns:a16="http://schemas.microsoft.com/office/drawing/2014/main" id="{8B825381-DE0C-37A6-6D05-C9DA8DC0A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4656" y="4294051"/>
                <a:ext cx="2017424" cy="6954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63">
                <a:extLst>
                  <a:ext uri="{FF2B5EF4-FFF2-40B4-BE49-F238E27FC236}">
                    <a16:creationId xmlns:a16="http://schemas.microsoft.com/office/drawing/2014/main" id="{36E475B5-455D-466F-616C-BAD72BEF183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13935" y="3118795"/>
                <a:ext cx="5480996" cy="69542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8" name="Rectangle 63">
                <a:extLst>
                  <a:ext uri="{FF2B5EF4-FFF2-40B4-BE49-F238E27FC236}">
                    <a16:creationId xmlns:a16="http://schemas.microsoft.com/office/drawing/2014/main" id="{36E475B5-455D-466F-616C-BAD72BEF1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935" y="3118795"/>
                <a:ext cx="5480996" cy="695427"/>
              </a:xfrm>
              <a:prstGeom prst="rect">
                <a:avLst/>
              </a:prstGeom>
              <a:blipFill>
                <a:blip r:embed="rId13"/>
                <a:stretch>
                  <a:fillRect l="-1617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3BC0774B-AF41-767C-71AD-11F71B2FE4F9}"/>
              </a:ext>
            </a:extLst>
          </p:cNvPr>
          <p:cNvGrpSpPr/>
          <p:nvPr/>
        </p:nvGrpSpPr>
        <p:grpSpPr>
          <a:xfrm>
            <a:off x="8146298" y="4344206"/>
            <a:ext cx="864096" cy="1736942"/>
            <a:chOff x="3271064" y="4653136"/>
            <a:chExt cx="864096" cy="1736942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140B0462-272F-AF58-A0C7-E32FCF02D17F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63">
              <a:extLst>
                <a:ext uri="{FF2B5EF4-FFF2-40B4-BE49-F238E27FC236}">
                  <a16:creationId xmlns:a16="http://schemas.microsoft.com/office/drawing/2014/main" id="{C5ACFB4E-FC0B-5862-AAC3-B8BED9FB457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63">
                  <a:extLst>
                    <a:ext uri="{FF2B5EF4-FFF2-40B4-BE49-F238E27FC236}">
                      <a16:creationId xmlns:a16="http://schemas.microsoft.com/office/drawing/2014/main" id="{C5E4693C-509B-9F15-C0BD-CE0E4FAD653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37" name="Rectangle 63">
                  <a:extLst>
                    <a:ext uri="{FF2B5EF4-FFF2-40B4-BE49-F238E27FC236}">
                      <a16:creationId xmlns:a16="http://schemas.microsoft.com/office/drawing/2014/main" id="{EF6C3B42-CA5B-4E48-8D5F-4BD68A54E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1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0746166-E53F-DCCD-53AD-09AA09EEF734}"/>
                </a:ext>
              </a:extLst>
            </p:cNvPr>
            <p:cNvCxnSpPr>
              <a:cxnSpLocks/>
              <a:stCxn id="102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48E4659-DC38-EA45-4427-738DF4849E60}"/>
              </a:ext>
            </a:extLst>
          </p:cNvPr>
          <p:cNvCxnSpPr>
            <a:cxnSpLocks/>
          </p:cNvCxnSpPr>
          <p:nvPr/>
        </p:nvCxnSpPr>
        <p:spPr>
          <a:xfrm flipH="1">
            <a:off x="9033366" y="4731387"/>
            <a:ext cx="645753" cy="1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63">
                <a:extLst>
                  <a:ext uri="{FF2B5EF4-FFF2-40B4-BE49-F238E27FC236}">
                    <a16:creationId xmlns:a16="http://schemas.microsoft.com/office/drawing/2014/main" id="{859F5FD8-7911-E596-81DB-15EE88205F8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163609" y="4141651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5" name="Rectangle 63">
                <a:extLst>
                  <a:ext uri="{FF2B5EF4-FFF2-40B4-BE49-F238E27FC236}">
                    <a16:creationId xmlns:a16="http://schemas.microsoft.com/office/drawing/2014/main" id="{859F5FD8-7911-E596-81DB-15EE88205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609" y="4141651"/>
                <a:ext cx="551820" cy="453214"/>
              </a:xfrm>
              <a:prstGeom prst="rect">
                <a:avLst/>
              </a:prstGeom>
              <a:blipFill>
                <a:blip r:embed="rId15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63">
            <a:extLst>
              <a:ext uri="{FF2B5EF4-FFF2-40B4-BE49-F238E27FC236}">
                <a16:creationId xmlns:a16="http://schemas.microsoft.com/office/drawing/2014/main" id="{CB432636-2C59-8261-5E4B-63E6CB40CF48}"/>
              </a:ext>
            </a:extLst>
          </p:cNvPr>
          <p:cNvSpPr txBox="1">
            <a:spLocks noChangeArrowheads="1"/>
          </p:cNvSpPr>
          <p:nvPr/>
        </p:nvSpPr>
        <p:spPr>
          <a:xfrm>
            <a:off x="752963" y="1524232"/>
            <a:ext cx="8208912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33C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Proof of Security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7EEE643C-6A36-1EBA-2C3F-28621CE4DD19}"/>
              </a:ext>
            </a:extLst>
          </p:cNvPr>
          <p:cNvSpPr txBox="1">
            <a:spLocks noChangeArrowheads="1"/>
          </p:cNvSpPr>
          <p:nvPr/>
        </p:nvSpPr>
        <p:spPr>
          <a:xfrm>
            <a:off x="750350" y="2161866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33C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next-bit unpredictability +  hybrid argument </a:t>
            </a:r>
            <a:endParaRPr lang="en-US" altLang="en-US" sz="2400" b="1" dirty="0">
              <a:solidFill>
                <a:srgbClr val="0033CC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21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CC9C-F682-55B4-41AE-17BAF3AC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B8979-20B5-27F5-D8C8-B39DFCE9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 One-time pad</a:t>
            </a:r>
          </a:p>
          <a:p>
            <a:pPr marL="0" indent="0">
              <a:buNone/>
            </a:pPr>
            <a:r>
              <a:rPr lang="en-US" dirty="0"/>
              <a:t>4. Initial Vector Technique – encrypting multiple messages with deterministic IND-CPA function with a same key: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Randomizing secret massages with fresh one-time pad and including one-time pad in the message to enable decryption</a:t>
            </a:r>
          </a:p>
        </p:txBody>
      </p:sp>
    </p:spTree>
    <p:extLst>
      <p:ext uri="{BB962C8B-B14F-4D97-AF65-F5344CB8AC3E}">
        <p14:creationId xmlns:p14="http://schemas.microsoft.com/office/powerpoint/2010/main" val="312016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BE6A-2F1F-B959-6542-6308883D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Vector and One-time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52A9B-4AEC-88F9-5FD6-3BC971AA8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Assuming a (computationally) IND-CPA, deterministic encryption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single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Goal: using a same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to encrypt polynomial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Initialization Vector: </a:t>
                </a:r>
                <a:r>
                  <a:rPr lang="en-US" dirty="0"/>
                  <a:t>randomizing messages themselves with one-time pad independently, while including one-time pad used as part of the message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, independently generate a pad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 as a ciphertext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52A9B-4AEC-88F9-5FD6-3BC971AA8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51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C4E9-420C-CCFC-2FD7-8714A398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Vector and One-time Padding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EB33-BDDF-0AE9-E6F0-8C7807EE1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6985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Provided a single IND-CAP encryption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Enc</m:t>
                    </m:r>
                  </m:oMath>
                </a14:m>
                <a:r>
                  <a:rPr lang="en-US" dirty="0"/>
                  <a:t>, is the concatenation/composition below also IND-CAP?</a:t>
                </a:r>
              </a:p>
              <a:p>
                <a:pPr marL="0" indent="0">
                  <a:buNone/>
                </a:pP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nc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dirty="0"/>
                  <a:t>}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Proof by contradiction</a:t>
                </a:r>
              </a:p>
              <a:p>
                <a:pPr marL="457200" lvl="1" indent="0">
                  <a:buNone/>
                </a:pPr>
                <a:r>
                  <a:rPr lang="en-US" dirty="0"/>
                  <a:t>Goal: if there exists an adversary who can distinguish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they can also distinguish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𝒎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Enc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𝒆</m:t>
                        </m:r>
                        <m:d>
                          <m:d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EB33-BDDF-0AE9-E6F0-8C7807EE1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69859" cy="4351338"/>
              </a:xfrm>
              <a:blipFill>
                <a:blip r:embed="rId2"/>
                <a:stretch>
                  <a:fillRect l="-95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73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C4E9-420C-CCFC-2FD7-8714A398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Vector and One-time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EB33-BDDF-0AE9-E6F0-8C7807EE1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48698" cy="49220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key lemma for accumulated advantage (</a:t>
                </a:r>
                <a:r>
                  <a:rPr lang="en-US" b="1" dirty="0">
                    <a:solidFill>
                      <a:srgbClr val="7030A0"/>
                    </a:solidFill>
                  </a:rPr>
                  <a:t>Hybrid Argument</a:t>
                </a:r>
                <a:r>
                  <a:rPr lang="en-US" dirty="0"/>
                  <a:t>)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A user randomly selects two sequences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where each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are </a:t>
                </a:r>
                <a:r>
                  <a:rPr lang="en-US" dirty="0" err="1"/>
                  <a:t>i.i.d.</a:t>
                </a:r>
                <a:r>
                  <a:rPr lang="en-US" dirty="0"/>
                  <a:t> uniform, and sends them to the adversary 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The user randomly selects a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←{0,1}</m:t>
                    </m:r>
                  </m:oMath>
                </a14:m>
                <a:r>
                  <a:rPr lang="en-US" dirty="0"/>
                  <a:t>, and sends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Enc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/>
                  <a:t>),…,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Enc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/>
                  <a:t>)} to the adversary </a:t>
                </a:r>
              </a:p>
              <a:p>
                <a:pPr marL="571500" indent="-571500">
                  <a:buFont typeface="+mj-lt"/>
                  <a:buAutoNum type="romanLcPeriod"/>
                </a:pPr>
                <a:r>
                  <a:rPr lang="en-US" dirty="0"/>
                  <a:t>For any P.P.T. algorithm Eve</a:t>
                </a:r>
              </a:p>
              <a:p>
                <a:pPr marL="0" indent="0" algn="ctr">
                  <a:buNone/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Eve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EB33-BDDF-0AE9-E6F0-8C7807EE1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48698" cy="4922016"/>
              </a:xfrm>
              <a:blipFill>
                <a:blip r:embed="rId2"/>
                <a:stretch>
                  <a:fillRect l="-1015" t="-2057" r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286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06C5-1984-E38C-9993-61759794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7875-8193-429F-A5B9-6DF4A7EEF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Pseudorandom Generator (PRG)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One bit to (poly) many bits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Equivalence to Next-bit Unpredictability (UBN)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Hybrid Argument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44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081E-E4A7-DA9A-C78F-AB183A32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Generators (PRG)</a:t>
            </a:r>
            <a:br>
              <a:rPr lang="en-US" sz="4400" dirty="0"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400" dirty="0"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-- Our first cryptographic tool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2526-7252-11E2-E8C0-446A3E14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800" b="1" kern="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en-US" b="1" kern="0" dirty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lang="en-US" altLang="en-US" sz="2800" b="1" kern="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altLang="en-US" sz="2800" b="1" kern="0" dirty="0">
                <a:solidFill>
                  <a:schemeClr val="accent5"/>
                </a:solidFill>
              </a:rPr>
              <a:t>Deterministic</a:t>
            </a:r>
            <a:r>
              <a:rPr lang="en-US" altLang="en-US" sz="2800" kern="0" dirty="0"/>
              <a:t> programs that </a:t>
            </a:r>
            <a:r>
              <a:rPr lang="en-US" altLang="en-US" sz="2800" b="1" kern="0" dirty="0">
                <a:solidFill>
                  <a:srgbClr val="FF0000"/>
                </a:solidFill>
              </a:rPr>
              <a:t>stretch</a:t>
            </a:r>
            <a:r>
              <a:rPr lang="en-US" altLang="en-US" sz="2800" kern="0" dirty="0"/>
              <a:t> a “</a:t>
            </a:r>
            <a:r>
              <a:rPr lang="en-US" altLang="ja-JP" sz="2800" b="1" kern="0" dirty="0">
                <a:solidFill>
                  <a:schemeClr val="accent5"/>
                </a:solidFill>
              </a:rPr>
              <a:t>truly random</a:t>
            </a:r>
            <a:r>
              <a:rPr lang="en-US" altLang="ja-JP" sz="2800" kern="0" dirty="0"/>
              <a:t>” seed into a (much) longer sequence of </a:t>
            </a:r>
            <a:r>
              <a:rPr lang="en-US" altLang="ja-JP" sz="2800" b="1" kern="0" dirty="0">
                <a:solidFill>
                  <a:srgbClr val="FF0000"/>
                </a:solidFill>
              </a:rPr>
              <a:t>“</a:t>
            </a:r>
            <a:r>
              <a:rPr lang="en-US" altLang="ja-JP" sz="2800" b="1" kern="0" dirty="0">
                <a:solidFill>
                  <a:schemeClr val="accent5"/>
                </a:solidFill>
              </a:rPr>
              <a:t>seemingly random</a:t>
            </a:r>
            <a:r>
              <a:rPr lang="en-US" altLang="ja-JP" sz="2800" b="1" kern="0" dirty="0">
                <a:solidFill>
                  <a:srgbClr val="FF0000"/>
                </a:solidFill>
              </a:rPr>
              <a:t>” </a:t>
            </a:r>
            <a:r>
              <a:rPr lang="en-US" altLang="ja-JP" sz="2800" kern="0" dirty="0"/>
              <a:t>bits.</a:t>
            </a:r>
            <a:endParaRPr lang="en-US" dirty="0"/>
          </a:p>
        </p:txBody>
      </p:sp>
      <p:sp>
        <p:nvSpPr>
          <p:cNvPr id="4" name="Line Callout 1 (No Border) 3">
            <a:extLst>
              <a:ext uri="{FF2B5EF4-FFF2-40B4-BE49-F238E27FC236}">
                <a16:creationId xmlns:a16="http://schemas.microsoft.com/office/drawing/2014/main" id="{BD86C194-736D-F624-BF3D-E85894053DB5}"/>
              </a:ext>
            </a:extLst>
          </p:cNvPr>
          <p:cNvSpPr/>
          <p:nvPr/>
        </p:nvSpPr>
        <p:spPr>
          <a:xfrm rot="10800000">
            <a:off x="1813034" y="4324242"/>
            <a:ext cx="3132083" cy="1531883"/>
          </a:xfrm>
          <a:prstGeom prst="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80783-7490-D4EF-D164-EBAA752F758F}"/>
              </a:ext>
            </a:extLst>
          </p:cNvPr>
          <p:cNvSpPr txBox="1"/>
          <p:nvPr/>
        </p:nvSpPr>
        <p:spPr>
          <a:xfrm>
            <a:off x="2102068" y="4767018"/>
            <a:ext cx="2554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Indistinguishable from the true randomness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1 7">
                <a:extLst>
                  <a:ext uri="{FF2B5EF4-FFF2-40B4-BE49-F238E27FC236}">
                    <a16:creationId xmlns:a16="http://schemas.microsoft.com/office/drawing/2014/main" id="{EBA74685-B228-D5DA-1D9E-621436A723BF}"/>
                  </a:ext>
                </a:extLst>
              </p:cNvPr>
              <p:cNvSpPr/>
              <p:nvPr/>
            </p:nvSpPr>
            <p:spPr>
              <a:xfrm>
                <a:off x="7294180" y="2017985"/>
                <a:ext cx="3184634" cy="1208690"/>
              </a:xfrm>
              <a:prstGeom prst="borderCallout1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true random bits, they can extend them to Poly(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) bits </a:t>
                </a:r>
              </a:p>
            </p:txBody>
          </p:sp>
        </mc:Choice>
        <mc:Fallback xmlns="">
          <p:sp>
            <p:nvSpPr>
              <p:cNvPr id="8" name="Line Callout 1 7">
                <a:extLst>
                  <a:ext uri="{FF2B5EF4-FFF2-40B4-BE49-F238E27FC236}">
                    <a16:creationId xmlns:a16="http://schemas.microsoft.com/office/drawing/2014/main" id="{EBA74685-B228-D5DA-1D9E-621436A72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180" y="2017985"/>
                <a:ext cx="3184634" cy="1208690"/>
              </a:xfrm>
              <a:prstGeom prst="borderCallout1">
                <a:avLst/>
              </a:prstGeom>
              <a:blipFill>
                <a:blip r:embed="rId2"/>
                <a:stretch>
                  <a:fillRect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02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081E-E4A7-DA9A-C78F-AB183A32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Generators (PRG)</a:t>
            </a:r>
            <a:br>
              <a:rPr lang="en-US" sz="4400" dirty="0"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400" dirty="0"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-- Our first cryptographic tool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00B34C-46C1-6B14-FCA0-96ABDA38D8A6}"/>
              </a:ext>
            </a:extLst>
          </p:cNvPr>
          <p:cNvSpPr/>
          <p:nvPr/>
        </p:nvSpPr>
        <p:spPr bwMode="auto">
          <a:xfrm>
            <a:off x="1496616" y="2498825"/>
            <a:ext cx="3429000" cy="1557747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CBA53F1-0CB4-5C27-EC29-6EA0E27FD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850" y="2537685"/>
            <a:ext cx="373418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WORLD 1: </a:t>
            </a:r>
            <a:b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The Pseudorandom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0081E47D-B532-417D-C488-9251FF3EF8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3050" y="3452085"/>
                <a:ext cx="2073805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kern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alt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a:rPr lang="en-US" alt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2800" i="1" kern="0" dirty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2800" b="0" i="1" kern="0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en-US" sz="2800" b="0" i="1" kern="0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en-US" sz="2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0081E47D-B532-417D-C488-9251FF3E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3050" y="3452085"/>
                <a:ext cx="2073805" cy="685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354715D-B138-843A-59C5-55C71A0ABC59}"/>
              </a:ext>
            </a:extLst>
          </p:cNvPr>
          <p:cNvSpPr/>
          <p:nvPr/>
        </p:nvSpPr>
        <p:spPr bwMode="auto">
          <a:xfrm>
            <a:off x="6807696" y="2478609"/>
            <a:ext cx="3429000" cy="1676400"/>
          </a:xfrm>
          <a:prstGeom prst="rect">
            <a:avLst/>
          </a:prstGeom>
          <a:solidFill>
            <a:srgbClr val="3366FF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4920DE5-CF69-3662-EB93-B2A342B74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2184" y="2501057"/>
            <a:ext cx="376145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WORLD 2: </a:t>
            </a:r>
            <a:b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The Truly Random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204BF264-87D6-7026-5708-B6B7E2E4A6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81192" y="3445001"/>
                <a:ext cx="2073805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kern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alt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sSup>
                        <m:sSupPr>
                          <m:ctrlPr>
                            <a:rPr lang="en-US" altLang="en-US" sz="2800" i="1" kern="0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en-US" sz="2800" i="1" kern="0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altLang="en-US" sz="2800" b="0" i="1" kern="0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altLang="en-US" sz="2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204BF264-87D6-7026-5708-B6B7E2E4A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81192" y="3445001"/>
                <a:ext cx="2073805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641741C3-9182-C556-472E-64BDE3A980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86" y="2852811"/>
            <a:ext cx="561939" cy="13667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0348B9CE-9EAF-F8DC-A58D-BE69460C0D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0090" y="4584353"/>
                <a:ext cx="8403841" cy="990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PPT Distinguisher gets </a:t>
                </a:r>
                <a14:m>
                  <m:oMath xmlns:m="http://schemas.openxmlformats.org/officeDocument/2006/math">
                    <m:r>
                      <a:rPr lang="en-US" altLang="en-US" sz="2400" i="1" kern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but cannot tell which world she is in</a:t>
                </a:r>
              </a:p>
            </p:txBody>
          </p:sp>
        </mc:Choice>
        <mc:Fallback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0348B9CE-9EAF-F8DC-A58D-BE69460C0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0090" y="4584353"/>
                <a:ext cx="8403841" cy="990600"/>
              </a:xfrm>
              <a:prstGeom prst="rect">
                <a:avLst/>
              </a:prstGeom>
              <a:blipFill>
                <a:blip r:embed="rId5"/>
                <a:stretch>
                  <a:fillRect l="-1056" t="-25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552746-6B23-C0D3-7A66-B870979807FC}"/>
                  </a:ext>
                </a:extLst>
              </p:cNvPr>
              <p:cNvSpPr txBox="1"/>
              <p:nvPr/>
            </p:nvSpPr>
            <p:spPr>
              <a:xfrm>
                <a:off x="980930" y="5539664"/>
                <a:ext cx="1070215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2000" kern="0" dirty="0">
                    <a:latin typeface="Arial Narrow" panose="020B0606020202030204" pitchFamily="34" charset="0"/>
                  </a:rPr>
                  <a:t>Notation: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kern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2000" b="0" i="1" kern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en-US" sz="2000" b="0" i="1" kern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000" kern="0" dirty="0">
                    <a:latin typeface="Arial Narrow" panose="020B0606020202030204" pitchFamily="34" charset="0"/>
                  </a:rPr>
                  <a:t> (resp.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kern="0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2000" i="1" kern="0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  <m:sup>
                        <m:r>
                          <a:rPr lang="en-US" altLang="en-US" sz="2000" i="1" kern="0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000" kern="0" dirty="0">
                    <a:latin typeface="Arial Narrow" panose="020B0606020202030204" pitchFamily="34" charset="0"/>
                  </a:rPr>
                  <a:t>) denotes the random distribution on n-bit (resp. m-bit) strings; m is shorthand for m (n).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552746-6B23-C0D3-7A66-B8709798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30" y="5539664"/>
                <a:ext cx="10702159" cy="400110"/>
              </a:xfrm>
              <a:prstGeom prst="rect">
                <a:avLst/>
              </a:prstGeom>
              <a:blipFill>
                <a:blip r:embed="rId6"/>
                <a:stretch>
                  <a:fillRect l="-592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14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2023</Words>
  <Application>Microsoft Macintosh PowerPoint</Application>
  <PresentationFormat>Widescreen</PresentationFormat>
  <Paragraphs>267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American Typewriter</vt:lpstr>
      <vt:lpstr>Apple Chancery</vt:lpstr>
      <vt:lpstr>Aptos</vt:lpstr>
      <vt:lpstr>Aptos Display</vt:lpstr>
      <vt:lpstr>Arial</vt:lpstr>
      <vt:lpstr>Arial Narrow</vt:lpstr>
      <vt:lpstr>Calibri</vt:lpstr>
      <vt:lpstr>Cambria Math</vt:lpstr>
      <vt:lpstr>Comic Sans MS</vt:lpstr>
      <vt:lpstr>Times New Roman</vt:lpstr>
      <vt:lpstr>Office Theme</vt:lpstr>
      <vt:lpstr>Purdue CS555: Cryptography Lecture 3 </vt:lpstr>
      <vt:lpstr>Recap</vt:lpstr>
      <vt:lpstr>Recap</vt:lpstr>
      <vt:lpstr>Initialization Vector and One-time Padding</vt:lpstr>
      <vt:lpstr>Initialization Vector and One-time Padding</vt:lpstr>
      <vt:lpstr>Initialization Vector and One-time Padding</vt:lpstr>
      <vt:lpstr>Today</vt:lpstr>
      <vt:lpstr>Pseudorandom Generators (PRG) -- Our first cryptographic tool</vt:lpstr>
      <vt:lpstr>Pseudorandom Generators (PRG) -- Our first cryptographic tool</vt:lpstr>
      <vt:lpstr>PRG Def 1 (Indistinguishability)</vt:lpstr>
      <vt:lpstr>Overcoming Shannon’s Conundrum -- Encrypting (n+1)-bit with n-bit key</vt:lpstr>
      <vt:lpstr>Overcoming Shannon’s Conundrum -- Encrypting (n+1)-bit with n-bit key</vt:lpstr>
      <vt:lpstr>PRG Def 1 (Next-bit Unpredictability)</vt:lpstr>
      <vt:lpstr>Def 1 and Def 2 are Equivalent</vt:lpstr>
      <vt:lpstr>Indistinguishability ⟹ NBU</vt:lpstr>
      <vt:lpstr>Indistinguishability ⟹ NBU</vt:lpstr>
      <vt:lpstr>NBU ⟹ Indistinguishability</vt:lpstr>
      <vt:lpstr>Averaging Argument (Pigeonhole Lemma)</vt:lpstr>
      <vt:lpstr>Define Hybrid Distributions</vt:lpstr>
      <vt:lpstr>Define Hybrid Distributions</vt:lpstr>
      <vt:lpstr>PowerPoint Presentation</vt:lpstr>
      <vt:lpstr>PowerPoint Presentation</vt:lpstr>
      <vt:lpstr>Predictor P</vt:lpstr>
      <vt:lpstr>Predictor P</vt:lpstr>
      <vt:lpstr>From 1-bit to Many-bit Extension</vt:lpstr>
      <vt:lpstr>From 1-bit to Many-bit Extension</vt:lpstr>
      <vt:lpstr>From 1-bit to Many-bit Extension</vt:lpstr>
      <vt:lpstr>From 1-bit to Many-bit Extension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Purdue CS555: Cryptography Lecture 3 </dc:title>
  <dc:creator>Hanshen Xiao</dc:creator>
  <cp:lastModifiedBy>Hanshen Xiao</cp:lastModifiedBy>
  <cp:revision>6</cp:revision>
  <dcterms:created xsi:type="dcterms:W3CDTF">2025-08-25T19:13:43Z</dcterms:created>
  <dcterms:modified xsi:type="dcterms:W3CDTF">2025-09-02T12:22:17Z</dcterms:modified>
</cp:coreProperties>
</file>