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622" r:id="rId3"/>
    <p:sldId id="703" r:id="rId4"/>
    <p:sldId id="625" r:id="rId5"/>
    <p:sldId id="627" r:id="rId6"/>
    <p:sldId id="629" r:id="rId7"/>
    <p:sldId id="700" r:id="rId8"/>
    <p:sldId id="631" r:id="rId9"/>
    <p:sldId id="665" r:id="rId10"/>
    <p:sldId id="667" r:id="rId11"/>
    <p:sldId id="670" r:id="rId12"/>
    <p:sldId id="668" r:id="rId13"/>
    <p:sldId id="701" r:id="rId14"/>
    <p:sldId id="704" r:id="rId15"/>
    <p:sldId id="685" r:id="rId16"/>
    <p:sldId id="633" r:id="rId17"/>
    <p:sldId id="642" r:id="rId18"/>
    <p:sldId id="643" r:id="rId19"/>
    <p:sldId id="705" r:id="rId20"/>
    <p:sldId id="644" r:id="rId21"/>
    <p:sldId id="645" r:id="rId22"/>
    <p:sldId id="3248" r:id="rId23"/>
    <p:sldId id="686" r:id="rId24"/>
    <p:sldId id="699" r:id="rId25"/>
    <p:sldId id="671" r:id="rId26"/>
    <p:sldId id="677" r:id="rId27"/>
    <p:sldId id="678" r:id="rId28"/>
    <p:sldId id="692" r:id="rId29"/>
    <p:sldId id="693" r:id="rId30"/>
    <p:sldId id="679" r:id="rId31"/>
    <p:sldId id="680" r:id="rId32"/>
    <p:sldId id="706" r:id="rId33"/>
    <p:sldId id="681" r:id="rId34"/>
    <p:sldId id="682" r:id="rId35"/>
    <p:sldId id="687" r:id="rId36"/>
    <p:sldId id="684" r:id="rId37"/>
    <p:sldId id="689" r:id="rId38"/>
    <p:sldId id="690" r:id="rId39"/>
    <p:sldId id="691" r:id="rId40"/>
    <p:sldId id="673" r:id="rId41"/>
    <p:sldId id="694" r:id="rId42"/>
    <p:sldId id="695" r:id="rId43"/>
    <p:sldId id="697" r:id="rId44"/>
    <p:sldId id="696" r:id="rId45"/>
    <p:sldId id="698" r:id="rId46"/>
    <p:sldId id="3249" r:id="rId47"/>
    <p:sldId id="3250" r:id="rId48"/>
    <p:sldId id="3251" r:id="rId49"/>
    <p:sldId id="3252" r:id="rId50"/>
    <p:sldId id="3253" r:id="rId51"/>
    <p:sldId id="3254" r:id="rId52"/>
    <p:sldId id="675" r:id="rId53"/>
    <p:sldId id="676" r:id="rId54"/>
    <p:sldId id="3255" r:id="rId55"/>
    <p:sldId id="3256" r:id="rId56"/>
    <p:sldId id="3257" r:id="rId57"/>
    <p:sldId id="683" r:id="rId58"/>
    <p:sldId id="3258" r:id="rId59"/>
    <p:sldId id="3259" r:id="rId60"/>
    <p:sldId id="3260" r:id="rId61"/>
    <p:sldId id="3262" r:id="rId62"/>
    <p:sldId id="326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776"/>
  </p:normalViewPr>
  <p:slideViewPr>
    <p:cSldViewPr snapToGrid="0">
      <p:cViewPr varScale="1">
        <p:scale>
          <a:sx n="109" d="100"/>
          <a:sy n="10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No proof here because we will prove the stronger statement in a few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38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9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0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07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73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84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035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172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434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0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9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055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09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448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0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3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06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70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556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14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6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78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44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30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06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007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82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12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628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57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791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42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253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219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871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9855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527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391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530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979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3720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88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82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354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559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611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680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85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40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619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0971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235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26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901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417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4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3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45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8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0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6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9.png"/><Relationship Id="rId9" Type="http://schemas.openxmlformats.org/officeDocument/2006/relationships/image" Target="../media/image6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80.png"/><Relationship Id="rId9" Type="http://schemas.openxmlformats.org/officeDocument/2006/relationships/image" Target="../media/image6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70.png"/><Relationship Id="rId18" Type="http://schemas.openxmlformats.org/officeDocument/2006/relationships/image" Target="../media/image82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12" Type="http://schemas.openxmlformats.org/officeDocument/2006/relationships/image" Target="../media/image760.png"/><Relationship Id="rId17" Type="http://schemas.openxmlformats.org/officeDocument/2006/relationships/image" Target="../media/image8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750.png"/><Relationship Id="rId5" Type="http://schemas.openxmlformats.org/officeDocument/2006/relationships/image" Target="../media/image75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650.png"/><Relationship Id="rId4" Type="http://schemas.openxmlformats.org/officeDocument/2006/relationships/image" Target="../media/image81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70.png"/><Relationship Id="rId18" Type="http://schemas.openxmlformats.org/officeDocument/2006/relationships/image" Target="../media/image82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12" Type="http://schemas.openxmlformats.org/officeDocument/2006/relationships/image" Target="../media/image760.png"/><Relationship Id="rId17" Type="http://schemas.openxmlformats.org/officeDocument/2006/relationships/image" Target="../media/image81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750.png"/><Relationship Id="rId5" Type="http://schemas.openxmlformats.org/officeDocument/2006/relationships/image" Target="../media/image75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650.png"/><Relationship Id="rId4" Type="http://schemas.openxmlformats.org/officeDocument/2006/relationships/image" Target="../media/image83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2.png"/><Relationship Id="rId18" Type="http://schemas.openxmlformats.org/officeDocument/2006/relationships/image" Target="../media/image89.png"/><Relationship Id="rId3" Type="http://schemas.openxmlformats.org/officeDocument/2006/relationships/image" Target="../media/image75.png"/><Relationship Id="rId21" Type="http://schemas.openxmlformats.org/officeDocument/2006/relationships/image" Target="../media/image92.png"/><Relationship Id="rId7" Type="http://schemas.openxmlformats.org/officeDocument/2006/relationships/image" Target="../media/image730.png"/><Relationship Id="rId12" Type="http://schemas.openxmlformats.org/officeDocument/2006/relationships/image" Target="../media/image811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790.png"/><Relationship Id="rId5" Type="http://schemas.openxmlformats.org/officeDocument/2006/relationships/image" Target="../media/image84.png"/><Relationship Id="rId15" Type="http://schemas.openxmlformats.org/officeDocument/2006/relationships/image" Target="../media/image86.png"/><Relationship Id="rId10" Type="http://schemas.openxmlformats.org/officeDocument/2006/relationships/image" Target="../media/image780.png"/><Relationship Id="rId19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76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1.png"/><Relationship Id="rId3" Type="http://schemas.openxmlformats.org/officeDocument/2006/relationships/image" Target="../media/image95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10" Type="http://schemas.openxmlformats.org/officeDocument/2006/relationships/image" Target="../media/image160.png"/><Relationship Id="rId19" Type="http://schemas.openxmlformats.org/officeDocument/2006/relationships/image" Target="../media/image911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97.png"/><Relationship Id="rId3" Type="http://schemas.openxmlformats.org/officeDocument/2006/relationships/image" Target="../media/image95.png"/><Relationship Id="rId21" Type="http://schemas.openxmlformats.org/officeDocument/2006/relationships/image" Target="../media/image35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2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38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370.png"/><Relationship Id="rId10" Type="http://schemas.openxmlformats.org/officeDocument/2006/relationships/image" Target="../media/image160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100.png"/><Relationship Id="rId3" Type="http://schemas.openxmlformats.org/officeDocument/2006/relationships/image" Target="../media/image95.png"/><Relationship Id="rId21" Type="http://schemas.openxmlformats.org/officeDocument/2006/relationships/image" Target="../media/image35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5" Type="http://schemas.openxmlformats.org/officeDocument/2006/relationships/image" Target="../media/image38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2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3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2.png"/><Relationship Id="rId10" Type="http://schemas.openxmlformats.org/officeDocument/2006/relationships/image" Target="../media/image160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103.png"/><Relationship Id="rId3" Type="http://schemas.openxmlformats.org/officeDocument/2006/relationships/image" Target="../media/image95.png"/><Relationship Id="rId21" Type="http://schemas.openxmlformats.org/officeDocument/2006/relationships/image" Target="../media/image35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5" Type="http://schemas.openxmlformats.org/officeDocument/2006/relationships/image" Target="../media/image38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2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3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4.png"/><Relationship Id="rId10" Type="http://schemas.openxmlformats.org/officeDocument/2006/relationships/image" Target="../media/image160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37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20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06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5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98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20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08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7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9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1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9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3.jp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3.jp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12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4.jpe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13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6" Type="http://schemas.openxmlformats.org/officeDocument/2006/relationships/image" Target="NULL"/><Relationship Id="rId3" Type="http://schemas.openxmlformats.org/officeDocument/2006/relationships/image" Target="../media/image5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35.xml"/><Relationship Id="rId16" Type="http://schemas.openxmlformats.org/officeDocument/2006/relationships/image" Target="NUL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3.jpg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6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1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37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1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10.png"/><Relationship Id="rId21" Type="http://schemas.openxmlformats.org/officeDocument/2006/relationships/image" Target="../media/image23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39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26.png"/><Relationship Id="rId5" Type="http://schemas.openxmlformats.org/officeDocument/2006/relationships/image" Target="../media/image11.png"/><Relationship Id="rId15" Type="http://schemas.openxmlformats.org/officeDocument/2006/relationships/image" Target="NULL"/><Relationship Id="rId23" Type="http://schemas.openxmlformats.org/officeDocument/2006/relationships/image" Target="../media/image25.png"/><Relationship Id="rId28" Type="http://schemas.openxmlformats.org/officeDocument/2006/relationships/image" Target="../media/image27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24.png"/><Relationship Id="rId27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40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1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3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41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1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43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1.png"/><Relationship Id="rId15" Type="http://schemas.openxmlformats.org/officeDocument/2006/relationships/image" Target="NULL"/><Relationship Id="rId23" Type="http://schemas.openxmlformats.org/officeDocument/2006/relationships/image" Target="../media/image31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11.png"/><Relationship Id="rId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27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1.png"/><Relationship Id="rId4" Type="http://schemas.openxmlformats.org/officeDocument/2006/relationships/image" Target="../media/image34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4.png"/><Relationship Id="rId4" Type="http://schemas.openxmlformats.org/officeDocument/2006/relationships/image" Target="../media/image15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.png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jpg"/><Relationship Id="rId5" Type="http://schemas.openxmlformats.org/officeDocument/2006/relationships/image" Target="../media/image159.png"/><Relationship Id="rId4" Type="http://schemas.openxmlformats.org/officeDocument/2006/relationships/image" Target="../media/image15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37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331.png"/><Relationship Id="rId5" Type="http://schemas.openxmlformats.org/officeDocument/2006/relationships/image" Target="../media/image165.png"/><Relationship Id="rId10" Type="http://schemas.openxmlformats.org/officeDocument/2006/relationships/image" Target="../media/image320.png"/><Relationship Id="rId4" Type="http://schemas.openxmlformats.org/officeDocument/2006/relationships/image" Target="../media/image164.png"/><Relationship Id="rId9" Type="http://schemas.openxmlformats.org/officeDocument/2006/relationships/image" Target="../media/image310.png"/><Relationship Id="rId14" Type="http://schemas.openxmlformats.org/officeDocument/2006/relationships/image" Target="../media/image1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1.png"/><Relationship Id="rId5" Type="http://schemas.openxmlformats.org/officeDocument/2006/relationships/image" Target="../media/image4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4720" y="1052737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20" y="1052737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4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48817" y="2884345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817" y="2884345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51570" y="3667423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70" y="3667423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39616" y="5373217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5373217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7307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88318" y="5406364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8" y="5406364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99657" y="4493707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7" y="4493707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t="-1562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39516" y="265551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far, only one-time security…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1897378" y="1772816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Theorem</a:t>
            </a:r>
            <a:r>
              <a:rPr lang="en-US" sz="2800" dirty="0">
                <a:ea typeface="American Typewriter" charset="0"/>
                <a:cs typeface="American Typewriter" charset="0"/>
              </a:rPr>
              <a:t> [Naor-Yung’89, Rompel’90]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one-way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52E6667-F8F4-E6E2-7D75-3F5C30BE8A44}"/>
              </a:ext>
            </a:extLst>
          </p:cNvPr>
          <p:cNvSpPr txBox="1">
            <a:spLocks noChangeArrowheads="1"/>
          </p:cNvSpPr>
          <p:nvPr/>
        </p:nvSpPr>
        <p:spPr>
          <a:xfrm>
            <a:off x="1897378" y="3969444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TODAY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: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collision-resistant hash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</p:spTree>
    <p:extLst>
      <p:ext uri="{BB962C8B-B14F-4D97-AF65-F5344CB8AC3E}">
        <p14:creationId xmlns:p14="http://schemas.microsoft.com/office/powerpoint/2010/main" val="33049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3431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1905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dirty="0">
                <a:ea typeface="American Typewriter" charset="0"/>
                <a:cs typeface="American Typewriter" charset="0"/>
              </a:rPr>
              <a:t>). How to make Alice stateless and deterministic.  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/>
              <p:nvPr/>
            </p:nvSpPr>
            <p:spPr>
              <a:xfrm>
                <a:off x="2039235" y="4907530"/>
                <a:ext cx="82182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To verify a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for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</a:rPr>
                  <a:t>	Run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Verify(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5" y="4907530"/>
                <a:ext cx="8218276" cy="954107"/>
              </a:xfrm>
              <a:prstGeom prst="rect">
                <a:avLst/>
              </a:prstGeom>
              <a:blipFill>
                <a:blip r:embed="rId5"/>
                <a:stretch>
                  <a:fillRect l="-1543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74327-74DC-1B42-A467-7749262D15E6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BA00B5-660F-8048-8058-9F1B372A70CC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B572C8-8D76-6045-A2F8-F41E087EABD0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3E0DCF-B82A-5642-A63E-E453A1973E8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096AA9-1795-354F-89A1-A81BF3A4C1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DF727-FAA5-FB44-A041-09E76F632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FDE372-2439-634D-B5A6-3A40E951552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8E5A6B-A326-6941-AECD-2AE5C3BF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BAE67AB7-0C1D-5248-BE3B-9E42612EAC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549AE-0D50-D94E-8688-5C56CC75352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4AD60-C703-134B-AB94-E57B3ABDBC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32605-C38D-7341-92EF-9F7408EE4D57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03A0DE-7E83-5B4C-B0C1-5C909881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92A69D-B275-3449-859D-2FEB01C8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91CD4-DA9D-C448-AA56-640043EE6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F0E224-B35C-7F41-BA63-05DC41B28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01475B-61B3-4F49-A59A-C397AF2BB6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3F5539D-14A9-504A-B88D-C574681003B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ubtitle 1">
            <a:extLst>
              <a:ext uri="{FF2B5EF4-FFF2-40B4-BE49-F238E27FC236}">
                <a16:creationId xmlns:a16="http://schemas.microsoft.com/office/drawing/2014/main" id="{0E78A96F-29C6-B74B-96F3-8A70874B9B95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4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6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7608" y="1700808"/>
                <a:ext cx="424847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4248472" cy="576064"/>
              </a:xfrm>
              <a:prstGeom prst="rect">
                <a:avLst/>
              </a:prstGeom>
              <a:blipFill>
                <a:blip r:embed="rId3"/>
                <a:stretch>
                  <a:fillRect l="-2985" t="-4255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0748" y="2420888"/>
                <a:ext cx="792774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48" y="2420888"/>
                <a:ext cx="7927740" cy="576064"/>
              </a:xfrm>
              <a:prstGeom prst="rect">
                <a:avLst/>
              </a:prstGeom>
              <a:blipFill>
                <a:blip r:embed="rId4"/>
                <a:stretch>
                  <a:fillRect l="-1597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7608" y="3429000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a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b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The signature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429000"/>
                <a:ext cx="6408712" cy="576064"/>
              </a:xfrm>
              <a:prstGeom prst="rect">
                <a:avLst/>
              </a:prstGeom>
              <a:blipFill>
                <a:blip r:embed="rId5"/>
                <a:stretch>
                  <a:fillRect l="-1980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2567608" y="4027186"/>
            <a:ext cx="6408712" cy="697959"/>
            <a:chOff x="1043608" y="4027185"/>
            <a:chExt cx="6408712" cy="697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b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5508104" y="402718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8443" y="5229200"/>
                <a:ext cx="7689068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a OWF, no PPT adversary can produce a signature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given a signature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43" y="5229200"/>
                <a:ext cx="7689068" cy="936104"/>
              </a:xfrm>
              <a:prstGeom prst="rect">
                <a:avLst/>
              </a:prstGeom>
              <a:blipFill>
                <a:blip r:embed="rId7"/>
                <a:stretch>
                  <a:fillRect l="-1650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a bit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1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4512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6127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7716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1397A56F-0E70-DB4E-89CA-E1785A847BC2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(additionally) 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 t="-917" b="-4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4512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6127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7716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AA9A5F47-412C-CA43-A75C-8FEC6F66DF03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2039357" y="1916833"/>
            <a:ext cx="8089091" cy="11709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An optimization</a:t>
            </a:r>
            <a:r>
              <a:rPr lang="en-US" sz="2800" dirty="0">
                <a:ea typeface="American Typewriter" charset="0"/>
                <a:cs typeface="American Typewriter" charset="0"/>
              </a:rPr>
              <a:t>: Need to remember only the past verification keys, not the past messages.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cxnSpLocks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4725144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4725144"/>
                <a:ext cx="718658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4512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6127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7716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80F3-24CF-A04B-9ADC-CBC23E53F455}"/>
              </a:ext>
            </a:extLst>
          </p:cNvPr>
          <p:cNvCxnSpPr>
            <a:cxnSpLocks/>
          </p:cNvCxnSpPr>
          <p:nvPr/>
        </p:nvCxnSpPr>
        <p:spPr>
          <a:xfrm flipV="1">
            <a:off x="2783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/>
              <p:nvPr/>
            </p:nvSpPr>
            <p:spPr>
              <a:xfrm>
                <a:off x="2959370" y="4654920"/>
                <a:ext cx="5824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70" y="4654920"/>
                <a:ext cx="582404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/>
              <p:nvPr/>
            </p:nvSpPr>
            <p:spPr>
              <a:xfrm>
                <a:off x="5277727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727" y="4697716"/>
                <a:ext cx="734945" cy="523220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97FC9-078C-B84B-940E-A6649BA6B30E}"/>
              </a:ext>
            </a:extLst>
          </p:cNvPr>
          <p:cNvCxnSpPr>
            <a:cxnSpLocks/>
          </p:cNvCxnSpPr>
          <p:nvPr/>
        </p:nvCxnSpPr>
        <p:spPr>
          <a:xfrm flipV="1">
            <a:off x="4367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/>
              <p:nvPr/>
            </p:nvSpPr>
            <p:spPr>
              <a:xfrm>
                <a:off x="4577151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51" y="4725144"/>
                <a:ext cx="59868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/>
              <p:nvPr/>
            </p:nvSpPr>
            <p:spPr>
              <a:xfrm>
                <a:off x="6835526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26" y="4687165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7DD15-F3D8-8141-90A7-1FB86E0BA9BA}"/>
              </a:ext>
            </a:extLst>
          </p:cNvPr>
          <p:cNvCxnSpPr>
            <a:cxnSpLocks/>
          </p:cNvCxnSpPr>
          <p:nvPr/>
        </p:nvCxnSpPr>
        <p:spPr>
          <a:xfrm flipV="1">
            <a:off x="5925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/>
              <p:nvPr/>
            </p:nvSpPr>
            <p:spPr>
              <a:xfrm>
                <a:off x="6134950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50" y="4714593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/>
              <p:nvPr/>
            </p:nvSpPr>
            <p:spPr>
              <a:xfrm>
                <a:off x="8326125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125" y="4734968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F4F38-5880-5B40-80E2-B57AF699AA0F}"/>
              </a:ext>
            </a:extLst>
          </p:cNvPr>
          <p:cNvCxnSpPr>
            <a:cxnSpLocks/>
          </p:cNvCxnSpPr>
          <p:nvPr/>
        </p:nvCxnSpPr>
        <p:spPr>
          <a:xfrm flipV="1">
            <a:off x="7416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/>
              <p:nvPr/>
            </p:nvSpPr>
            <p:spPr>
              <a:xfrm>
                <a:off x="7625549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49" y="4762396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/>
              <p:nvPr/>
            </p:nvSpPr>
            <p:spPr>
              <a:xfrm rot="18668746">
                <a:off x="8937693" y="5053402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8746">
                <a:off x="8937693" y="5053402"/>
                <a:ext cx="53572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3050156"/>
                <a:ext cx="860444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Use (part of)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the rest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050156"/>
                <a:ext cx="8604448" cy="1170933"/>
              </a:xfrm>
              <a:prstGeom prst="rect">
                <a:avLst/>
              </a:prstGeom>
              <a:blipFill>
                <a:blip r:embed="rId22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63">
            <a:extLst>
              <a:ext uri="{FF2B5EF4-FFF2-40B4-BE49-F238E27FC236}">
                <a16:creationId xmlns:a16="http://schemas.microsoft.com/office/drawing/2014/main" id="{53C55F05-9C98-054C-92E2-CA00D46F3500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424634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3" name="Subtitle 1">
            <a:extLst>
              <a:ext uri="{FF2B5EF4-FFF2-40B4-BE49-F238E27FC236}">
                <a16:creationId xmlns:a16="http://schemas.microsoft.com/office/drawing/2014/main" id="{B228F5DD-38FA-5349-9634-8DD0BAB2A6A8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8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3431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/>
              <p:nvPr/>
            </p:nvSpPr>
            <p:spPr>
              <a:xfrm>
                <a:off x="5980537" y="102218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537" y="102218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674162" y="157993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6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75519" y="5085185"/>
                <a:ext cx="9314511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Alice (the </a:t>
                </a:r>
                <a:r>
                  <a:rPr lang="en-US" sz="2800" i="1" dirty="0">
                    <a:latin typeface="+mn-lt"/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signer) computes many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pairs and arranges them in a tree of depth = sec. param.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19" y="5085185"/>
                <a:ext cx="9314511" cy="1241673"/>
              </a:xfrm>
              <a:prstGeom prst="rect">
                <a:avLst/>
              </a:prstGeom>
              <a:blipFill>
                <a:blip r:embed="rId18"/>
                <a:stretch>
                  <a:fillRect l="-136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674162" y="157993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71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96703C-516D-5349-9880-C0ABC727F58A}"/>
              </a:ext>
            </a:extLst>
          </p:cNvPr>
          <p:cNvSpPr/>
          <p:nvPr/>
        </p:nvSpPr>
        <p:spPr>
          <a:xfrm>
            <a:off x="2567607" y="4901088"/>
            <a:ext cx="8155327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39617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7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57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88778" y="544138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778" y="5441384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897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F845EF6-C255-6044-8BDA-E4F86C1071B4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1F1E2A-F10C-AD43-88CE-859103D0094D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31529" y="6007600"/>
                <a:ext cx="8204685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“Authenticate”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using the “signature path”.  </a:t>
                </a: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29" y="6007600"/>
                <a:ext cx="8204685" cy="522288"/>
              </a:xfrm>
              <a:prstGeom prst="rect">
                <a:avLst/>
              </a:prstGeom>
              <a:blipFill>
                <a:blip r:embed="rId25"/>
                <a:stretch>
                  <a:fillRect l="-154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2378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45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2378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65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63E501B-DA55-C147-8803-147AFB48BB28}"/>
              </a:ext>
            </a:extLst>
          </p:cNvPr>
          <p:cNvSpPr/>
          <p:nvPr/>
        </p:nvSpPr>
        <p:spPr>
          <a:xfrm>
            <a:off x="2378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8529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1905182" y="3645024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dirty="0">
                <a:ea typeface="American Typewriter" charset="0"/>
                <a:cs typeface="American Typewriter" charset="0"/>
              </a:rPr>
              <a:t>). How to make Alice stateless and deterministic. 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916832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Many-time: Stateful, Growing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1882153" y="110627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0. Still one-time, but arbitrarily long messages.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89768-9A9F-BBF2-6845-710CE06803D4}"/>
              </a:ext>
            </a:extLst>
          </p:cNvPr>
          <p:cNvSpPr/>
          <p:nvPr/>
        </p:nvSpPr>
        <p:spPr>
          <a:xfrm>
            <a:off x="1343472" y="1898364"/>
            <a:ext cx="9937104" cy="4959636"/>
          </a:xfrm>
          <a:prstGeom prst="rect">
            <a:avLst/>
          </a:prstGeom>
          <a:solidFill>
            <a:schemeClr val="bg1">
              <a:alpha val="7946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825CDFE-361A-EC4C-A46B-ED0CF3A8CD80}"/>
              </a:ext>
            </a:extLst>
          </p:cNvPr>
          <p:cNvSpPr/>
          <p:nvPr/>
        </p:nvSpPr>
        <p:spPr>
          <a:xfrm>
            <a:off x="2378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723575" y="4116838"/>
            <a:ext cx="887744" cy="970635"/>
            <a:chOff x="91707" y="4831683"/>
            <a:chExt cx="887744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second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47D3B-8DAA-8B40-B58C-6B536E54949E}"/>
              </a:ext>
            </a:extLst>
          </p:cNvPr>
          <p:cNvSpPr/>
          <p:nvPr/>
        </p:nvSpPr>
        <p:spPr>
          <a:xfrm>
            <a:off x="2378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third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010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010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7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80" name="Rectangle 63">
            <a:extLst>
              <a:ext uri="{FF2B5EF4-FFF2-40B4-BE49-F238E27FC236}">
                <a16:creationId xmlns:a16="http://schemas.microsoft.com/office/drawing/2014/main" id="{36AE7EB7-4AB1-E74E-978C-2AED8CB15DC8}"/>
              </a:ext>
            </a:extLst>
          </p:cNvPr>
          <p:cNvSpPr txBox="1">
            <a:spLocks noChangeArrowheads="1"/>
          </p:cNvSpPr>
          <p:nvPr/>
        </p:nvSpPr>
        <p:spPr>
          <a:xfrm>
            <a:off x="2509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Each verification key (incl. at the leaves) is used only once, so one-time security suffices!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Signatures consist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one-time signatures and do now grow with time!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6579" r="-142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Signer generates and keeps the entire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-size) signature tree in memory!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52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A092504-7270-0848-A666-5C33226351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4976705"/>
            <a:ext cx="774636" cy="7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3431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1905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A1836BE-6428-624D-9CD0-8A1CCAC18109}"/>
              </a:ext>
            </a:extLst>
          </p:cNvPr>
          <p:cNvSpPr/>
          <p:nvPr/>
        </p:nvSpPr>
        <p:spPr>
          <a:xfrm>
            <a:off x="2056712" y="4632190"/>
            <a:ext cx="8086983" cy="215380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1" y="410724"/>
            <a:ext cx="5087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565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56566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55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557396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603228" y="2852936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Rectangle 63">
            <a:extLst>
              <a:ext uri="{FF2B5EF4-FFF2-40B4-BE49-F238E27FC236}">
                <a16:creationId xmlns:a16="http://schemas.microsoft.com/office/drawing/2014/main" id="{99BE868D-1EC7-E446-8C18-CD632032A291}"/>
              </a:ext>
            </a:extLst>
          </p:cNvPr>
          <p:cNvSpPr txBox="1">
            <a:spLocks noChangeArrowheads="1"/>
          </p:cNvSpPr>
          <p:nvPr/>
        </p:nvSpPr>
        <p:spPr>
          <a:xfrm>
            <a:off x="2207569" y="4634904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Tree of pseudorandom values: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65423" y="5733256"/>
                <a:ext cx="7037854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Populate the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23" y="5733256"/>
                <a:ext cx="7037854" cy="437926"/>
              </a:xfrm>
              <a:prstGeom prst="rect">
                <a:avLst/>
              </a:prstGeom>
              <a:blipFill>
                <a:blip r:embed="rId18"/>
                <a:stretch>
                  <a:fillRect l="-1802" t="-22857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1046" y="5223322"/>
                <a:ext cx="5322303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The signing key is a PRF key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046" y="5223322"/>
                <a:ext cx="5322303" cy="437926"/>
              </a:xfrm>
              <a:prstGeom prst="rect">
                <a:avLst/>
              </a:prstGeom>
              <a:blipFill>
                <a:blip r:embed="rId19"/>
                <a:stretch>
                  <a:fillRect l="-2381" t="-22857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65423" y="6237312"/>
                <a:ext cx="7992888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derive the keys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23" y="6237312"/>
                <a:ext cx="7992888" cy="437926"/>
              </a:xfrm>
              <a:prstGeom prst="rect">
                <a:avLst/>
              </a:prstGeom>
              <a:blipFill>
                <a:blip r:embed="rId20"/>
                <a:stretch>
                  <a:fillRect l="-1587" t="-22857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089A1DE-5FD7-8742-A0E5-DAA445A39B75}"/>
              </a:ext>
            </a:extLst>
          </p:cNvPr>
          <p:cNvGrpSpPr/>
          <p:nvPr/>
        </p:nvGrpSpPr>
        <p:grpSpPr>
          <a:xfrm>
            <a:off x="2961384" y="1110248"/>
            <a:ext cx="7817823" cy="2203949"/>
            <a:chOff x="1437383" y="1110247"/>
            <a:chExt cx="7817823" cy="2203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/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1923" t="-909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3CD7CFD-204F-D040-8EAC-66AF36B62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30826" y="1340768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/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1923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F3116D5-E7E1-1243-A038-09E73F3FCF17}"/>
                </a:ext>
              </a:extLst>
            </p:cNvPr>
            <p:cNvCxnSpPr>
              <a:cxnSpLocks/>
            </p:cNvCxnSpPr>
            <p:nvPr/>
          </p:nvCxnSpPr>
          <p:spPr>
            <a:xfrm>
              <a:off x="2820910" y="2250026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/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962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AAB568F-302C-754D-8694-175E25BE82FD}"/>
                </a:ext>
              </a:extLst>
            </p:cNvPr>
            <p:cNvCxnSpPr>
              <a:cxnSpLocks/>
            </p:cNvCxnSpPr>
            <p:nvPr/>
          </p:nvCxnSpPr>
          <p:spPr>
            <a:xfrm>
              <a:off x="7168635" y="2132837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F40DAB8-BEB5-7A43-9A32-2BBD0BFD10CC}"/>
                </a:ext>
              </a:extLst>
            </p:cNvPr>
            <p:cNvCxnSpPr>
              <a:cxnSpLocks/>
            </p:cNvCxnSpPr>
            <p:nvPr/>
          </p:nvCxnSpPr>
          <p:spPr>
            <a:xfrm>
              <a:off x="14373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0BE5401-F863-8649-8B87-3530570D8CE7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41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F8AF680-C9B9-C74F-95A8-FB041495DCF5}"/>
                </a:ext>
              </a:extLst>
            </p:cNvPr>
            <p:cNvCxnSpPr>
              <a:cxnSpLocks/>
            </p:cNvCxnSpPr>
            <p:nvPr/>
          </p:nvCxnSpPr>
          <p:spPr>
            <a:xfrm>
              <a:off x="60677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1CF86B-0A2F-3546-B7B3-D7D4398FB6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6544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/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/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/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/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26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1" y="410724"/>
            <a:ext cx="5087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Rectangle 63">
            <a:extLst>
              <a:ext uri="{FF2B5EF4-FFF2-40B4-BE49-F238E27FC236}">
                <a16:creationId xmlns:a16="http://schemas.microsoft.com/office/drawing/2014/main" id="{9B7DB96D-D83F-5F4C-9883-8FA37459F387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327600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12311170-DC27-4B46-BA9A-FD3CD92371F0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5657968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Short signatures and small storage for the signer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F8D2FF5-FB97-A744-ADAA-75B077EB6E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34" y="5013176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1" y="410724"/>
            <a:ext cx="50876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ectangle 63">
            <a:extLst>
              <a:ext uri="{FF2B5EF4-FFF2-40B4-BE49-F238E27FC236}">
                <a16:creationId xmlns:a16="http://schemas.microsoft.com/office/drawing/2014/main" id="{82702E11-172E-3D42-8DC0-D53AC71BEB4B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id="{74FA068D-17FF-4548-A45E-E8C88EA5641F}"/>
              </a:ext>
            </a:extLst>
          </p:cNvPr>
          <p:cNvSpPr txBox="1">
            <a:spLocks noChangeArrowheads="1"/>
          </p:cNvSpPr>
          <p:nvPr/>
        </p:nvSpPr>
        <p:spPr>
          <a:xfrm>
            <a:off x="2509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Signer needs to keep a counter indicating which </a:t>
            </a:r>
            <a:r>
              <a:rPr lang="en-US" sz="2800" b="1" i="1" dirty="0">
                <a:latin typeface="+mn-lt"/>
                <a:ea typeface="American Typewriter" charset="0"/>
                <a:cs typeface="American Typewriter" charset="0"/>
              </a:rPr>
              <a:t>leaf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 (which tells her which secret key) to use next.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7CA7030-87F5-5B47-872C-0ADFEBC828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59" y="5092907"/>
            <a:ext cx="774636" cy="77463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F626B18-5A5D-954D-BF8F-D0D9A4930152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FE11481-7D5E-0E42-B8CD-50A49650C4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5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3431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1905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0: 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4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261970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4079777" y="323074"/>
            <a:ext cx="5284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2EBF38-4E57-2540-BEA7-EFFB720D0E24}"/>
              </a:ext>
            </a:extLst>
          </p:cNvPr>
          <p:cNvGrpSpPr/>
          <p:nvPr/>
        </p:nvGrpSpPr>
        <p:grpSpPr>
          <a:xfrm>
            <a:off x="5837001" y="955451"/>
            <a:ext cx="3081550" cy="2805508"/>
            <a:chOff x="4113521" y="910350"/>
            <a:chExt cx="3081550" cy="2805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322A2FB3-3E61-C248-BD28-FD062E25A75C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/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37B4EF0-136C-3C42-9DB3-287B3647D7D0}"/>
                </a:ext>
              </a:extLst>
            </p:cNvPr>
            <p:cNvSpPr/>
            <p:nvPr/>
          </p:nvSpPr>
          <p:spPr>
            <a:xfrm rot="8118830">
              <a:off x="6280671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/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5CD3464-0590-424C-9715-C53C339CBACE}"/>
                </a:ext>
              </a:extLst>
            </p:cNvPr>
            <p:cNvSpPr/>
            <p:nvPr/>
          </p:nvSpPr>
          <p:spPr>
            <a:xfrm rot="8118830">
              <a:off x="5141333" y="270092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2CE8330-46FA-5A46-BF78-5BDBFA3A236A}"/>
              </a:ext>
            </a:extLst>
          </p:cNvPr>
          <p:cNvSpPr/>
          <p:nvPr/>
        </p:nvSpPr>
        <p:spPr>
          <a:xfrm>
            <a:off x="2351584" y="4598032"/>
            <a:ext cx="7855712" cy="214333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23593" y="458112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a message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4581128"/>
                <a:ext cx="6466567" cy="522288"/>
              </a:xfrm>
              <a:prstGeom prst="rect">
                <a:avLst/>
              </a:prstGeom>
              <a:blipFill>
                <a:blip r:embed="rId21"/>
                <a:stretch>
                  <a:fillRect l="-2161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83632" y="5013176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</a:t>
                </a:r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random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leaf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5013176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721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55640" y="607506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6075064"/>
                <a:ext cx="7363240" cy="522288"/>
              </a:xfrm>
              <a:prstGeom prst="rect">
                <a:avLst/>
              </a:prstGeom>
              <a:blipFill>
                <a:blip r:embed="rId23"/>
                <a:stretch>
                  <a:fillRect l="-1549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22904" y="5499000"/>
                <a:ext cx="667879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04" y="5499000"/>
                <a:ext cx="6678790" cy="522288"/>
              </a:xfrm>
              <a:prstGeom prst="rect">
                <a:avLst/>
              </a:prstGeom>
              <a:blipFill>
                <a:blip r:embed="rId2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3696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26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  <a:blipFill>
                <a:blip r:embed="rId2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/>
              <p:nvPr/>
            </p:nvSpPr>
            <p:spPr>
              <a:xfrm>
                <a:off x="7320137" y="3789040"/>
                <a:ext cx="1175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7" y="3789040"/>
                <a:ext cx="1175643" cy="523220"/>
              </a:xfrm>
              <a:prstGeom prst="rect">
                <a:avLst/>
              </a:prstGeom>
              <a:blipFill>
                <a:blip r:embed="rId2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261970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4079777" y="323074"/>
            <a:ext cx="5284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3696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111576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EA04B5DB-C901-0840-9C23-F9ECBC6CC0C1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544194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No need to keep state.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9C246CC-91BD-3E4E-9830-CFA21EC27D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34" y="4797152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261970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4079777" y="323074"/>
            <a:ext cx="5284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3696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1991545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4" y="5276762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If the signer produces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signatures, the probability she picks the same leaf twice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276762"/>
                <a:ext cx="8428218" cy="1392598"/>
              </a:xfrm>
              <a:prstGeom prst="rect">
                <a:avLst/>
              </a:prstGeom>
              <a:blipFill>
                <a:blip r:embed="rId2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3431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1905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dirty="0">
                <a:ea typeface="American Typewriter" charset="0"/>
                <a:cs typeface="American Typewriter" charset="0"/>
              </a:rPr>
              <a:t>). How to make Alice stateless and deterministic.  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261970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5.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4079777" y="323074"/>
            <a:ext cx="5169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Making the Signer Deterministic.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3696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1991545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4" y="5322704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pseudo-randomly.</a:t>
                </a:r>
              </a:p>
            </p:txBody>
          </p:sp>
        </mc:Choice>
        <mc:Fallback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322704"/>
                <a:ext cx="8428218" cy="770593"/>
              </a:xfrm>
              <a:prstGeom prst="rect">
                <a:avLst/>
              </a:prstGeom>
              <a:blipFill>
                <a:blip r:embed="rId22"/>
                <a:stretch>
                  <a:fillRect l="-1504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4" y="5877273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Have another PRF key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877273"/>
                <a:ext cx="8428218" cy="770593"/>
              </a:xfrm>
              <a:prstGeom prst="rect">
                <a:avLst/>
              </a:prstGeom>
              <a:blipFill>
                <a:blip r:embed="rId23"/>
                <a:stretch>
                  <a:fillRect l="-150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39516" y="2637394"/>
            <a:ext cx="8604956" cy="237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That’s it for the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4687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775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dirty="0">
                  <a:ea typeface="American Typewriter" charset="0"/>
                  <a:cs typeface="American Typewriter" charset="0"/>
                </a:rPr>
                <a:t>: Assuming the existence of one-way functions and collision-resistant hash function families, there are digital signature schemes.  </a:t>
              </a:r>
              <a:endParaRPr lang="en-US" sz="28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1">
            <a:extLst>
              <a:ext uri="{FF2B5EF4-FFF2-40B4-BE49-F238E27FC236}">
                <a16:creationId xmlns:a16="http://schemas.microsoft.com/office/drawing/2014/main" id="{C33B41F9-E281-2F45-B51D-C41E8BE88389}"/>
              </a:ext>
            </a:extLst>
          </p:cNvPr>
          <p:cNvSpPr txBox="1">
            <a:spLocks/>
          </p:cNvSpPr>
          <p:nvPr/>
        </p:nvSpPr>
        <p:spPr>
          <a:xfrm>
            <a:off x="1703512" y="2060848"/>
            <a:ext cx="237824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showed: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775520" y="299695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dirty="0">
                  <a:ea typeface="American Typewriter" charset="0"/>
                  <a:cs typeface="American Typewriter" charset="0"/>
                </a:rPr>
                <a:t>: Digital Signature schemes exist </a:t>
              </a:r>
              <a:r>
                <a:rPr lang="en-US" sz="2800" i="1" dirty="0">
                  <a:ea typeface="American Typewriter" charset="0"/>
                  <a:cs typeface="American Typewriter" charset="0"/>
                </a:rPr>
                <a:t>if and only if </a:t>
              </a:r>
              <a:r>
                <a:rPr lang="en-US" sz="2800" dirty="0">
                  <a:ea typeface="American Typewriter" charset="0"/>
                  <a:cs typeface="American Typewriter" charset="0"/>
                </a:rPr>
                <a:t>one-way functions exist.</a:t>
              </a:r>
              <a:endParaRPr lang="en-US" sz="28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3">
            <a:extLst>
              <a:ext uri="{FF2B5EF4-FFF2-40B4-BE49-F238E27FC236}">
                <a16:creationId xmlns:a16="http://schemas.microsoft.com/office/drawing/2014/main" id="{4ADCCB53-BA29-2948-9506-EFAB7B3B3480}"/>
              </a:ext>
            </a:extLst>
          </p:cNvPr>
          <p:cNvSpPr txBox="1">
            <a:spLocks noChangeArrowheads="1"/>
          </p:cNvSpPr>
          <p:nvPr/>
        </p:nvSpPr>
        <p:spPr>
          <a:xfrm>
            <a:off x="1835430" y="692696"/>
            <a:ext cx="8869082" cy="2808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It turns out that collision-resistant hashing is not necessary.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261970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1028290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Start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𝐺𝑒𝑛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𝑆𝑖𝑔𝑛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𝑉𝑒𝑟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 one-time signature scheme that can sign arbitrarily long messages.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800" dirty="0" err="1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+ collision-resistant hashing)</a:t>
                </a:r>
              </a:p>
            </p:txBody>
          </p:sp>
        </mc:Choice>
        <mc:Fallback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028290"/>
                <a:ext cx="8428218" cy="1392598"/>
              </a:xfrm>
              <a:prstGeom prst="rect">
                <a:avLst/>
              </a:prstGeom>
              <a:blipFill>
                <a:blip r:embed="rId3"/>
                <a:stretch>
                  <a:fillRect l="-1504" t="-1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4D417B6E-0906-13CA-7044-736D1B1A9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96" y="4817088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2325" y="2501647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Build a (virtual) tree of depth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= security param.</a:t>
                </a:r>
              </a:p>
            </p:txBody>
          </p:sp>
        </mc:Choice>
        <mc:Fallback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325" y="2501647"/>
                <a:ext cx="8428218" cy="587248"/>
              </a:xfrm>
              <a:prstGeom prst="rect">
                <a:avLst/>
              </a:prstGeom>
              <a:blipFill>
                <a:blip r:embed="rId5"/>
                <a:stretch>
                  <a:fillRect l="-1504" t="-4167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39617" y="3140968"/>
                <a:ext cx="7820927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be a PRF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𝑆𝐾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𝑂𝑇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7" y="3140968"/>
                <a:ext cx="7820927" cy="936104"/>
              </a:xfrm>
              <a:prstGeom prst="rect">
                <a:avLst/>
              </a:prstGeom>
              <a:blipFill>
                <a:blip r:embed="rId6"/>
                <a:stretch>
                  <a:fillRect l="-1621" t="-6667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261970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44885" y="2999901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Signature keys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𝑂𝑇𝑉𝐾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85" y="2999901"/>
                <a:ext cx="8428218" cy="587248"/>
              </a:xfrm>
              <a:prstGeom prst="rect">
                <a:avLst/>
              </a:prstGeom>
              <a:blipFill>
                <a:blip r:embed="rId3"/>
                <a:stretch>
                  <a:fillRect l="-1353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3561832"/>
                <a:ext cx="8428218" cy="14513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Signing Algorithm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leaf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r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the authentication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561832"/>
                <a:ext cx="8428218" cy="1451344"/>
              </a:xfrm>
              <a:prstGeom prst="rect">
                <a:avLst/>
              </a:prstGeom>
              <a:blipFill>
                <a:blip r:embed="rId4"/>
                <a:stretch>
                  <a:fillRect l="-1504" t="-18261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87688" y="5593616"/>
                <a:ext cx="3836892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5593616"/>
                <a:ext cx="3836892" cy="499680"/>
              </a:xfrm>
              <a:prstGeom prst="rect">
                <a:avLst/>
              </a:prstGeom>
              <a:blipFill>
                <a:blip r:embed="rId5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71664" y="5089560"/>
                <a:ext cx="5791868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089560"/>
                <a:ext cx="5791868" cy="499680"/>
              </a:xfrm>
              <a:prstGeom prst="rect">
                <a:avLst/>
              </a:prstGeom>
              <a:blipFill>
                <a:blip r:embed="rId6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44885" y="6154120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The signature is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85" y="6154120"/>
                <a:ext cx="8428218" cy="587248"/>
              </a:xfrm>
              <a:prstGeom prst="rect">
                <a:avLst/>
              </a:prstGeom>
              <a:blipFill>
                <a:blip r:embed="rId7"/>
                <a:stretch>
                  <a:fillRect l="-1353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9695E19-7AFC-A02D-BD31-E04C1C5E3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644" y="888479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5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Detour: 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631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261970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3D862F99-795D-7F1A-5E64-B8F26D94FE14}"/>
              </a:ext>
            </a:extLst>
          </p:cNvPr>
          <p:cNvSpPr txBox="1">
            <a:spLocks noChangeArrowheads="1"/>
          </p:cNvSpPr>
          <p:nvPr/>
        </p:nvSpPr>
        <p:spPr>
          <a:xfrm>
            <a:off x="1991544" y="1916832"/>
            <a:ext cx="8428218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Historically regarded as inefficient; therefore, never used in practice. 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66D73F1-ACA0-D2ED-6EF0-3C1178429B5F}"/>
              </a:ext>
            </a:extLst>
          </p:cNvPr>
          <p:cNvSpPr txBox="1">
            <a:spLocks noChangeArrowheads="1"/>
          </p:cNvSpPr>
          <p:nvPr/>
        </p:nvSpPr>
        <p:spPr>
          <a:xfrm>
            <a:off x="1991544" y="3068960"/>
            <a:ext cx="8428218" cy="2304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However, this signature scheme (or variants thereof) are now called “hash-based signatures” and seeing a re-emergence as a candidate post-quantum secure signature scheme.  E.g. https://</a:t>
            </a:r>
            <a:r>
              <a:rPr lang="en-US" sz="2800" dirty="0" err="1">
                <a:latin typeface="+mn-lt"/>
                <a:ea typeface="American Typewriter" charset="0"/>
                <a:cs typeface="American Typewriter" charset="0"/>
              </a:rPr>
              <a:t>sphincs.org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4831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1" y="263691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Direct Constructions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2066369" y="3212976"/>
            <a:ext cx="835292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“Hash-and-Sign”: Secure in the “random oracle model”.  </a:t>
            </a:r>
          </a:p>
        </p:txBody>
      </p:sp>
    </p:spTree>
    <p:extLst>
      <p:ext uri="{BB962C8B-B14F-4D97-AF65-F5344CB8AC3E}">
        <p14:creationId xmlns:p14="http://schemas.microsoft.com/office/powerpoint/2010/main" val="24736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551966AE-AF8D-0D46-823A-B534129B5B33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74806" y="3196498"/>
                <a:ext cx="4791938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806" y="3196498"/>
                <a:ext cx="4791938" cy="561456"/>
              </a:xfrm>
              <a:prstGeom prst="rect">
                <a:avLst/>
              </a:prstGeom>
              <a:blipFill>
                <a:blip r:embed="rId6"/>
                <a:stretch>
                  <a:fillRect l="-2646" t="-666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1919536" y="3140968"/>
            <a:ext cx="8424936" cy="331236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3573016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and output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 as the forgery.</a:t>
                </a:r>
                <a:r>
                  <a:rPr lang="en-US" sz="28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 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573016"/>
                <a:ext cx="7992888" cy="1440160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18EE0532-D1E9-A744-93A3-C0902F30E8B5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2" y="4797152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Malleable!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5229200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Given a signature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you can produce a signature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229200"/>
                <a:ext cx="7992888" cy="1440160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1919536" y="3140968"/>
            <a:ext cx="8424936" cy="252028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Fundamental Issues</a:t>
            </a:r>
            <a:r>
              <a:rPr lang="en-US" sz="2800" dirty="0">
                <a:ea typeface="American Typewriter" charset="0"/>
                <a:cs typeface="American Typewriter" charset="0"/>
              </a:rPr>
              <a:t>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FAFB82D-0551-684C-BC70-1E191E638DF5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2" y="3573016"/>
            <a:ext cx="799288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1. Can ”reverse-engineer” the message starting from the signature  (Attack 1)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043FA74-8E48-934A-B0DF-9284FFCEEFC7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2" y="4725144"/>
            <a:ext cx="799288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2. Algebraic structure allows malleability (Attack 2)</a:t>
            </a:r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 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So, what is H? Some very complicated “hash” function.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 should be at least one-way to prevent Attack #1.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1619406" y="5661248"/>
            <a:ext cx="901309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Hard to “algebraically manipulate” H(m) into H(related m’).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0534D-9E20-5746-A3A8-4F1EA7A4D0A7}"/>
              </a:ext>
            </a:extLst>
          </p:cNvPr>
          <p:cNvSpPr/>
          <p:nvPr/>
        </p:nvSpPr>
        <p:spPr>
          <a:xfrm>
            <a:off x="5303912" y="6278234"/>
            <a:ext cx="37567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(to prevent Attack #2.)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1619406" y="5589240"/>
            <a:ext cx="9013098" cy="13681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Collision-resistance does not seem to be enough.  </a:t>
            </a:r>
            <a:r>
              <a:rPr lang="en-US" sz="2800" dirty="0">
                <a:ea typeface="American Typewriter" charset="0"/>
                <a:cs typeface="American Typewriter" charset="0"/>
              </a:rPr>
              <a:t>(Given a CRHF h(m), you may be able to produce h(m’) for related m’.)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5A345E1-6318-4645-A9C4-2065BDD5687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1268760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Want: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is “non-malleable”. 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66D75EE-8D6D-A142-9E9F-06064581EA3B}"/>
              </a:ext>
            </a:extLst>
          </p:cNvPr>
          <p:cNvSpPr txBox="1">
            <a:spLocks noChangeArrowheads="1"/>
          </p:cNvSpPr>
          <p:nvPr/>
        </p:nvSpPr>
        <p:spPr>
          <a:xfrm>
            <a:off x="2043832" y="1894441"/>
            <a:ext cx="8372648" cy="11881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Given H(m), it is hard to produce H(m’) for any 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non-trivially related </a:t>
            </a:r>
            <a:r>
              <a:rPr lang="en-US" sz="2800" dirty="0">
                <a:ea typeface="American Typewriter" charset="0"/>
                <a:cs typeface="American Typewriter" charset="0"/>
              </a:rPr>
              <a:t>m’.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0742" y="2924944"/>
                <a:ext cx="9123457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For every PPT adv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and “every non-trivial relation”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: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𝑚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742" y="2924944"/>
                <a:ext cx="9123457" cy="1188132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4CAD4F2-8503-A640-BAD9-73749E257982}"/>
              </a:ext>
            </a:extLst>
          </p:cNvPr>
          <p:cNvSpPr/>
          <p:nvPr/>
        </p:nvSpPr>
        <p:spPr>
          <a:xfrm>
            <a:off x="5735960" y="3082574"/>
            <a:ext cx="3888432" cy="346427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199" y="-2619672"/>
            <a:ext cx="3175000" cy="416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28038-9225-434F-AB7C-0A3F1187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8512" r="6909" b="11970"/>
          <a:stretch/>
        </p:blipFill>
        <p:spPr>
          <a:xfrm>
            <a:off x="7680176" y="2035641"/>
            <a:ext cx="669710" cy="9335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6CA790-B915-1C43-B4D4-4FBFE14942FC}"/>
              </a:ext>
            </a:extLst>
          </p:cNvPr>
          <p:cNvSpPr/>
          <p:nvPr/>
        </p:nvSpPr>
        <p:spPr>
          <a:xfrm>
            <a:off x="2026636" y="2966403"/>
            <a:ext cx="8094623" cy="11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11984" y="4557537"/>
                <a:ext cx="5636344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How about the relation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𝑦</m:t>
                    </m:r>
                    <m: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?</a:t>
                </a: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84" y="4557537"/>
                <a:ext cx="5636344" cy="1188132"/>
              </a:xfrm>
              <a:prstGeom prst="rect">
                <a:avLst/>
              </a:prstGeom>
              <a:blipFill>
                <a:blip r:embed="rId5"/>
                <a:stretch>
                  <a:fillRect l="-2247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07FFF9-AD6F-1C40-916E-2E3D0F2B59DD}"/>
              </a:ext>
            </a:extLst>
          </p:cNvPr>
          <p:cNvSpPr/>
          <p:nvPr/>
        </p:nvSpPr>
        <p:spPr>
          <a:xfrm>
            <a:off x="2077451" y="1628800"/>
            <a:ext cx="8542928" cy="158417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CRHFs exist?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DF89594-36AA-1844-820D-09AEFC06BF97}"/>
              </a:ext>
            </a:extLst>
          </p:cNvPr>
          <p:cNvSpPr txBox="1">
            <a:spLocks noChangeArrowheads="1"/>
          </p:cNvSpPr>
          <p:nvPr/>
        </p:nvSpPr>
        <p:spPr>
          <a:xfrm>
            <a:off x="2077452" y="1628800"/>
            <a:ext cx="855459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Theoretical Constructions</a:t>
            </a:r>
            <a:r>
              <a:rPr lang="en-US" sz="2800" dirty="0">
                <a:ea typeface="American Typewriter" charset="0"/>
                <a:cs typeface="American Typewriter" charset="0"/>
              </a:rPr>
              <a:t>: assuming discrete logarithms (as well as under several other number-theoretic assumptions)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884AB4F8-F68B-7949-BCC3-1EC7EE68C5BE}"/>
              </a:ext>
            </a:extLst>
          </p:cNvPr>
          <p:cNvSpPr txBox="1">
            <a:spLocks noChangeArrowheads="1"/>
          </p:cNvSpPr>
          <p:nvPr/>
        </p:nvSpPr>
        <p:spPr>
          <a:xfrm>
            <a:off x="2077906" y="3356993"/>
            <a:ext cx="8554598" cy="4320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Practical Constructions</a:t>
            </a:r>
            <a:r>
              <a:rPr lang="en-US" sz="2800" dirty="0">
                <a:ea typeface="American Typewriter" charset="0"/>
                <a:cs typeface="American Typewriter" charset="0"/>
              </a:rPr>
              <a:t>: SHA3.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4221088"/>
                <a:ext cx="8554598" cy="18722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Domain Extension Theorem</a:t>
                </a:r>
                <a:r>
                  <a:rPr lang="zh-CN" altLang="en-US" sz="2800" b="1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zh-CN" sz="2800" b="1" dirty="0">
                    <a:ea typeface="American Typewriter" charset="0"/>
                    <a:cs typeface="American Typewriter" charset="0"/>
                  </a:rPr>
                  <a:t>[</a:t>
                </a:r>
                <a:r>
                  <a:rPr lang="en-US" sz="2800" dirty="0"/>
                  <a:t>Merkle–</a:t>
                </a:r>
                <a:r>
                  <a:rPr lang="en-US" sz="2800" dirty="0" err="1"/>
                  <a:t>Damgård</a:t>
                </a:r>
                <a:r>
                  <a:rPr lang="en-US" sz="2800" dirty="0"/>
                  <a:t> (MD)</a:t>
                </a:r>
                <a:r>
                  <a:rPr lang="en-US" altLang="zh-CN" sz="2800" b="1" dirty="0">
                    <a:ea typeface="American Typewriter" charset="0"/>
                    <a:cs typeface="American Typewriter" charset="0"/>
                  </a:rPr>
                  <a:t>]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: If there exist hash functions compressing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bits, then there are hash functions that compress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poly</m:t>
                    </m:r>
                    <m: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bits into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bits.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4221088"/>
                <a:ext cx="8554598" cy="1872209"/>
              </a:xfrm>
              <a:prstGeom prst="rect">
                <a:avLst/>
              </a:prstGeom>
              <a:blipFill>
                <a:blip r:embed="rId3"/>
                <a:stretch>
                  <a:fillRect l="-1185" t="-1342" r="-1481" b="-7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89193A0-D5D3-9A40-8CDF-F2DD5F0CFE11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1340768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Proxy: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“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behaves like a random function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”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A4D3D-1AE5-854A-ACA9-63C9DA81B7C7}"/>
              </a:ext>
            </a:extLst>
          </p:cNvPr>
          <p:cNvGrpSpPr/>
          <p:nvPr/>
        </p:nvGrpSpPr>
        <p:grpSpPr>
          <a:xfrm>
            <a:off x="2207568" y="3966317"/>
            <a:ext cx="3490630" cy="1908212"/>
            <a:chOff x="1278513" y="3032956"/>
            <a:chExt cx="3490630" cy="1908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a14:m>
                  <a:r>
                    <a:rPr lang="en-US" sz="6000" dirty="0">
                      <a:latin typeface="+mn-lt"/>
                      <a:ea typeface="American Typewriter" charset="0"/>
                      <a:cs typeface="American Typewriter" charset="0"/>
                    </a:rPr>
                    <a:t>(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blipFill>
                  <a:blip r:embed="rId3"/>
                  <a:stretch>
                    <a:fillRect l="-12150" r="-1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A55C8CBB-5C29-014A-89D0-B11E7FC0E8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19872" y="3032956"/>
              <a:ext cx="1349271" cy="19082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dirty="0">
                  <a:latin typeface="+mn-lt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73F45B-5102-BF41-99AF-016253C80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2339751" y="3717032"/>
              <a:ext cx="1152129" cy="57606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55640" y="2060849"/>
                <a:ext cx="6768752" cy="111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(A PRF also behaves like a random function,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sz="2800" b="1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publicly computable.)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060849"/>
                <a:ext cx="6768752" cy="1115949"/>
              </a:xfrm>
              <a:prstGeom prst="rect">
                <a:avLst/>
              </a:prstGeom>
              <a:blipFill>
                <a:blip r:embed="rId5"/>
                <a:stretch>
                  <a:fillRect l="-1685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199" y="-2619672"/>
            <a:ext cx="3175000" cy="4165600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8010A820-A136-F746-ACAA-2182A96ACAC7}"/>
              </a:ext>
            </a:extLst>
          </p:cNvPr>
          <p:cNvSpPr txBox="1">
            <a:spLocks noChangeArrowheads="1"/>
          </p:cNvSpPr>
          <p:nvPr/>
        </p:nvSpPr>
        <p:spPr>
          <a:xfrm>
            <a:off x="2210732" y="3212978"/>
            <a:ext cx="143389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Reality: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270C4FC5-540C-984E-AE24-199434C8A2BC}"/>
              </a:ext>
            </a:extLst>
          </p:cNvPr>
          <p:cNvSpPr txBox="1">
            <a:spLocks noChangeArrowheads="1"/>
          </p:cNvSpPr>
          <p:nvPr/>
        </p:nvSpPr>
        <p:spPr>
          <a:xfrm>
            <a:off x="6282143" y="3212977"/>
            <a:ext cx="435036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Random Oracle Heuristic: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90402" y="3966317"/>
                <a:ext cx="1017767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402" y="3966317"/>
                <a:ext cx="1017767" cy="1908212"/>
              </a:xfrm>
              <a:prstGeom prst="rect">
                <a:avLst/>
              </a:prstGeom>
              <a:blipFill>
                <a:blip r:embed="rId7"/>
                <a:stretch>
                  <a:fillRect l="-9756" r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35717" y="3984319"/>
                <a:ext cx="1349271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717" y="3984319"/>
                <a:ext cx="1349271" cy="1908212"/>
              </a:xfrm>
              <a:prstGeom prst="rect">
                <a:avLst/>
              </a:prstGeom>
              <a:blipFill>
                <a:blip r:embed="rId8"/>
                <a:stretch>
                  <a:fillRect l="-27103" r="-1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F25195-445E-DA44-8AC9-74F91A0D4E4B}"/>
              </a:ext>
            </a:extLst>
          </p:cNvPr>
          <p:cNvSpPr/>
          <p:nvPr/>
        </p:nvSpPr>
        <p:spPr>
          <a:xfrm>
            <a:off x="3555630" y="4628036"/>
            <a:ext cx="48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a typeface="American Typewriter" charset="0"/>
                <a:cs typeface="American Typewriter" charset="0"/>
              </a:rPr>
              <a:t>H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86D5B6-37C5-B84B-9EA5-67B3D659B4C1}"/>
              </a:ext>
            </a:extLst>
          </p:cNvPr>
          <p:cNvGrpSpPr/>
          <p:nvPr/>
        </p:nvGrpSpPr>
        <p:grpSpPr>
          <a:xfrm>
            <a:off x="7516334" y="4304796"/>
            <a:ext cx="819383" cy="461665"/>
            <a:chOff x="6127639" y="5170839"/>
            <a:chExt cx="819383" cy="4616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DC8923-F7BC-E24A-8433-3FD2C989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6127639" y="5193196"/>
              <a:ext cx="819383" cy="409691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B4FBAB-38E4-E747-8BB0-DB409D458484}"/>
                </a:ext>
              </a:extLst>
            </p:cNvPr>
            <p:cNvSpPr/>
            <p:nvPr/>
          </p:nvSpPr>
          <p:spPr>
            <a:xfrm>
              <a:off x="6325074" y="5170839"/>
              <a:ext cx="4090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ea typeface="American Typewriter" charset="0"/>
                  <a:cs typeface="American Typewriter" charset="0"/>
                </a:rPr>
                <a:t>H</a:t>
              </a:r>
              <a:endParaRPr lang="en-US" sz="2400" b="1" dirty="0"/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89DAC2C6-9E60-D54B-BA47-1645DE636D58}"/>
              </a:ext>
            </a:extLst>
          </p:cNvPr>
          <p:cNvSpPr txBox="1">
            <a:spLocks noChangeArrowheads="1"/>
          </p:cNvSpPr>
          <p:nvPr/>
        </p:nvSpPr>
        <p:spPr>
          <a:xfrm>
            <a:off x="6288206" y="5659388"/>
            <a:ext cx="448972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H is virtually a black box.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CBA39279-1D04-FB45-B6F7-57A31D9E5DF4}"/>
              </a:ext>
            </a:extLst>
          </p:cNvPr>
          <p:cNvSpPr txBox="1">
            <a:spLocks noChangeArrowheads="1"/>
          </p:cNvSpPr>
          <p:nvPr/>
        </p:nvSpPr>
        <p:spPr>
          <a:xfrm>
            <a:off x="6240016" y="5689005"/>
            <a:ext cx="435036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The only way to compute H is by calling the oracle.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4" grpId="0"/>
      <p:bldP spid="4" grpId="0"/>
      <p:bldP spid="29" grpId="0"/>
      <p:bldP spid="29" grpId="1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9536" y="574670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Claim: To produce a successful forgery,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must have queried the hash oracle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dirty="0" err="1">
                    <a:ea typeface="American Typewriter" charset="0"/>
                    <a:cs typeface="American Typewriter" charset="0"/>
                  </a:rPr>
                  <a:t>W.p.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𝑄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the trap.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574670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7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40216" y="2550199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2550199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2742706" y="1954583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3503713" y="1916833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13" y="1916833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5037022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87888" y="2002148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2002148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628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07070" y="2505975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70" y="2505975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5261429" y="2774489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5037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5159896" y="3401493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5015880" y="4494508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5159897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5087888" y="6130350"/>
            <a:ext cx="3312368" cy="517021"/>
            <a:chOff x="3491880" y="4494507"/>
            <a:chExt cx="3312368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blipFill>
                  <a:blip r:embed="rId12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55640" y="6178162"/>
                <a:ext cx="302433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yay!</a:t>
                </a:r>
              </a:p>
            </p:txBody>
          </p:sp>
        </mc:Choice>
        <mc:Fallback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6178162"/>
                <a:ext cx="3024336" cy="517021"/>
              </a:xfrm>
              <a:prstGeom prst="rect">
                <a:avLst/>
              </a:prstGeom>
              <a:blipFill>
                <a:blip r:embed="rId13"/>
                <a:stretch>
                  <a:fillRect l="-2917" t="-476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9497" y="5805265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7" y="5805265"/>
                <a:ext cx="1348571" cy="517021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16BAEC-49D7-6F4F-A412-19BE3D5FEE82}"/>
              </a:ext>
            </a:extLst>
          </p:cNvPr>
          <p:cNvCxnSpPr>
            <a:cxnSpLocks/>
          </p:cNvCxnSpPr>
          <p:nvPr/>
        </p:nvCxnSpPr>
        <p:spPr>
          <a:xfrm flipH="1">
            <a:off x="1700390" y="6371792"/>
            <a:ext cx="936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3">
            <a:extLst>
              <a:ext uri="{FF2B5EF4-FFF2-40B4-BE49-F238E27FC236}">
                <a16:creationId xmlns:a16="http://schemas.microsoft.com/office/drawing/2014/main" id="{FC4D1703-1A9A-324F-A4F3-E038C0394E8E}"/>
              </a:ext>
            </a:extLst>
          </p:cNvPr>
          <p:cNvSpPr txBox="1">
            <a:spLocks noChangeArrowheads="1"/>
          </p:cNvSpPr>
          <p:nvPr/>
        </p:nvSpPr>
        <p:spPr>
          <a:xfrm>
            <a:off x="3533065" y="5887917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</p:spTree>
    <p:extLst>
      <p:ext uri="{BB962C8B-B14F-4D97-AF65-F5344CB8AC3E}">
        <p14:creationId xmlns:p14="http://schemas.microsoft.com/office/powerpoint/2010/main" val="215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Bottomline: Hashed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3487" y="1366758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In practice, we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be the SHA-3 hash function.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87" y="1366758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37037C5-BDB2-EB4B-AB01-A6189023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2304257"/>
            <a:ext cx="4171652" cy="2085826"/>
          </a:xfrm>
          <a:prstGeom prst="rect">
            <a:avLst/>
          </a:prstGeom>
        </p:spPr>
      </p:pic>
      <p:sp>
        <p:nvSpPr>
          <p:cNvPr id="33" name="Rectangle 63">
            <a:extLst>
              <a:ext uri="{FF2B5EF4-FFF2-40B4-BE49-F238E27FC236}">
                <a16:creationId xmlns:a16="http://schemas.microsoft.com/office/drawing/2014/main" id="{06CD9B43-9667-F046-84BA-1AAD3C593D19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4418478"/>
            <a:ext cx="8365026" cy="26109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… and believe that </a:t>
            </a:r>
            <a:r>
              <a:rPr lang="en-US" sz="2800" dirty="0">
                <a:ea typeface="American Typewriter" charset="0"/>
                <a:cs typeface="American Typewriter" charset="0"/>
              </a:rPr>
              <a:t>SHA-3 ”acts like a random function”. That’s the heuristic. On the one hand, it doesn’t make any sense, but on the other, it has served us well so far. No attacks against RSA + SHA-3, for example.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0FB59BFD-859F-744C-A022-F12F58B597D3}"/>
              </a:ext>
            </a:extLst>
          </p:cNvPr>
          <p:cNvSpPr txBox="1">
            <a:spLocks noChangeArrowheads="1"/>
          </p:cNvSpPr>
          <p:nvPr/>
        </p:nvSpPr>
        <p:spPr>
          <a:xfrm>
            <a:off x="3425655" y="598238"/>
            <a:ext cx="6852858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(PKCS Standard, used everywhere)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113402" y="1556792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Hash the message into n bits and sign the hash.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10372" y="2546019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372" y="2546019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00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3482123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482123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586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15205" y="4509121"/>
                <a:ext cx="8701275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05" y="4509121"/>
                <a:ext cx="8701275" cy="960385"/>
              </a:xfrm>
              <a:prstGeom prst="rect">
                <a:avLst/>
              </a:prstGeom>
              <a:blipFill>
                <a:blip r:embed="rId5"/>
                <a:stretch>
                  <a:fillRect l="-1456" t="-31579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5708976"/>
                <a:ext cx="8856984" cy="9603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Verifying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                       Check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5708976"/>
                <a:ext cx="8856984" cy="960384"/>
              </a:xfrm>
              <a:prstGeom prst="rect">
                <a:avLst/>
              </a:prstGeom>
              <a:blipFill>
                <a:blip r:embed="rId6"/>
                <a:stretch>
                  <a:fillRect l="-1288" t="-7792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9B2E559-0DD1-9B43-87F4-8AEC4B11AE82}"/>
              </a:ext>
            </a:extLst>
          </p:cNvPr>
          <p:cNvGrpSpPr/>
          <p:nvPr/>
        </p:nvGrpSpPr>
        <p:grpSpPr>
          <a:xfrm>
            <a:off x="4223793" y="2204865"/>
            <a:ext cx="2671277" cy="1061235"/>
            <a:chOff x="3563888" y="1353653"/>
            <a:chExt cx="2671277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BDF216E4-8FBB-004B-A1F0-4A8DA70B0A9D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9BD23210-6419-9D4A-B582-6583A7A74ACE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FE0FD2-E58C-7A45-88F8-5076CDD528FE}"/>
              </a:ext>
            </a:extLst>
          </p:cNvPr>
          <p:cNvGrpSpPr/>
          <p:nvPr/>
        </p:nvGrpSpPr>
        <p:grpSpPr>
          <a:xfrm>
            <a:off x="4839229" y="3265041"/>
            <a:ext cx="2673520" cy="1061235"/>
            <a:chOff x="3563888" y="1353653"/>
            <a:chExt cx="2673520" cy="1061235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279C3CF9-C62F-8048-BFF2-123C8227FA2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AAA99E4-D149-1E42-B622-F32095CDAFE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711228" y="3466936"/>
                <a:ext cx="341275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28" y="3466936"/>
                <a:ext cx="3412752" cy="576064"/>
              </a:xfrm>
              <a:prstGeom prst="rect">
                <a:avLst/>
              </a:prstGeom>
              <a:blipFill>
                <a:blip r:embed="rId19"/>
                <a:stretch>
                  <a:fillRect l="-3704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35561" y="1628800"/>
                <a:ext cx="8099557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a OWF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a collision-resistant family, no PPT adv can produce a signature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628800"/>
                <a:ext cx="8099557" cy="1512168"/>
              </a:xfrm>
              <a:prstGeom prst="rect">
                <a:avLst/>
              </a:prstGeom>
              <a:blipFill>
                <a:blip r:embed="rId3"/>
                <a:stretch>
                  <a:fillRect l="-17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5902" y="3212976"/>
                <a:ext cx="8099557" cy="33420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Proof Idea:</a:t>
                </a:r>
                <a:endParaRPr lang="en-US" sz="2800" dirty="0"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Either the adversary picked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which case she violated collision-resistance of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/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(or)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She produced a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 on a “message”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 which case she violated one-time security of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and therefore the one-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wayness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02" y="3212976"/>
                <a:ext cx="8099557" cy="3342022"/>
              </a:xfrm>
              <a:prstGeom prst="rect">
                <a:avLst/>
              </a:prstGeom>
              <a:blipFill>
                <a:blip r:embed="rId4"/>
                <a:stretch>
                  <a:fillRect l="-1565" r="-1408" b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5229201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5229201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20845</TotalTime>
  <Words>3887</Words>
  <Application>Microsoft Macintosh PowerPoint</Application>
  <PresentationFormat>Widescreen</PresentationFormat>
  <Paragraphs>814</Paragraphs>
  <Slides>62</Slides>
  <Notes>61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Aptos</vt:lpstr>
      <vt:lpstr>Aptos Display</vt:lpstr>
      <vt:lpstr>Arial</vt:lpstr>
      <vt:lpstr>Calibri</vt:lpstr>
      <vt:lpstr>Cambria Math</vt:lpstr>
      <vt:lpstr>Office Theme</vt:lpstr>
      <vt:lpstr>Purdue CS555: Cryptography Lecture 14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23</cp:revision>
  <dcterms:created xsi:type="dcterms:W3CDTF">2025-08-25T19:13:43Z</dcterms:created>
  <dcterms:modified xsi:type="dcterms:W3CDTF">2025-10-09T01:28:08Z</dcterms:modified>
</cp:coreProperties>
</file>