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3247" r:id="rId3"/>
    <p:sldId id="621" r:id="rId4"/>
    <p:sldId id="635" r:id="rId5"/>
    <p:sldId id="636" r:id="rId6"/>
    <p:sldId id="634" r:id="rId7"/>
    <p:sldId id="647" r:id="rId8"/>
    <p:sldId id="637" r:id="rId9"/>
    <p:sldId id="638" r:id="rId10"/>
    <p:sldId id="662" r:id="rId11"/>
    <p:sldId id="664" r:id="rId12"/>
    <p:sldId id="622" r:id="rId13"/>
    <p:sldId id="703" r:id="rId14"/>
    <p:sldId id="625" r:id="rId15"/>
    <p:sldId id="627" r:id="rId16"/>
    <p:sldId id="629" r:id="rId17"/>
    <p:sldId id="700" r:id="rId18"/>
    <p:sldId id="631" r:id="rId19"/>
    <p:sldId id="665" r:id="rId20"/>
    <p:sldId id="667" r:id="rId21"/>
    <p:sldId id="670" r:id="rId22"/>
    <p:sldId id="668" r:id="rId23"/>
    <p:sldId id="701" r:id="rId24"/>
    <p:sldId id="704" r:id="rId25"/>
    <p:sldId id="685" r:id="rId26"/>
    <p:sldId id="633" r:id="rId27"/>
    <p:sldId id="642" r:id="rId28"/>
    <p:sldId id="643" r:id="rId29"/>
    <p:sldId id="705" r:id="rId30"/>
    <p:sldId id="644" r:id="rId31"/>
    <p:sldId id="645" r:id="rId32"/>
    <p:sldId id="3248" r:id="rId33"/>
    <p:sldId id="686" r:id="rId34"/>
    <p:sldId id="699" r:id="rId35"/>
    <p:sldId id="671" r:id="rId36"/>
    <p:sldId id="677" r:id="rId37"/>
    <p:sldId id="678" r:id="rId38"/>
    <p:sldId id="692" r:id="rId39"/>
    <p:sldId id="693" r:id="rId40"/>
    <p:sldId id="679" r:id="rId41"/>
    <p:sldId id="680" r:id="rId42"/>
    <p:sldId id="706" r:id="rId43"/>
    <p:sldId id="681" r:id="rId44"/>
    <p:sldId id="6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2776"/>
  </p:normalViewPr>
  <p:slideViewPr>
    <p:cSldViewPr snapToGrid="0">
      <p:cViewPr varScale="1">
        <p:scale>
          <a:sx n="109" d="100"/>
          <a:sy n="109" d="100"/>
        </p:scale>
        <p:origin x="2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CEF505-6EAF-FB49-A762-3623A236B6C9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EE442-FF26-4249-9E11-24F08F9FD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483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8891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No proof here because we will prove the stronger statement in a few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538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9055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9278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69388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582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3690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033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83458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881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947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89274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38026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22075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57316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6849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60352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1726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4346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03082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6923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5409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MAC -&gt; secret key -&gt; only shared by sender and verifier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219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04485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3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50093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3537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3060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6708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765561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5145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32660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3044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56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5302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0062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0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010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624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66419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Encryption has to be probabilistic.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58160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Encryption has to be probabilistic.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110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10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1.png"/><Relationship Id="rId4" Type="http://schemas.openxmlformats.org/officeDocument/2006/relationships/image" Target="../media/image34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3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11" Type="http://schemas.openxmlformats.org/officeDocument/2006/relationships/image" Target="../media/image51.png"/><Relationship Id="rId5" Type="http://schemas.openxmlformats.org/officeDocument/2006/relationships/image" Target="../media/image40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59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0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Relationship Id="rId9" Type="http://schemas.openxmlformats.org/officeDocument/2006/relationships/image" Target="../media/image6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9.png"/><Relationship Id="rId9" Type="http://schemas.openxmlformats.org/officeDocument/2006/relationships/image" Target="../media/image65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80.png"/><Relationship Id="rId9" Type="http://schemas.openxmlformats.org/officeDocument/2006/relationships/image" Target="../media/image6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70.png"/><Relationship Id="rId18" Type="http://schemas.openxmlformats.org/officeDocument/2006/relationships/image" Target="../media/image82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12" Type="http://schemas.openxmlformats.org/officeDocument/2006/relationships/image" Target="../media/image760.png"/><Relationship Id="rId17" Type="http://schemas.openxmlformats.org/officeDocument/2006/relationships/image" Target="../media/image811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8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750.png"/><Relationship Id="rId5" Type="http://schemas.openxmlformats.org/officeDocument/2006/relationships/image" Target="../media/image75.png"/><Relationship Id="rId15" Type="http://schemas.openxmlformats.org/officeDocument/2006/relationships/image" Target="../media/image790.png"/><Relationship Id="rId10" Type="http://schemas.openxmlformats.org/officeDocument/2006/relationships/image" Target="../media/image740.png"/><Relationship Id="rId19" Type="http://schemas.openxmlformats.org/officeDocument/2006/relationships/image" Target="../media/image650.png"/><Relationship Id="rId4" Type="http://schemas.openxmlformats.org/officeDocument/2006/relationships/image" Target="../media/image81.png"/><Relationship Id="rId9" Type="http://schemas.openxmlformats.org/officeDocument/2006/relationships/image" Target="../media/image730.png"/><Relationship Id="rId14" Type="http://schemas.openxmlformats.org/officeDocument/2006/relationships/image" Target="../media/image78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770.png"/><Relationship Id="rId18" Type="http://schemas.openxmlformats.org/officeDocument/2006/relationships/image" Target="../media/image82.png"/><Relationship Id="rId3" Type="http://schemas.openxmlformats.org/officeDocument/2006/relationships/image" Target="../media/image71.png"/><Relationship Id="rId7" Type="http://schemas.openxmlformats.org/officeDocument/2006/relationships/image" Target="../media/image77.png"/><Relationship Id="rId12" Type="http://schemas.openxmlformats.org/officeDocument/2006/relationships/image" Target="../media/image760.png"/><Relationship Id="rId17" Type="http://schemas.openxmlformats.org/officeDocument/2006/relationships/image" Target="../media/image811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8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11" Type="http://schemas.openxmlformats.org/officeDocument/2006/relationships/image" Target="../media/image750.png"/><Relationship Id="rId5" Type="http://schemas.openxmlformats.org/officeDocument/2006/relationships/image" Target="../media/image75.png"/><Relationship Id="rId15" Type="http://schemas.openxmlformats.org/officeDocument/2006/relationships/image" Target="../media/image790.png"/><Relationship Id="rId10" Type="http://schemas.openxmlformats.org/officeDocument/2006/relationships/image" Target="../media/image740.png"/><Relationship Id="rId19" Type="http://schemas.openxmlformats.org/officeDocument/2006/relationships/image" Target="../media/image650.png"/><Relationship Id="rId4" Type="http://schemas.openxmlformats.org/officeDocument/2006/relationships/image" Target="../media/image83.png"/><Relationship Id="rId9" Type="http://schemas.openxmlformats.org/officeDocument/2006/relationships/image" Target="../media/image730.png"/><Relationship Id="rId14" Type="http://schemas.openxmlformats.org/officeDocument/2006/relationships/image" Target="../media/image78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82.png"/><Relationship Id="rId18" Type="http://schemas.openxmlformats.org/officeDocument/2006/relationships/image" Target="../media/image89.png"/><Relationship Id="rId3" Type="http://schemas.openxmlformats.org/officeDocument/2006/relationships/image" Target="../media/image75.png"/><Relationship Id="rId21" Type="http://schemas.openxmlformats.org/officeDocument/2006/relationships/image" Target="../media/image92.png"/><Relationship Id="rId7" Type="http://schemas.openxmlformats.org/officeDocument/2006/relationships/image" Target="../media/image730.png"/><Relationship Id="rId12" Type="http://schemas.openxmlformats.org/officeDocument/2006/relationships/image" Target="../media/image811.png"/><Relationship Id="rId17" Type="http://schemas.openxmlformats.org/officeDocument/2006/relationships/image" Target="../media/image88.png"/><Relationship Id="rId2" Type="http://schemas.openxmlformats.org/officeDocument/2006/relationships/notesSlide" Target="../notesSlides/notesSlide30.xml"/><Relationship Id="rId16" Type="http://schemas.openxmlformats.org/officeDocument/2006/relationships/image" Target="../media/image87.png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11" Type="http://schemas.openxmlformats.org/officeDocument/2006/relationships/image" Target="../media/image790.png"/><Relationship Id="rId5" Type="http://schemas.openxmlformats.org/officeDocument/2006/relationships/image" Target="../media/image84.png"/><Relationship Id="rId15" Type="http://schemas.openxmlformats.org/officeDocument/2006/relationships/image" Target="../media/image86.png"/><Relationship Id="rId10" Type="http://schemas.openxmlformats.org/officeDocument/2006/relationships/image" Target="../media/image780.png"/><Relationship Id="rId19" Type="http://schemas.openxmlformats.org/officeDocument/2006/relationships/image" Target="../media/image90.png"/><Relationship Id="rId4" Type="http://schemas.openxmlformats.org/officeDocument/2006/relationships/image" Target="../media/image76.png"/><Relationship Id="rId9" Type="http://schemas.openxmlformats.org/officeDocument/2006/relationships/image" Target="../media/image760.png"/><Relationship Id="rId14" Type="http://schemas.openxmlformats.org/officeDocument/2006/relationships/image" Target="../media/image85.png"/><Relationship Id="rId22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1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96.png"/><Relationship Id="rId3" Type="http://schemas.openxmlformats.org/officeDocument/2006/relationships/image" Target="../media/image95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10" Type="http://schemas.openxmlformats.org/officeDocument/2006/relationships/image" Target="../media/image160.png"/><Relationship Id="rId19" Type="http://schemas.openxmlformats.org/officeDocument/2006/relationships/image" Target="../media/image911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97.png"/><Relationship Id="rId3" Type="http://schemas.openxmlformats.org/officeDocument/2006/relationships/image" Target="../media/image95.png"/><Relationship Id="rId21" Type="http://schemas.openxmlformats.org/officeDocument/2006/relationships/image" Target="../media/image35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5" Type="http://schemas.openxmlformats.org/officeDocument/2006/relationships/image" Target="../media/image99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220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380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370.png"/><Relationship Id="rId10" Type="http://schemas.openxmlformats.org/officeDocument/2006/relationships/image" Target="../media/image160.png"/><Relationship Id="rId19" Type="http://schemas.openxmlformats.org/officeDocument/2006/relationships/image" Target="../media/image33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98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100.png"/><Relationship Id="rId3" Type="http://schemas.openxmlformats.org/officeDocument/2006/relationships/image" Target="../media/image95.png"/><Relationship Id="rId21" Type="http://schemas.openxmlformats.org/officeDocument/2006/relationships/image" Target="../media/image35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5" Type="http://schemas.openxmlformats.org/officeDocument/2006/relationships/image" Target="../media/image380.png"/><Relationship Id="rId2" Type="http://schemas.openxmlformats.org/officeDocument/2006/relationships/notesSlide" Target="../notesSlides/notesSlide35.xml"/><Relationship Id="rId16" Type="http://schemas.openxmlformats.org/officeDocument/2006/relationships/image" Target="../media/image220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370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02.png"/><Relationship Id="rId10" Type="http://schemas.openxmlformats.org/officeDocument/2006/relationships/image" Target="../media/image160.png"/><Relationship Id="rId19" Type="http://schemas.openxmlformats.org/officeDocument/2006/relationships/image" Target="../media/image33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101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103.png"/><Relationship Id="rId3" Type="http://schemas.openxmlformats.org/officeDocument/2006/relationships/image" Target="../media/image95.png"/><Relationship Id="rId21" Type="http://schemas.openxmlformats.org/officeDocument/2006/relationships/image" Target="../media/image35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5" Type="http://schemas.openxmlformats.org/officeDocument/2006/relationships/image" Target="../media/image380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220.png"/><Relationship Id="rId20" Type="http://schemas.openxmlformats.org/officeDocument/2006/relationships/image" Target="../media/image3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370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04.png"/><Relationship Id="rId10" Type="http://schemas.openxmlformats.org/officeDocument/2006/relationships/image" Target="../media/image160.png"/><Relationship Id="rId19" Type="http://schemas.openxmlformats.org/officeDocument/2006/relationships/image" Target="../media/image33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10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95.png"/><Relationship Id="rId21" Type="http://schemas.openxmlformats.org/officeDocument/2006/relationships/image" Target="../media/image37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220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106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05.png"/><Relationship Id="rId10" Type="http://schemas.openxmlformats.org/officeDocument/2006/relationships/image" Target="../media/image160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3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95.png"/><Relationship Id="rId21" Type="http://schemas.openxmlformats.org/officeDocument/2006/relationships/image" Target="../media/image98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8.xml"/><Relationship Id="rId16" Type="http://schemas.openxmlformats.org/officeDocument/2006/relationships/image" Target="../media/image220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108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07.png"/><Relationship Id="rId10" Type="http://schemas.openxmlformats.org/officeDocument/2006/relationships/image" Target="../media/image160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99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95.png"/><Relationship Id="rId21" Type="http://schemas.openxmlformats.org/officeDocument/2006/relationships/image" Target="../media/image103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39.xml"/><Relationship Id="rId16" Type="http://schemas.openxmlformats.org/officeDocument/2006/relationships/image" Target="../media/image220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110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09.png"/><Relationship Id="rId10" Type="http://schemas.openxmlformats.org/officeDocument/2006/relationships/image" Target="../media/image160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10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95.png"/><Relationship Id="rId21" Type="http://schemas.openxmlformats.org/officeDocument/2006/relationships/image" Target="../media/image103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220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11.jpg"/><Relationship Id="rId10" Type="http://schemas.openxmlformats.org/officeDocument/2006/relationships/image" Target="../media/image160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1040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95.png"/><Relationship Id="rId21" Type="http://schemas.openxmlformats.org/officeDocument/2006/relationships/image" Target="../media/image103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220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111.jp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12.png"/><Relationship Id="rId10" Type="http://schemas.openxmlformats.org/officeDocument/2006/relationships/image" Target="../media/image160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1040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.png"/><Relationship Id="rId18" Type="http://schemas.openxmlformats.org/officeDocument/2006/relationships/image" Target="../media/image330.png"/><Relationship Id="rId3" Type="http://schemas.openxmlformats.org/officeDocument/2006/relationships/image" Target="../media/image95.png"/><Relationship Id="rId21" Type="http://schemas.openxmlformats.org/officeDocument/2006/relationships/image" Target="../media/image103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300.pn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220.png"/><Relationship Id="rId20" Type="http://schemas.openxmlformats.org/officeDocument/2006/relationships/image" Target="../media/image10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24" Type="http://schemas.openxmlformats.org/officeDocument/2006/relationships/image" Target="../media/image114.jpeg"/><Relationship Id="rId5" Type="http://schemas.openxmlformats.org/officeDocument/2006/relationships/image" Target="../media/image76.png"/><Relationship Id="rId15" Type="http://schemas.openxmlformats.org/officeDocument/2006/relationships/image" Target="../media/image210.png"/><Relationship Id="rId23" Type="http://schemas.openxmlformats.org/officeDocument/2006/relationships/image" Target="../media/image113.png"/><Relationship Id="rId10" Type="http://schemas.openxmlformats.org/officeDocument/2006/relationships/image" Target="../media/image160.png"/><Relationship Id="rId19" Type="http://schemas.openxmlformats.org/officeDocument/2006/relationships/image" Target="../media/image340.png"/><Relationship Id="rId4" Type="http://schemas.openxmlformats.org/officeDocument/2006/relationships/image" Target="../media/image810.png"/><Relationship Id="rId9" Type="http://schemas.openxmlformats.org/officeDocument/2006/relationships/image" Target="../media/image150.png"/><Relationship Id="rId14" Type="http://schemas.openxmlformats.org/officeDocument/2006/relationships/image" Target="../media/image200.png"/><Relationship Id="rId22" Type="http://schemas.openxmlformats.org/officeDocument/2006/relationships/image" Target="../media/image10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1</a:t>
            </a:r>
            <a:r>
              <a:rPr lang="en-US" altLang="zh-CN" dirty="0"/>
              <a:t>3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116631"/>
            <a:ext cx="8712968" cy="162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EUF-CMA Security</a:t>
            </a:r>
          </a:p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(Existentially Unforgeable against a Chosen Message Attack)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E7DB6B-A91B-6C41-9F20-9103669BE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50" y="1344373"/>
            <a:ext cx="1041586" cy="1037057"/>
          </a:xfrm>
          <a:prstGeom prst="rect">
            <a:avLst/>
          </a:prstGeom>
        </p:spPr>
      </p:pic>
      <p:sp>
        <p:nvSpPr>
          <p:cNvPr id="25" name="Rectangle 63">
            <a:extLst>
              <a:ext uri="{FF2B5EF4-FFF2-40B4-BE49-F238E27FC236}">
                <a16:creationId xmlns:a16="http://schemas.microsoft.com/office/drawing/2014/main" id="{46648097-B09D-A846-9001-EE9EB414EFC3}"/>
              </a:ext>
            </a:extLst>
          </p:cNvPr>
          <p:cNvSpPr txBox="1">
            <a:spLocks noChangeArrowheads="1"/>
          </p:cNvSpPr>
          <p:nvPr/>
        </p:nvSpPr>
        <p:spPr>
          <a:xfrm>
            <a:off x="6637037" y="2155119"/>
            <a:ext cx="83679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1A345-D721-E04E-AA01-14C447721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53" y="1452623"/>
            <a:ext cx="798066" cy="945282"/>
          </a:xfrm>
          <a:prstGeom prst="rect">
            <a:avLst/>
          </a:prstGeom>
        </p:spPr>
      </p:pic>
      <p:sp>
        <p:nvSpPr>
          <p:cNvPr id="28" name="Rectangle 63">
            <a:extLst>
              <a:ext uri="{FF2B5EF4-FFF2-40B4-BE49-F238E27FC236}">
                <a16:creationId xmlns:a16="http://schemas.microsoft.com/office/drawing/2014/main" id="{58BCF7BD-CAF8-6F46-8794-16E7E857F62B}"/>
              </a:ext>
            </a:extLst>
          </p:cNvPr>
          <p:cNvSpPr txBox="1">
            <a:spLocks noChangeArrowheads="1"/>
          </p:cNvSpPr>
          <p:nvPr/>
        </p:nvSpPr>
        <p:spPr>
          <a:xfrm>
            <a:off x="2318455" y="2145878"/>
            <a:ext cx="2035591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Challenger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E976D8-41D0-7643-9EC2-7AE49464BC06}"/>
              </a:ext>
            </a:extLst>
          </p:cNvPr>
          <p:cNvCxnSpPr>
            <a:cxnSpLocks/>
          </p:cNvCxnSpPr>
          <p:nvPr/>
        </p:nvCxnSpPr>
        <p:spPr>
          <a:xfrm>
            <a:off x="4625156" y="3212976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/>
              <p:nvPr/>
            </p:nvSpPr>
            <p:spPr>
              <a:xfrm>
                <a:off x="1991545" y="2764777"/>
                <a:ext cx="2395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𝑠𝑘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5" y="2764777"/>
                <a:ext cx="23950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/>
              <p:nvPr/>
            </p:nvSpPr>
            <p:spPr>
              <a:xfrm>
                <a:off x="5378008" y="2725151"/>
                <a:ext cx="5304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𝑣𝑘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008" y="2725151"/>
                <a:ext cx="530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BF4A1F-1B6A-904D-86A4-010DFA8BAF2F}"/>
              </a:ext>
            </a:extLst>
          </p:cNvPr>
          <p:cNvCxnSpPr>
            <a:cxnSpLocks/>
          </p:cNvCxnSpPr>
          <p:nvPr/>
        </p:nvCxnSpPr>
        <p:spPr>
          <a:xfrm flipH="1">
            <a:off x="4647773" y="3838065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/>
              <p:nvPr/>
            </p:nvSpPr>
            <p:spPr>
              <a:xfrm>
                <a:off x="5414044" y="3307657"/>
                <a:ext cx="5399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44" y="3307657"/>
                <a:ext cx="539955" cy="400110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4B04A-67CA-304C-9A93-4D0AC5E5EA68}"/>
              </a:ext>
            </a:extLst>
          </p:cNvPr>
          <p:cNvCxnSpPr>
            <a:cxnSpLocks/>
          </p:cNvCxnSpPr>
          <p:nvPr/>
        </p:nvCxnSpPr>
        <p:spPr>
          <a:xfrm>
            <a:off x="4647772" y="4442693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/>
              <p:nvPr/>
            </p:nvSpPr>
            <p:spPr>
              <a:xfrm>
                <a:off x="1991545" y="4158034"/>
                <a:ext cx="22145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𝑆𝑖𝑔𝑛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𝑠𝑘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5" y="4158034"/>
                <a:ext cx="2214581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/>
              <p:nvPr/>
            </p:nvSpPr>
            <p:spPr>
              <a:xfrm>
                <a:off x="5445142" y="3982081"/>
                <a:ext cx="458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42" y="3982081"/>
                <a:ext cx="4583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50E70D-71BC-9640-ADF7-1105795E253B}"/>
              </a:ext>
            </a:extLst>
          </p:cNvPr>
          <p:cNvCxnSpPr>
            <a:cxnSpLocks/>
          </p:cNvCxnSpPr>
          <p:nvPr/>
        </p:nvCxnSpPr>
        <p:spPr>
          <a:xfrm flipH="1">
            <a:off x="4704768" y="5229200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/>
              <p:nvPr/>
            </p:nvSpPr>
            <p:spPr>
              <a:xfrm>
                <a:off x="5245011" y="4740701"/>
                <a:ext cx="923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11" y="4740701"/>
                <a:ext cx="92377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59496" y="5546334"/>
                <a:ext cx="9289032" cy="119503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Eve wins if Verify(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ea typeface="American Typewriter" charset="0"/>
                    <a:cs typeface="American Typewriter" charset="0"/>
                  </a:rPr>
                  <a:t>The signature scheme is EUF-CMA-secure if no PPT Eve can win with probability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546334"/>
                <a:ext cx="9289032" cy="1195034"/>
              </a:xfrm>
              <a:prstGeom prst="rect">
                <a:avLst/>
              </a:prstGeom>
              <a:blipFill>
                <a:blip r:embed="rId11"/>
                <a:stretch>
                  <a:fillRect l="-955" t="-4211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D52E2E21-8CAF-AF40-A1D8-4562B4C8F8A3}"/>
              </a:ext>
            </a:extLst>
          </p:cNvPr>
          <p:cNvSpPr/>
          <p:nvPr/>
        </p:nvSpPr>
        <p:spPr>
          <a:xfrm flipV="1">
            <a:off x="6953043" y="3490732"/>
            <a:ext cx="731520" cy="930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63">
            <a:extLst>
              <a:ext uri="{FF2B5EF4-FFF2-40B4-BE49-F238E27FC236}">
                <a16:creationId xmlns:a16="http://schemas.microsoft.com/office/drawing/2014/main" id="{5F836911-DBBE-254B-8BC2-D3DDFD403DE0}"/>
              </a:ext>
            </a:extLst>
          </p:cNvPr>
          <p:cNvSpPr txBox="1">
            <a:spLocks noChangeArrowheads="1"/>
          </p:cNvSpPr>
          <p:nvPr/>
        </p:nvSpPr>
        <p:spPr>
          <a:xfrm>
            <a:off x="7684564" y="3668062"/>
            <a:ext cx="2613865" cy="400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+mn-lt"/>
                <a:ea typeface="American Typewriter" charset="0"/>
                <a:cs typeface="American Typewriter" charset="0"/>
              </a:rPr>
              <a:t>poly many times</a:t>
            </a:r>
            <a:endParaRPr lang="en-US" sz="2400" dirty="0"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49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4" grpId="0"/>
      <p:bldP spid="36" grpId="0"/>
      <p:bldP spid="40" grpId="0"/>
      <p:bldP spid="41" grpId="0"/>
      <p:bldP spid="43" grpId="0"/>
      <p:bldP spid="44" grpId="0"/>
      <p:bldP spid="2" grpId="0" animBg="1"/>
      <p:bldP spid="2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116631"/>
            <a:ext cx="8712968" cy="1629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Strong EUF-CMA Security</a:t>
            </a:r>
          </a:p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(Existentially Unforgeable against a Chosen Message Attack)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FE7DB6B-A91B-6C41-9F20-9103669BE7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50" y="1344373"/>
            <a:ext cx="1041586" cy="1037057"/>
          </a:xfrm>
          <a:prstGeom prst="rect">
            <a:avLst/>
          </a:prstGeom>
        </p:spPr>
      </p:pic>
      <p:sp>
        <p:nvSpPr>
          <p:cNvPr id="25" name="Rectangle 63">
            <a:extLst>
              <a:ext uri="{FF2B5EF4-FFF2-40B4-BE49-F238E27FC236}">
                <a16:creationId xmlns:a16="http://schemas.microsoft.com/office/drawing/2014/main" id="{46648097-B09D-A846-9001-EE9EB414EFC3}"/>
              </a:ext>
            </a:extLst>
          </p:cNvPr>
          <p:cNvSpPr txBox="1">
            <a:spLocks noChangeArrowheads="1"/>
          </p:cNvSpPr>
          <p:nvPr/>
        </p:nvSpPr>
        <p:spPr>
          <a:xfrm>
            <a:off x="6637037" y="2155119"/>
            <a:ext cx="836799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21A345-D721-E04E-AA01-14C4477216F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453" y="1452623"/>
            <a:ext cx="798066" cy="945282"/>
          </a:xfrm>
          <a:prstGeom prst="rect">
            <a:avLst/>
          </a:prstGeom>
        </p:spPr>
      </p:pic>
      <p:sp>
        <p:nvSpPr>
          <p:cNvPr id="28" name="Rectangle 63">
            <a:extLst>
              <a:ext uri="{FF2B5EF4-FFF2-40B4-BE49-F238E27FC236}">
                <a16:creationId xmlns:a16="http://schemas.microsoft.com/office/drawing/2014/main" id="{58BCF7BD-CAF8-6F46-8794-16E7E857F62B}"/>
              </a:ext>
            </a:extLst>
          </p:cNvPr>
          <p:cNvSpPr txBox="1">
            <a:spLocks noChangeArrowheads="1"/>
          </p:cNvSpPr>
          <p:nvPr/>
        </p:nvSpPr>
        <p:spPr>
          <a:xfrm>
            <a:off x="2318455" y="2145878"/>
            <a:ext cx="2035591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Challenger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5E976D8-41D0-7643-9EC2-7AE49464BC06}"/>
              </a:ext>
            </a:extLst>
          </p:cNvPr>
          <p:cNvCxnSpPr>
            <a:cxnSpLocks/>
          </p:cNvCxnSpPr>
          <p:nvPr/>
        </p:nvCxnSpPr>
        <p:spPr>
          <a:xfrm>
            <a:off x="4625156" y="3212976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/>
              <p:nvPr/>
            </p:nvSpPr>
            <p:spPr>
              <a:xfrm>
                <a:off x="1991545" y="2764777"/>
                <a:ext cx="23950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𝑣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𝑠𝑘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𝐺𝑒𝑛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9DECEB3-D509-9C4F-A93E-C7B813DFE5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5" y="2764777"/>
                <a:ext cx="23950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/>
              <p:nvPr/>
            </p:nvSpPr>
            <p:spPr>
              <a:xfrm>
                <a:off x="5378008" y="2725151"/>
                <a:ext cx="53040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𝑣𝑘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C44353E-EF37-AE4F-888D-8E860FAEE2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008" y="2725151"/>
                <a:ext cx="53040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1BF4A1F-1B6A-904D-86A4-010DFA8BAF2F}"/>
              </a:ext>
            </a:extLst>
          </p:cNvPr>
          <p:cNvCxnSpPr>
            <a:cxnSpLocks/>
          </p:cNvCxnSpPr>
          <p:nvPr/>
        </p:nvCxnSpPr>
        <p:spPr>
          <a:xfrm flipH="1">
            <a:off x="4647773" y="3838065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/>
              <p:nvPr/>
            </p:nvSpPr>
            <p:spPr>
              <a:xfrm>
                <a:off x="5414044" y="3307657"/>
                <a:ext cx="53995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4183D42-6CDE-F346-87E6-F2715A618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044" y="3307657"/>
                <a:ext cx="539955" cy="400110"/>
              </a:xfrm>
              <a:prstGeom prst="rect">
                <a:avLst/>
              </a:prstGeom>
              <a:blipFill>
                <a:blip r:embed="rId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764B04A-67CA-304C-9A93-4D0AC5E5EA68}"/>
              </a:ext>
            </a:extLst>
          </p:cNvPr>
          <p:cNvCxnSpPr>
            <a:cxnSpLocks/>
          </p:cNvCxnSpPr>
          <p:nvPr/>
        </p:nvCxnSpPr>
        <p:spPr>
          <a:xfrm>
            <a:off x="4647772" y="4442693"/>
            <a:ext cx="2232248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/>
              <p:nvPr/>
            </p:nvSpPr>
            <p:spPr>
              <a:xfrm>
                <a:off x="1991545" y="4158034"/>
                <a:ext cx="22145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𝑆𝑖𝑔𝑛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𝑠𝑘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79DC485-911C-E745-868A-94B5886B3D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5" y="4158034"/>
                <a:ext cx="2214581" cy="400110"/>
              </a:xfrm>
              <a:prstGeom prst="rect">
                <a:avLst/>
              </a:prstGeom>
              <a:blipFill>
                <a:blip r:embed="rId8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/>
              <p:nvPr/>
            </p:nvSpPr>
            <p:spPr>
              <a:xfrm>
                <a:off x="5445142" y="3982081"/>
                <a:ext cx="458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7DE2EE4-0F0E-2344-A2B4-09DDCD7C92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5142" y="3982081"/>
                <a:ext cx="4583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E50E70D-71BC-9640-ADF7-1105795E253B}"/>
              </a:ext>
            </a:extLst>
          </p:cNvPr>
          <p:cNvCxnSpPr>
            <a:cxnSpLocks/>
          </p:cNvCxnSpPr>
          <p:nvPr/>
        </p:nvCxnSpPr>
        <p:spPr>
          <a:xfrm flipH="1">
            <a:off x="4704768" y="5229200"/>
            <a:ext cx="2118257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/>
              <p:nvPr/>
            </p:nvSpPr>
            <p:spPr>
              <a:xfrm>
                <a:off x="5245011" y="4740701"/>
                <a:ext cx="92377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122ABD2-1A08-5647-9A05-3C8495509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5011" y="4740701"/>
                <a:ext cx="92377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59496" y="5546334"/>
                <a:ext cx="9721080" cy="119503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Eve wins if Verify(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𝑣𝑘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d>
                      <m:dPr>
                        <m:begChr m:val="{"/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4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400" b="1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400" dirty="0">
                    <a:ea typeface="American Typewriter" charset="0"/>
                    <a:cs typeface="American Typewriter" charset="0"/>
                  </a:rPr>
                  <a:t>The signature scheme is EUF-CMA-secure if no PPT Eve can win with probability better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44" name="Rectangle 63">
                <a:extLst>
                  <a:ext uri="{FF2B5EF4-FFF2-40B4-BE49-F238E27FC236}">
                    <a16:creationId xmlns:a16="http://schemas.microsoft.com/office/drawing/2014/main" id="{591934B1-AB72-894B-A28F-0BA3DE06C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496" y="5546334"/>
                <a:ext cx="9721080" cy="1195034"/>
              </a:xfrm>
              <a:prstGeom prst="rect">
                <a:avLst/>
              </a:prstGeom>
              <a:blipFill>
                <a:blip r:embed="rId11"/>
                <a:stretch>
                  <a:fillRect l="-913" t="-4211" b="-1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Left Arrow 1">
            <a:extLst>
              <a:ext uri="{FF2B5EF4-FFF2-40B4-BE49-F238E27FC236}">
                <a16:creationId xmlns:a16="http://schemas.microsoft.com/office/drawing/2014/main" id="{D52E2E21-8CAF-AF40-A1D8-4562B4C8F8A3}"/>
              </a:ext>
            </a:extLst>
          </p:cNvPr>
          <p:cNvSpPr/>
          <p:nvPr/>
        </p:nvSpPr>
        <p:spPr>
          <a:xfrm flipV="1">
            <a:off x="6953043" y="3490732"/>
            <a:ext cx="731520" cy="930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ectangle 63">
            <a:extLst>
              <a:ext uri="{FF2B5EF4-FFF2-40B4-BE49-F238E27FC236}">
                <a16:creationId xmlns:a16="http://schemas.microsoft.com/office/drawing/2014/main" id="{5F836911-DBBE-254B-8BC2-D3DDFD403DE0}"/>
              </a:ext>
            </a:extLst>
          </p:cNvPr>
          <p:cNvSpPr txBox="1">
            <a:spLocks noChangeArrowheads="1"/>
          </p:cNvSpPr>
          <p:nvPr/>
        </p:nvSpPr>
        <p:spPr>
          <a:xfrm>
            <a:off x="7684564" y="3668062"/>
            <a:ext cx="2613865" cy="40010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+mn-lt"/>
                <a:ea typeface="American Typewriter" charset="0"/>
                <a:cs typeface="American Typewriter" charset="0"/>
              </a:rPr>
              <a:t>poly many times</a:t>
            </a:r>
            <a:endParaRPr lang="en-US" sz="2400" dirty="0"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0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Lamport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(One-time)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7608" y="1700808"/>
                <a:ext cx="424847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[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0CCA96FD-8B12-6040-9BE5-A8065C45E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1700808"/>
                <a:ext cx="4248472" cy="576064"/>
              </a:xfrm>
              <a:prstGeom prst="rect">
                <a:avLst/>
              </a:prstGeom>
              <a:blipFill>
                <a:blip r:embed="rId3"/>
                <a:stretch>
                  <a:fillRect l="-2985" t="-4255" b="-25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0748" y="2420888"/>
                <a:ext cx="792774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[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41C7997-8BE6-CB4F-85AE-F1259FF6F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748" y="2420888"/>
                <a:ext cx="7927740" cy="576064"/>
              </a:xfrm>
              <a:prstGeom prst="rect">
                <a:avLst/>
              </a:prstGeom>
              <a:blipFill>
                <a:blip r:embed="rId4"/>
                <a:stretch>
                  <a:fillRect l="-1597"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7608" y="3429000"/>
                <a:ext cx="64087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Signing a bit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b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The signature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6D276CB7-7989-8A44-A42E-E00FB5729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608" y="3429000"/>
                <a:ext cx="6408712" cy="576064"/>
              </a:xfrm>
              <a:prstGeom prst="rect">
                <a:avLst/>
              </a:prstGeom>
              <a:blipFill>
                <a:blip r:embed="rId5"/>
                <a:stretch>
                  <a:fillRect l="-1980" t="-652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74E5E614-056F-1B4A-9347-7F3331164F92}"/>
              </a:ext>
            </a:extLst>
          </p:cNvPr>
          <p:cNvGrpSpPr/>
          <p:nvPr/>
        </p:nvGrpSpPr>
        <p:grpSpPr>
          <a:xfrm>
            <a:off x="2567608" y="4027186"/>
            <a:ext cx="6408712" cy="697959"/>
            <a:chOff x="1043608" y="4027185"/>
            <a:chExt cx="6408712" cy="6979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dirty="0">
                      <a:ea typeface="American Typewriter" charset="0"/>
                      <a:cs typeface="American Typewriter" charset="0"/>
                    </a:rPr>
                    <a:t>Verifying </a:t>
                  </a:r>
                  <a14:m>
                    <m:oMath xmlns:m="http://schemas.openxmlformats.org/officeDocument/2006/math">
                      <m:r>
                        <a:rPr lang="en-US" sz="2800" dirty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dirty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b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800" dirty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</m:oMath>
                  </a14:m>
                  <a:r>
                    <a:rPr lang="en-US" sz="2800" dirty="0">
                      <a:latin typeface="+mn-lt"/>
                      <a:ea typeface="American Typewriter" charset="0"/>
                      <a:cs typeface="American Typewriter" charset="0"/>
                    </a:rPr>
                    <a:t> Check if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16" name="Rectangle 63">
                  <a:extLst>
                    <a:ext uri="{FF2B5EF4-FFF2-40B4-BE49-F238E27FC236}">
                      <a16:creationId xmlns:a16="http://schemas.microsoft.com/office/drawing/2014/main" id="{084890BD-F631-6A43-8EEC-5CBCBAACE7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608" y="4149080"/>
                  <a:ext cx="6408712" cy="576064"/>
                </a:xfrm>
                <a:prstGeom prst="rect">
                  <a:avLst/>
                </a:prstGeom>
                <a:blipFill>
                  <a:blip r:embed="rId6"/>
                  <a:stretch>
                    <a:fillRect l="-1980" t="-4348" b="-260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96DC880-201B-F24E-88A2-BE32D884367E}"/>
                </a:ext>
              </a:extLst>
            </p:cNvPr>
            <p:cNvSpPr/>
            <p:nvPr/>
          </p:nvSpPr>
          <p:spPr>
            <a:xfrm>
              <a:off x="5508104" y="4027185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ea typeface="American Typewriter" charset="0"/>
                  <a:cs typeface="American Typewriter" charset="0"/>
                </a:rPr>
                <a:t>?</a:t>
              </a:r>
              <a:endParaRPr lang="en-US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2BEF5129-6427-F146-B69F-8D04F97B4B3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68443" y="5229200"/>
                <a:ext cx="7689068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is a OWF, no PPT adversary can produce a signature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given a signature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2BEF5129-6427-F146-B69F-8D04F97B4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43" y="5229200"/>
                <a:ext cx="7689068" cy="936104"/>
              </a:xfrm>
              <a:prstGeom prst="rect">
                <a:avLst/>
              </a:prstGeom>
              <a:blipFill>
                <a:blip r:embed="rId7"/>
                <a:stretch>
                  <a:fillRect l="-1650" t="-666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1547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a bit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0115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3" grpId="0"/>
      <p:bldP spid="15" grpId="0"/>
      <p:bldP spid="1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a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1886127" y="28529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2. How to Shrink the signatures. 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1905182" y="3645024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dirty="0">
                <a:ea typeface="American Typewriter" charset="0"/>
                <a:cs typeface="American Typewriter" charset="0"/>
              </a:rPr>
              <a:t>). How to make Alice stateless and deterministic.  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1861882" y="1916832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1. Many-time: Stateful, Growing Signatures. 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8CF8189C-3B8F-6D38-2BF7-466BBAEF26E7}"/>
              </a:ext>
            </a:extLst>
          </p:cNvPr>
          <p:cNvSpPr txBox="1">
            <a:spLocks noChangeArrowheads="1"/>
          </p:cNvSpPr>
          <p:nvPr/>
        </p:nvSpPr>
        <p:spPr>
          <a:xfrm>
            <a:off x="1882153" y="110627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0. Still one-time, but arbitrarily long messages.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C89768-9A9F-BBF2-6845-710CE06803D4}"/>
              </a:ext>
            </a:extLst>
          </p:cNvPr>
          <p:cNvSpPr/>
          <p:nvPr/>
        </p:nvSpPr>
        <p:spPr>
          <a:xfrm>
            <a:off x="1343472" y="1898364"/>
            <a:ext cx="9937104" cy="4959636"/>
          </a:xfrm>
          <a:prstGeom prst="rect">
            <a:avLst/>
          </a:prstGeom>
          <a:solidFill>
            <a:schemeClr val="bg1">
              <a:alpha val="7946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14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0: 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1547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4488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Detour: Collision-Resistant Hash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512" y="1124744"/>
                <a:ext cx="9123457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 compressing </a:t>
                </a:r>
                <a:r>
                  <a:rPr lang="en-US" sz="2800" b="1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family of functions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&gt;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) for which it is computationally hard to find collisions.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1124744"/>
                <a:ext cx="9123457" cy="1440160"/>
              </a:xfrm>
              <a:prstGeom prst="rect">
                <a:avLst/>
              </a:prstGeom>
              <a:blipFill>
                <a:blip r:embed="rId3"/>
                <a:stretch>
                  <a:fillRect l="-1250" t="-2609" r="-417" b="-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1631504" y="2708920"/>
            <a:ext cx="8784976" cy="1800200"/>
            <a:chOff x="251520" y="2708920"/>
            <a:chExt cx="8784976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1" dirty="0">
                      <a:solidFill>
                        <a:srgbClr val="0000FF"/>
                      </a:solidFill>
                      <a:ea typeface="American Typewriter" charset="0"/>
                      <a:cs typeface="American Typewriter" charset="0"/>
                    </a:rPr>
                    <a:t>Def</a:t>
                  </a:r>
                  <a:r>
                    <a:rPr lang="en-US" sz="2800" dirty="0">
                      <a:ea typeface="American Typewriter" charset="0"/>
                      <a:cs typeface="American Typewriter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ℋ</m:t>
                      </m:r>
                    </m:oMath>
                  </a14:m>
                  <a:r>
                    <a:rPr lang="en-US" sz="2800" dirty="0">
                      <a:ea typeface="American Typewriter" charset="0"/>
                      <a:cs typeface="American Typewriter" charset="0"/>
                    </a:rPr>
                    <a:t> is collision-resistant if for every PPT algorithm A, there is a negligible function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8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800" dirty="0" err="1">
                      <a:latin typeface="+mn-lt"/>
                      <a:ea typeface="American Typewriter" charset="0"/>
                      <a:cs typeface="American Typewriter" charset="0"/>
                    </a:rPr>
                    <a:t>s.t.</a:t>
                  </a:r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blipFill>
                  <a:blip r:embed="rId4"/>
                  <a:stretch>
                    <a:fillRect l="-1308" t="-32692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dirty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merican Typewriter" charset="0"/>
                                  </a:rPr>
                                  <m:t>ℋ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2800" i="1" dirty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173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C07FFF9-AD6F-1C40-916E-2E3D0F2B59DD}"/>
              </a:ext>
            </a:extLst>
          </p:cNvPr>
          <p:cNvSpPr/>
          <p:nvPr/>
        </p:nvSpPr>
        <p:spPr>
          <a:xfrm>
            <a:off x="2077451" y="1628800"/>
            <a:ext cx="8542928" cy="1584176"/>
          </a:xfrm>
          <a:prstGeom prst="rect">
            <a:avLst/>
          </a:prstGeom>
          <a:solidFill>
            <a:schemeClr val="accent1"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Do CRHFs exist?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2DF89594-36AA-1844-820D-09AEFC06BF97}"/>
              </a:ext>
            </a:extLst>
          </p:cNvPr>
          <p:cNvSpPr txBox="1">
            <a:spLocks noChangeArrowheads="1"/>
          </p:cNvSpPr>
          <p:nvPr/>
        </p:nvSpPr>
        <p:spPr>
          <a:xfrm>
            <a:off x="2077452" y="1628800"/>
            <a:ext cx="8554598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a typeface="American Typewriter" charset="0"/>
                <a:cs typeface="American Typewriter" charset="0"/>
              </a:rPr>
              <a:t>Theoretical Constructions</a:t>
            </a:r>
            <a:r>
              <a:rPr lang="en-US" sz="2800" dirty="0">
                <a:ea typeface="American Typewriter" charset="0"/>
                <a:cs typeface="American Typewriter" charset="0"/>
              </a:rPr>
              <a:t>: assuming discrete logarithms (as well as under several other number-theoretic assumptions)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884AB4F8-F68B-7949-BCC3-1EC7EE68C5BE}"/>
              </a:ext>
            </a:extLst>
          </p:cNvPr>
          <p:cNvSpPr txBox="1">
            <a:spLocks noChangeArrowheads="1"/>
          </p:cNvSpPr>
          <p:nvPr/>
        </p:nvSpPr>
        <p:spPr>
          <a:xfrm>
            <a:off x="2077906" y="3356993"/>
            <a:ext cx="8554598" cy="4320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1" dirty="0">
                <a:ea typeface="American Typewriter" charset="0"/>
                <a:cs typeface="American Typewriter" charset="0"/>
              </a:rPr>
              <a:t>Practical Constructions</a:t>
            </a:r>
            <a:r>
              <a:rPr lang="en-US" sz="2800" dirty="0">
                <a:ea typeface="American Typewriter" charset="0"/>
                <a:cs typeface="American Typewriter" charset="0"/>
              </a:rPr>
              <a:t>: SHA3.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144E99FF-C7FE-5B4F-AC28-DD7D685EF9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4221088"/>
                <a:ext cx="8554598" cy="187220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Domain Extension Theorem</a:t>
                </a:r>
                <a:r>
                  <a:rPr lang="zh-CN" altLang="en-US" sz="2800" b="1" dirty="0"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zh-CN" sz="2800" b="1" dirty="0">
                    <a:ea typeface="American Typewriter" charset="0"/>
                    <a:cs typeface="American Typewriter" charset="0"/>
                  </a:rPr>
                  <a:t>[</a:t>
                </a:r>
                <a:r>
                  <a:rPr lang="en-US" sz="2800" dirty="0"/>
                  <a:t>Merkle–</a:t>
                </a:r>
                <a:r>
                  <a:rPr lang="en-US" sz="2800" dirty="0" err="1"/>
                  <a:t>Damgård</a:t>
                </a:r>
                <a:r>
                  <a:rPr lang="en-US" sz="2800" dirty="0"/>
                  <a:t> (MD)</a:t>
                </a:r>
                <a:r>
                  <a:rPr lang="en-US" altLang="zh-CN" sz="2800" b="1" dirty="0">
                    <a:ea typeface="American Typewriter" charset="0"/>
                    <a:cs typeface="American Typewriter" charset="0"/>
                  </a:rPr>
                  <a:t>]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: If there exist hash functions compressing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bits, then there are hash functions that compress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poly</m:t>
                    </m:r>
                    <m: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bits into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bits.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144E99FF-C7FE-5B4F-AC28-DD7D685EF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4221088"/>
                <a:ext cx="8554598" cy="1872209"/>
              </a:xfrm>
              <a:prstGeom prst="rect">
                <a:avLst/>
              </a:prstGeom>
              <a:blipFill>
                <a:blip r:embed="rId3"/>
                <a:stretch>
                  <a:fillRect l="-1185" t="-1342" r="-1481" b="-7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98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1547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2113402" y="1556792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Hash the message into n bits and sign the hash.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10372" y="2546019"/>
                <a:ext cx="2520280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372" y="2546019"/>
                <a:ext cx="2520280" cy="576064"/>
              </a:xfrm>
              <a:prstGeom prst="rect">
                <a:avLst/>
              </a:prstGeom>
              <a:blipFill>
                <a:blip r:embed="rId3"/>
                <a:stretch>
                  <a:fillRect l="-5000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57C0A697-8590-BB4B-ACF1-C138EA4F63D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512" y="3482123"/>
                <a:ext cx="317521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Verification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57C0A697-8590-BB4B-ACF1-C138EA4F63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3482123"/>
                <a:ext cx="3175212" cy="576064"/>
              </a:xfrm>
              <a:prstGeom prst="rect">
                <a:avLst/>
              </a:prstGeom>
              <a:blipFill>
                <a:blip r:embed="rId4"/>
                <a:stretch>
                  <a:fillRect l="-3586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15205" y="4509121"/>
                <a:ext cx="8701275" cy="9603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Signing an n-bit message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Compute the hash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The signature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5205" y="4509121"/>
                <a:ext cx="8701275" cy="960385"/>
              </a:xfrm>
              <a:prstGeom prst="rect">
                <a:avLst/>
              </a:prstGeom>
              <a:blipFill>
                <a:blip r:embed="rId5"/>
                <a:stretch>
                  <a:fillRect l="-1456" t="-31579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0F724CC3-E98D-D541-947A-8BA3CA9B45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512" y="5708976"/>
                <a:ext cx="8856984" cy="96038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Verifying </a:t>
                </a:r>
                <a14:m>
                  <m:oMath xmlns:m="http://schemas.openxmlformats.org/officeDocument/2006/math"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Recompute the hash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                          Check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∀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𝑓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3" name="Rectangle 63">
                <a:extLst>
                  <a:ext uri="{FF2B5EF4-FFF2-40B4-BE49-F238E27FC236}">
                    <a16:creationId xmlns:a16="http://schemas.microsoft.com/office/drawing/2014/main" id="{0F724CC3-E98D-D541-947A-8BA3CA9B4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5708976"/>
                <a:ext cx="8856984" cy="960384"/>
              </a:xfrm>
              <a:prstGeom prst="rect">
                <a:avLst/>
              </a:prstGeom>
              <a:blipFill>
                <a:blip r:embed="rId6"/>
                <a:stretch>
                  <a:fillRect l="-1288" t="-7792" b="-155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59B2E559-0DD1-9B43-87F4-8AEC4B11AE82}"/>
              </a:ext>
            </a:extLst>
          </p:cNvPr>
          <p:cNvGrpSpPr/>
          <p:nvPr/>
        </p:nvGrpSpPr>
        <p:grpSpPr>
          <a:xfrm>
            <a:off x="4223793" y="2204865"/>
            <a:ext cx="2671277" cy="1061235"/>
            <a:chOff x="3563888" y="1353653"/>
            <a:chExt cx="2671277" cy="1061235"/>
          </a:xfrm>
        </p:grpSpPr>
        <p:sp>
          <p:nvSpPr>
            <p:cNvPr id="36" name="Left Bracket 35">
              <a:extLst>
                <a:ext uri="{FF2B5EF4-FFF2-40B4-BE49-F238E27FC236}">
                  <a16:creationId xmlns:a16="http://schemas.microsoft.com/office/drawing/2014/main" id="{BDF216E4-8FBB-004B-A1F0-4A8DA70B0A9D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ket 36">
              <a:extLst>
                <a:ext uri="{FF2B5EF4-FFF2-40B4-BE49-F238E27FC236}">
                  <a16:creationId xmlns:a16="http://schemas.microsoft.com/office/drawing/2014/main" id="{9BD23210-6419-9D4A-B582-6583A7A74ACE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2AF017C-8B96-1642-8078-624FF642D234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D2AF017C-8B96-1642-8078-624FF642D2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19327" cy="542136"/>
                </a:xfrm>
                <a:prstGeom prst="rect">
                  <a:avLst/>
                </a:prstGeom>
                <a:blipFill>
                  <a:blip r:embed="rId7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04EBEC-338F-4C48-950D-F6F1511FC0E6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0F04EBEC-338F-4C48-950D-F6F1511FC0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19327" cy="54213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FF0781-7CA5-2A47-AFE8-FC970EB0197E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D7FF0781-7CA5-2A47-AFE8-FC970EB019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7598" cy="54213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8C3A05-F308-8348-88F2-38DC5CCE29EA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438C3A05-F308-8348-88F2-38DC5CCE29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7598" cy="5421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3055C3-8900-A54C-B26D-94AA83BEE209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9E3055C3-8900-A54C-B26D-94AA83BEE2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49720" cy="54213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16A7D39-750F-F94A-B290-8A3914A58276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A16A7D39-750F-F94A-B290-8A3914A582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49720" cy="542136"/>
                </a:xfrm>
                <a:prstGeom prst="rect">
                  <a:avLst/>
                </a:prstGeom>
                <a:blipFill>
                  <a:blip r:embed="rId12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EFE0FD2-E58C-7A45-88F8-5076CDD528FE}"/>
              </a:ext>
            </a:extLst>
          </p:cNvPr>
          <p:cNvGrpSpPr/>
          <p:nvPr/>
        </p:nvGrpSpPr>
        <p:grpSpPr>
          <a:xfrm>
            <a:off x="4839229" y="3265041"/>
            <a:ext cx="2673520" cy="1061235"/>
            <a:chOff x="3563888" y="1353653"/>
            <a:chExt cx="2673520" cy="1061235"/>
          </a:xfrm>
        </p:grpSpPr>
        <p:sp>
          <p:nvSpPr>
            <p:cNvPr id="45" name="Left Bracket 44">
              <a:extLst>
                <a:ext uri="{FF2B5EF4-FFF2-40B4-BE49-F238E27FC236}">
                  <a16:creationId xmlns:a16="http://schemas.microsoft.com/office/drawing/2014/main" id="{279C3CF9-C62F-8048-BFF2-123C8227FA23}"/>
                </a:ext>
              </a:extLst>
            </p:cNvPr>
            <p:cNvSpPr/>
            <p:nvPr/>
          </p:nvSpPr>
          <p:spPr>
            <a:xfrm>
              <a:off x="3563888" y="1484784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Left Bracket 45">
              <a:extLst>
                <a:ext uri="{FF2B5EF4-FFF2-40B4-BE49-F238E27FC236}">
                  <a16:creationId xmlns:a16="http://schemas.microsoft.com/office/drawing/2014/main" id="{7AAA99E4-D149-1E42-B622-F32095CDAFE7}"/>
                </a:ext>
              </a:extLst>
            </p:cNvPr>
            <p:cNvSpPr/>
            <p:nvPr/>
          </p:nvSpPr>
          <p:spPr>
            <a:xfrm flipH="1">
              <a:off x="6084168" y="1459632"/>
              <a:ext cx="73152" cy="914400"/>
            </a:xfrm>
            <a:prstGeom prst="leftBracket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2FAC57C-5349-9D49-BC5E-0B0EB74C7A4D}"/>
                    </a:ext>
                  </a:extLst>
                </p:cNvPr>
                <p:cNvSpPr/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2FAC57C-5349-9D49-BC5E-0B0EB74C7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7153" y="1375066"/>
                  <a:ext cx="821572" cy="542136"/>
                </a:xfrm>
                <a:prstGeom prst="rect">
                  <a:avLst/>
                </a:prstGeom>
                <a:blipFill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7519D9-C6A4-9045-9599-017C3A891A8A}"/>
                    </a:ext>
                  </a:extLst>
                </p:cNvPr>
                <p:cNvSpPr/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447519D9-C6A4-9045-9599-017C3A891A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7040" y="1866382"/>
                  <a:ext cx="821572" cy="542136"/>
                </a:xfrm>
                <a:prstGeom prst="rect">
                  <a:avLst/>
                </a:prstGeom>
                <a:blipFill>
                  <a:blip r:embed="rId14"/>
                  <a:stretch>
                    <a:fillRect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33E5A1-2130-AC41-B542-5528C430C9D8}"/>
                    </a:ext>
                  </a:extLst>
                </p:cNvPr>
                <p:cNvSpPr/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C33E5A1-2130-AC41-B542-5528C430C9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272" y="1381436"/>
                  <a:ext cx="829843" cy="542136"/>
                </a:xfrm>
                <a:prstGeom prst="rect">
                  <a:avLst/>
                </a:prstGeom>
                <a:blipFill>
                  <a:blip r:embed="rId15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7B3000-4570-F54C-AC8F-6FF5731D4C5A}"/>
                    </a:ext>
                  </a:extLst>
                </p:cNvPr>
                <p:cNvSpPr/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617B3000-4570-F54C-AC8F-6FF5731D4C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2159" y="1872752"/>
                  <a:ext cx="829843" cy="542136"/>
                </a:xfrm>
                <a:prstGeom prst="rect">
                  <a:avLst/>
                </a:prstGeom>
                <a:blipFill>
                  <a:blip r:embed="rId16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A92E77-4199-6E43-8D17-B0BDEF790E23}"/>
                    </a:ext>
                  </a:extLst>
                </p:cNvPr>
                <p:cNvSpPr/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2BA92E77-4199-6E43-8D17-B0BDEF790E2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558" y="1353653"/>
                  <a:ext cx="851963" cy="542136"/>
                </a:xfrm>
                <a:prstGeom prst="rect">
                  <a:avLst/>
                </a:prstGeom>
                <a:blipFill>
                  <a:blip r:embed="rId17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73894F7-342F-924B-9D9F-89B589573137}"/>
                    </a:ext>
                  </a:extLst>
                </p:cNvPr>
                <p:cNvSpPr/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8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873894F7-342F-924B-9D9F-89B58957313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5445" y="1844969"/>
                  <a:ext cx="851963" cy="542136"/>
                </a:xfrm>
                <a:prstGeom prst="rect">
                  <a:avLst/>
                </a:prstGeom>
                <a:blipFill>
                  <a:blip r:embed="rId18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A929EF06-9CF9-C040-B921-A8850456375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711228" y="3466936"/>
                <a:ext cx="3412752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800" b="1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</m:oMath>
                </a14:m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53" name="Rectangle 63">
                <a:extLst>
                  <a:ext uri="{FF2B5EF4-FFF2-40B4-BE49-F238E27FC236}">
                    <a16:creationId xmlns:a16="http://schemas.microsoft.com/office/drawing/2014/main" id="{A929EF06-9CF9-C040-B921-A885045637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1228" y="3466936"/>
                <a:ext cx="3412752" cy="576064"/>
              </a:xfrm>
              <a:prstGeom prst="rect">
                <a:avLst/>
              </a:prstGeom>
              <a:blipFill>
                <a:blip r:embed="rId19"/>
                <a:stretch>
                  <a:fillRect l="-3704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314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Sign </a:t>
            </a:r>
            <a:r>
              <a:rPr lang="en-US" sz="4000" b="1" dirty="0" err="1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Polynomially</a:t>
            </a: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 Many Bits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5" name="Subtitle 1">
            <a:extLst>
              <a:ext uri="{FF2B5EF4-FFF2-40B4-BE49-F238E27FC236}">
                <a16:creationId xmlns:a16="http://schemas.microsoft.com/office/drawing/2014/main" id="{0EFABDA1-ECFF-574E-857F-D2BBEA16B08A}"/>
              </a:ext>
            </a:extLst>
          </p:cNvPr>
          <p:cNvSpPr txBox="1">
            <a:spLocks/>
          </p:cNvSpPr>
          <p:nvPr/>
        </p:nvSpPr>
        <p:spPr>
          <a:xfrm>
            <a:off x="1547864" y="89017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(with a fixed verification key)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2B6813DD-276C-9649-BBAD-4276291A293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35561" y="1628800"/>
                <a:ext cx="8099557" cy="151216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Claim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: Assuming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is a OWF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is a collision-resistant family, no PPT adv can produce a signature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given a signature of a single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2B6813DD-276C-9649-BBAD-4276291A2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1628800"/>
                <a:ext cx="8099557" cy="1512168"/>
              </a:xfrm>
              <a:prstGeom prst="rect">
                <a:avLst/>
              </a:prstGeom>
              <a:blipFill>
                <a:blip r:embed="rId3"/>
                <a:stretch>
                  <a:fillRect l="-1724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6AA28757-6BD6-3E49-A617-2B42F3A01A3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75902" y="3212976"/>
                <a:ext cx="8099557" cy="334202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u="sng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Proof Idea:</a:t>
                </a:r>
                <a:endParaRPr lang="en-US" sz="2800" dirty="0"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Either the adversary picked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s.t.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which case she violated collision-resistance of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l"/>
                <a:r>
                  <a:rPr lang="en-US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				(or)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She produced a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signature on a “message”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in which case she violated one-time security of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and therefore the one-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wayness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34" name="Rectangle 63">
                <a:extLst>
                  <a:ext uri="{FF2B5EF4-FFF2-40B4-BE49-F238E27FC236}">
                    <a16:creationId xmlns:a16="http://schemas.microsoft.com/office/drawing/2014/main" id="{6AA28757-6BD6-3E49-A617-2B42F3A01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902" y="3212976"/>
                <a:ext cx="8099557" cy="3342022"/>
              </a:xfrm>
              <a:prstGeom prst="rect">
                <a:avLst/>
              </a:prstGeom>
              <a:blipFill>
                <a:blip r:embed="rId4"/>
                <a:stretch>
                  <a:fillRect l="-1565" r="-1408" b="-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62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1545" y="1898028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5" y="1898028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5" y="2834132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5" y="2834132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4003570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4003570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5" y="5229201"/>
                <a:ext cx="8089091" cy="7420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This compresses 2 log q bits into log p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log q + 1 bits.</a:t>
                </a: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5" y="5229201"/>
                <a:ext cx="8089091" cy="742097"/>
              </a:xfrm>
              <a:prstGeom prst="rect">
                <a:avLst/>
              </a:prstGeom>
              <a:blipFill>
                <a:blip r:embed="rId6"/>
                <a:stretch>
                  <a:fillRect l="-1567" r="-15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22077" y="1271973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77" y="1271973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25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FBB54-01A0-EF22-8556-6755EF8D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838368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1545" y="1898028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5" y="1898028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5" y="2834132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5" y="2834132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8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4003570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4003570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5" y="5229200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5" y="5229200"/>
                <a:ext cx="8089091" cy="1114740"/>
              </a:xfrm>
              <a:prstGeom prst="rect">
                <a:avLst/>
              </a:prstGeom>
              <a:blipFill>
                <a:blip r:embed="rId6"/>
                <a:stretch>
                  <a:fillRect l="-1567" b="-8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22077" y="1271973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77" y="1271973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84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Let’s go back to CRHFs…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4720" y="1052737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720" y="1052737"/>
                <a:ext cx="5112568" cy="1170933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91544" y="1998021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1544" y="1998021"/>
                <a:ext cx="8089091" cy="1114740"/>
              </a:xfrm>
              <a:prstGeom prst="rect">
                <a:avLst/>
              </a:prstGeom>
              <a:blipFill>
                <a:blip r:embed="rId4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648817" y="2884345"/>
                <a:ext cx="410445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817" y="2884345"/>
                <a:ext cx="4104456" cy="1170933"/>
              </a:xfrm>
              <a:prstGeom prst="rect">
                <a:avLst/>
              </a:prstGeom>
              <a:blipFill>
                <a:blip r:embed="rId5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651570" y="3667423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570" y="3667423"/>
                <a:ext cx="4824536" cy="1170933"/>
              </a:xfrm>
              <a:prstGeom prst="rect">
                <a:avLst/>
              </a:prstGeom>
              <a:blipFill>
                <a:blip r:embed="rId6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639616" y="5373217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6" y="5373217"/>
                <a:ext cx="4824536" cy="1170933"/>
              </a:xfrm>
              <a:prstGeom prst="rect">
                <a:avLst/>
              </a:prstGeom>
              <a:blipFill>
                <a:blip r:embed="rId7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>
            <a:extLst>
              <a:ext uri="{FF2B5EF4-FFF2-40B4-BE49-F238E27FC236}">
                <a16:creationId xmlns:a16="http://schemas.microsoft.com/office/drawing/2014/main" id="{BC404EDC-44F1-3949-ABC2-3BE1C48D8F19}"/>
              </a:ext>
            </a:extLst>
          </p:cNvPr>
          <p:cNvSpPr/>
          <p:nvPr/>
        </p:nvSpPr>
        <p:spPr>
          <a:xfrm>
            <a:off x="7307071" y="5624752"/>
            <a:ext cx="552156" cy="847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088318" y="5406364"/>
                <a:ext cx="218414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𝐷𝐿𝑂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!</a:t>
                </a:r>
              </a:p>
            </p:txBody>
          </p:sp>
        </mc:Choice>
        <mc:Fallback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318" y="5406364"/>
                <a:ext cx="2184146" cy="1170933"/>
              </a:xfrm>
              <a:prstGeom prst="rect">
                <a:avLst/>
              </a:prstGeom>
              <a:blipFill>
                <a:blip r:embed="rId8"/>
                <a:stretch>
                  <a:fillRect l="-1156" r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999657" y="4493707"/>
                <a:ext cx="7606087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(assume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wlog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657" y="4493707"/>
                <a:ext cx="7606087" cy="1170933"/>
              </a:xfrm>
              <a:prstGeom prst="rect">
                <a:avLst/>
              </a:prstGeom>
              <a:blipFill>
                <a:blip r:embed="rId9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5776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 animBg="1"/>
      <p:bldP spid="13" grpId="0"/>
      <p:bldP spid="17" grpId="0"/>
      <p:bldP spid="17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09048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Constructions of CRHFs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9D670B5-90E6-384F-9FCD-EABC97057F5D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From the hardness of factoring, lattice problems etc.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15B0A39B-EF76-6648-B895-B489AFC1B2BB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2" y="2256184"/>
            <a:ext cx="886908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Not known to follow from the existence of one-way functions or even one-way permutations…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D8A9AD61-A6C5-2D4C-8293-6F81AC99F5B5}"/>
              </a:ext>
            </a:extLst>
          </p:cNvPr>
          <p:cNvSpPr txBox="1">
            <a:spLocks noChangeArrowheads="1"/>
          </p:cNvSpPr>
          <p:nvPr/>
        </p:nvSpPr>
        <p:spPr>
          <a:xfrm>
            <a:off x="2051454" y="3605532"/>
            <a:ext cx="8437034" cy="16561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“Black-box separations”: Certain ways of constructing CRHF from OWF/OWP cannot work. </a:t>
            </a:r>
          </a:p>
          <a:p>
            <a:pPr algn="l"/>
            <a:r>
              <a:rPr lang="en-US" sz="2000" dirty="0">
                <a:ea typeface="American Typewriter" charset="0"/>
                <a:cs typeface="American Typewriter" charset="0"/>
              </a:rPr>
              <a:t>“Finding collisions on a one-way street”, Daniel Simon, </a:t>
            </a:r>
            <a:r>
              <a:rPr lang="en-US" sz="2000" dirty="0" err="1">
                <a:ea typeface="American Typewriter" charset="0"/>
                <a:cs typeface="American Typewriter" charset="0"/>
              </a:rPr>
              <a:t>Eurocrypt</a:t>
            </a:r>
            <a:r>
              <a:rPr lang="en-US" sz="2000" dirty="0">
                <a:ea typeface="American Typewriter" charset="0"/>
                <a:cs typeface="American Typewriter" charset="0"/>
              </a:rPr>
              <a:t> 1998.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51454" y="5445224"/>
                <a:ext cx="843703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Nevertheless, big open problem: OWF/OWP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 CRHF?</a:t>
                </a: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454" y="5445224"/>
                <a:ext cx="8437034" cy="792088"/>
              </a:xfrm>
              <a:prstGeom prst="rect">
                <a:avLst/>
              </a:prstGeom>
              <a:blipFill>
                <a:blip r:embed="rId3"/>
                <a:stretch>
                  <a:fillRect l="-1502" t="-15625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942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39516" y="2655513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So far, only one-time security…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512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a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8CF8189C-3B8F-6D38-2BF7-466BBAEF26E7}"/>
              </a:ext>
            </a:extLst>
          </p:cNvPr>
          <p:cNvSpPr txBox="1">
            <a:spLocks noChangeArrowheads="1"/>
          </p:cNvSpPr>
          <p:nvPr/>
        </p:nvSpPr>
        <p:spPr>
          <a:xfrm>
            <a:off x="1897378" y="1772816"/>
            <a:ext cx="8770622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Theorem</a:t>
            </a:r>
            <a:r>
              <a:rPr lang="en-US" sz="2800" dirty="0">
                <a:ea typeface="American Typewriter" charset="0"/>
                <a:cs typeface="American Typewriter" charset="0"/>
              </a:rPr>
              <a:t> [Naor-Yung’89, Rompel’90]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(EUF-CMA-secure) Signature schemes exist assuming that </a:t>
            </a:r>
            <a:r>
              <a:rPr lang="en-US" sz="2800" u="sng" dirty="0">
                <a:ea typeface="American Typewriter" charset="0"/>
                <a:cs typeface="American Typewriter" charset="0"/>
              </a:rPr>
              <a:t>one-way functions </a:t>
            </a:r>
            <a:r>
              <a:rPr lang="en-US" sz="2800" dirty="0">
                <a:ea typeface="American Typewriter" charset="0"/>
                <a:cs typeface="American Typewriter" charset="0"/>
              </a:rPr>
              <a:t>exist. 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52E6667-F8F4-E6E2-7D75-3F5C30BE8A44}"/>
              </a:ext>
            </a:extLst>
          </p:cNvPr>
          <p:cNvSpPr txBox="1">
            <a:spLocks noChangeArrowheads="1"/>
          </p:cNvSpPr>
          <p:nvPr/>
        </p:nvSpPr>
        <p:spPr>
          <a:xfrm>
            <a:off x="1897378" y="3969444"/>
            <a:ext cx="8770622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TODAY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: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(EUF-CMA-secure) Signature schemes exist assuming that </a:t>
            </a:r>
            <a:r>
              <a:rPr lang="en-US" sz="2800" u="sng" dirty="0">
                <a:ea typeface="American Typewriter" charset="0"/>
                <a:cs typeface="American Typewriter" charset="0"/>
              </a:rPr>
              <a:t>collision-resistant hash functions </a:t>
            </a:r>
            <a:r>
              <a:rPr lang="en-US" sz="2800" dirty="0">
                <a:ea typeface="American Typewriter" charset="0"/>
                <a:cs typeface="American Typewriter" charset="0"/>
              </a:rPr>
              <a:t>exist. </a:t>
            </a:r>
          </a:p>
        </p:txBody>
      </p:sp>
    </p:spTree>
    <p:extLst>
      <p:ext uri="{BB962C8B-B14F-4D97-AF65-F5344CB8AC3E}">
        <p14:creationId xmlns:p14="http://schemas.microsoft.com/office/powerpoint/2010/main" val="3304958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3431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1886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3D0B5B98-909F-4543-9D61-C889A6CE3E39}"/>
              </a:ext>
            </a:extLst>
          </p:cNvPr>
          <p:cNvSpPr txBox="1">
            <a:spLocks noChangeArrowheads="1"/>
          </p:cNvSpPr>
          <p:nvPr/>
        </p:nvSpPr>
        <p:spPr>
          <a:xfrm>
            <a:off x="1905182" y="314096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3. How to Shrink Alice’s storage.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Pseudorandom</a:t>
            </a:r>
            <a:r>
              <a:rPr lang="en-US" sz="2800" dirty="0">
                <a:ea typeface="American Typewriter" charset="0"/>
                <a:cs typeface="American Typewriter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B0FDEF45-91F4-CC49-9FAC-94CCD35EEBE6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4437112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4. How to make Alice stateless. </a:t>
            </a:r>
            <a:br>
              <a:rPr lang="en-US" sz="2800" dirty="0">
                <a:ea typeface="American Typewriter" charset="0"/>
                <a:cs typeface="American Typewriter" charset="0"/>
              </a:rPr>
            </a:br>
            <a:r>
              <a:rPr lang="en-US" sz="2800" dirty="0">
                <a:ea typeface="American Typewriter" charset="0"/>
                <a:cs typeface="American Typewriter" charset="0"/>
              </a:rPr>
              <a:t>	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Randomization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512D773D-0A7F-7641-B5A0-FC9F5AB3CF57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6" y="5661248"/>
            <a:ext cx="877062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5 (</a:t>
            </a:r>
            <a:r>
              <a:rPr lang="en-US" sz="2800" i="1" dirty="0">
                <a:ea typeface="American Typewriter" charset="0"/>
                <a:cs typeface="American Typewriter" charset="0"/>
              </a:rPr>
              <a:t>optional</a:t>
            </a:r>
            <a:r>
              <a:rPr lang="en-US" sz="2800" dirty="0">
                <a:ea typeface="American Typewriter" charset="0"/>
                <a:cs typeface="American Typewriter" charset="0"/>
              </a:rPr>
              <a:t>). How to make Alice stateless and deterministic.  Idea: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PRFs.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1861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1.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128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2187326"/>
                <a:ext cx="8554598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signing 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2187326"/>
                <a:ext cx="8554598" cy="2753842"/>
              </a:xfrm>
              <a:prstGeom prst="rect">
                <a:avLst/>
              </a:prstGeom>
              <a:blipFill>
                <a:blip r:embed="rId4"/>
                <a:stretch>
                  <a:fillRect l="-1481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6AC5-4A79-5D4B-996E-6489B528EBD7}"/>
                  </a:ext>
                </a:extLst>
              </p:cNvPr>
              <p:cNvSpPr/>
              <p:nvPr/>
            </p:nvSpPr>
            <p:spPr>
              <a:xfrm>
                <a:off x="2039235" y="4907530"/>
                <a:ext cx="8218276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To verify a signature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for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r>
                  <a:rPr lang="en-US" sz="2800" dirty="0">
                    <a:solidFill>
                      <a:prstClr val="black"/>
                    </a:solidFill>
                  </a:rPr>
                  <a:t>	Run </a:t>
                </a:r>
                <a:r>
                  <a:rPr lang="en-US" sz="2800" dirty="0">
                    <a:solidFill>
                      <a:srgbClr val="0000FF"/>
                    </a:solidFill>
                  </a:rPr>
                  <a:t>Verify(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</a:rPr>
                  <a:t>)</a:t>
                </a:r>
                <a:endParaRPr lang="en-US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316AC5-4A79-5D4B-996E-6489B528EB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235" y="4907530"/>
                <a:ext cx="8218276" cy="954107"/>
              </a:xfrm>
              <a:prstGeom prst="rect">
                <a:avLst/>
              </a:prstGeom>
              <a:blipFill>
                <a:blip r:embed="rId5"/>
                <a:stretch>
                  <a:fillRect l="-1543" t="-657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05A74327-74DC-1B42-A467-7749262D15E6}"/>
              </a:ext>
            </a:extLst>
          </p:cNvPr>
          <p:cNvGrpSpPr/>
          <p:nvPr/>
        </p:nvGrpSpPr>
        <p:grpSpPr>
          <a:xfrm>
            <a:off x="8650895" y="969432"/>
            <a:ext cx="1436200" cy="1923177"/>
            <a:chOff x="439281" y="332520"/>
            <a:chExt cx="1436200" cy="1923177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1BA00B5-660F-8048-8058-9F1B372A70CC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BB572C8-8D76-6045-A2F8-F41E087EABD0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B3E0DCF-B82A-5642-A63E-E453A1973E8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B096AA9-1795-354F-89A1-A81BF3A4C1A0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6BDF727-FAA5-FB44-A041-09E76F632E64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FDE372-2439-634D-B5A6-3A40E9515523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8E5A6B-A326-6941-AECD-2AE5C3BFE37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63">
              <a:extLst>
                <a:ext uri="{FF2B5EF4-FFF2-40B4-BE49-F238E27FC236}">
                  <a16:creationId xmlns:a16="http://schemas.microsoft.com/office/drawing/2014/main" id="{BAE67AB7-0C1D-5248-BE3B-9E42612EACF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63">
                  <a:extLst>
                    <a:ext uri="{FF2B5EF4-FFF2-40B4-BE49-F238E27FC236}">
                      <a16:creationId xmlns:a16="http://schemas.microsoft.com/office/drawing/2014/main" id="{8D0907FB-F630-3C4E-AB7C-D3F1C499B3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3" name="Rectangle 63">
                  <a:extLst>
                    <a:ext uri="{FF2B5EF4-FFF2-40B4-BE49-F238E27FC236}">
                      <a16:creationId xmlns:a16="http://schemas.microsoft.com/office/drawing/2014/main" id="{8D0907FB-F630-3C4E-AB7C-D3F1C499B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6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73186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2187326"/>
                <a:ext cx="8554598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signing a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2187326"/>
                <a:ext cx="8554598" cy="2753842"/>
              </a:xfrm>
              <a:prstGeom prst="rect">
                <a:avLst/>
              </a:prstGeom>
              <a:blipFill>
                <a:blip r:embed="rId4"/>
                <a:stretch>
                  <a:fillRect l="-1481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2984144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ED549AE-0D50-D94E-8688-5C56CC75352F}"/>
              </a:ext>
            </a:extLst>
          </p:cNvPr>
          <p:cNvGrpSpPr/>
          <p:nvPr/>
        </p:nvGrpSpPr>
        <p:grpSpPr>
          <a:xfrm>
            <a:off x="8650895" y="969432"/>
            <a:ext cx="1436200" cy="1923177"/>
            <a:chOff x="439281" y="332520"/>
            <a:chExt cx="1436200" cy="19231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4AD60-C703-134B-AB94-E57B3ABDBC8A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1F32605-C38D-7341-92EF-9F7408EE4D57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003A0DE-7E83-5B4C-B0C1-5C909881082A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592A69D-B275-3449-859D-2FEB01C822C8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F891CD4-DA9D-C448-AA56-640043EE6FD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F0E224-B35C-7F41-BA63-05DC41B28D22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D01475B-61B3-4F49-A59A-C397AF2BB606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D3F5539D-14A9-504A-B88D-C574681003B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537383CD-BE9E-D84C-8871-065A29D003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1" name="Rectangle 63">
                  <a:extLst>
                    <a:ext uri="{FF2B5EF4-FFF2-40B4-BE49-F238E27FC236}">
                      <a16:creationId xmlns:a16="http://schemas.microsoft.com/office/drawing/2014/main" id="{537383CD-BE9E-D84C-8871-065A29D00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Subtitle 1">
            <a:extLst>
              <a:ext uri="{FF2B5EF4-FFF2-40B4-BE49-F238E27FC236}">
                <a16:creationId xmlns:a16="http://schemas.microsoft.com/office/drawing/2014/main" id="{0E78A96F-29C6-B74B-96F3-8A70874B9B95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40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 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2984144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8650895" y="969432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ubtitle 1">
            <a:extLst>
              <a:ext uri="{FF2B5EF4-FFF2-40B4-BE49-F238E27FC236}">
                <a16:creationId xmlns:a16="http://schemas.microsoft.com/office/drawing/2014/main" id="{40CF5754-37CF-4F47-A303-1745B256031E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006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 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2984144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8650895" y="969432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Subtitle 1">
            <a:extLst>
              <a:ext uri="{FF2B5EF4-FFF2-40B4-BE49-F238E27FC236}">
                <a16:creationId xmlns:a16="http://schemas.microsoft.com/office/drawing/2014/main" id="{40CF5754-37CF-4F47-A303-1745B256031E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08793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Message Authentication Codes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42D980F-6DAD-2E4E-8E62-59ADCF3E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349460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356190-2F9E-FC40-A87F-96A501C041B1}"/>
              </a:ext>
            </a:extLst>
          </p:cNvPr>
          <p:cNvCxnSpPr/>
          <p:nvPr/>
        </p:nvCxnSpPr>
        <p:spPr>
          <a:xfrm>
            <a:off x="4151784" y="2827422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C804773-0BBA-734C-909C-69E56247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136" y="2264678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63">
            <a:extLst>
              <a:ext uri="{FF2B5EF4-FFF2-40B4-BE49-F238E27FC236}">
                <a16:creationId xmlns:a16="http://schemas.microsoft.com/office/drawing/2014/main" id="{56D9DA0C-BFB0-F44C-BBBB-E59997988C23}"/>
              </a:ext>
            </a:extLst>
          </p:cNvPr>
          <p:cNvSpPr txBox="1">
            <a:spLocks noChangeArrowheads="1"/>
          </p:cNvSpPr>
          <p:nvPr/>
        </p:nvSpPr>
        <p:spPr>
          <a:xfrm>
            <a:off x="2999656" y="3068960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51FAEDBC-456E-1841-8B4F-664E1AF30759}"/>
              </a:ext>
            </a:extLst>
          </p:cNvPr>
          <p:cNvSpPr txBox="1">
            <a:spLocks noChangeArrowheads="1"/>
          </p:cNvSpPr>
          <p:nvPr/>
        </p:nvSpPr>
        <p:spPr>
          <a:xfrm>
            <a:off x="8616280" y="3140968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E795AF21-7A69-4E4B-BA59-5ADD3EA298EE}"/>
              </a:ext>
            </a:extLst>
          </p:cNvPr>
          <p:cNvSpPr/>
          <p:nvPr/>
        </p:nvSpPr>
        <p:spPr>
          <a:xfrm>
            <a:off x="3015122" y="1556792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/>
              <p:nvPr/>
            </p:nvSpPr>
            <p:spPr>
              <a:xfrm>
                <a:off x="5035672" y="2305001"/>
                <a:ext cx="27702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 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𝑀𝐴𝐶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𝑠𝑘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5672" y="2305001"/>
                <a:ext cx="2770246" cy="461665"/>
              </a:xfrm>
              <a:prstGeom prst="rect">
                <a:avLst/>
              </a:prstGeom>
              <a:blipFill>
                <a:blip r:embed="rId5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3">
            <a:extLst>
              <a:ext uri="{FF2B5EF4-FFF2-40B4-BE49-F238E27FC236}">
                <a16:creationId xmlns:a16="http://schemas.microsoft.com/office/drawing/2014/main" id="{9EF31E6F-0E03-E141-85FB-102269C00BC7}"/>
              </a:ext>
            </a:extLst>
          </p:cNvPr>
          <p:cNvSpPr txBox="1">
            <a:spLocks noChangeArrowheads="1"/>
          </p:cNvSpPr>
          <p:nvPr/>
        </p:nvSpPr>
        <p:spPr>
          <a:xfrm>
            <a:off x="2438782" y="4895268"/>
            <a:ext cx="7848872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i="1" dirty="0">
                <a:ea typeface="American Typewriter" charset="0"/>
                <a:cs typeface="American Typewriter" charset="0"/>
              </a:rPr>
              <a:t>Authenticity</a:t>
            </a:r>
            <a:r>
              <a:rPr lang="en-US" sz="2800" dirty="0">
                <a:ea typeface="American Typewriter" charset="0"/>
                <a:cs typeface="American Typewriter" charset="0"/>
              </a:rPr>
              <a:t>: Bob wants to ensure that the message came from Alice.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F6124AD3-92B4-0B48-A18B-819C619C3F06}"/>
              </a:ext>
            </a:extLst>
          </p:cNvPr>
          <p:cNvSpPr txBox="1">
            <a:spLocks noChangeArrowheads="1"/>
          </p:cNvSpPr>
          <p:nvPr/>
        </p:nvSpPr>
        <p:spPr>
          <a:xfrm>
            <a:off x="2423593" y="5759364"/>
            <a:ext cx="8224101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Needs Bob and Alice to share a secret key beforehand.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BA7EA8-3B73-1D48-9BBF-71A1135C4DAD}"/>
                  </a:ext>
                </a:extLst>
              </p:cNvPr>
              <p:cNvSpPr/>
              <p:nvPr/>
            </p:nvSpPr>
            <p:spPr>
              <a:xfrm>
                <a:off x="7824192" y="3968300"/>
                <a:ext cx="222785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Verify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𝑠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𝑡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8BA7EA8-3B73-1D48-9BBF-71A1135C4D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2" y="3968300"/>
                <a:ext cx="2227854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67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2984144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4512256" y="5136040"/>
            <a:ext cx="1614936" cy="949998"/>
            <a:chOff x="2988256" y="5136040"/>
            <a:chExt cx="1614936" cy="949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/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6127192" y="5136040"/>
            <a:ext cx="1614936" cy="949998"/>
            <a:chOff x="3140656" y="5288440"/>
            <a:chExt cx="1614936" cy="9499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7716738" y="5095077"/>
            <a:ext cx="1614936" cy="949998"/>
            <a:chOff x="3140656" y="5288440"/>
            <a:chExt cx="1614936" cy="9499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9326611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11" y="5373216"/>
                <a:ext cx="5357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8650895" y="969432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Subtitle 1">
            <a:extLst>
              <a:ext uri="{FF2B5EF4-FFF2-40B4-BE49-F238E27FC236}">
                <a16:creationId xmlns:a16="http://schemas.microsoft.com/office/drawing/2014/main" id="{1397A56F-0E70-DB4E-89CA-E1785A847BC2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18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855459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starts with a secret signing Key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1DCFF29E-7E21-354D-A5C3-79CA66E96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978" y="1628800"/>
                <a:ext cx="6369278" cy="576064"/>
              </a:xfrm>
              <a:prstGeom prst="rect">
                <a:avLst/>
              </a:prstGeom>
              <a:blipFill>
                <a:blip r:embed="rId3"/>
                <a:stretch>
                  <a:fillRect l="-1988" t="-6522" b="-2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signing </a:t>
                </a:r>
                <a:r>
                  <a:rPr lang="en-US" sz="280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the next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Generate a new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Produce signature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lit/>
                          </m:r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||</m:t>
                                </m:r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	(additionally) remember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lit/>
                      </m:rP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||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as well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31" name="Rectangle 63">
                <a:extLst>
                  <a:ext uri="{FF2B5EF4-FFF2-40B4-BE49-F238E27FC236}">
                    <a16:creationId xmlns:a16="http://schemas.microsoft.com/office/drawing/2014/main" id="{A4250662-83D6-4244-BC4E-26305F555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7906" y="2187326"/>
                <a:ext cx="8770622" cy="2753842"/>
              </a:xfrm>
              <a:prstGeom prst="rect">
                <a:avLst/>
              </a:prstGeom>
              <a:blipFill>
                <a:blip r:embed="rId4"/>
                <a:stretch>
                  <a:fillRect l="-1445" t="-917" b="-4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stCxn id="2" idx="3"/>
          </p:cNvCxnSpPr>
          <p:nvPr/>
        </p:nvCxnSpPr>
        <p:spPr>
          <a:xfrm>
            <a:off x="2984144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136402"/>
                <a:ext cx="718658" cy="523220"/>
              </a:xfrm>
              <a:prstGeom prst="rect">
                <a:avLst/>
              </a:prstGeom>
              <a:blipFill>
                <a:blip r:embed="rId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  <a:blipFill>
                <a:blip r:embed="rId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4512256" y="5136040"/>
            <a:ext cx="1614936" cy="949998"/>
            <a:chOff x="2988256" y="5136040"/>
            <a:chExt cx="1614936" cy="94999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/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85E8054-6F73-1248-B612-CC6772AAFD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136040"/>
                  <a:ext cx="734945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6127192" y="5136040"/>
            <a:ext cx="1614936" cy="949998"/>
            <a:chOff x="3140656" y="5288440"/>
            <a:chExt cx="1614936" cy="949998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9085D710-BEC2-D149-821D-DD0DC0EA9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7716738" y="5095077"/>
            <a:ext cx="1614936" cy="949998"/>
            <a:chOff x="3140656" y="5288440"/>
            <a:chExt cx="1614936" cy="949998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/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E236971-D3D7-0240-AB19-0B07A9EB46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288440"/>
                  <a:ext cx="734945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9326611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11" y="5373216"/>
                <a:ext cx="535723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F093EB5C-66B8-1E40-B4F9-77BF096AF7EF}"/>
              </a:ext>
            </a:extLst>
          </p:cNvPr>
          <p:cNvGrpSpPr/>
          <p:nvPr/>
        </p:nvGrpSpPr>
        <p:grpSpPr>
          <a:xfrm>
            <a:off x="8650895" y="969432"/>
            <a:ext cx="1436200" cy="1923177"/>
            <a:chOff x="439281" y="332520"/>
            <a:chExt cx="1436200" cy="192317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3EA0BF7-3825-2444-96EF-506B024CBF9F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84AC70-0E68-C144-B915-56533A63CEE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1018DCB-2D35-374A-A23D-AD160FE999AE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C27650-CE30-8F42-B7F9-029E5AB02265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0C34056-7D4E-B846-A4D8-3187120775CA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0A74135-16C5-FF41-9505-452EFEDB4A1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18D1A38-08FC-9B4F-90C4-25550352B19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63">
              <a:extLst>
                <a:ext uri="{FF2B5EF4-FFF2-40B4-BE49-F238E27FC236}">
                  <a16:creationId xmlns:a16="http://schemas.microsoft.com/office/drawing/2014/main" id="{040C1115-3A60-F34D-B39D-0335448CCC3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2" name="Rectangle 63">
                  <a:extLst>
                    <a:ext uri="{FF2B5EF4-FFF2-40B4-BE49-F238E27FC236}">
                      <a16:creationId xmlns:a16="http://schemas.microsoft.com/office/drawing/2014/main" id="{6B52F65A-DE1E-0D4F-92CA-A2F79F00B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Subtitle 1">
            <a:extLst>
              <a:ext uri="{FF2B5EF4-FFF2-40B4-BE49-F238E27FC236}">
                <a16:creationId xmlns:a16="http://schemas.microsoft.com/office/drawing/2014/main" id="{AA9A5F47-412C-CA43-A75C-8FEC6F66DF03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3580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3">
            <a:extLst>
              <a:ext uri="{FF2B5EF4-FFF2-40B4-BE49-F238E27FC236}">
                <a16:creationId xmlns:a16="http://schemas.microsoft.com/office/drawing/2014/main" id="{1DCFF29E-7E21-354D-A5C3-79CA66E96BB3}"/>
              </a:ext>
            </a:extLst>
          </p:cNvPr>
          <p:cNvSpPr txBox="1">
            <a:spLocks noChangeArrowheads="1"/>
          </p:cNvSpPr>
          <p:nvPr/>
        </p:nvSpPr>
        <p:spPr>
          <a:xfrm>
            <a:off x="2039357" y="1916833"/>
            <a:ext cx="8089091" cy="117093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i="1" dirty="0">
                <a:ea typeface="American Typewriter" charset="0"/>
                <a:cs typeface="American Typewriter" charset="0"/>
              </a:rPr>
              <a:t>An optimization</a:t>
            </a:r>
            <a:r>
              <a:rPr lang="en-US" sz="2800" dirty="0">
                <a:ea typeface="American Typewriter" charset="0"/>
                <a:cs typeface="American Typewriter" charset="0"/>
              </a:rPr>
              <a:t>: Need to remember only the past verification keys, not the past messages.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/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6081B696-1DF9-834C-80F9-C9AE19B28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801" y="5570076"/>
                <a:ext cx="879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CCEB82-2FDA-5444-A3EC-103C4AFE4186}"/>
              </a:ext>
            </a:extLst>
          </p:cNvPr>
          <p:cNvCxnSpPr>
            <a:cxnSpLocks/>
          </p:cNvCxnSpPr>
          <p:nvPr/>
        </p:nvCxnSpPr>
        <p:spPr>
          <a:xfrm>
            <a:off x="2984144" y="5831686"/>
            <a:ext cx="8076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/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75284C-A0E6-6347-AA7D-3C303EB68E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563180"/>
                <a:ext cx="871072" cy="523220"/>
              </a:xfrm>
              <a:prstGeom prst="rect">
                <a:avLst/>
              </a:prstGeom>
              <a:blipFill>
                <a:blip r:embed="rId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/>
              <p:nvPr/>
            </p:nvSpPr>
            <p:spPr>
              <a:xfrm>
                <a:off x="3719736" y="4725144"/>
                <a:ext cx="71865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FBE6F49-DA5D-154B-82C6-28F39CDEF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4725144"/>
                <a:ext cx="718658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/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0B76F54-36B2-494E-9CB7-ECB6E2BD6F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8992" y="5301208"/>
                <a:ext cx="610745" cy="523220"/>
              </a:xfrm>
              <a:prstGeom prst="rect">
                <a:avLst/>
              </a:prstGeom>
              <a:blipFill>
                <a:blip r:embed="rId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8DDCD456-8A87-7745-AE0A-D0879DE5E09F}"/>
              </a:ext>
            </a:extLst>
          </p:cNvPr>
          <p:cNvGrpSpPr/>
          <p:nvPr/>
        </p:nvGrpSpPr>
        <p:grpSpPr>
          <a:xfrm>
            <a:off x="4512256" y="5300846"/>
            <a:ext cx="1614936" cy="785192"/>
            <a:chOff x="2988256" y="5300846"/>
            <a:chExt cx="1614936" cy="78519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DC4E0FB-8E72-8F48-8BE9-E4BFBCC1A997}"/>
                </a:ext>
              </a:extLst>
            </p:cNvPr>
            <p:cNvCxnSpPr/>
            <p:nvPr/>
          </p:nvCxnSpPr>
          <p:spPr>
            <a:xfrm>
              <a:off x="2988256" y="58313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/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6F19024-418B-F945-99E2-63539F9D4F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3849" y="5562818"/>
                  <a:ext cx="879343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/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C95CB3D-F027-B543-88BE-D056CBA19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3104" y="5300846"/>
                  <a:ext cx="619016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95B7760-E324-E741-B340-6719B9584B3D}"/>
              </a:ext>
            </a:extLst>
          </p:cNvPr>
          <p:cNvGrpSpPr/>
          <p:nvPr/>
        </p:nvGrpSpPr>
        <p:grpSpPr>
          <a:xfrm>
            <a:off x="6127192" y="5300846"/>
            <a:ext cx="1614936" cy="785192"/>
            <a:chOff x="3140656" y="5453246"/>
            <a:chExt cx="1614936" cy="78519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348FE1-642F-D442-85E5-EFA0A1AB948B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7428A66B-0B37-104E-BDCD-1592D57910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5977F2A-B7FD-BB41-942F-AFEB3AE4E2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408578B-C63B-EB4F-9AEB-3FF7FD0D1839}"/>
              </a:ext>
            </a:extLst>
          </p:cNvPr>
          <p:cNvGrpSpPr/>
          <p:nvPr/>
        </p:nvGrpSpPr>
        <p:grpSpPr>
          <a:xfrm>
            <a:off x="7716738" y="5259883"/>
            <a:ext cx="1614936" cy="785192"/>
            <a:chOff x="3140656" y="5453246"/>
            <a:chExt cx="1614936" cy="78519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117482E-EB9F-2343-99AF-071B5CA31905}"/>
                </a:ext>
              </a:extLst>
            </p:cNvPr>
            <p:cNvCxnSpPr/>
            <p:nvPr/>
          </p:nvCxnSpPr>
          <p:spPr>
            <a:xfrm>
              <a:off x="3140656" y="5983724"/>
              <a:ext cx="80760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/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1C4A9A00-3965-3740-B3D7-53876ECA16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249" y="5715218"/>
                  <a:ext cx="879343" cy="52322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/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C1F075E-E014-4948-9E13-1E2AC11C65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504" y="5453246"/>
                  <a:ext cx="619016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/>
              <p:nvPr/>
            </p:nvSpPr>
            <p:spPr>
              <a:xfrm>
                <a:off x="9326611" y="5373216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1452E1D-07B9-E84A-9992-35CC2879C3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6611" y="5373216"/>
                <a:ext cx="535723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83780F3-24CF-A04B-9ADC-CBC23E53F455}"/>
              </a:ext>
            </a:extLst>
          </p:cNvPr>
          <p:cNvCxnSpPr>
            <a:cxnSpLocks/>
          </p:cNvCxnSpPr>
          <p:nvPr/>
        </p:nvCxnSpPr>
        <p:spPr>
          <a:xfrm flipV="1">
            <a:off x="2783632" y="5102335"/>
            <a:ext cx="1008112" cy="41952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EEEC15-FA54-B945-8FAC-F81E68225280}"/>
                  </a:ext>
                </a:extLst>
              </p:cNvPr>
              <p:cNvSpPr/>
              <p:nvPr/>
            </p:nvSpPr>
            <p:spPr>
              <a:xfrm>
                <a:off x="2959370" y="4654920"/>
                <a:ext cx="58240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3EEEC15-FA54-B945-8FAC-F81E682252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370" y="4654920"/>
                <a:ext cx="582404" cy="523220"/>
              </a:xfrm>
              <a:prstGeom prst="rect">
                <a:avLst/>
              </a:prstGeom>
              <a:blipFill>
                <a:blip r:embed="rId14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470CE0-AE00-C34B-8237-A2D820E11152}"/>
                  </a:ext>
                </a:extLst>
              </p:cNvPr>
              <p:cNvSpPr/>
              <p:nvPr/>
            </p:nvSpPr>
            <p:spPr>
              <a:xfrm>
                <a:off x="5277727" y="4697716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5470CE0-AE00-C34B-8237-A2D820E11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727" y="4697716"/>
                <a:ext cx="734945" cy="523220"/>
              </a:xfrm>
              <a:prstGeom prst="rect">
                <a:avLst/>
              </a:prstGeom>
              <a:blipFill>
                <a:blip r:embed="rId15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FE97FC9-078C-B84B-940E-A6649BA6B30E}"/>
              </a:ext>
            </a:extLst>
          </p:cNvPr>
          <p:cNvCxnSpPr>
            <a:cxnSpLocks/>
          </p:cNvCxnSpPr>
          <p:nvPr/>
        </p:nvCxnSpPr>
        <p:spPr>
          <a:xfrm flipV="1">
            <a:off x="4367808" y="5074907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BAB143-AF56-BC4D-8D41-1FA2F0BEC594}"/>
                  </a:ext>
                </a:extLst>
              </p:cNvPr>
              <p:cNvSpPr/>
              <p:nvPr/>
            </p:nvSpPr>
            <p:spPr>
              <a:xfrm>
                <a:off x="4577151" y="4725144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A2BAB143-AF56-BC4D-8D41-1FA2F0BEC5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7151" y="4725144"/>
                <a:ext cx="598689" cy="523220"/>
              </a:xfrm>
              <a:prstGeom prst="rect">
                <a:avLst/>
              </a:prstGeom>
              <a:blipFill>
                <a:blip r:embed="rId16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DB734F-3C05-4142-AA0F-9BE777C70447}"/>
                  </a:ext>
                </a:extLst>
              </p:cNvPr>
              <p:cNvSpPr/>
              <p:nvPr/>
            </p:nvSpPr>
            <p:spPr>
              <a:xfrm>
                <a:off x="6835526" y="4687165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CDB734F-3C05-4142-AA0F-9BE777C70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526" y="4687165"/>
                <a:ext cx="734945" cy="523220"/>
              </a:xfrm>
              <a:prstGeom prst="rect">
                <a:avLst/>
              </a:prstGeom>
              <a:blipFill>
                <a:blip r:embed="rId17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EE7DD15-F3D8-8141-90A7-1FB86E0BA9BA}"/>
              </a:ext>
            </a:extLst>
          </p:cNvPr>
          <p:cNvCxnSpPr>
            <a:cxnSpLocks/>
          </p:cNvCxnSpPr>
          <p:nvPr/>
        </p:nvCxnSpPr>
        <p:spPr>
          <a:xfrm flipV="1">
            <a:off x="5925607" y="5064356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92D3D55-DA53-2E42-8740-74ED104CDD0F}"/>
                  </a:ext>
                </a:extLst>
              </p:cNvPr>
              <p:cNvSpPr/>
              <p:nvPr/>
            </p:nvSpPr>
            <p:spPr>
              <a:xfrm>
                <a:off x="6134950" y="4714593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A92D3D55-DA53-2E42-8740-74ED104CDD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4950" y="4714593"/>
                <a:ext cx="598689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38F86F-68F0-DF4D-8AD7-28DA75FA1D6F}"/>
                  </a:ext>
                </a:extLst>
              </p:cNvPr>
              <p:cNvSpPr/>
              <p:nvPr/>
            </p:nvSpPr>
            <p:spPr>
              <a:xfrm>
                <a:off x="8326125" y="4734968"/>
                <a:ext cx="73494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338F86F-68F0-DF4D-8AD7-28DA75FA1D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6125" y="4734968"/>
                <a:ext cx="734945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E8F4F38-5880-5B40-80E2-B57AF699AA0F}"/>
              </a:ext>
            </a:extLst>
          </p:cNvPr>
          <p:cNvCxnSpPr>
            <a:cxnSpLocks/>
          </p:cNvCxnSpPr>
          <p:nvPr/>
        </p:nvCxnSpPr>
        <p:spPr>
          <a:xfrm flipV="1">
            <a:off x="7416206" y="5112159"/>
            <a:ext cx="981926" cy="44658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2579F7-B3C5-AC4B-AD34-736342D2FC1A}"/>
                  </a:ext>
                </a:extLst>
              </p:cNvPr>
              <p:cNvSpPr/>
              <p:nvPr/>
            </p:nvSpPr>
            <p:spPr>
              <a:xfrm>
                <a:off x="7625549" y="4762396"/>
                <a:ext cx="598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82579F7-B3C5-AC4B-AD34-736342D2FC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549" y="4762396"/>
                <a:ext cx="598689" cy="523220"/>
              </a:xfrm>
              <a:prstGeom prst="rect">
                <a:avLst/>
              </a:prstGeom>
              <a:blipFill>
                <a:blip r:embed="rId20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C3C495-D470-FE4F-8D22-8FDB3ABCA820}"/>
                  </a:ext>
                </a:extLst>
              </p:cNvPr>
              <p:cNvSpPr/>
              <p:nvPr/>
            </p:nvSpPr>
            <p:spPr>
              <a:xfrm rot="18668746">
                <a:off x="8937693" y="5053402"/>
                <a:ext cx="5357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C3C495-D470-FE4F-8D22-8FDB3ABC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668746">
                <a:off x="8937693" y="5053402"/>
                <a:ext cx="535723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3914B95-1B96-9442-87B7-75CC337D38A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3050156"/>
                <a:ext cx="860444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Use (part of)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the rest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3914B95-1B96-9442-87B7-75CC337D3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3050156"/>
                <a:ext cx="8604448" cy="1170933"/>
              </a:xfrm>
              <a:prstGeom prst="rect">
                <a:avLst/>
              </a:prstGeom>
              <a:blipFill>
                <a:blip r:embed="rId22"/>
                <a:stretch>
                  <a:fillRect l="-14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63">
            <a:extLst>
              <a:ext uri="{FF2B5EF4-FFF2-40B4-BE49-F238E27FC236}">
                <a16:creationId xmlns:a16="http://schemas.microsoft.com/office/drawing/2014/main" id="{53C55F05-9C98-054C-92E2-CA00D46F3500}"/>
              </a:ext>
            </a:extLst>
          </p:cNvPr>
          <p:cNvSpPr txBox="1">
            <a:spLocks noChangeArrowheads="1"/>
          </p:cNvSpPr>
          <p:nvPr/>
        </p:nvSpPr>
        <p:spPr>
          <a:xfrm>
            <a:off x="4079776" y="980728"/>
            <a:ext cx="4246348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Idea: Signature Chains.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43" name="Subtitle 1">
            <a:extLst>
              <a:ext uri="{FF2B5EF4-FFF2-40B4-BE49-F238E27FC236}">
                <a16:creationId xmlns:a16="http://schemas.microsoft.com/office/drawing/2014/main" id="{B228F5DD-38FA-5349-9634-8DD0BAB2A6A8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1: Stateful Many-time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5829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544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(Many-time)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FCBC1F9C-EE29-FE49-9DB9-60C0EC916993}"/>
              </a:ext>
            </a:extLst>
          </p:cNvPr>
          <p:cNvSpPr txBox="1">
            <a:spLocks noChangeArrowheads="1"/>
          </p:cNvSpPr>
          <p:nvPr/>
        </p:nvSpPr>
        <p:spPr>
          <a:xfrm>
            <a:off x="3431704" y="836712"/>
            <a:ext cx="4680520" cy="57606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In four+ steps</a:t>
            </a:r>
            <a:endParaRPr lang="en-US" sz="2800" b="1" dirty="0">
              <a:solidFill>
                <a:srgbClr val="0000FF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E1C63364-CBAC-4B46-B938-A8D9A978D5B4}"/>
              </a:ext>
            </a:extLst>
          </p:cNvPr>
          <p:cNvSpPr txBox="1">
            <a:spLocks noChangeArrowheads="1"/>
          </p:cNvSpPr>
          <p:nvPr/>
        </p:nvSpPr>
        <p:spPr>
          <a:xfrm>
            <a:off x="1886127" y="2348880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2. How to Shrink the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Trees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C3809BB-DCEC-3440-9188-AD4EF65161AD}"/>
              </a:ext>
            </a:extLst>
          </p:cNvPr>
          <p:cNvSpPr txBox="1">
            <a:spLocks noChangeArrowheads="1"/>
          </p:cNvSpPr>
          <p:nvPr/>
        </p:nvSpPr>
        <p:spPr>
          <a:xfrm>
            <a:off x="1861882" y="1646336"/>
            <a:ext cx="877062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Step 1. Stateful, Growing Signatures. Idea: Signature </a:t>
            </a:r>
            <a:r>
              <a:rPr lang="en-US" sz="2800" b="1" i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Chains</a:t>
            </a:r>
            <a:endParaRPr lang="en-US" sz="2800" b="1" i="1" dirty="0">
              <a:solidFill>
                <a:srgbClr val="FF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6B2AAC-EB22-3E43-B14A-4F7F00A3D84A}"/>
                  </a:ext>
                </a:extLst>
              </p:cNvPr>
              <p:cNvSpPr/>
              <p:nvPr/>
            </p:nvSpPr>
            <p:spPr>
              <a:xfrm>
                <a:off x="5980537" y="1022186"/>
                <a:ext cx="87934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86B2AAC-EB22-3E43-B14A-4F7F00A3D8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537" y="1022186"/>
                <a:ext cx="87934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8E79EBC8-B336-8144-B2BC-E499758E4D2F}"/>
              </a:ext>
            </a:extLst>
          </p:cNvPr>
          <p:cNvGrpSpPr/>
          <p:nvPr/>
        </p:nvGrpSpPr>
        <p:grpSpPr>
          <a:xfrm>
            <a:off x="1674162" y="157993"/>
            <a:ext cx="1436200" cy="1923177"/>
            <a:chOff x="439281" y="332520"/>
            <a:chExt cx="1436200" cy="19231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C2AB09-D390-234E-BE49-1F6A97501A82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BA6E32-52BF-9A4A-96FE-BEC95016516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782BB3-58EA-B046-930A-B4C1E1399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AEAF93-8F06-1F48-9138-F24E9D9AA34F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500820-7202-6048-8018-501EEAB81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2B9C0F-7868-1443-B0F1-08EFFC4F1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22BBD7-C826-374D-AEA7-106691C4FBC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63">
              <a:extLst>
                <a:ext uri="{FF2B5EF4-FFF2-40B4-BE49-F238E27FC236}">
                  <a16:creationId xmlns:a16="http://schemas.microsoft.com/office/drawing/2014/main" id="{D534F272-D216-AA43-A692-C0B11D5B3C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4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81633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75520" y="5085185"/>
                <a:ext cx="8770622" cy="12416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Alice (the </a:t>
                </a:r>
                <a:r>
                  <a:rPr lang="en-US" sz="2800" i="1" dirty="0">
                    <a:latin typeface="+mn-lt"/>
                    <a:ea typeface="American Typewriter" charset="0"/>
                    <a:cs typeface="American Typewriter" charset="0"/>
                  </a:rPr>
                  <a:t>stateful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signer) computes many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pairs and arranges them in a tree of depth = sec. param.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5085185"/>
                <a:ext cx="8770622" cy="1241673"/>
              </a:xfrm>
              <a:prstGeom prst="rect">
                <a:avLst/>
              </a:prstGeom>
              <a:blipFill>
                <a:blip r:embed="rId18"/>
                <a:stretch>
                  <a:fillRect l="-1445" t="-10101" r="-1012" b="-4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8E79EBC8-B336-8144-B2BC-E499758E4D2F}"/>
              </a:ext>
            </a:extLst>
          </p:cNvPr>
          <p:cNvGrpSpPr/>
          <p:nvPr/>
        </p:nvGrpSpPr>
        <p:grpSpPr>
          <a:xfrm>
            <a:off x="1674162" y="157993"/>
            <a:ext cx="1436200" cy="1923177"/>
            <a:chOff x="439281" y="332520"/>
            <a:chExt cx="1436200" cy="1923177"/>
          </a:xfrm>
        </p:grpSpPr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0AC2AB09-D390-234E-BE49-1F6A97501A82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DBA6E32-52BF-9A4A-96FE-BEC95016516C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5782BB3-58EA-B046-930A-B4C1E1399337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8AEAF93-8F06-1F48-9138-F24E9D9AA34F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7A500820-7202-6048-8018-501EEAB81AA1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52B9C0F-7868-1443-B0F1-08EFFC4F1BA9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A322BBD7-C826-374D-AEA7-106691C4FBCB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Rectangle 63">
              <a:extLst>
                <a:ext uri="{FF2B5EF4-FFF2-40B4-BE49-F238E27FC236}">
                  <a16:creationId xmlns:a16="http://schemas.microsoft.com/office/drawing/2014/main" id="{D534F272-D216-AA43-A692-C0B11D5B3CF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V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97" name="Rectangle 63">
                  <a:extLst>
                    <a:ext uri="{FF2B5EF4-FFF2-40B4-BE49-F238E27FC236}">
                      <a16:creationId xmlns:a16="http://schemas.microsoft.com/office/drawing/2014/main" id="{086A7C59-7ACE-1243-8DCD-12D027702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730" y="422413"/>
                  <a:ext cx="894751" cy="357603"/>
                </a:xfrm>
                <a:prstGeom prst="rect">
                  <a:avLst/>
                </a:prstGeom>
                <a:blipFill>
                  <a:blip r:embed="rId19"/>
                  <a:stretch>
                    <a:fillRect b="-34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6713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6096703C-516D-5349-9880-C0ABC727F58A}"/>
              </a:ext>
            </a:extLst>
          </p:cNvPr>
          <p:cNvSpPr/>
          <p:nvPr/>
        </p:nvSpPr>
        <p:spPr>
          <a:xfrm>
            <a:off x="2567608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639617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9617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57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207569" y="955452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07D7FBB-CEC4-AC45-9CCF-14D613FEB6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88778" y="5441384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to sign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  </a:t>
                </a:r>
              </a:p>
            </p:txBody>
          </p:sp>
        </mc:Choice>
        <mc:Fallback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07D7FBB-CEC4-AC45-9CCF-14D613FEB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778" y="5441384"/>
                <a:ext cx="7363240" cy="522288"/>
              </a:xfrm>
              <a:prstGeom prst="rect">
                <a:avLst/>
              </a:prstGeom>
              <a:blipFill>
                <a:blip r:embed="rId22"/>
                <a:stretch>
                  <a:fillRect l="-1897" t="-1190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0F845EF6-C255-6044-8BDA-E4F86C1071B4}"/>
              </a:ext>
            </a:extLst>
          </p:cNvPr>
          <p:cNvGrpSpPr/>
          <p:nvPr/>
        </p:nvGrpSpPr>
        <p:grpSpPr>
          <a:xfrm>
            <a:off x="1641865" y="411511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72B48A1-1110-6B4A-ACD6-1A49EB582BFF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372B48A1-1110-6B4A-ACD6-1A49EB582B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261F1E2A-F10C-AD43-88CE-859103D0094D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6688E17-56FA-C94F-A9AA-8EFF4C7A2D59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66688E17-56FA-C94F-A9AA-8EFF4C7A2D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DCAB262B-4377-A041-B533-702F2A3F861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31530" y="6007600"/>
                <a:ext cx="7363240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“Authenticate”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using the “signature path”.  </a:t>
                </a:r>
              </a:p>
            </p:txBody>
          </p:sp>
        </mc:Choice>
        <mc:Fallback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DCAB262B-4377-A041-B533-702F2A3F8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530" y="6007600"/>
                <a:ext cx="7363240" cy="522288"/>
              </a:xfrm>
              <a:prstGeom prst="rect">
                <a:avLst/>
              </a:prstGeom>
              <a:blipFill>
                <a:blip r:embed="rId25"/>
                <a:stretch>
                  <a:fillRect l="-1721" t="-48837" b="-6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6356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B29B4E-D740-4F44-B75B-4FF32D34F964}"/>
              </a:ext>
            </a:extLst>
          </p:cNvPr>
          <p:cNvSpPr/>
          <p:nvPr/>
        </p:nvSpPr>
        <p:spPr>
          <a:xfrm>
            <a:off x="2378413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61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207569" y="955452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435830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,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435830"/>
                <a:ext cx="7828597" cy="522288"/>
              </a:xfrm>
              <a:prstGeom prst="rect">
                <a:avLst/>
              </a:prstGeom>
              <a:blipFill>
                <a:blip r:embed="rId22"/>
                <a:stretch>
                  <a:fillRect l="-1942" t="-21951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87884" y="5931048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884" y="5931048"/>
                <a:ext cx="7828597" cy="522288"/>
              </a:xfrm>
              <a:prstGeom prst="rect">
                <a:avLst/>
              </a:prstGeom>
              <a:blipFill>
                <a:blip r:embed="rId23"/>
                <a:stretch>
                  <a:fillRect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641865" y="411511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3454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DB29B4E-D740-4F44-B75B-4FF32D34F964}"/>
              </a:ext>
            </a:extLst>
          </p:cNvPr>
          <p:cNvSpPr/>
          <p:nvPr/>
        </p:nvSpPr>
        <p:spPr>
          <a:xfrm>
            <a:off x="2378413" y="4901088"/>
            <a:ext cx="7855712" cy="1699482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4901088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: </a:t>
                </a:r>
              </a:p>
            </p:txBody>
          </p:sp>
        </mc:Choice>
        <mc:Fallback>
          <p:sp>
            <p:nvSpPr>
              <p:cNvPr id="86" name="Rectangle 63">
                <a:extLst>
                  <a:ext uri="{FF2B5EF4-FFF2-40B4-BE49-F238E27FC236}">
                    <a16:creationId xmlns:a16="http://schemas.microsoft.com/office/drawing/2014/main" id="{99BE868D-1EC7-E446-8C18-CD632032A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4901088"/>
                <a:ext cx="6466567" cy="522288"/>
              </a:xfrm>
              <a:prstGeom prst="rect">
                <a:avLst/>
              </a:prstGeom>
              <a:blipFill>
                <a:blip r:embed="rId18"/>
                <a:stretch>
                  <a:fillRect l="-1961" t="-9302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207569" y="955452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435830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ea typeface="American Typewriter" charset="0"/>
                    <a:cs typeface="American Typewriter" charset="0"/>
                  </a:rPr>
                  <a:t>,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2" name="Rectangle 63">
                <a:extLst>
                  <a:ext uri="{FF2B5EF4-FFF2-40B4-BE49-F238E27FC236}">
                    <a16:creationId xmlns:a16="http://schemas.microsoft.com/office/drawing/2014/main" id="{F78A43D2-D3B5-ED40-B085-5C41F0DF8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435830"/>
                <a:ext cx="7828597" cy="522288"/>
              </a:xfrm>
              <a:prstGeom prst="rect">
                <a:avLst/>
              </a:prstGeom>
              <a:blipFill>
                <a:blip r:embed="rId22"/>
                <a:stretch>
                  <a:fillRect l="-1942" t="-21951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87884" y="5931048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3" name="Rectangle 63">
                <a:extLst>
                  <a:ext uri="{FF2B5EF4-FFF2-40B4-BE49-F238E27FC236}">
                    <a16:creationId xmlns:a16="http://schemas.microsoft.com/office/drawing/2014/main" id="{25289055-D287-C146-B569-8CB04E5C5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7884" y="5931048"/>
                <a:ext cx="7828597" cy="522288"/>
              </a:xfrm>
              <a:prstGeom prst="rect">
                <a:avLst/>
              </a:prstGeom>
              <a:blipFill>
                <a:blip r:embed="rId23"/>
                <a:stretch>
                  <a:fillRect t="-21429" b="-4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641865" y="411511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5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3654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207569" y="955452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1641865" y="411511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163E501B-DA55-C147-8803-147AFB48BB28}"/>
              </a:ext>
            </a:extLst>
          </p:cNvPr>
          <p:cNvSpPr/>
          <p:nvPr/>
        </p:nvSpPr>
        <p:spPr>
          <a:xfrm>
            <a:off x="2378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57A8F035-1FDB-FA41-8308-C465C82FA2A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first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56" name="Rectangle 63">
                <a:extLst>
                  <a:ext uri="{FF2B5EF4-FFF2-40B4-BE49-F238E27FC236}">
                    <a16:creationId xmlns:a16="http://schemas.microsoft.com/office/drawing/2014/main" id="{57A8F035-1FDB-FA41-8308-C465C82FA2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0207AC-6B39-9045-9422-0BE20E35559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000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280207AC-6B39-9045-9422-0BE20E355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354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188641"/>
            <a:ext cx="8712968" cy="122412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Public-key Analog of MACs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342D980F-6DAD-2E4E-8E62-59ADCF3E29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2925524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6356190-2F9E-FC40-A87F-96A501C041B1}"/>
              </a:ext>
            </a:extLst>
          </p:cNvPr>
          <p:cNvCxnSpPr/>
          <p:nvPr/>
        </p:nvCxnSpPr>
        <p:spPr>
          <a:xfrm>
            <a:off x="4151784" y="340348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19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AC804773-0BBA-734C-909C-69E562479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136" y="2840742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63">
            <a:extLst>
              <a:ext uri="{FF2B5EF4-FFF2-40B4-BE49-F238E27FC236}">
                <a16:creationId xmlns:a16="http://schemas.microsoft.com/office/drawing/2014/main" id="{56D9DA0C-BFB0-F44C-BBBB-E59997988C23}"/>
              </a:ext>
            </a:extLst>
          </p:cNvPr>
          <p:cNvSpPr txBox="1">
            <a:spLocks noChangeArrowheads="1"/>
          </p:cNvSpPr>
          <p:nvPr/>
        </p:nvSpPr>
        <p:spPr>
          <a:xfrm>
            <a:off x="2999656" y="3645024"/>
            <a:ext cx="576064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sk</a:t>
            </a:r>
            <a:endParaRPr 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E795AF21-7A69-4E4B-BA59-5ADD3EA298EE}"/>
              </a:ext>
            </a:extLst>
          </p:cNvPr>
          <p:cNvSpPr/>
          <p:nvPr/>
        </p:nvSpPr>
        <p:spPr>
          <a:xfrm>
            <a:off x="3015122" y="2132856"/>
            <a:ext cx="914400" cy="612648"/>
          </a:xfrm>
          <a:prstGeom prst="wedgeEllipse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/>
              <p:nvPr/>
            </p:nvSpPr>
            <p:spPr>
              <a:xfrm>
                <a:off x="4799856" y="2881065"/>
                <a:ext cx="275242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σ</m:t>
                      </m:r>
                      <m: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Sign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𝑠𝑘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E921A3-1303-5C45-B96E-3E8285AB44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56" y="2881065"/>
                <a:ext cx="2752420" cy="461665"/>
              </a:xfrm>
              <a:prstGeom prst="rect">
                <a:avLst/>
              </a:prstGeom>
              <a:blipFill>
                <a:blip r:embed="rId5"/>
                <a:stretch>
                  <a:fillRect b="-1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3">
            <a:extLst>
              <a:ext uri="{FF2B5EF4-FFF2-40B4-BE49-F238E27FC236}">
                <a16:creationId xmlns:a16="http://schemas.microsoft.com/office/drawing/2014/main" id="{F6124AD3-92B4-0B48-A18B-819C619C3F06}"/>
              </a:ext>
            </a:extLst>
          </p:cNvPr>
          <p:cNvSpPr txBox="1">
            <a:spLocks noChangeArrowheads="1"/>
          </p:cNvSpPr>
          <p:nvPr/>
        </p:nvSpPr>
        <p:spPr>
          <a:xfrm>
            <a:off x="2351585" y="5733257"/>
            <a:ext cx="8224101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Only Alice can produce signatures; but Bob (or indeed, anyone else) can verify them.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553C161-B569-B942-B50A-D75222DAA3A1}"/>
              </a:ext>
            </a:extLst>
          </p:cNvPr>
          <p:cNvGrpSpPr/>
          <p:nvPr/>
        </p:nvGrpSpPr>
        <p:grpSpPr>
          <a:xfrm>
            <a:off x="1681072" y="112441"/>
            <a:ext cx="1606616" cy="1923177"/>
            <a:chOff x="439281" y="332520"/>
            <a:chExt cx="1606616" cy="192317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6A78147-F6F1-0F42-BDE7-9B2EF49B778A}"/>
                </a:ext>
              </a:extLst>
            </p:cNvPr>
            <p:cNvCxnSpPr/>
            <p:nvPr/>
          </p:nvCxnSpPr>
          <p:spPr>
            <a:xfrm>
              <a:off x="466597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70C79A3-4ECD-3748-9F71-E3CB34C88692}"/>
                </a:ext>
              </a:extLst>
            </p:cNvPr>
            <p:cNvCxnSpPr/>
            <p:nvPr/>
          </p:nvCxnSpPr>
          <p:spPr>
            <a:xfrm>
              <a:off x="1835696" y="332656"/>
              <a:ext cx="0" cy="18423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02F1CD-5F04-FF49-8E16-8498BDDA4686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332656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2B94F7-B8B2-4848-B2CD-2DCEB2BEC7E1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2175011"/>
              <a:ext cx="139641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D845D6-B6E5-2243-ABCA-137F87613ABC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5593E89-F9B2-B143-A1D8-AF41F631E13C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F085213-89F6-C64D-9A3F-7D7D9446BA70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147781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ADA84FC0-083F-914B-9AF7-A43602DC6705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660999D7-AE01-8043-BE69-5AC6D23F1381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1146" y="422413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b="1" dirty="0" err="1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vk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D6385A-E84D-5144-A8FE-DF7450BE37AB}"/>
                  </a:ext>
                </a:extLst>
              </p:cNvPr>
              <p:cNvSpPr/>
              <p:nvPr/>
            </p:nvSpPr>
            <p:spPr>
              <a:xfrm>
                <a:off x="7824193" y="3968300"/>
                <a:ext cx="22988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Verify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𝑣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𝑘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𝑚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σ</m:t>
                      </m:r>
                      <m:r>
                        <a:rPr 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5D6385A-E84D-5144-A8FE-DF7450BE37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193" y="3968300"/>
                <a:ext cx="2298899" cy="461665"/>
              </a:xfrm>
              <a:prstGeom prst="rect">
                <a:avLst/>
              </a:prstGeom>
              <a:blipFill>
                <a:blip r:embed="rId6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63">
            <a:extLst>
              <a:ext uri="{FF2B5EF4-FFF2-40B4-BE49-F238E27FC236}">
                <a16:creationId xmlns:a16="http://schemas.microsoft.com/office/drawing/2014/main" id="{A2EE3051-0341-0641-8A1C-9BD094BC5B3D}"/>
              </a:ext>
            </a:extLst>
          </p:cNvPr>
          <p:cNvSpPr txBox="1">
            <a:spLocks noChangeArrowheads="1"/>
          </p:cNvSpPr>
          <p:nvPr/>
        </p:nvSpPr>
        <p:spPr>
          <a:xfrm>
            <a:off x="2329145" y="4797153"/>
            <a:ext cx="8224101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(Public) verification keys are stored in a “directory”.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169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7825CDFE-361A-EC4C-A46B-ED0CF3A8CD80}"/>
              </a:ext>
            </a:extLst>
          </p:cNvPr>
          <p:cNvSpPr/>
          <p:nvPr/>
        </p:nvSpPr>
        <p:spPr>
          <a:xfrm>
            <a:off x="2378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2207569" y="955452"/>
            <a:ext cx="4543833" cy="2761581"/>
            <a:chOff x="484088" y="910350"/>
            <a:chExt cx="4543833" cy="27615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4036" y="314871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484088" y="265699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2723575" y="4116838"/>
            <a:ext cx="887744" cy="970635"/>
            <a:chOff x="91707" y="4831683"/>
            <a:chExt cx="887744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2667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26674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0418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0418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54221D74-A669-CD42-8E1B-E497F7C4DC1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second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54221D74-A669-CD42-8E1B-E497F7C4D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235EA60F-291D-7041-AA52-5BD943E555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235EA60F-291D-7041-AA52-5BD943E55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88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3694185" y="955452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4038900" y="410535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47D3B-8DAA-8B40-B58C-6B536E54949E}"/>
              </a:ext>
            </a:extLst>
          </p:cNvPr>
          <p:cNvSpPr/>
          <p:nvPr/>
        </p:nvSpPr>
        <p:spPr>
          <a:xfrm>
            <a:off x="2378413" y="5157192"/>
            <a:ext cx="7855712" cy="1433386"/>
          </a:xfrm>
          <a:prstGeom prst="rect">
            <a:avLst/>
          </a:prstGeom>
          <a:solidFill>
            <a:schemeClr val="accent1">
              <a:lumMod val="20000"/>
              <a:lumOff val="80000"/>
              <a:alpha val="3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B25FF6DC-7B12-A244-A889-2A3D09605B6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254354"/>
                <a:ext cx="646656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latin typeface="+mn-lt"/>
                    <a:ea typeface="American Typewriter" charset="0"/>
                    <a:cs typeface="American Typewriter" charset="0"/>
                  </a:rPr>
                  <a:t>Signature of the third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800" b="1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800" b="1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B25FF6DC-7B12-A244-A889-2A3D09605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254354"/>
                <a:ext cx="6466567" cy="522288"/>
              </a:xfrm>
              <a:prstGeom prst="rect">
                <a:avLst/>
              </a:prstGeom>
              <a:blipFill>
                <a:blip r:embed="rId23"/>
                <a:stretch>
                  <a:fillRect l="-1961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9E1BF3EB-8116-044A-91EF-28B7BF1CBAA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495601" y="5789096"/>
                <a:ext cx="7828597" cy="5222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200" dirty="0"/>
                  <a:t>(</a:t>
                </a:r>
                <a:r>
                  <a:rPr lang="en-US" sz="2400" dirty="0"/>
                  <a:t>Authentication path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</a:t>
                </a:r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Sign</m:t>
                    </m:r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>
                    <a:ea typeface="American Typewriter" charset="0"/>
                    <a:cs typeface="American Typewriter" charset="0"/>
                  </a:rPr>
                  <a:t>)</a:t>
                </a:r>
                <a:r>
                  <a:rPr lang="en-US" sz="24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81" name="Rectangle 63">
                <a:extLst>
                  <a:ext uri="{FF2B5EF4-FFF2-40B4-BE49-F238E27FC236}">
                    <a16:creationId xmlns:a16="http://schemas.microsoft.com/office/drawing/2014/main" id="{9E1BF3EB-8116-044A-91EF-28B7BF1CB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601" y="5789096"/>
                <a:ext cx="7828597" cy="522288"/>
              </a:xfrm>
              <a:prstGeom prst="rect">
                <a:avLst/>
              </a:prstGeom>
              <a:blipFill>
                <a:blip r:embed="rId24"/>
                <a:stretch>
                  <a:fillRect l="-1942" t="-21951" b="-46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47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3694185" y="955452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4038900" y="410535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1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p:sp>
        <p:nvSpPr>
          <p:cNvPr id="80" name="Rectangle 63">
            <a:extLst>
              <a:ext uri="{FF2B5EF4-FFF2-40B4-BE49-F238E27FC236}">
                <a16:creationId xmlns:a16="http://schemas.microsoft.com/office/drawing/2014/main" id="{36AE7EB7-4AB1-E74E-978C-2AED8CB15DC8}"/>
              </a:ext>
            </a:extLst>
          </p:cNvPr>
          <p:cNvSpPr txBox="1">
            <a:spLocks noChangeArrowheads="1"/>
          </p:cNvSpPr>
          <p:nvPr/>
        </p:nvSpPr>
        <p:spPr>
          <a:xfrm>
            <a:off x="2509954" y="5715024"/>
            <a:ext cx="7978534" cy="96055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Each verification key (incl. at the leaves) is used only once, so one-time security suffices!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66D1F6-8627-B144-85CF-25AD835EF8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12" y="4990644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369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3694185" y="955452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4038900" y="410535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1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GOOD NEWS: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09954" y="5715024"/>
                <a:ext cx="7978534" cy="96055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Signatures consist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one-time signatures and do now grow with time!</a:t>
                </a:r>
              </a:p>
            </p:txBody>
          </p:sp>
        </mc:Choice>
        <mc:Fallback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954" y="5715024"/>
                <a:ext cx="7978534" cy="960550"/>
              </a:xfrm>
              <a:prstGeom prst="rect">
                <a:avLst/>
              </a:prstGeom>
              <a:blipFill>
                <a:blip r:embed="rId23"/>
                <a:stretch>
                  <a:fillRect l="-1587" t="-6579" r="-1429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8866D1F6-8627-B144-85CF-25AD835EF8F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512" y="4990644"/>
            <a:ext cx="836712" cy="83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82937" y="257430"/>
            <a:ext cx="362124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Step 2.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1BD3684-E7F9-7C47-BD2F-A5A7554CF530}"/>
              </a:ext>
            </a:extLst>
          </p:cNvPr>
          <p:cNvSpPr/>
          <p:nvPr/>
        </p:nvSpPr>
        <p:spPr>
          <a:xfrm>
            <a:off x="5165790" y="410724"/>
            <a:ext cx="46900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ea typeface="American Typewriter" charset="0"/>
                <a:cs typeface="American Typewriter" charset="0"/>
              </a:rPr>
              <a:t>How to Shrink the signatures.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/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B91B955-0D90-F84D-AB1C-4429F9967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318" y="1911362"/>
                <a:ext cx="871072" cy="523220"/>
              </a:xfrm>
              <a:prstGeom prst="rect">
                <a:avLst/>
              </a:prstGeom>
              <a:blipFill>
                <a:blip r:embed="rId3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93C69E2B-BA63-AC41-8744-D7F9CDB68850}"/>
              </a:ext>
            </a:extLst>
          </p:cNvPr>
          <p:cNvGrpSpPr/>
          <p:nvPr/>
        </p:nvGrpSpPr>
        <p:grpSpPr>
          <a:xfrm>
            <a:off x="4551479" y="1022187"/>
            <a:ext cx="3587405" cy="973937"/>
            <a:chOff x="2224507" y="1720334"/>
            <a:chExt cx="3587405" cy="9739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/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586B2AAC-EB22-3E43-B14A-4F7F00A3D8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565" y="1720334"/>
                  <a:ext cx="879343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0C74E32-7536-7743-A521-CD942B470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4507" y="2259124"/>
              <a:ext cx="1760209" cy="43514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780C273-CACF-2848-998C-4E1A76306B0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19" y="2253793"/>
              <a:ext cx="1685793" cy="43361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/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𝑉</m:t>
                          </m:r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14BFC3B-B78C-264A-8DD7-E832CDB469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7256" y="1844164"/>
                <a:ext cx="871072" cy="523220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0D4A33-D640-1E4F-82F1-D6B34F6C81BA}"/>
              </a:ext>
            </a:extLst>
          </p:cNvPr>
          <p:cNvCxnSpPr>
            <a:cxnSpLocks/>
          </p:cNvCxnSpPr>
          <p:nvPr/>
        </p:nvCxnSpPr>
        <p:spPr>
          <a:xfrm flipH="1">
            <a:off x="2930180" y="2446228"/>
            <a:ext cx="1138377" cy="33764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1C73AD-5CBB-B347-A929-65E9AC3FF543}"/>
              </a:ext>
            </a:extLst>
          </p:cNvPr>
          <p:cNvCxnSpPr>
            <a:cxnSpLocks/>
          </p:cNvCxnSpPr>
          <p:nvPr/>
        </p:nvCxnSpPr>
        <p:spPr>
          <a:xfrm>
            <a:off x="4189367" y="2442998"/>
            <a:ext cx="988199" cy="3672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187DC88-0F36-4041-A019-97CCC4D51D37}"/>
              </a:ext>
            </a:extLst>
          </p:cNvPr>
          <p:cNvCxnSpPr>
            <a:cxnSpLocks/>
          </p:cNvCxnSpPr>
          <p:nvPr/>
        </p:nvCxnSpPr>
        <p:spPr>
          <a:xfrm flipH="1">
            <a:off x="7309109" y="2421304"/>
            <a:ext cx="1057977" cy="407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C10D5CF-C232-9646-82C4-B04F9EAC316A}"/>
              </a:ext>
            </a:extLst>
          </p:cNvPr>
          <p:cNvCxnSpPr>
            <a:cxnSpLocks/>
          </p:cNvCxnSpPr>
          <p:nvPr/>
        </p:nvCxnSpPr>
        <p:spPr>
          <a:xfrm>
            <a:off x="8487896" y="2418074"/>
            <a:ext cx="1341493" cy="410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C9C50EA-3636-4A4D-BAE1-B692840C59B5}"/>
              </a:ext>
            </a:extLst>
          </p:cNvPr>
          <p:cNvGrpSpPr/>
          <p:nvPr/>
        </p:nvGrpSpPr>
        <p:grpSpPr>
          <a:xfrm>
            <a:off x="1487489" y="2783874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C56231B-4F62-024B-BA9D-D543A72A54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74A9BF-F556-2E44-9D84-7CFCFC5F637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331F1D0-E1CB-7C4B-9904-2B27EEFFBA07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393274A-CD17-A346-86B5-A289E3E3F6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40E92E11-CB5B-5046-89B5-0793C9E6D3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8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AFE111-F9E3-BD4E-BD33-9992C3BAE577}"/>
              </a:ext>
            </a:extLst>
          </p:cNvPr>
          <p:cNvGrpSpPr/>
          <p:nvPr/>
        </p:nvGrpSpPr>
        <p:grpSpPr>
          <a:xfrm>
            <a:off x="3959522" y="2810296"/>
            <a:ext cx="2351223" cy="1478488"/>
            <a:chOff x="467544" y="3429000"/>
            <a:chExt cx="2351223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CBEFF1A-9C13-5148-A426-AD66D151BC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31629" cy="523220"/>
                </a:xfrm>
                <a:prstGeom prst="rect">
                  <a:avLst/>
                </a:prstGeom>
                <a:blipFill>
                  <a:blip r:embed="rId9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953360E-E2AC-2F4F-8D4E-765C737080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A632B8DA-E3C1-5744-9E9F-8E6E8469DC1E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89F633A2-9C6D-FF42-B35D-2E4D480DB1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83914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DC8FB157-C408-F741-AFA8-58D4E95236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83914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ABC75D-BFE0-ED49-AC84-13E69BDB6FBF}"/>
              </a:ext>
            </a:extLst>
          </p:cNvPr>
          <p:cNvGrpSpPr/>
          <p:nvPr/>
        </p:nvGrpSpPr>
        <p:grpSpPr>
          <a:xfrm>
            <a:off x="6169763" y="2855882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7C2AB422-6F06-E54A-AC78-44B5DC4E736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B3D8EF9-49F5-C14C-BD18-8FA9A271BF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23A6A7A1-4C9B-C847-B6A4-0BDF7D117B00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A9D41594-6BF3-9740-A6BE-26D16E880A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3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A2621BB7-4779-4246-B5F3-0B502152A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293D1CC-8EFB-544A-94ED-D6279AE11957}"/>
              </a:ext>
            </a:extLst>
          </p:cNvPr>
          <p:cNvGrpSpPr/>
          <p:nvPr/>
        </p:nvGrpSpPr>
        <p:grpSpPr>
          <a:xfrm>
            <a:off x="8379982" y="2882304"/>
            <a:ext cx="2342952" cy="1478488"/>
            <a:chOff x="467544" y="3429000"/>
            <a:chExt cx="2342952" cy="14784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/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A5E6ED31-3A64-D64B-9CF8-68B0146CD9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330" y="3429000"/>
                  <a:ext cx="1023357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8C70CE96-43E3-B148-8B39-CD827584DB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4314" y="4008294"/>
              <a:ext cx="414132" cy="37597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1B18DF0-9463-1941-91C1-CAB443F134D8}"/>
                </a:ext>
              </a:extLst>
            </p:cNvPr>
            <p:cNvCxnSpPr>
              <a:cxnSpLocks/>
            </p:cNvCxnSpPr>
            <p:nvPr/>
          </p:nvCxnSpPr>
          <p:spPr>
            <a:xfrm>
              <a:off x="1689256" y="4005064"/>
              <a:ext cx="401162" cy="379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/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2591E9F7-4693-F641-AB4F-60470CB26A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44" y="4384268"/>
                  <a:ext cx="1175643" cy="523220"/>
                </a:xfrm>
                <a:prstGeom prst="rect">
                  <a:avLst/>
                </a:prstGeom>
                <a:blipFill>
                  <a:blip r:embed="rId16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/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𝑉</m:t>
                            </m:r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111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AE08ECEC-2942-094D-83F3-D8A4D5DE1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853" y="4384268"/>
                  <a:ext cx="1175643" cy="523220"/>
                </a:xfrm>
                <a:prstGeom prst="rect">
                  <a:avLst/>
                </a:prstGeom>
                <a:blipFill>
                  <a:blip r:embed="rId17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D87C918-E3BA-D44C-AD1E-EF893FA8BF29}"/>
              </a:ext>
            </a:extLst>
          </p:cNvPr>
          <p:cNvGrpSpPr/>
          <p:nvPr/>
        </p:nvGrpSpPr>
        <p:grpSpPr>
          <a:xfrm>
            <a:off x="3694185" y="955452"/>
            <a:ext cx="3057217" cy="2831091"/>
            <a:chOff x="1970704" y="910350"/>
            <a:chExt cx="3057217" cy="28310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/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4E4F1B0E-4A08-E14A-A7C1-1E9CD0D4F3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5347" y="1757306"/>
                  <a:ext cx="637161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3F1C9C20-6E25-7946-9C15-14AEC1A6A224}"/>
                </a:ext>
              </a:extLst>
            </p:cNvPr>
            <p:cNvSpPr/>
            <p:nvPr/>
          </p:nvSpPr>
          <p:spPr>
            <a:xfrm rot="8118830">
              <a:off x="4113521" y="910350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/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1CF1D11-B921-BA42-A8FC-081B62F6F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2530" y="2594272"/>
                  <a:ext cx="664413" cy="523220"/>
                </a:xfrm>
                <a:prstGeom prst="rect">
                  <a:avLst/>
                </a:prstGeom>
                <a:blipFill>
                  <a:blip r:embed="rId19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FE09E1A2-7F9F-3D41-9C99-C9F0C30FC5E0}"/>
                </a:ext>
              </a:extLst>
            </p:cNvPr>
            <p:cNvSpPr/>
            <p:nvPr/>
          </p:nvSpPr>
          <p:spPr>
            <a:xfrm rot="8118830">
              <a:off x="1970704" y="1747316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/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𝝈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56558157-5A58-CC40-8CEC-ED2D710F85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0899" y="3218221"/>
                  <a:ext cx="821507" cy="523220"/>
                </a:xfrm>
                <a:prstGeom prst="rect">
                  <a:avLst/>
                </a:prstGeom>
                <a:blipFill>
                  <a:blip r:embed="rId20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5CA65186-D18C-3440-BC39-EFFADB283DF4}"/>
                </a:ext>
              </a:extLst>
            </p:cNvPr>
            <p:cNvSpPr/>
            <p:nvPr/>
          </p:nvSpPr>
          <p:spPr>
            <a:xfrm rot="8118830">
              <a:off x="2940951" y="2726508"/>
              <a:ext cx="914400" cy="914400"/>
            </a:xfrm>
            <a:prstGeom prst="arc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Rectangle 63">
            <a:extLst>
              <a:ext uri="{FF2B5EF4-FFF2-40B4-BE49-F238E27FC236}">
                <a16:creationId xmlns:a16="http://schemas.microsoft.com/office/drawing/2014/main" id="{2C11A253-BC70-F546-B6C8-79FA31A6BD20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5426992"/>
            <a:ext cx="8770622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8959C1D7-6E23-D44F-88BA-2B7D7A1EC4B3}"/>
              </a:ext>
            </a:extLst>
          </p:cNvPr>
          <p:cNvGrpSpPr/>
          <p:nvPr/>
        </p:nvGrpSpPr>
        <p:grpSpPr>
          <a:xfrm>
            <a:off x="4038900" y="4105357"/>
            <a:ext cx="896015" cy="970635"/>
            <a:chOff x="91707" y="4831683"/>
            <a:chExt cx="896015" cy="9706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/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7DCB315E-74AC-5F49-B21A-265562882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07" y="5279098"/>
                  <a:ext cx="734945" cy="523220"/>
                </a:xfrm>
                <a:prstGeom prst="rect">
                  <a:avLst/>
                </a:prstGeom>
                <a:blipFill>
                  <a:blip r:embed="rId2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4C83A180-4E3C-BB40-BD1A-4D2ECEB692EB}"/>
                </a:ext>
              </a:extLst>
            </p:cNvPr>
            <p:cNvCxnSpPr>
              <a:cxnSpLocks/>
            </p:cNvCxnSpPr>
            <p:nvPr/>
          </p:nvCxnSpPr>
          <p:spPr>
            <a:xfrm>
              <a:off x="410189" y="5000503"/>
              <a:ext cx="0" cy="33903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/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757D28BF-219A-FA49-BEBC-03B66F5128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033" y="4831683"/>
                  <a:ext cx="598689" cy="523220"/>
                </a:xfrm>
                <a:prstGeom prst="rect">
                  <a:avLst/>
                </a:prstGeom>
                <a:blipFill>
                  <a:blip r:embed="rId22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5" name="Rectangle 63">
            <a:extLst>
              <a:ext uri="{FF2B5EF4-FFF2-40B4-BE49-F238E27FC236}">
                <a16:creationId xmlns:a16="http://schemas.microsoft.com/office/drawing/2014/main" id="{C758B734-2B62-A54E-BDAE-4C2FE1E5A4B6}"/>
              </a:ext>
            </a:extLst>
          </p:cNvPr>
          <p:cNvSpPr txBox="1">
            <a:spLocks noChangeArrowheads="1"/>
          </p:cNvSpPr>
          <p:nvPr/>
        </p:nvSpPr>
        <p:spPr>
          <a:xfrm>
            <a:off x="2495601" y="5210968"/>
            <a:ext cx="6466567" cy="5222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BAD NEWS: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09954" y="5715024"/>
                <a:ext cx="7978534" cy="96055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Signer generates and keeps the entire (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 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-size) signature tree in memory!</a:t>
                </a:r>
              </a:p>
            </p:txBody>
          </p:sp>
        </mc:Choice>
        <mc:Fallback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36AE7EB7-4AB1-E74E-978C-2AED8CB15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954" y="5715024"/>
                <a:ext cx="7978534" cy="960550"/>
              </a:xfrm>
              <a:prstGeom prst="rect">
                <a:avLst/>
              </a:prstGeom>
              <a:blipFill>
                <a:blip r:embed="rId23"/>
                <a:stretch>
                  <a:fillRect l="-1587" t="-5263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A092504-7270-0848-A666-5C33226351ED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35" y="4976705"/>
            <a:ext cx="774636" cy="77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047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188641"/>
            <a:ext cx="8712968" cy="1224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 vs. MACs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F6124AD3-92B4-0B48-A18B-819C619C3F06}"/>
              </a:ext>
            </a:extLst>
          </p:cNvPr>
          <p:cNvSpPr txBox="1">
            <a:spLocks noChangeArrowheads="1"/>
          </p:cNvSpPr>
          <p:nvPr/>
        </p:nvSpPr>
        <p:spPr>
          <a:xfrm>
            <a:off x="2063553" y="3501009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Publicly Verifiable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A2EE3051-0341-0641-8A1C-9BD094BC5B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2492897"/>
                <a:ext cx="4032448" cy="4827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users require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key-pairs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</a:t>
                </a:r>
              </a:p>
            </p:txBody>
          </p:sp>
        </mc:Choice>
        <mc:Fallback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A2EE3051-0341-0641-8A1C-9BD094BC5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2492897"/>
                <a:ext cx="4032448" cy="482749"/>
              </a:xfrm>
              <a:prstGeom prst="rect">
                <a:avLst/>
              </a:prstGeom>
              <a:blipFill>
                <a:blip r:embed="rId3"/>
                <a:stretch>
                  <a:fillRect l="-3135" t="-61538" b="-7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63">
            <a:extLst>
              <a:ext uri="{FF2B5EF4-FFF2-40B4-BE49-F238E27FC236}">
                <a16:creationId xmlns:a16="http://schemas.microsoft.com/office/drawing/2014/main" id="{E4FD818B-E30D-DD4B-8DA4-2A71ABA60DA8}"/>
              </a:ext>
            </a:extLst>
          </p:cNvPr>
          <p:cNvSpPr txBox="1">
            <a:spLocks noChangeArrowheads="1"/>
          </p:cNvSpPr>
          <p:nvPr/>
        </p:nvSpPr>
        <p:spPr>
          <a:xfrm>
            <a:off x="6456040" y="3501009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Privately Verifiable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7" name="Rectangle 63">
            <a:extLst>
              <a:ext uri="{FF2B5EF4-FFF2-40B4-BE49-F238E27FC236}">
                <a16:creationId xmlns:a16="http://schemas.microsoft.com/office/drawing/2014/main" id="{75539047-1000-2341-8BA7-CA97F4FA9FBE}"/>
              </a:ext>
            </a:extLst>
          </p:cNvPr>
          <p:cNvSpPr txBox="1">
            <a:spLocks noChangeArrowheads="1"/>
          </p:cNvSpPr>
          <p:nvPr/>
        </p:nvSpPr>
        <p:spPr>
          <a:xfrm>
            <a:off x="1679195" y="1387426"/>
            <a:ext cx="4032448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Signatures</a:t>
            </a:r>
          </a:p>
        </p:txBody>
      </p:sp>
      <p:sp>
        <p:nvSpPr>
          <p:cNvPr id="29" name="Rectangle 63">
            <a:extLst>
              <a:ext uri="{FF2B5EF4-FFF2-40B4-BE49-F238E27FC236}">
                <a16:creationId xmlns:a16="http://schemas.microsoft.com/office/drawing/2014/main" id="{C0397ACA-017D-854A-8C4D-4D6AFB5F6AC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0" y="1387426"/>
            <a:ext cx="4032448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u="sng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MACs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CCE18B-CF28-E04A-9F1A-85E1C04EA6C5}"/>
              </a:ext>
            </a:extLst>
          </p:cNvPr>
          <p:cNvCxnSpPr/>
          <p:nvPr/>
        </p:nvCxnSpPr>
        <p:spPr>
          <a:xfrm>
            <a:off x="6168008" y="1268752"/>
            <a:ext cx="0" cy="4824545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7D72B514-8DEF-244E-BE10-6A60464F570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484203" y="2496381"/>
                <a:ext cx="4212463" cy="4827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users require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keys</a:t>
                </a:r>
              </a:p>
            </p:txBody>
          </p:sp>
        </mc:Choice>
        <mc:Fallback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7D72B514-8DEF-244E-BE10-6A60464F5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203" y="2496381"/>
                <a:ext cx="4212463" cy="482749"/>
              </a:xfrm>
              <a:prstGeom prst="rect">
                <a:avLst/>
              </a:prstGeom>
              <a:blipFill>
                <a:blip r:embed="rId4"/>
                <a:stretch>
                  <a:fillRect t="-15385" b="-4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63">
            <a:extLst>
              <a:ext uri="{FF2B5EF4-FFF2-40B4-BE49-F238E27FC236}">
                <a16:creationId xmlns:a16="http://schemas.microsoft.com/office/drawing/2014/main" id="{15629385-E6A9-3F48-BEE7-AB1E6A8DC79F}"/>
              </a:ext>
            </a:extLst>
          </p:cNvPr>
          <p:cNvSpPr txBox="1">
            <a:spLocks noChangeArrowheads="1"/>
          </p:cNvSpPr>
          <p:nvPr/>
        </p:nvSpPr>
        <p:spPr>
          <a:xfrm>
            <a:off x="2047909" y="4472788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  <a:ea typeface="American Typewriter" charset="0"/>
                <a:cs typeface="American Typewriter" charset="0"/>
              </a:rPr>
              <a:t>Transferable</a:t>
            </a:r>
            <a:endParaRPr lang="en-US" sz="2800" b="1" dirty="0">
              <a:solidFill>
                <a:srgbClr val="C0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2" name="Rectangle 63">
            <a:extLst>
              <a:ext uri="{FF2B5EF4-FFF2-40B4-BE49-F238E27FC236}">
                <a16:creationId xmlns:a16="http://schemas.microsoft.com/office/drawing/2014/main" id="{77D29BB8-7038-854C-8558-EAB3EF09638C}"/>
              </a:ext>
            </a:extLst>
          </p:cNvPr>
          <p:cNvSpPr txBox="1">
            <a:spLocks noChangeArrowheads="1"/>
          </p:cNvSpPr>
          <p:nvPr/>
        </p:nvSpPr>
        <p:spPr>
          <a:xfrm>
            <a:off x="6439526" y="4472788"/>
            <a:ext cx="288032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Not</a:t>
            </a:r>
            <a:r>
              <a:rPr lang="en-US" sz="2800" dirty="0">
                <a:ea typeface="American Typewriter" charset="0"/>
                <a:cs typeface="American Typewriter" charset="0"/>
              </a:rPr>
              <a:t> Transferable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3" name="Rectangle 63">
            <a:extLst>
              <a:ext uri="{FF2B5EF4-FFF2-40B4-BE49-F238E27FC236}">
                <a16:creationId xmlns:a16="http://schemas.microsoft.com/office/drawing/2014/main" id="{3048EDCE-7A3D-DE48-BEA9-4023876FB888}"/>
              </a:ext>
            </a:extLst>
          </p:cNvPr>
          <p:cNvSpPr txBox="1">
            <a:spLocks noChangeArrowheads="1"/>
          </p:cNvSpPr>
          <p:nvPr/>
        </p:nvSpPr>
        <p:spPr>
          <a:xfrm>
            <a:off x="1991543" y="5336884"/>
            <a:ext cx="4447980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C00000"/>
                </a:solidFill>
                <a:ea typeface="American Typewriter" charset="0"/>
                <a:cs typeface="American Typewriter" charset="0"/>
              </a:rPr>
              <a:t>Provides Non-Repudiation</a:t>
            </a:r>
            <a:endParaRPr lang="en-US" sz="2800" b="1" dirty="0">
              <a:solidFill>
                <a:srgbClr val="C00000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4" name="Rectangle 63">
            <a:extLst>
              <a:ext uri="{FF2B5EF4-FFF2-40B4-BE49-F238E27FC236}">
                <a16:creationId xmlns:a16="http://schemas.microsoft.com/office/drawing/2014/main" id="{DB1FDAEB-A5EF-A542-A48D-1682B61BD355}"/>
              </a:ext>
            </a:extLst>
          </p:cNvPr>
          <p:cNvSpPr txBox="1">
            <a:spLocks noChangeArrowheads="1"/>
          </p:cNvSpPr>
          <p:nvPr/>
        </p:nvSpPr>
        <p:spPr>
          <a:xfrm>
            <a:off x="6456040" y="5336883"/>
            <a:ext cx="4210756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Does not provide Non-Rep.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40135BAB-6EA5-824D-B0C1-2A978D8AD474}"/>
              </a:ext>
            </a:extLst>
          </p:cNvPr>
          <p:cNvSpPr txBox="1">
            <a:spLocks noChangeArrowheads="1"/>
          </p:cNvSpPr>
          <p:nvPr/>
        </p:nvSpPr>
        <p:spPr>
          <a:xfrm>
            <a:off x="2135560" y="5733257"/>
            <a:ext cx="4210756" cy="4827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ea typeface="American Typewriter" charset="0"/>
                <a:cs typeface="American Typewriter" charset="0"/>
              </a:rPr>
              <a:t>(is this a good thing or a bad thing?)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5195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Applications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4E1C5160-29A6-684D-970A-0A3E1B665E94}"/>
              </a:ext>
            </a:extLst>
          </p:cNvPr>
          <p:cNvSpPr txBox="1">
            <a:spLocks noChangeArrowheads="1"/>
          </p:cNvSpPr>
          <p:nvPr/>
        </p:nvSpPr>
        <p:spPr>
          <a:xfrm>
            <a:off x="1703512" y="1268761"/>
            <a:ext cx="7848872" cy="9099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i="1" dirty="0">
                <a:ea typeface="American Typewriter" charset="0"/>
                <a:cs typeface="American Typewriter" charset="0"/>
              </a:rPr>
              <a:t>1. Certificates</a:t>
            </a:r>
            <a:r>
              <a:rPr lang="en-US" sz="2800" dirty="0">
                <a:ea typeface="American Typewriter" charset="0"/>
                <a:cs typeface="American Typewriter" charset="0"/>
              </a:rPr>
              <a:t>, or a public-key directory in practice: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97BC20-E4C4-1048-9BD8-1F77CFA7BB48}"/>
              </a:ext>
            </a:extLst>
          </p:cNvPr>
          <p:cNvGrpSpPr/>
          <p:nvPr/>
        </p:nvGrpSpPr>
        <p:grpSpPr>
          <a:xfrm>
            <a:off x="8976320" y="44624"/>
            <a:ext cx="1606616" cy="1224136"/>
            <a:chOff x="439281" y="332520"/>
            <a:chExt cx="1606616" cy="1224136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78C5BC7-A1B9-4A4A-BDA6-B5FB3FCB72F4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332656"/>
              <a:ext cx="6621" cy="12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27D33B1-4299-A546-AE2A-6D3F876866CF}"/>
                </a:ext>
              </a:extLst>
            </p:cNvPr>
            <p:cNvCxnSpPr>
              <a:cxnSpLocks/>
            </p:cNvCxnSpPr>
            <p:nvPr/>
          </p:nvCxnSpPr>
          <p:spPr>
            <a:xfrm>
              <a:off x="2023457" y="332656"/>
              <a:ext cx="0" cy="122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44119D2-B8A7-714B-A39E-3D72A64EE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9281" y="332520"/>
              <a:ext cx="1584176" cy="13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A6A8C21-F9EE-714F-91EC-558EBF1C169B}"/>
                </a:ext>
              </a:extLst>
            </p:cNvPr>
            <p:cNvCxnSpPr>
              <a:cxnSpLocks/>
            </p:cNvCxnSpPr>
            <p:nvPr/>
          </p:nvCxnSpPr>
          <p:spPr>
            <a:xfrm>
              <a:off x="439281" y="1556656"/>
              <a:ext cx="158417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47E63D2-849E-AF46-B6B0-D794C6864A7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332520"/>
              <a:ext cx="0" cy="5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186F29-1806-8C48-85CB-6269A3CCC497}"/>
                </a:ext>
              </a:extLst>
            </p:cNvPr>
            <p:cNvCxnSpPr>
              <a:cxnSpLocks/>
            </p:cNvCxnSpPr>
            <p:nvPr/>
          </p:nvCxnSpPr>
          <p:spPr>
            <a:xfrm>
              <a:off x="466597" y="887115"/>
              <a:ext cx="15793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4D3169C-7B76-7741-B77E-AE1BE6A9EB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7353" y="777885"/>
              <a:ext cx="0" cy="77877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63">
              <a:extLst>
                <a:ext uri="{FF2B5EF4-FFF2-40B4-BE49-F238E27FC236}">
                  <a16:creationId xmlns:a16="http://schemas.microsoft.com/office/drawing/2014/main" id="{CD55375D-65D8-FE44-8BFA-CDEEC27581B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73218" y="420282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E2A0617B-6FED-2143-B425-614BCF22486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51146" y="422413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b="1" dirty="0" err="1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pk,vk</a:t>
              </a:r>
              <a:endParaRPr lang="en-US" sz="18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36821194-8E3B-3545-A590-F5EA89592DF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25106" y="2925086"/>
                <a:ext cx="8742894" cy="122399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When Alice </a:t>
                </a:r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(=</a:t>
                </a:r>
                <a:r>
                  <a:rPr lang="en-US" sz="2800" i="1" dirty="0" err="1">
                    <a:ea typeface="American Typewriter" charset="0"/>
                    <a:cs typeface="American Typewriter" charset="0"/>
                  </a:rPr>
                  <a:t>www.google.com</a:t>
                </a:r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)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wants to register her public (encryption and signing) keys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first check that she </a:t>
                </a:r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is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Alice.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8" name="Rectangle 63">
                <a:extLst>
                  <a:ext uri="{FF2B5EF4-FFF2-40B4-BE49-F238E27FC236}">
                    <a16:creationId xmlns:a16="http://schemas.microsoft.com/office/drawing/2014/main" id="{36821194-8E3B-3545-A590-F5EA89592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106" y="2925086"/>
                <a:ext cx="8742894" cy="1223995"/>
              </a:xfrm>
              <a:prstGeom prst="rect">
                <a:avLst/>
              </a:prstGeom>
              <a:blipFill>
                <a:blip r:embed="rId3"/>
                <a:stretch>
                  <a:fillRect l="-1449" t="-11340" r="-1739" b="-20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BBB70327-7A39-2645-81EE-AB9EEDF01B9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19536" y="4221093"/>
                <a:ext cx="8640960" cy="909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Issue a “certificate”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𝑆𝑖𝑔𝑛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𝑉𝑒𝑟𝑖𝑠𝑖𝑔𝑛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𝐴𝑙𝑖𝑐𝑒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2" name="Rectangle 63">
                <a:extLst>
                  <a:ext uri="{FF2B5EF4-FFF2-40B4-BE49-F238E27FC236}">
                    <a16:creationId xmlns:a16="http://schemas.microsoft.com/office/drawing/2014/main" id="{BBB70327-7A39-2645-81EE-AB9EEDF01B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4221093"/>
                <a:ext cx="8640960" cy="909993"/>
              </a:xfrm>
              <a:prstGeom prst="rect">
                <a:avLst/>
              </a:prstGeom>
              <a:blipFill>
                <a:blip r:embed="rId4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63">
            <a:extLst>
              <a:ext uri="{FF2B5EF4-FFF2-40B4-BE49-F238E27FC236}">
                <a16:creationId xmlns:a16="http://schemas.microsoft.com/office/drawing/2014/main" id="{ADE45541-AEE8-B54B-83CE-A686E6EA8414}"/>
              </a:ext>
            </a:extLst>
          </p:cNvPr>
          <p:cNvSpPr txBox="1">
            <a:spLocks noChangeArrowheads="1"/>
          </p:cNvSpPr>
          <p:nvPr/>
        </p:nvSpPr>
        <p:spPr>
          <a:xfrm>
            <a:off x="1919537" y="1988845"/>
            <a:ext cx="8297785" cy="90999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Trusted Certificate Authority, e.g. Verisign, Let’s Encrypt.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73251D69-B119-A444-8E2F-F8A5E619A71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19536" y="5111296"/>
                <a:ext cx="8640960" cy="909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Alice can later produce this certificate to prove that she “owns”</a:t>
                </a:r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8" name="Rectangle 63">
                <a:extLst>
                  <a:ext uri="{FF2B5EF4-FFF2-40B4-BE49-F238E27FC236}">
                    <a16:creationId xmlns:a16="http://schemas.microsoft.com/office/drawing/2014/main" id="{73251D69-B119-A444-8E2F-F8A5E619A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5111296"/>
                <a:ext cx="8640960" cy="909993"/>
              </a:xfrm>
              <a:prstGeom prst="rect">
                <a:avLst/>
              </a:prstGeom>
              <a:blipFill>
                <a:blip r:embed="rId5"/>
                <a:stretch>
                  <a:fillRect l="-1468" t="-8219" b="-2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54CF73F-7B12-7348-B9EA-0FAEA0A3BE8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919536" y="5962072"/>
                <a:ext cx="8640960" cy="90999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Browsers store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𝑉𝑒𝑟𝑖𝑠𝑖𝑔𝑛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and check the certificate.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54CF73F-7B12-7348-B9EA-0FAEA0A3B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5962072"/>
                <a:ext cx="8640960" cy="909993"/>
              </a:xfrm>
              <a:prstGeom prst="rect">
                <a:avLst/>
              </a:prstGeom>
              <a:blipFill>
                <a:blip r:embed="rId6"/>
                <a:stretch>
                  <a:fillRect l="-1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034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2" grpId="0"/>
      <p:bldP spid="38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Applications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660C860E-EEE4-B54D-B844-FA2CA318D90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03512" y="2780928"/>
                <a:ext cx="8964996" cy="158417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ea typeface="American Typewriter" charset="0"/>
                    <a:cs typeface="American Typewriter" charset="0"/>
                  </a:rPr>
                  <a:t>2. Bitcoin and other cryptocurrencies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: </a:t>
                </a:r>
              </a:p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    I am identified by my verification key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When I pay you (=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’), I sign “$x paid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𝑣𝑘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” with my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𝑠𝑘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</a:p>
            </p:txBody>
          </p:sp>
        </mc:Choice>
        <mc:Fallback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660C860E-EEE4-B54D-B844-FA2CA318D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12" y="2780928"/>
                <a:ext cx="8964996" cy="1584176"/>
              </a:xfrm>
              <a:prstGeom prst="rect">
                <a:avLst/>
              </a:prstGeom>
              <a:blipFill>
                <a:blip r:embed="rId3"/>
                <a:stretch>
                  <a:fillRect l="-1271" r="-1271" b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627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Definition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51584" y="1511876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𝑠𝑘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𝐺𝑒𝑛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PPT Key generation algorithm generates a public-private key pair.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90051730-6420-9744-A42F-6DFB37D5F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1511876"/>
                <a:ext cx="8316416" cy="1605156"/>
              </a:xfrm>
              <a:prstGeom prst="rect">
                <a:avLst/>
              </a:prstGeom>
              <a:blipFill>
                <a:blip r:embed="rId3"/>
                <a:stretch>
                  <a:fillRect l="-1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48744" y="2780928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←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𝑆𝑖𝑔𝑛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(possibly probabilistic) Signing algorithm uses the secret signing key to produce a signature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3132F03-5EF7-6E49-8840-5BD6C521E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8744" y="2780928"/>
                <a:ext cx="8316416" cy="1605156"/>
              </a:xfrm>
              <a:prstGeom prst="rect">
                <a:avLst/>
              </a:prstGeom>
              <a:blipFill>
                <a:blip r:embed="rId4"/>
                <a:stretch>
                  <a:fillRect l="-1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51584" y="4149080"/>
                <a:ext cx="8316416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457200" indent="-457200"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A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𝑐𝑐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(1)/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𝑅𝑒𝑗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(0)←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  <a:p>
                <a:pPr algn="l"/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Verification algorithm uses the public verification key to check the signature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against a message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F863B77A-69EE-1A4A-9602-C0A6C19CB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4" y="4149080"/>
                <a:ext cx="8316416" cy="1605156"/>
              </a:xfrm>
              <a:prstGeom prst="rect">
                <a:avLst/>
              </a:prstGeom>
              <a:blipFill>
                <a:blip r:embed="rId5"/>
                <a:stretch>
                  <a:fillRect l="-1372" r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063552" y="5424244"/>
                <a:ext cx="8581528" cy="16051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i="1" dirty="0">
                    <a:ea typeface="Cambria Math" panose="02040503050406030204" pitchFamily="18" charset="0"/>
                    <a:cs typeface="American Typewriter" charset="0"/>
                  </a:rPr>
                  <a:t>Correctness: 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For all </a:t>
                </a:r>
                <a:r>
                  <a:rPr lang="en-US" sz="2800" dirty="0" err="1">
                    <a:ea typeface="Cambria Math" panose="02040503050406030204" pitchFamily="18" charset="0"/>
                    <a:cs typeface="American Typewriter" charset="0"/>
                  </a:rPr>
                  <a:t>vk</a:t>
                </a:r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, sk, m: 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𝑣𝑘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𝑚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𝑆𝑖𝑔𝑛</m:t>
                        </m:r>
                        <m:d>
                          <m:d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𝑠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accept</m:t>
                    </m:r>
                    <m:r>
                      <a:rPr lang="en-US" sz="2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A3CDCEC-3BC0-FE4B-9D52-9C9B3284C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52" y="5424244"/>
                <a:ext cx="8581528" cy="1605156"/>
              </a:xfrm>
              <a:prstGeom prst="rect">
                <a:avLst/>
              </a:prstGeom>
              <a:blipFill>
                <a:blip r:embed="rId6"/>
                <a:stretch>
                  <a:fillRect l="-1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3EECA11-7148-DF49-B1BB-FE727168DDB8}"/>
              </a:ext>
            </a:extLst>
          </p:cNvPr>
          <p:cNvSpPr/>
          <p:nvPr/>
        </p:nvSpPr>
        <p:spPr>
          <a:xfrm>
            <a:off x="1991544" y="1844824"/>
            <a:ext cx="144016" cy="371732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352599" y="978656"/>
                <a:ext cx="8316416" cy="72215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ea typeface="Cambria Math" panose="02040503050406030204" pitchFamily="18" charset="0"/>
                    <a:cs typeface="American Typewriter" charset="0"/>
                  </a:rPr>
                  <a:t>A triple of PPT algorithms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𝐺𝑒𝑛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𝑆𝑖𝑔𝑛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𝑉𝑒𝑟𝑖𝑓𝑦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 err="1">
                    <a:latin typeface="+mn-lt"/>
                    <a:ea typeface="American Typewriter" charset="0"/>
                    <a:cs typeface="American Typewriter" charset="0"/>
                  </a:rPr>
                  <a:t>s.t.</a:t>
                </a: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087A6882-182A-4D4D-8A9C-37DC2DCA4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599" y="978656"/>
                <a:ext cx="8316416" cy="722152"/>
              </a:xfrm>
              <a:prstGeom prst="rect">
                <a:avLst/>
              </a:prstGeom>
              <a:blipFill>
                <a:blip r:embed="rId7"/>
                <a:stretch>
                  <a:fillRect l="-1524" b="-1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617F4E62-1E32-EB4D-B072-ACC54AF8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7148" y="2924945"/>
            <a:ext cx="502869" cy="5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FAE9A7F5-A7CF-8D44-B0AE-5D3481B2B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8617" y="4293096"/>
            <a:ext cx="329315" cy="535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AC2F0BB1-FDD1-C948-96AE-6D47854469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660" y="1760016"/>
            <a:ext cx="502869" cy="50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675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703512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Signatures: Security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A257C152-44BC-0D40-B252-0416B0796473}"/>
              </a:ext>
            </a:extLst>
          </p:cNvPr>
          <p:cNvSpPr txBox="1">
            <a:spLocks noChangeArrowheads="1"/>
          </p:cNvSpPr>
          <p:nvPr/>
        </p:nvSpPr>
        <p:spPr>
          <a:xfrm>
            <a:off x="1731314" y="1124744"/>
            <a:ext cx="8757175" cy="158417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i="1" dirty="0">
                <a:ea typeface="American Typewriter" charset="0"/>
                <a:cs typeface="American Typewriter" charset="0"/>
              </a:rPr>
              <a:t>“The adversary after seeing signatures of many </a:t>
            </a:r>
            <a:r>
              <a:rPr lang="en-US" sz="2800" i="1" dirty="0" err="1">
                <a:ea typeface="American Typewriter" charset="0"/>
                <a:cs typeface="American Typewriter" charset="0"/>
              </a:rPr>
              <a:t>msgs</a:t>
            </a:r>
            <a:r>
              <a:rPr lang="en-US" sz="2800" i="1" dirty="0">
                <a:ea typeface="American Typewriter" charset="0"/>
                <a:cs typeface="American Typewriter" charset="0"/>
              </a:rPr>
              <a:t>, should not be able to produce a signature of any new msg.”</a:t>
            </a:r>
            <a:endParaRPr lang="en-US" sz="2800" dirty="0"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25EF021-C21D-2B45-95BE-121DEB4C05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59115" y="2708920"/>
                <a:ext cx="8757175" cy="10081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1. What are the adversary’s powers? Request for, and obtain, signatures of (poly many)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125EF021-C21D-2B45-95BE-121DEB4C05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9115" y="2708920"/>
                <a:ext cx="8757175" cy="1008112"/>
              </a:xfrm>
              <a:prstGeom prst="rect">
                <a:avLst/>
              </a:prstGeom>
              <a:blipFill>
                <a:blip r:embed="rId3"/>
                <a:stretch>
                  <a:fillRect l="-1447" t="-3750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036083C5-124C-9745-8035-9244263B2B5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75521" y="4581128"/>
                <a:ext cx="8757175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2. What is her goal? She wins if she produces a signature of any message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∉{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036083C5-124C-9745-8035-9244263B2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1" y="4581128"/>
                <a:ext cx="8757175" cy="1296144"/>
              </a:xfrm>
              <a:prstGeom prst="rect">
                <a:avLst/>
              </a:prstGeom>
              <a:blipFill>
                <a:blip r:embed="rId4"/>
                <a:stretch>
                  <a:fillRect l="-1447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63">
            <a:extLst>
              <a:ext uri="{FF2B5EF4-FFF2-40B4-BE49-F238E27FC236}">
                <a16:creationId xmlns:a16="http://schemas.microsoft.com/office/drawing/2014/main" id="{B35AB19C-3748-0441-A27C-2341FAA5B6FB}"/>
              </a:ext>
            </a:extLst>
          </p:cNvPr>
          <p:cNvSpPr txBox="1">
            <a:spLocks noChangeArrowheads="1"/>
          </p:cNvSpPr>
          <p:nvPr/>
        </p:nvSpPr>
        <p:spPr>
          <a:xfrm>
            <a:off x="3863753" y="3647506"/>
            <a:ext cx="3825135" cy="5735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Chosen-message attack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FFFC1D7A-2B00-C44D-A26D-58C41E0D1A23}"/>
              </a:ext>
            </a:extLst>
          </p:cNvPr>
          <p:cNvSpPr txBox="1">
            <a:spLocks noChangeArrowheads="1"/>
          </p:cNvSpPr>
          <p:nvPr/>
        </p:nvSpPr>
        <p:spPr>
          <a:xfrm>
            <a:off x="3863752" y="5733257"/>
            <a:ext cx="3825135" cy="57358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Existential Forgery</a:t>
            </a:r>
          </a:p>
        </p:txBody>
      </p:sp>
    </p:spTree>
    <p:extLst>
      <p:ext uri="{BB962C8B-B14F-4D97-AF65-F5344CB8AC3E}">
        <p14:creationId xmlns:p14="http://schemas.microsoft.com/office/powerpoint/2010/main" val="406900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20760</TotalTime>
  <Words>2732</Words>
  <Application>Microsoft Macintosh PowerPoint</Application>
  <PresentationFormat>Widescreen</PresentationFormat>
  <Paragraphs>582</Paragraphs>
  <Slides>44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American Typewriter</vt:lpstr>
      <vt:lpstr>Aptos</vt:lpstr>
      <vt:lpstr>Aptos Display</vt:lpstr>
      <vt:lpstr>Arial</vt:lpstr>
      <vt:lpstr>Calibri</vt:lpstr>
      <vt:lpstr>Cambria Math</vt:lpstr>
      <vt:lpstr>Office Theme</vt:lpstr>
      <vt:lpstr>Purdue CS555: Cryptography Lecture 13 </vt:lpstr>
      <vt:lpstr>Digital Signature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Purdue CS555: Cryptography Lecture 3 </dc:title>
  <dc:creator>Hanshen Xiao</dc:creator>
  <cp:lastModifiedBy>Hanshen Xiao</cp:lastModifiedBy>
  <cp:revision>22</cp:revision>
  <dcterms:created xsi:type="dcterms:W3CDTF">2025-08-25T19:13:43Z</dcterms:created>
  <dcterms:modified xsi:type="dcterms:W3CDTF">2025-10-06T13:11:30Z</dcterms:modified>
</cp:coreProperties>
</file>