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4" r:id="rId7"/>
    <p:sldId id="260" r:id="rId8"/>
    <p:sldId id="262" r:id="rId9"/>
    <p:sldId id="263" r:id="rId10"/>
    <p:sldId id="265" r:id="rId11"/>
    <p:sldId id="267" r:id="rId12"/>
    <p:sldId id="268" r:id="rId13"/>
    <p:sldId id="269" r:id="rId14"/>
    <p:sldId id="266" r:id="rId15"/>
    <p:sldId id="272" r:id="rId16"/>
    <p:sldId id="274" r:id="rId17"/>
    <p:sldId id="273" r:id="rId18"/>
    <p:sldId id="276" r:id="rId19"/>
    <p:sldId id="275" r:id="rId20"/>
    <p:sldId id="277" r:id="rId21"/>
    <p:sldId id="278" r:id="rId22"/>
    <p:sldId id="281" r:id="rId23"/>
    <p:sldId id="282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21"/>
    <p:restoredTop sz="94617"/>
  </p:normalViewPr>
  <p:slideViewPr>
    <p:cSldViewPr snapToGrid="0">
      <p:cViewPr varScale="1">
        <p:scale>
          <a:sx n="45" d="100"/>
          <a:sy n="45" d="100"/>
        </p:scale>
        <p:origin x="27" y="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63050-01B2-37F8-373D-B64596BC92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97C6-0EF9-8C7F-76FA-BDBDD00634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F9A3DA-BDD6-2ADC-2EF2-CC3DCABA3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BA4BDF-32C9-5A8F-7547-9B6F2E144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D05C4-57D2-2419-BC2E-5A7EB55DC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1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D3710-7953-413E-A729-A66BEC85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BCA2D-BC4E-B1F8-D383-10D447F72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C0CA8-F00D-EFE1-B580-EB78A3F9D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8ABF2-E15F-77D6-FACE-9080DB75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E4C9B-2891-967B-D948-8239812E7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759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28445A-220F-6B86-0A9B-1F7BCB60D1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A709EB-F95D-B839-1C67-25CDB8DE0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5C9BD-1C84-B0B9-66A1-C7BEED100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35827-B101-B8DF-3CE9-9DEBD4B36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B28A1-B0C5-6232-42A2-99187D7D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6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571EB-EFD9-94EF-E1EA-6DE00D26B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61DC-2E54-CA73-0208-3B68CC702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E79D6-7D9F-4141-B140-A5C1D046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6E8C-11B1-819B-8323-BC2486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DDE6-A837-DE9D-E87E-7875FB0BC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275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EE15-3A02-B021-661C-67E86CDD9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76AEE1-7B25-B002-5DDA-571BC0B8E7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75105-D48C-35A0-A260-06018BC17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F7A1E-892A-39DD-AEF8-13F2E2B9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AE0C5-A382-4F2F-A346-019C7B639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474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0B2E1-1C3A-A301-979A-D02799B1B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BA747-0DF4-6B1B-1943-AA3190145E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49BE52-4488-4817-911D-F666ED34B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F6E93-D42E-CEDA-4FAE-EB0288659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475133-320C-9555-99D5-54717D0EF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357D41-93DB-1EC4-5A39-1E076162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8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3189E-4A6A-14FC-2B83-7807974A9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FB5CA-38A6-7668-F76B-86B79992B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A1988-0428-6DEA-5350-28A8F1A8E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B36BE7-B202-BA99-83AE-E9B8B89FA7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2D94B8-D1A6-17A9-5004-0A1294D10E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CFF401-FFBE-F31C-DF4D-91CED0F36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DE590C-5149-0079-4E31-38B344A8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FADA1B-8FA3-07FC-CBFA-37E3AF824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850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8A624-BC42-6ED6-F1DA-E6A39368A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393AD-5264-A917-41DC-49A28479B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374E13-6E2F-0688-3F40-27C641F3E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A8D6C3-FD94-5CD1-A07E-6F8946F0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60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DC785-81A4-9BCF-20FF-982ADCEAA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302103-9930-D049-2738-DE773CB1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522C7-787A-0C3D-E76B-30F3FDED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72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7136-8B86-17E6-D5F8-BC27C2EDE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EAC6AA-09AB-431A-7F65-75311BD9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180B9-0CD4-AFE0-D582-C64088051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AF22BA-C36A-9964-0BD8-8750C67F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95639-F09C-7C0F-F59A-F66B7F15D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A49E0-B55B-14D9-04FE-F26FFADB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20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C7A7-E2DA-1A48-4204-35048E2F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6FFA6-46DD-BA2E-8F84-1F971144F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AA6F9-F40F-7CD7-B14B-1899D4753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3819A6-9025-F679-E064-ADD23B60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CC58-8BB3-04E3-E73E-8FC9C9199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9D8B5-26EF-699B-DEC1-A9747CBF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07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21D671-6389-2B32-BFDD-7D8EFC132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885C4-555D-ED68-52ED-C153B2186F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D8EED-6EF5-465C-2533-8DA435E02F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3DCA05-C01A-464A-B4FC-AD243AD53EE8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2747C-1114-BCFC-E4EA-B1D1A14C7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761DD-D476-EAAA-5646-E00B0D79D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FD5FD-9941-8641-A42C-3B9A9E008B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826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cs55500.github.i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catalog.purdue.edu/content.php?filter%5B27%5D=-1&amp;filter%5B29%5D=&amp;filter%5Bkeyword%5D=cryptography&amp;filter%5B32%5D=1&amp;filter%5Bcpage%5D=1&amp;cur_cat_oid=7&amp;expand=&amp;navoid=2928&amp;search_database=Filter&amp;filter%5Bexact_match%5D=1#/usr/local/webroot/acalog-legacy/shared/htdocs_gateway/ajax/preview_course.php" TargetMode="External"/><Relationship Id="rId3" Type="http://schemas.openxmlformats.org/officeDocument/2006/relationships/image" Target="../media/image13.svg"/><Relationship Id="rId7" Type="http://schemas.openxmlformats.org/officeDocument/2006/relationships/hyperlink" Target="https://catalog.purdue.edu/preview_course_nopop.php?catoid=7&amp;coid=55087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talog.purdue.edu/preview_course_nopop.php?catoid=7&amp;coid=53870" TargetMode="Externa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he924@purdue.edu" TargetMode="External"/><Relationship Id="rId2" Type="http://schemas.openxmlformats.org/officeDocument/2006/relationships/hyperlink" Target="mailto:hsxiao@purdue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wmf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md.edu/~jkatz/imc.html" TargetMode="External"/><Relationship Id="rId2" Type="http://schemas.openxmlformats.org/officeDocument/2006/relationships/hyperlink" Target="https://cseweb.ucsd.edu/~mihir/papers/gb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wmf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58DBD-4C8F-ADB2-3054-869B80709C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041400"/>
            <a:ext cx="10058400" cy="23876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r>
              <a:rPr lang="en-US" dirty="0"/>
              <a:t>Cryptography</a:t>
            </a:r>
            <a:br>
              <a:rPr lang="en-US" dirty="0"/>
            </a:br>
            <a:r>
              <a:rPr lang="en-US" dirty="0"/>
              <a:t>Lecture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525513-29FC-0E55-1D49-6505414EF2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Instructor: Hanshen Xiao</a:t>
            </a:r>
          </a:p>
          <a:p>
            <a:r>
              <a:rPr lang="en-US" dirty="0"/>
              <a:t>Teaching Assistant: Justin He</a:t>
            </a:r>
          </a:p>
          <a:p>
            <a:r>
              <a:rPr lang="en-US" dirty="0"/>
              <a:t>course website: </a:t>
            </a:r>
            <a:r>
              <a:rPr lang="en-US" dirty="0">
                <a:hlinkClick r:id="rId2"/>
              </a:rPr>
              <a:t>https://cs55500.github.io/</a:t>
            </a:r>
            <a:r>
              <a:rPr lang="en-US" dirty="0"/>
              <a:t> (under construction)</a:t>
            </a:r>
          </a:p>
        </p:txBody>
      </p:sp>
    </p:spTree>
    <p:extLst>
      <p:ext uri="{BB962C8B-B14F-4D97-AF65-F5344CB8AC3E}">
        <p14:creationId xmlns:p14="http://schemas.microsoft.com/office/powerpoint/2010/main" val="195220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CC8B93-8AA0-C2FA-5BBD-A36E28C79D16}"/>
              </a:ext>
            </a:extLst>
          </p:cNvPr>
          <p:cNvSpPr/>
          <p:nvPr/>
        </p:nvSpPr>
        <p:spPr>
          <a:xfrm>
            <a:off x="6270171" y="1453181"/>
            <a:ext cx="5236029" cy="35487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183CEC-51D5-FFCB-8CE0-E9793DA86A67}"/>
              </a:ext>
            </a:extLst>
          </p:cNvPr>
          <p:cNvSpPr/>
          <p:nvPr/>
        </p:nvSpPr>
        <p:spPr>
          <a:xfrm>
            <a:off x="990600" y="1480457"/>
            <a:ext cx="5236029" cy="35487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045506-47C2-7104-90E8-2431CB798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Picture of Crypto Research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C80F34B-1242-B9DA-CBE9-E6699CDB43E6}"/>
              </a:ext>
            </a:extLst>
          </p:cNvPr>
          <p:cNvSpPr/>
          <p:nvPr/>
        </p:nvSpPr>
        <p:spPr>
          <a:xfrm>
            <a:off x="3590739" y="2057400"/>
            <a:ext cx="5010521" cy="1909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CRYPTO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BA6B20-B7F1-F4DA-7E45-76250B009C54}"/>
              </a:ext>
            </a:extLst>
          </p:cNvPr>
          <p:cNvSpPr txBox="1"/>
          <p:nvPr/>
        </p:nvSpPr>
        <p:spPr>
          <a:xfrm>
            <a:off x="1349829" y="2505670"/>
            <a:ext cx="206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Theoretical Computer Science</a:t>
            </a:r>
          </a:p>
          <a:p>
            <a:r>
              <a:rPr lang="en-US" dirty="0">
                <a:solidFill>
                  <a:schemeClr val="bg1"/>
                </a:solidFill>
              </a:rPr>
              <a:t>&amp; Math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D10199-9F24-CC89-7892-0F6A0F61946C}"/>
              </a:ext>
            </a:extLst>
          </p:cNvPr>
          <p:cNvSpPr txBox="1"/>
          <p:nvPr/>
        </p:nvSpPr>
        <p:spPr>
          <a:xfrm>
            <a:off x="9020360" y="2827526"/>
            <a:ext cx="233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&amp; Hardware</a:t>
            </a:r>
          </a:p>
        </p:txBody>
      </p:sp>
    </p:spTree>
    <p:extLst>
      <p:ext uri="{BB962C8B-B14F-4D97-AF65-F5344CB8AC3E}">
        <p14:creationId xmlns:p14="http://schemas.microsoft.com/office/powerpoint/2010/main" val="323831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688A3-4A57-9615-F2DD-12D1D629F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FC046A2-7AB7-4A3A-CB36-5C527CB6BC73}"/>
              </a:ext>
            </a:extLst>
          </p:cNvPr>
          <p:cNvSpPr/>
          <p:nvPr/>
        </p:nvSpPr>
        <p:spPr>
          <a:xfrm>
            <a:off x="6270171" y="1453181"/>
            <a:ext cx="5236029" cy="35487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985CABD-B778-CE2D-619A-4167D4651C12}"/>
              </a:ext>
            </a:extLst>
          </p:cNvPr>
          <p:cNvSpPr/>
          <p:nvPr/>
        </p:nvSpPr>
        <p:spPr>
          <a:xfrm>
            <a:off x="990600" y="1480457"/>
            <a:ext cx="5236029" cy="35487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57CB29-B174-6C7B-FE6E-A729C3ED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Picture of Crypto Research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44C390-8762-40E7-CD9B-44C2533F7BB4}"/>
              </a:ext>
            </a:extLst>
          </p:cNvPr>
          <p:cNvSpPr/>
          <p:nvPr/>
        </p:nvSpPr>
        <p:spPr>
          <a:xfrm>
            <a:off x="3590739" y="2057400"/>
            <a:ext cx="5010521" cy="1909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CRYPTO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2EC48-75BC-C73C-C4C6-58174B804FBB}"/>
              </a:ext>
            </a:extLst>
          </p:cNvPr>
          <p:cNvSpPr txBox="1"/>
          <p:nvPr/>
        </p:nvSpPr>
        <p:spPr>
          <a:xfrm>
            <a:off x="1349829" y="2505670"/>
            <a:ext cx="20667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Theoretical Computer Science</a:t>
            </a:r>
          </a:p>
          <a:p>
            <a:r>
              <a:rPr lang="en-US" dirty="0">
                <a:solidFill>
                  <a:schemeClr val="bg1"/>
                </a:solidFill>
              </a:rPr>
              <a:t>&amp; Math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5580C9-CB8F-AD71-037D-FFFD6B287C82}"/>
              </a:ext>
            </a:extLst>
          </p:cNvPr>
          <p:cNvSpPr txBox="1"/>
          <p:nvPr/>
        </p:nvSpPr>
        <p:spPr>
          <a:xfrm>
            <a:off x="9020360" y="2827526"/>
            <a:ext cx="233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&amp; Hardware</a:t>
            </a:r>
          </a:p>
        </p:txBody>
      </p:sp>
      <p:pic>
        <p:nvPicPr>
          <p:cNvPr id="9" name="Graphic 8" descr="Eye with solid fill">
            <a:extLst>
              <a:ext uri="{FF2B5EF4-FFF2-40B4-BE49-F238E27FC236}">
                <a16:creationId xmlns:a16="http://schemas.microsoft.com/office/drawing/2014/main" id="{D0BB9DFB-F904-CE0A-04BE-F6298F2E5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829" y="523013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A8C70E-CD6F-EC0A-099D-84E51FF50090}"/>
              </a:ext>
            </a:extLst>
          </p:cNvPr>
          <p:cNvSpPr txBox="1"/>
          <p:nvPr/>
        </p:nvSpPr>
        <p:spPr>
          <a:xfrm>
            <a:off x="2383199" y="5502666"/>
            <a:ext cx="212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</a:t>
            </a:r>
          </a:p>
        </p:txBody>
      </p:sp>
      <p:pic>
        <p:nvPicPr>
          <p:cNvPr id="12" name="Graphic 11" descr="Hammer with solid fill">
            <a:extLst>
              <a:ext uri="{FF2B5EF4-FFF2-40B4-BE49-F238E27FC236}">
                <a16:creationId xmlns:a16="http://schemas.microsoft.com/office/drawing/2014/main" id="{6C0D59B8-D8BD-AA74-53C1-394D03F088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7782" y="5230132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E4C2C9-FD8E-EA81-2498-0D1BD0D94DF0}"/>
              </a:ext>
            </a:extLst>
          </p:cNvPr>
          <p:cNvSpPr txBox="1"/>
          <p:nvPr/>
        </p:nvSpPr>
        <p:spPr>
          <a:xfrm>
            <a:off x="7678109" y="5502666"/>
            <a:ext cx="212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Performance</a:t>
            </a:r>
          </a:p>
        </p:txBody>
      </p:sp>
    </p:spTree>
    <p:extLst>
      <p:ext uri="{BB962C8B-B14F-4D97-AF65-F5344CB8AC3E}">
        <p14:creationId xmlns:p14="http://schemas.microsoft.com/office/powerpoint/2010/main" val="1762287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0F2FC-F815-34DE-AD3F-59AFB12A1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1C9D93A-39FD-8713-6320-30F5E55A8D54}"/>
              </a:ext>
            </a:extLst>
          </p:cNvPr>
          <p:cNvSpPr/>
          <p:nvPr/>
        </p:nvSpPr>
        <p:spPr>
          <a:xfrm>
            <a:off x="6270171" y="1453181"/>
            <a:ext cx="5236029" cy="35487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E04FFA1-5417-6A48-4318-49243AA3181F}"/>
              </a:ext>
            </a:extLst>
          </p:cNvPr>
          <p:cNvSpPr/>
          <p:nvPr/>
        </p:nvSpPr>
        <p:spPr>
          <a:xfrm>
            <a:off x="990600" y="1480457"/>
            <a:ext cx="5236029" cy="35487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4C13CD-0FEE-F360-F616-9A70E129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Picture of Crypto Research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5425B1-E6DB-98B7-9D05-57F774145369}"/>
              </a:ext>
            </a:extLst>
          </p:cNvPr>
          <p:cNvSpPr/>
          <p:nvPr/>
        </p:nvSpPr>
        <p:spPr>
          <a:xfrm>
            <a:off x="3590739" y="2057400"/>
            <a:ext cx="5010521" cy="1909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CRYPTO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7BC8F-6B5F-44BE-8E35-357954B2854C}"/>
              </a:ext>
            </a:extLst>
          </p:cNvPr>
          <p:cNvSpPr txBox="1"/>
          <p:nvPr/>
        </p:nvSpPr>
        <p:spPr>
          <a:xfrm>
            <a:off x="1349829" y="2505670"/>
            <a:ext cx="2088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Theoretical Computer Science</a:t>
            </a:r>
          </a:p>
          <a:p>
            <a:r>
              <a:rPr lang="en-US" dirty="0">
                <a:solidFill>
                  <a:schemeClr val="bg1"/>
                </a:solidFill>
              </a:rPr>
              <a:t>&amp; Math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Security proof via reduction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996187-66FF-810B-CFEE-C7E63A2711F6}"/>
              </a:ext>
            </a:extLst>
          </p:cNvPr>
          <p:cNvSpPr txBox="1"/>
          <p:nvPr/>
        </p:nvSpPr>
        <p:spPr>
          <a:xfrm>
            <a:off x="9020360" y="2827526"/>
            <a:ext cx="2333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&amp; Hardware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Accelerating cryptography related computation </a:t>
            </a:r>
          </a:p>
        </p:txBody>
      </p:sp>
      <p:pic>
        <p:nvPicPr>
          <p:cNvPr id="9" name="Graphic 8" descr="Eye with solid fill">
            <a:extLst>
              <a:ext uri="{FF2B5EF4-FFF2-40B4-BE49-F238E27FC236}">
                <a16:creationId xmlns:a16="http://schemas.microsoft.com/office/drawing/2014/main" id="{7278A3EB-5281-6C5F-BFBC-234D6A113D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829" y="523013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9B7DE-5226-E115-2A3E-759C1BFEEC0F}"/>
              </a:ext>
            </a:extLst>
          </p:cNvPr>
          <p:cNvSpPr txBox="1"/>
          <p:nvPr/>
        </p:nvSpPr>
        <p:spPr>
          <a:xfrm>
            <a:off x="2383199" y="5502666"/>
            <a:ext cx="212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</a:t>
            </a:r>
          </a:p>
        </p:txBody>
      </p:sp>
      <p:pic>
        <p:nvPicPr>
          <p:cNvPr id="12" name="Graphic 11" descr="Hammer with solid fill">
            <a:extLst>
              <a:ext uri="{FF2B5EF4-FFF2-40B4-BE49-F238E27FC236}">
                <a16:creationId xmlns:a16="http://schemas.microsoft.com/office/drawing/2014/main" id="{0C84CD94-0AC5-EB15-AF03-EF7C307CBA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7782" y="5230132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5FD111A-7357-3BF0-54C7-B1BE7074F87E}"/>
              </a:ext>
            </a:extLst>
          </p:cNvPr>
          <p:cNvSpPr txBox="1"/>
          <p:nvPr/>
        </p:nvSpPr>
        <p:spPr>
          <a:xfrm>
            <a:off x="7678109" y="5502666"/>
            <a:ext cx="212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Performance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DF2CA-CE7D-1A96-02B3-0760FA32654C}"/>
              </a:ext>
            </a:extLst>
          </p:cNvPr>
          <p:cNvSpPr txBox="1"/>
          <p:nvPr/>
        </p:nvSpPr>
        <p:spPr>
          <a:xfrm>
            <a:off x="1324376" y="1638161"/>
            <a:ext cx="364572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b="1" dirty="0">
                <a:solidFill>
                  <a:schemeClr val="bg1"/>
                </a:solidFill>
                <a:hlinkClick r:id="rId6" tooltip="CS 35500 - Introduction To Cryptography opens a new wind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 35500 - Introduction To Cryptography</a:t>
            </a:r>
            <a:endParaRPr lang="en-US" sz="1500" b="1" dirty="0">
              <a:solidFill>
                <a:schemeClr val="bg1"/>
              </a:solidFill>
            </a:endParaRPr>
          </a:p>
          <a:p>
            <a:r>
              <a:rPr lang="en-US" sz="1500" b="1" u="sng" dirty="0">
                <a:solidFill>
                  <a:schemeClr val="bg1"/>
                </a:solidFill>
                <a:hlinkClick r:id="rId7" tooltip="CS 65500 - Advanced Cryptology opens a new window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CS 65500 - Advanced Cryptology</a:t>
            </a:r>
            <a:endParaRPr lang="en-US" sz="1500" b="1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DBCD6-0FAD-39F8-7FE3-F61D729D4727}"/>
              </a:ext>
            </a:extLst>
          </p:cNvPr>
          <p:cNvSpPr txBox="1"/>
          <p:nvPr/>
        </p:nvSpPr>
        <p:spPr>
          <a:xfrm>
            <a:off x="7570240" y="1556658"/>
            <a:ext cx="382809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500" b="1" u="sng" dirty="0">
                <a:solidFill>
                  <a:schemeClr val="bg1"/>
                </a:solidFill>
              </a:rPr>
              <a:t>ECET 53600 - Embedded Systems Security</a:t>
            </a:r>
          </a:p>
          <a:p>
            <a:r>
              <a:rPr lang="en-US" sz="1500" b="1" dirty="0">
                <a:solidFill>
                  <a:schemeClr val="bg1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ECE 62700 - Introduction To Cryptography And Secure Communication</a:t>
            </a:r>
            <a:endParaRPr lang="en-US" sz="15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812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6D24E-6D02-4D29-C9BA-ADAE64F7C2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31452D-9CD4-8EEC-970D-3446207DD9E5}"/>
              </a:ext>
            </a:extLst>
          </p:cNvPr>
          <p:cNvSpPr/>
          <p:nvPr/>
        </p:nvSpPr>
        <p:spPr>
          <a:xfrm>
            <a:off x="6270171" y="1453181"/>
            <a:ext cx="5236029" cy="3548743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FB19A5C6-7D98-89BA-ADD9-EFE65E82C5B0}"/>
              </a:ext>
            </a:extLst>
          </p:cNvPr>
          <p:cNvSpPr/>
          <p:nvPr/>
        </p:nvSpPr>
        <p:spPr>
          <a:xfrm>
            <a:off x="990600" y="1480457"/>
            <a:ext cx="5236029" cy="3548743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00B006-5357-D423-F9BD-96753A57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 Picture of Crypto Research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E2E63CF-1D13-F07A-26FE-5B9DDDCAF3E6}"/>
              </a:ext>
            </a:extLst>
          </p:cNvPr>
          <p:cNvSpPr/>
          <p:nvPr/>
        </p:nvSpPr>
        <p:spPr>
          <a:xfrm>
            <a:off x="3590739" y="2057400"/>
            <a:ext cx="5010521" cy="1909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CRYPTO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FE6AE0-406A-EB23-B4DB-6852DAE3F309}"/>
              </a:ext>
            </a:extLst>
          </p:cNvPr>
          <p:cNvSpPr txBox="1"/>
          <p:nvPr/>
        </p:nvSpPr>
        <p:spPr>
          <a:xfrm>
            <a:off x="1349829" y="2505670"/>
            <a:ext cx="20885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Theoretical Computer Science</a:t>
            </a:r>
          </a:p>
          <a:p>
            <a:r>
              <a:rPr lang="en-US" dirty="0">
                <a:solidFill>
                  <a:schemeClr val="bg1"/>
                </a:solidFill>
              </a:rPr>
              <a:t>&amp; Math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Security proof via reduction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57C88-B7A5-6D62-D848-5A0FE765D202}"/>
              </a:ext>
            </a:extLst>
          </p:cNvPr>
          <p:cNvSpPr txBox="1"/>
          <p:nvPr/>
        </p:nvSpPr>
        <p:spPr>
          <a:xfrm>
            <a:off x="9020360" y="2827526"/>
            <a:ext cx="23334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System &amp; Hardware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Accelerating cryptography related computation </a:t>
            </a:r>
          </a:p>
        </p:txBody>
      </p:sp>
      <p:pic>
        <p:nvPicPr>
          <p:cNvPr id="9" name="Graphic 8" descr="Eye with solid fill">
            <a:extLst>
              <a:ext uri="{FF2B5EF4-FFF2-40B4-BE49-F238E27FC236}">
                <a16:creationId xmlns:a16="http://schemas.microsoft.com/office/drawing/2014/main" id="{02E54EE4-CEE3-C11E-3DB6-0CB286465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829" y="5230132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062817-0593-8D8C-E46A-6146771B7487}"/>
              </a:ext>
            </a:extLst>
          </p:cNvPr>
          <p:cNvSpPr txBox="1"/>
          <p:nvPr/>
        </p:nvSpPr>
        <p:spPr>
          <a:xfrm>
            <a:off x="2383199" y="5502666"/>
            <a:ext cx="212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Assumptions</a:t>
            </a:r>
          </a:p>
        </p:txBody>
      </p:sp>
      <p:pic>
        <p:nvPicPr>
          <p:cNvPr id="12" name="Graphic 11" descr="Hammer with solid fill">
            <a:extLst>
              <a:ext uri="{FF2B5EF4-FFF2-40B4-BE49-F238E27FC236}">
                <a16:creationId xmlns:a16="http://schemas.microsoft.com/office/drawing/2014/main" id="{EA6151BB-CFB2-4B0B-84FA-2237C21B43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97782" y="5230132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F57890-2E15-5ABA-10D8-280ACAA8FB25}"/>
              </a:ext>
            </a:extLst>
          </p:cNvPr>
          <p:cNvSpPr txBox="1"/>
          <p:nvPr/>
        </p:nvSpPr>
        <p:spPr>
          <a:xfrm>
            <a:off x="7678109" y="5502666"/>
            <a:ext cx="2122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Performance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1B46A1-1976-6A45-8570-471CCC1E16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936" y="3906234"/>
            <a:ext cx="1663385" cy="1663385"/>
          </a:xfrm>
          <a:prstGeom prst="rect">
            <a:avLst/>
          </a:prstGeom>
        </p:spPr>
      </p:pic>
      <p:sp>
        <p:nvSpPr>
          <p:cNvPr id="14" name="Oval Callout 13">
            <a:extLst>
              <a:ext uri="{FF2B5EF4-FFF2-40B4-BE49-F238E27FC236}">
                <a16:creationId xmlns:a16="http://schemas.microsoft.com/office/drawing/2014/main" id="{6B382633-3472-2372-53B3-2BB9EA7D0D73}"/>
              </a:ext>
            </a:extLst>
          </p:cNvPr>
          <p:cNvSpPr/>
          <p:nvPr/>
        </p:nvSpPr>
        <p:spPr>
          <a:xfrm>
            <a:off x="2652437" y="2839271"/>
            <a:ext cx="3146962" cy="1323454"/>
          </a:xfrm>
          <a:prstGeom prst="wedgeEllipseCallou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b="1" i="1" dirty="0">
                <a:solidFill>
                  <a:srgbClr val="0000FF"/>
                </a:solidFill>
                <a:cs typeface="Arial" charset="0"/>
              </a:rPr>
              <a:t>Science wins either way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EFFCCF-B0E6-2E12-9A37-33E968086354}"/>
              </a:ext>
            </a:extLst>
          </p:cNvPr>
          <p:cNvSpPr/>
          <p:nvPr/>
        </p:nvSpPr>
        <p:spPr>
          <a:xfrm>
            <a:off x="990600" y="1362118"/>
            <a:ext cx="5527963" cy="11372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dirty="0">
                <a:cs typeface="Arial" charset="0"/>
              </a:rPr>
              <a:t>If there is an (efficient) adversary that breaks scheme A </a:t>
            </a:r>
            <a:r>
              <a:rPr lang="en-US" altLang="en-US" dirty="0" err="1">
                <a:cs typeface="Arial" charset="0"/>
              </a:rPr>
              <a:t>w.r.t.</a:t>
            </a:r>
            <a:r>
              <a:rPr lang="en-US" altLang="en-US" dirty="0">
                <a:cs typeface="Arial" charset="0"/>
              </a:rPr>
              <a:t> definition D, then there is an (efficient) adversary that factors large numbers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57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6F3FF-8DB8-91FB-8252-DC48B5F3E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Leakage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ED9AB-BC7F-EF7B-D4DF-42C710F697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Any processing of a secret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could lead to leakage </a:t>
                </a:r>
              </a:p>
              <a:p>
                <a:pPr lvl="1"/>
                <a:r>
                  <a:rPr lang="en-US" dirty="0"/>
                  <a:t>Leakage: any information statistically correlated to the secret </a:t>
                </a:r>
              </a:p>
              <a:p>
                <a:pPr lvl="1"/>
                <a:r>
                  <a:rPr lang="en-US" dirty="0"/>
                  <a:t>Leakage function: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sensitive training data,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response from the trained model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password,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power consumption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timing</a:t>
                </a:r>
                <a:r>
                  <a:rPr lang="en-US" dirty="0"/>
                  <a:t> to unlock the screen 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8ED9AB-BC7F-EF7B-D4DF-42C710F697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850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B5F92-273E-0343-B428-A473F2585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E44C5-E075-1C30-7AC2-C37BD27A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Concern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C3E4F-FBA7-59DF-87A3-F8B2AA0B3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Privacy Concern </a:t>
                </a:r>
              </a:p>
              <a:p>
                <a:pPr lvl="1"/>
                <a:r>
                  <a:rPr lang="en-US" dirty="0"/>
                  <a:t>An informed </a:t>
                </a:r>
                <a:r>
                  <a:rPr lang="en-US" dirty="0">
                    <a:solidFill>
                      <a:srgbClr val="C00000"/>
                    </a:solidFill>
                  </a:rPr>
                  <a:t>adversary</a:t>
                </a:r>
                <a:r>
                  <a:rPr lang="en-US" dirty="0"/>
                  <a:t>         (with full knowledge on the leakage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)       who observes the leakage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Secret holder does not want the adversary to reconstruct </a:t>
                </a:r>
                <a:r>
                  <a:rPr lang="en-US" dirty="0">
                    <a:solidFill>
                      <a:schemeClr val="accent6"/>
                    </a:solidFill>
                  </a:rPr>
                  <a:t>certain</a:t>
                </a:r>
                <a:r>
                  <a:rPr lang="en-US" dirty="0"/>
                  <a:t> feature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2"/>
                <a:r>
                  <a:rPr lang="en-US" dirty="0"/>
                  <a:t>The background of an image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may be non-sensitive, with the user’s primary concern limited to preventing identification of their identity..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5C3E4F-FBA7-59DF-87A3-F8B2AA0B3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43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27,000+ Demon Icon Stock Illustrations, Royalty-Free Vector Graphics &amp; Clip  Art - iStock">
            <a:extLst>
              <a:ext uri="{FF2B5EF4-FFF2-40B4-BE49-F238E27FC236}">
                <a16:creationId xmlns:a16="http://schemas.microsoft.com/office/drawing/2014/main" id="{2B206DF7-2DF3-CADF-2011-445AE21E9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44" y="2245858"/>
            <a:ext cx="46653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60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46E64-6188-C741-CAC6-001C1A14E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C4D81-2663-B54D-8C8B-E41EF139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Risk </a:t>
            </a:r>
            <a:r>
              <a:rPr lang="en-US" dirty="0">
                <a:solidFill>
                  <a:schemeClr val="accent5"/>
                </a:solidFill>
              </a:rPr>
              <a:t>Quantification</a:t>
            </a:r>
            <a:r>
              <a:rPr lang="en-US" dirty="0"/>
              <a:t> and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3DFEE-8031-7515-FA92-AE2941479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Easier reconstruction implies greater privacy risk</a:t>
                </a:r>
              </a:p>
              <a:p>
                <a:r>
                  <a:rPr lang="en-US" dirty="0"/>
                  <a:t>How to quantify adversarial inference?</a:t>
                </a:r>
              </a:p>
              <a:p>
                <a:r>
                  <a:rPr lang="en-US" dirty="0"/>
                  <a:t>A probabilistic description: 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posterior probability </a:t>
                </a:r>
                <a:r>
                  <a:rPr lang="en-US" dirty="0"/>
                  <a:t>that the adversary can return a </a:t>
                </a:r>
                <a:r>
                  <a:rPr lang="en-US" dirty="0">
                    <a:solidFill>
                      <a:schemeClr val="accent5"/>
                    </a:solidFill>
                  </a:rPr>
                  <a:t>satisfactory</a:t>
                </a:r>
                <a:r>
                  <a:rPr lang="en-US" dirty="0"/>
                  <a:t> reconstruction of the secret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128</m:t>
                    </m:r>
                  </m:oMath>
                </a14:m>
                <a:r>
                  <a:rPr lang="en-US" b="0" dirty="0"/>
                  <a:t>-bit secret key, and there does not exist an adversary who, after observing leakage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can return a estimate to recover more than </a:t>
                </a:r>
                <a:r>
                  <a:rPr lang="en-US" b="0" dirty="0">
                    <a:solidFill>
                      <a:srgbClr val="FFC000"/>
                    </a:solidFill>
                  </a:rPr>
                  <a:t>100</a:t>
                </a:r>
                <a:r>
                  <a:rPr lang="en-US" b="0" dirty="0"/>
                  <a:t> bits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−50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en-US" b="0" dirty="0"/>
              </a:p>
              <a:p>
                <a:pPr lvl="1"/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F3DFEE-8031-7515-FA92-AE2941479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Up Arrow Callout 4">
                <a:extLst>
                  <a:ext uri="{FF2B5EF4-FFF2-40B4-BE49-F238E27FC236}">
                    <a16:creationId xmlns:a16="http://schemas.microsoft.com/office/drawing/2014/main" id="{519A5996-E46F-FAC9-B3EF-CD67B380D9B6}"/>
                  </a:ext>
                </a:extLst>
              </p:cNvPr>
              <p:cNvSpPr/>
              <p:nvPr/>
            </p:nvSpPr>
            <p:spPr>
              <a:xfrm>
                <a:off x="2610592" y="4716298"/>
                <a:ext cx="6970816" cy="1460665"/>
              </a:xfrm>
              <a:prstGeom prst="upArrow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/>
                  <a:t>posterior probability </a:t>
                </a:r>
                <a:r>
                  <a:rPr lang="en-US" dirty="0"/>
                  <a:t>depends on both the 1) </a:t>
                </a:r>
                <a:r>
                  <a:rPr lang="en-US" b="1" dirty="0"/>
                  <a:t>secret generation randomness (entropy)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and 2) algorithmic randomness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Up Arrow Callout 4">
                <a:extLst>
                  <a:ext uri="{FF2B5EF4-FFF2-40B4-BE49-F238E27FC236}">
                    <a16:creationId xmlns:a16="http://schemas.microsoft.com/office/drawing/2014/main" id="{519A5996-E46F-FAC9-B3EF-CD67B380D9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592" y="4716298"/>
                <a:ext cx="6970816" cy="1460665"/>
              </a:xfrm>
              <a:prstGeom prst="upArrow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672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37CE6-5547-D454-6E4C-91150AB01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Risk </a:t>
            </a:r>
            <a:r>
              <a:rPr lang="en-US" dirty="0">
                <a:solidFill>
                  <a:schemeClr val="accent5"/>
                </a:solidFill>
              </a:rPr>
              <a:t>Quantification</a:t>
            </a:r>
            <a:r>
              <a:rPr lang="en-US" dirty="0"/>
              <a:t> and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EE3B1-45C4-3274-302D-DEC9645B76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Easier reconstruction implies greater privacy risk</a:t>
                </a:r>
              </a:p>
              <a:p>
                <a:r>
                  <a:rPr lang="en-US" dirty="0"/>
                  <a:t>How to quantify adversarial inference?</a:t>
                </a:r>
              </a:p>
              <a:p>
                <a:r>
                  <a:rPr lang="en-US" dirty="0"/>
                  <a:t>A probabilistic description: 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posterior probability </a:t>
                </a:r>
                <a:r>
                  <a:rPr lang="en-US" dirty="0"/>
                  <a:t>that the adversary can return a </a:t>
                </a:r>
                <a:r>
                  <a:rPr lang="en-US" dirty="0">
                    <a:solidFill>
                      <a:schemeClr val="accent5"/>
                    </a:solidFill>
                  </a:rPr>
                  <a:t>satisfactory</a:t>
                </a:r>
                <a:r>
                  <a:rPr lang="en-US" dirty="0"/>
                  <a:t> reconstruction of the secret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</a:t>
                </a:r>
                <a:r>
                  <a:rPr lang="en-US" dirty="0"/>
                  <a:t>my </a:t>
                </a:r>
                <a:r>
                  <a:rPr lang="en-US" b="0" dirty="0">
                    <a:solidFill>
                      <a:srgbClr val="0070C0"/>
                    </a:solidFill>
                  </a:rPr>
                  <a:t>salary</a:t>
                </a:r>
                <a:r>
                  <a:rPr lang="en-US" b="0" dirty="0"/>
                  <a:t>, and there does not exist an adversary who, after observing leakage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can return a estimate to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with error smaller than </a:t>
                </a:r>
                <a:r>
                  <a:rPr lang="en-US" b="0" dirty="0">
                    <a:solidFill>
                      <a:srgbClr val="FFC000"/>
                    </a:solidFill>
                  </a:rPr>
                  <a:t>100</a:t>
                </a:r>
                <a:r>
                  <a:rPr lang="en-US" b="0" dirty="0"/>
                  <a:t>,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1EE3B1-45C4-3274-302D-DEC9645B76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Up Arrow Callout 3">
                <a:extLst>
                  <a:ext uri="{FF2B5EF4-FFF2-40B4-BE49-F238E27FC236}">
                    <a16:creationId xmlns:a16="http://schemas.microsoft.com/office/drawing/2014/main" id="{165A1E5D-7D39-E8D8-0699-0135F9AD7BFA}"/>
                  </a:ext>
                </a:extLst>
              </p:cNvPr>
              <p:cNvSpPr/>
              <p:nvPr/>
            </p:nvSpPr>
            <p:spPr>
              <a:xfrm>
                <a:off x="2610592" y="4716298"/>
                <a:ext cx="6970816" cy="1460665"/>
              </a:xfrm>
              <a:prstGeom prst="upArrow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A wide range of sensitive information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practice does not enjoy tractable entropy</a:t>
                </a:r>
              </a:p>
            </p:txBody>
          </p:sp>
        </mc:Choice>
        <mc:Fallback xmlns="">
          <p:sp>
            <p:nvSpPr>
              <p:cNvPr id="4" name="Up Arrow Callout 3">
                <a:extLst>
                  <a:ext uri="{FF2B5EF4-FFF2-40B4-BE49-F238E27FC236}">
                    <a16:creationId xmlns:a16="http://schemas.microsoft.com/office/drawing/2014/main" id="{165A1E5D-7D39-E8D8-0699-0135F9AD7B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592" y="4716298"/>
                <a:ext cx="6970816" cy="1460665"/>
              </a:xfrm>
              <a:prstGeom prst="upArrow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92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1CB9E-61C5-CC7C-BE55-E9EE2C8E8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324C-2099-7E7F-DD58-B69E7D0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Privacy Risk </a:t>
            </a:r>
            <a:r>
              <a:rPr lang="en-US" dirty="0">
                <a:solidFill>
                  <a:schemeClr val="accent5"/>
                </a:solidFill>
              </a:rPr>
              <a:t>Quantification</a:t>
            </a:r>
            <a:r>
              <a:rPr lang="en-US" dirty="0"/>
              <a:t> and Guarantees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99811-0A20-CC90-A003-A31323EC8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Easier reconstruction implies greater privacy risk</a:t>
                </a:r>
              </a:p>
              <a:p>
                <a:r>
                  <a:rPr lang="en-US" dirty="0"/>
                  <a:t>How to quantify adversarial inference?</a:t>
                </a:r>
              </a:p>
              <a:p>
                <a:r>
                  <a:rPr lang="en-US" dirty="0"/>
                  <a:t>A probabilistic description: the </a:t>
                </a:r>
                <a:r>
                  <a:rPr lang="en-US" b="1" dirty="0">
                    <a:solidFill>
                      <a:schemeClr val="accent5"/>
                    </a:solidFill>
                  </a:rPr>
                  <a:t>posterior probability </a:t>
                </a:r>
                <a:r>
                  <a:rPr lang="en-US" dirty="0"/>
                  <a:t>that the adversary can return a </a:t>
                </a:r>
                <a:r>
                  <a:rPr lang="en-US" dirty="0">
                    <a:solidFill>
                      <a:schemeClr val="accent5"/>
                    </a:solidFill>
                  </a:rPr>
                  <a:t>satisfactory</a:t>
                </a:r>
                <a:r>
                  <a:rPr lang="en-US" dirty="0"/>
                  <a:t> reconstruction of the secret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is </a:t>
                </a:r>
                <a:r>
                  <a:rPr lang="en-US" dirty="0"/>
                  <a:t>my </a:t>
                </a:r>
                <a:r>
                  <a:rPr lang="en-US" b="0" dirty="0">
                    <a:solidFill>
                      <a:srgbClr val="0070C0"/>
                    </a:solidFill>
                  </a:rPr>
                  <a:t>salary</a:t>
                </a:r>
                <a:r>
                  <a:rPr lang="en-US" b="0" dirty="0"/>
                  <a:t>, and there does not exist an adversary who, after observing leakage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can return a estimate to recover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with error smaller than </a:t>
                </a:r>
                <a:r>
                  <a:rPr lang="en-US" b="0" dirty="0">
                    <a:solidFill>
                      <a:srgbClr val="FFC000"/>
                    </a:solidFill>
                  </a:rPr>
                  <a:t>100</a:t>
                </a:r>
                <a:r>
                  <a:rPr lang="en-US" b="0" dirty="0"/>
                  <a:t>, </a:t>
                </a: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−10</m:t>
                        </m:r>
                      </m:sup>
                    </m:sSup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en-US" b="0" dirty="0"/>
              </a:p>
              <a:p>
                <a:pPr lvl="1"/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E99811-0A20-CC90-A003-A31323EC8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Up Arrow Callout 3">
                <a:extLst>
                  <a:ext uri="{FF2B5EF4-FFF2-40B4-BE49-F238E27FC236}">
                    <a16:creationId xmlns:a16="http://schemas.microsoft.com/office/drawing/2014/main" id="{B14FF355-55DD-FBEE-1779-38EC33811342}"/>
                  </a:ext>
                </a:extLst>
              </p:cNvPr>
              <p:cNvSpPr/>
              <p:nvPr/>
            </p:nvSpPr>
            <p:spPr>
              <a:xfrm>
                <a:off x="2610592" y="4716298"/>
                <a:ext cx="6970816" cy="1460665"/>
              </a:xfrm>
              <a:prstGeom prst="upArrow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0" dirty="0"/>
                  <a:t>A wide range of sensitive information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practice does not enjoy tractable entropy</a:t>
                </a:r>
              </a:p>
            </p:txBody>
          </p:sp>
        </mc:Choice>
        <mc:Fallback xmlns="">
          <p:sp>
            <p:nvSpPr>
              <p:cNvPr id="4" name="Up Arrow Callout 3">
                <a:extLst>
                  <a:ext uri="{FF2B5EF4-FFF2-40B4-BE49-F238E27FC236}">
                    <a16:creationId xmlns:a16="http://schemas.microsoft.com/office/drawing/2014/main" id="{B14FF355-55DD-FBEE-1779-38EC338113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0592" y="4716298"/>
                <a:ext cx="6970816" cy="1460665"/>
              </a:xfrm>
              <a:prstGeom prst="upArrowCallou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Explosion 1 4">
                <a:extLst>
                  <a:ext uri="{FF2B5EF4-FFF2-40B4-BE49-F238E27FC236}">
                    <a16:creationId xmlns:a16="http://schemas.microsoft.com/office/drawing/2014/main" id="{62E771F0-54F0-CFA1-F31D-693410FC55D5}"/>
                  </a:ext>
                </a:extLst>
              </p:cNvPr>
              <p:cNvSpPr/>
              <p:nvPr/>
            </p:nvSpPr>
            <p:spPr>
              <a:xfrm>
                <a:off x="1189759" y="1128156"/>
                <a:ext cx="9812482" cy="5260769"/>
              </a:xfrm>
              <a:prstGeom prst="irregularSeal1">
                <a:avLst/>
              </a:prstGeom>
              <a:blipFill>
                <a:blip r:embed="rId4"/>
                <a:tile tx="0" ty="0" sx="100000" sy="100000" flip="none" algn="tl"/>
              </a:blip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000" dirty="0">
                    <a:solidFill>
                      <a:schemeClr val="accent6"/>
                    </a:solidFill>
                  </a:rPr>
                  <a:t>Removing assumptions on secret distribution with </a:t>
                </a:r>
                <a:r>
                  <a:rPr lang="en-US" sz="3000" b="1" dirty="0">
                    <a:solidFill>
                      <a:schemeClr val="accent6"/>
                    </a:solidFill>
                  </a:rPr>
                  <a:t>worst-case</a:t>
                </a:r>
                <a:r>
                  <a:rPr lang="en-US" sz="3000" dirty="0">
                    <a:solidFill>
                      <a:schemeClr val="accent6"/>
                    </a:solidFill>
                  </a:rPr>
                  <a:t> analysis</a:t>
                </a:r>
              </a:p>
              <a:p>
                <a:pPr algn="ctr"/>
                <a:r>
                  <a:rPr lang="en-US" sz="3000" dirty="0">
                    <a:solidFill>
                      <a:schemeClr val="accent6"/>
                    </a:solidFill>
                  </a:rPr>
                  <a:t>-- guarantees hold for arbitrary distribution of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000" dirty="0">
                    <a:solidFill>
                      <a:schemeClr val="accent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Explosion 1 4">
                <a:extLst>
                  <a:ext uri="{FF2B5EF4-FFF2-40B4-BE49-F238E27FC236}">
                    <a16:creationId xmlns:a16="http://schemas.microsoft.com/office/drawing/2014/main" id="{62E771F0-54F0-CFA1-F31D-693410FC55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9759" y="1128156"/>
                <a:ext cx="9812482" cy="5260769"/>
              </a:xfrm>
              <a:prstGeom prst="irregularSeal1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7134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E29E0-F499-1C8E-2470-1B0CCA492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Probability to Belief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01CBC-5827-B37E-C9EA-E2B01C7191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525"/>
                <a:ext cx="5103760" cy="4351338"/>
              </a:xfrm>
            </p:spPr>
            <p:txBody>
              <a:bodyPr/>
              <a:lstStyle/>
              <a:p>
                <a:r>
                  <a:rPr lang="en-US" dirty="0"/>
                  <a:t>Semantic interpretation:  Leakage does not change an arbitrary adversarial belief</a:t>
                </a:r>
              </a:p>
              <a:p>
                <a:r>
                  <a:rPr lang="en-US" dirty="0"/>
                  <a:t>Belief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b="0" dirty="0"/>
                  <a:t> Entropy</a:t>
                </a:r>
              </a:p>
              <a:p>
                <a:pPr lvl="1"/>
                <a:r>
                  <a:rPr lang="en-US" altLang="zh-CN" b="0" dirty="0"/>
                  <a:t>belief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is</a:t>
                </a:r>
                <a:r>
                  <a:rPr lang="zh-CN" altLang="en-US" b="0" dirty="0"/>
                  <a:t> </a:t>
                </a:r>
                <a:r>
                  <a:rPr lang="en-US" altLang="zh-CN" b="0" dirty="0"/>
                  <a:t>a</a:t>
                </a:r>
                <a:r>
                  <a:rPr lang="zh-CN" altLang="en-US" b="0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subjective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concept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entropy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b="1" dirty="0">
                    <a:solidFill>
                      <a:srgbClr val="7030A0"/>
                    </a:solidFill>
                  </a:rPr>
                  <a:t>objectiv</a:t>
                </a:r>
                <a:r>
                  <a:rPr lang="en-US" altLang="zh-CN" b="1" dirty="0">
                    <a:solidFill>
                      <a:srgbClr val="7030A0"/>
                    </a:solidFill>
                  </a:rPr>
                  <a:t>ely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determined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underlying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distribution</a:t>
                </a:r>
                <a:r>
                  <a:rPr lang="zh-CN" altLang="en-US" dirty="0"/>
                  <a:t> 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801CBC-5827-B37E-C9EA-E2B01C7191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525"/>
                <a:ext cx="5103760" cy="4351338"/>
              </a:xfrm>
              <a:blipFill>
                <a:blip r:embed="rId2"/>
                <a:stretch>
                  <a:fillRect l="-2233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350DC95-DDDE-0C48-ABAA-5304D7E5D7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3069" y="1603700"/>
            <a:ext cx="1900178" cy="2232248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01FDD9A-ED8C-0944-8155-1CAD6A68E878}"/>
              </a:ext>
            </a:extLst>
          </p:cNvPr>
          <p:cNvSpPr>
            <a:spLocks/>
          </p:cNvSpPr>
          <p:nvPr/>
        </p:nvSpPr>
        <p:spPr bwMode="auto">
          <a:xfrm>
            <a:off x="6250042" y="5225126"/>
            <a:ext cx="5103760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342900" indent="-3429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“A Mathematical Theory of Communication” (1948)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founded</a:t>
            </a:r>
            <a:r>
              <a:rPr lang="en-US" altLang="en-US" sz="2000" b="1" dirty="0">
                <a:solidFill>
                  <a:srgbClr val="7030A0"/>
                </a:solidFill>
                <a:cs typeface="Arial" charset="0"/>
              </a:rPr>
              <a:t> information theory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0A6674C-F09C-134F-B225-4C5A4D90620D}"/>
              </a:ext>
            </a:extLst>
          </p:cNvPr>
          <p:cNvSpPr>
            <a:spLocks/>
          </p:cNvSpPr>
          <p:nvPr/>
        </p:nvSpPr>
        <p:spPr bwMode="auto">
          <a:xfrm>
            <a:off x="6250042" y="4090774"/>
            <a:ext cx="537045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342900" indent="-3429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“Communication Theory of Secrecy Systems” (1945)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dirty="0">
                <a:cs typeface="Arial" charset="0"/>
              </a:rPr>
              <a:t>founded</a:t>
            </a:r>
            <a:r>
              <a:rPr lang="en-US" altLang="en-US" sz="2000" b="1" dirty="0">
                <a:solidFill>
                  <a:srgbClr val="7030A0"/>
                </a:solidFill>
                <a:cs typeface="Arial" charset="0"/>
              </a:rPr>
              <a:t> information security </a:t>
            </a:r>
          </a:p>
          <a:p>
            <a:pPr marL="0" indent="0">
              <a:spcBef>
                <a:spcPct val="20000"/>
              </a:spcBef>
              <a:buClr>
                <a:srgbClr val="0000CC"/>
              </a:buClr>
            </a:pPr>
            <a:endParaRPr lang="en-US" altLang="en-US" sz="2000" dirty="0">
              <a:cs typeface="Arial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6CB488-CEF0-DB4C-80F1-FC6C1778EF70}"/>
              </a:ext>
            </a:extLst>
          </p:cNvPr>
          <p:cNvSpPr>
            <a:spLocks/>
          </p:cNvSpPr>
          <p:nvPr/>
        </p:nvSpPr>
        <p:spPr bwMode="auto">
          <a:xfrm>
            <a:off x="8787167" y="3511914"/>
            <a:ext cx="28333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342900" indent="-3429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742950" indent="-28575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11430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6002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2057400" indent="-228600" algn="l" defTabSz="914400" rtl="0" eaLnBrk="0" latinLnBrk="0" hangingPunct="0"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indent="0">
              <a:spcBef>
                <a:spcPct val="20000"/>
              </a:spcBef>
              <a:buClr>
                <a:srgbClr val="0000CC"/>
              </a:buClr>
            </a:pPr>
            <a:r>
              <a:rPr lang="en-US" altLang="en-US" sz="2000" b="1" dirty="0">
                <a:solidFill>
                  <a:srgbClr val="0000FF"/>
                </a:solidFill>
                <a:cs typeface="Arial" charset="0"/>
              </a:rPr>
              <a:t>Claude E. Shannon</a:t>
            </a:r>
          </a:p>
        </p:txBody>
      </p:sp>
    </p:spTree>
    <p:extLst>
      <p:ext uri="{BB962C8B-B14F-4D97-AF65-F5344CB8AC3E}">
        <p14:creationId xmlns:p14="http://schemas.microsoft.com/office/powerpoint/2010/main" val="3039606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9E42A-DC01-57CF-CF31-E4BF0A11C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Staff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1D93A-5D58-A913-2063-EE4FA243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Instructor: Hanshen Xiao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Email: </a:t>
            </a:r>
            <a:r>
              <a:rPr lang="en-US" dirty="0">
                <a:hlinkClick r:id="rId2"/>
              </a:rPr>
              <a:t>hsxiao@purdue.edu</a:t>
            </a:r>
            <a:endParaRPr lang="en-US" dirty="0"/>
          </a:p>
          <a:p>
            <a:pPr lvl="1">
              <a:buFont typeface="Wingdings" pitchFamily="2" charset="2"/>
              <a:buChar char="§"/>
            </a:pPr>
            <a:r>
              <a:rPr lang="en-US" dirty="0"/>
              <a:t>Office: 2142 E, Lawson Building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Office hour: 10:30 – 11:30 Tue </a:t>
            </a:r>
          </a:p>
          <a:p>
            <a:r>
              <a:rPr lang="en-US" dirty="0"/>
              <a:t>Teaching Assistant: Justin He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Email: </a:t>
            </a:r>
            <a:r>
              <a:rPr lang="en-US" dirty="0">
                <a:hlinkClick r:id="rId3"/>
              </a:rPr>
              <a:t>he924@purdue.edu</a:t>
            </a:r>
            <a:r>
              <a:rPr lang="en-US" dirty="0"/>
              <a:t>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Office hour and location: TBD 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504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D6C1-CD7D-D830-67CD-10E3F9E3A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Perfect Secrecy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9DFE8-375E-DDCD-6848-E7362F2BF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0500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b="1" dirty="0"/>
                  <a:t>Definition</a:t>
                </a:r>
              </a:p>
              <a:p>
                <a:pPr marL="0" indent="0">
                  <a:buNone/>
                </a:pPr>
                <a:r>
                  <a:rPr lang="en-US" dirty="0"/>
                  <a:t>A leakage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satisfies perfect secrecy if for a computationally-unbounded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rational</a:t>
                </a:r>
                <a:r>
                  <a:rPr lang="en-US" dirty="0"/>
                  <a:t> adversary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with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arbitrary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prior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belief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secret input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their posterior belief after observing the leakage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identical to their prior belief.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3200" b="1" dirty="0"/>
                  <a:t>Theorem [Equivalence to Indistinguishability]</a:t>
                </a:r>
              </a:p>
              <a:p>
                <a:pPr marL="0" indent="0">
                  <a:buNone/>
                </a:pPr>
                <a:r>
                  <a:rPr lang="en-US" dirty="0"/>
                  <a:t>A leakage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satisfies perfect secrecy </a:t>
                </a:r>
                <a:r>
                  <a:rPr lang="en-US" b="1" dirty="0"/>
                  <a:t>if and only if </a:t>
                </a:r>
              </a:p>
              <a:p>
                <a:pPr marL="0" indent="0">
                  <a:buNone/>
                </a:pPr>
                <a:r>
                  <a:rPr lang="en-US" dirty="0"/>
                  <a:t>for arbitrary input candidates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and any output candidate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49DFE8-375E-DDCD-6848-E7362F2BF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0500"/>
                <a:ext cx="10515600" cy="5032375"/>
              </a:xfrm>
              <a:blipFill>
                <a:blip r:embed="rId2"/>
                <a:stretch>
                  <a:fillRect l="-1568" t="-2771" r="-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Callout 2 4">
            <a:extLst>
              <a:ext uri="{FF2B5EF4-FFF2-40B4-BE49-F238E27FC236}">
                <a16:creationId xmlns:a16="http://schemas.microsoft.com/office/drawing/2014/main" id="{F231DE29-2B8A-7D5F-B3FA-F68123D3C8A7}"/>
              </a:ext>
            </a:extLst>
          </p:cNvPr>
          <p:cNvSpPr/>
          <p:nvPr/>
        </p:nvSpPr>
        <p:spPr>
          <a:xfrm>
            <a:off x="9507682" y="5673436"/>
            <a:ext cx="2421082" cy="457200"/>
          </a:xfrm>
          <a:prstGeom prst="borderCallout2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identical likelihoods</a:t>
            </a:r>
          </a:p>
        </p:txBody>
      </p:sp>
    </p:spTree>
    <p:extLst>
      <p:ext uri="{BB962C8B-B14F-4D97-AF65-F5344CB8AC3E}">
        <p14:creationId xmlns:p14="http://schemas.microsoft.com/office/powerpoint/2010/main" val="3901903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FD486-B802-41C6-74A7-2451806D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A338D-902B-74D8-B712-A08A5CAF7A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Indistinguishability            Perfect Secrecy</a:t>
                </a: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        For an arbitrary distribution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(belief) assumed by an adversary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, we want to show for arbitrary possible leakage instance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/>
                  <a:t>,</a:t>
                </a:r>
              </a:p>
              <a:p>
                <a:pPr marL="0" indent="0" algn="ctr">
                  <a:buNone/>
                </a:pPr>
                <a:r>
                  <a:rPr lang="en-US" sz="2000" dirty="0">
                    <a:solidFill>
                      <a:schemeClr val="accent6"/>
                    </a:solidFill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20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fName>
                          <m:e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sz="20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</m:oMath>
                </a14:m>
                <a:r>
                  <a:rPr lang="en-US" sz="2000" dirty="0"/>
                  <a:t> </a:t>
                </a:r>
                <a:r>
                  <a:rPr lang="en-US" sz="2000" dirty="0">
                    <a:solidFill>
                      <a:schemeClr val="accent6"/>
                    </a:solidFill>
                  </a:rPr>
                  <a:t>(our goal)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By Bayes’ rule: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  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nary>
                          </m:den>
                        </m:f>
                      </m:e>
                    </m:func>
                  </m:oMath>
                </a14:m>
                <a:r>
                  <a:rPr lang="en-US" sz="2000" dirty="0"/>
                  <a:t>        </a:t>
                </a:r>
              </a:p>
              <a:p>
                <a:pPr marL="0" indent="0">
                  <a:buNone/>
                </a:pPr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e>
                        </m:nary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</m:d>
                              </m:e>
                            </m:func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FA338D-902B-74D8-B712-A08A5CAF7A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103C19BC-F83A-0C89-B394-A944BE8FC7BB}"/>
              </a:ext>
            </a:extLst>
          </p:cNvPr>
          <p:cNvSpPr/>
          <p:nvPr/>
        </p:nvSpPr>
        <p:spPr>
          <a:xfrm>
            <a:off x="4156364" y="1959429"/>
            <a:ext cx="558140" cy="2137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27,000+ Demon Icon Stock Illustrations, Royalty-Free Vector Graphics &amp; Clip  Art - iStock">
            <a:extLst>
              <a:ext uri="{FF2B5EF4-FFF2-40B4-BE49-F238E27FC236}">
                <a16:creationId xmlns:a16="http://schemas.microsoft.com/office/drawing/2014/main" id="{078DE3BC-33CC-BA63-D965-DADED2216F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596" y="2208809"/>
            <a:ext cx="46653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Line Callout 1 6">
            <a:extLst>
              <a:ext uri="{FF2B5EF4-FFF2-40B4-BE49-F238E27FC236}">
                <a16:creationId xmlns:a16="http://schemas.microsoft.com/office/drawing/2014/main" id="{E651D8B5-189C-6EB4-545C-01BDA1D73F4A}"/>
              </a:ext>
            </a:extLst>
          </p:cNvPr>
          <p:cNvSpPr/>
          <p:nvPr/>
        </p:nvSpPr>
        <p:spPr>
          <a:xfrm>
            <a:off x="10094027" y="3429000"/>
            <a:ext cx="1496291" cy="688769"/>
          </a:xfrm>
          <a:prstGeom prst="borderCallout1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total probability</a:t>
            </a:r>
          </a:p>
        </p:txBody>
      </p:sp>
    </p:spTree>
    <p:extLst>
      <p:ext uri="{BB962C8B-B14F-4D97-AF65-F5344CB8AC3E}">
        <p14:creationId xmlns:p14="http://schemas.microsoft.com/office/powerpoint/2010/main" val="57347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4AA82-21E7-3B84-D398-CEA86D919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B2572-7E01-20C3-9EA8-94E4B2FB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AAEC4-4879-30FE-198B-DC92E3A81C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6522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Perfect Secrecy            Indistinguishability</a:t>
                </a:r>
              </a:p>
              <a:p>
                <a:pPr marL="0" indent="0">
                  <a:buNone/>
                </a:pPr>
                <a:r>
                  <a:rPr lang="en-US" sz="2000" dirty="0">
                    <a:solidFill>
                      <a:schemeClr val="accent6"/>
                    </a:solidFill>
                  </a:rPr>
                  <a:t>Our goal:  For arbitrary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000" dirty="0">
                    <a:solidFill>
                      <a:schemeClr val="accent6"/>
                    </a:solidFill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solidFill>
                                          <a:schemeClr val="accent6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sz="2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p>
                                        <m:r>
                                          <a:rPr lang="en-US" sz="2000" i="1">
                                            <a:solidFill>
                                              <a:schemeClr val="accent6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2000" dirty="0">
                  <a:solidFill>
                    <a:schemeClr val="accent6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Considering a specific </a:t>
                </a:r>
                <a:r>
                  <a:rPr lang="en-US" sz="2000" b="1" dirty="0"/>
                  <a:t>binary</a:t>
                </a:r>
                <a:r>
                  <a:rPr lang="en-US" sz="2000" dirty="0"/>
                  <a:t> belief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000" dirty="0"/>
                  <a:t> from the adversary about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=1−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. By  perfect secrecy, for </a:t>
                </a:r>
                <a:r>
                  <a:rPr lang="en-US" sz="2000" b="1" dirty="0"/>
                  <a:t>arbitrary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∈[0,1]</m:t>
                    </m:r>
                  </m:oMath>
                </a14:m>
                <a:endParaRPr lang="en-US" sz="2000" dirty="0"/>
              </a:p>
              <a:p>
                <a:pPr marL="0" indent="0" algn="ctr">
                  <a:buNone/>
                </a:pP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∼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func>
                      </m:e>
                    </m:func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By Bayes’ rule: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func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  <m:sup/>
                              <m:e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𝐹</m:t>
                                        </m:r>
                                        <m:d>
                                          <m:d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</m:d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</m:d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×</m:t>
                                    </m:r>
                                    <m:func>
                                      <m:func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b="0" i="0" smtClean="0"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𝑋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nary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</m:num>
                          <m:den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func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000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𝑌</m:t>
                                            </m:r>
                                          </m:e>
                                          <m:sup>
                                            <m: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func>
                  </m:oMath>
                </a14:m>
                <a:r>
                  <a:rPr lang="en-US" sz="2000" dirty="0"/>
                  <a:t>  (*).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Rewriting the identity (*) about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fun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func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000" dirty="0"/>
                  <a:t>, which gives us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3AAEC4-4879-30FE-198B-DC92E3A81C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65229" cy="4351338"/>
              </a:xfrm>
              <a:blipFill>
                <a:blip r:embed="rId2"/>
                <a:stretch>
                  <a:fillRect l="-1112" t="-2326" r="-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Arrow 3">
            <a:extLst>
              <a:ext uri="{FF2B5EF4-FFF2-40B4-BE49-F238E27FC236}">
                <a16:creationId xmlns:a16="http://schemas.microsoft.com/office/drawing/2014/main" id="{C14D1440-4693-4FC8-68CA-5067A9246071}"/>
              </a:ext>
            </a:extLst>
          </p:cNvPr>
          <p:cNvSpPr/>
          <p:nvPr/>
        </p:nvSpPr>
        <p:spPr>
          <a:xfrm>
            <a:off x="3693227" y="1971304"/>
            <a:ext cx="558140" cy="21375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733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AF38-C220-A13E-D215-CCD296828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109FE-D582-0DD2-D2F0-72B2B3780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21636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Perfect secrecy initializes the privacy risk measurement from the </a:t>
            </a:r>
            <a:r>
              <a:rPr lang="en-US" b="1" dirty="0"/>
              <a:t>worst-case posterior advantage </a:t>
            </a:r>
            <a:r>
              <a:rPr lang="en-US" dirty="0"/>
              <a:t>angle, i.e., difference between the prior and posterior, rather than absolute measure of the posterior itself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Invariant belief          input-independent indistinguishability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Operationally, indistinguishability (binary hypothesis testing) is a special adversarial inference. </a:t>
            </a:r>
          </a:p>
          <a:p>
            <a:pPr marL="0" indent="0">
              <a:buNone/>
            </a:pPr>
            <a:r>
              <a:rPr lang="en-US" dirty="0"/>
              <a:t>       No additional advantage for </a:t>
            </a:r>
            <a:r>
              <a:rPr lang="en-US" b="1" dirty="0"/>
              <a:t>any</a:t>
            </a:r>
            <a:r>
              <a:rPr lang="en-US" dirty="0"/>
              <a:t> adversarial inference                      </a:t>
            </a:r>
          </a:p>
          <a:p>
            <a:pPr marL="0" indent="0">
              <a:buNone/>
            </a:pPr>
            <a:r>
              <a:rPr lang="en-US" dirty="0"/>
              <a:t>                                               input-independent indistinguishability</a:t>
            </a:r>
          </a:p>
        </p:txBody>
      </p:sp>
      <p:sp>
        <p:nvSpPr>
          <p:cNvPr id="4" name="Left-Right Arrow 3">
            <a:extLst>
              <a:ext uri="{FF2B5EF4-FFF2-40B4-BE49-F238E27FC236}">
                <a16:creationId xmlns:a16="http://schemas.microsoft.com/office/drawing/2014/main" id="{75A538ED-57FF-7380-9D83-774BDDB7D4DF}"/>
              </a:ext>
            </a:extLst>
          </p:cNvPr>
          <p:cNvSpPr/>
          <p:nvPr/>
        </p:nvSpPr>
        <p:spPr>
          <a:xfrm>
            <a:off x="3758045" y="3605644"/>
            <a:ext cx="626918" cy="24938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-Right Arrow 4">
            <a:extLst>
              <a:ext uri="{FF2B5EF4-FFF2-40B4-BE49-F238E27FC236}">
                <a16:creationId xmlns:a16="http://schemas.microsoft.com/office/drawing/2014/main" id="{9773856E-F496-3484-F4E9-8A32C9E65E87}"/>
              </a:ext>
            </a:extLst>
          </p:cNvPr>
          <p:cNvSpPr/>
          <p:nvPr/>
        </p:nvSpPr>
        <p:spPr>
          <a:xfrm>
            <a:off x="3546763" y="5510353"/>
            <a:ext cx="626918" cy="249381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0532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88B1B-4C04-E41E-4C9A-AFAD6F807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FD0B7-CD72-B7DB-903D-D27AFE032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Communication </a:t>
            </a:r>
            <a:r>
              <a:rPr lang="en-US" b="1" dirty="0"/>
              <a:t>against outside adversary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3925482" y="3459960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2546478" y="3195671"/>
            <a:ext cx="864096" cy="7069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597890" y="3124620"/>
            <a:ext cx="648072" cy="670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2096637" y="396412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7089767" y="3902659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/>
              <p:nvPr/>
            </p:nvSpPr>
            <p:spPr>
              <a:xfrm>
                <a:off x="2317134" y="2515837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24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endParaRPr lang="en-US" sz="2400" b="1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ular Callout 8">
                <a:extLst>
                  <a:ext uri="{FF2B5EF4-FFF2-40B4-BE49-F238E27FC236}">
                    <a16:creationId xmlns:a16="http://schemas.microsoft.com/office/drawing/2014/main" id="{57EA21A9-F4AD-DE41-B2F3-86A3FD2EEF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7134" y="2515837"/>
                <a:ext cx="652545" cy="486136"/>
              </a:xfrm>
              <a:prstGeom prst="wedgeRectCallout">
                <a:avLst>
                  <a:gd name="adj1" fmla="val 24265"/>
                  <a:gd name="adj2" fmla="val 85912"/>
                </a:avLst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/>
              <p:nvPr/>
            </p:nvSpPr>
            <p:spPr>
              <a:xfrm>
                <a:off x="3911164" y="2944611"/>
                <a:ext cx="34342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Calibri" panose="020F0502020204030204" pitchFamily="34" charset="0"/>
                  </a:rPr>
                  <a:t>Ciphertext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←</m:t>
                    </m:r>
                    <m:r>
                      <m:rPr>
                        <m:sty m:val="p"/>
                      </m:rP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Enc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C647A4-7AE2-5F42-A9E6-3FDC51432D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164" y="2944611"/>
                <a:ext cx="3434273" cy="461665"/>
              </a:xfrm>
              <a:prstGeom prst="rect">
                <a:avLst/>
              </a:prstGeom>
              <a:blipFill>
                <a:blip r:embed="rId4"/>
                <a:stretch>
                  <a:fillRect l="-2952" t="-7895" r="-2583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/>
              <p:nvPr/>
            </p:nvSpPr>
            <p:spPr>
              <a:xfrm>
                <a:off x="8285187" y="3261425"/>
                <a:ext cx="181017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latin typeface="Cambria Math" panose="02040503050406030204" pitchFamily="18" charset="0"/>
                          <a:ea typeface="American Typewriter" charset="0"/>
                          <a:cs typeface="Calibri" panose="020F0502020204030204" pitchFamily="34" charset="0"/>
                        </a:rPr>
                        <m:t>𝑚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r>
                        <m:rPr>
                          <m:sty m:val="p"/>
                        </m:rPr>
                        <a:rPr lang="en-US" alt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De</m:t>
                      </m:r>
                      <m:r>
                        <m:rPr>
                          <m:sty m:val="p"/>
                        </m:rPr>
                        <a:rPr lang="en-US" alt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c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𝑘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𝑐</m:t>
                      </m:r>
                      <m:r>
                        <a:rPr lang="en-US" alt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A31746-FC94-4342-A651-4ABB4BD3E6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5187" y="3261425"/>
                <a:ext cx="1810175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34B497-6780-9940-A3E6-EB243BE091BA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704343" y="3549165"/>
            <a:ext cx="0" cy="1477785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3" name="Picture 12" descr="MCj04359310000[1]">
            <a:extLst>
              <a:ext uri="{FF2B5EF4-FFF2-40B4-BE49-F238E27FC236}">
                <a16:creationId xmlns:a16="http://schemas.microsoft.com/office/drawing/2014/main" id="{1A122E8E-476C-624B-93E6-5B52BF081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4967" y="5026950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5" descr="Lock with solid fill">
            <a:extLst>
              <a:ext uri="{FF2B5EF4-FFF2-40B4-BE49-F238E27FC236}">
                <a16:creationId xmlns:a16="http://schemas.microsoft.com/office/drawing/2014/main" id="{95B8FFA5-B6FB-874B-EEAB-31FC31DA10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38221" y="3124620"/>
            <a:ext cx="914400" cy="914400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6906B1F6-BB3C-3826-5C97-84C2A30DAE08}"/>
              </a:ext>
            </a:extLst>
          </p:cNvPr>
          <p:cNvSpPr/>
          <p:nvPr/>
        </p:nvSpPr>
        <p:spPr>
          <a:xfrm>
            <a:off x="1952621" y="2385191"/>
            <a:ext cx="8819576" cy="2393257"/>
          </a:xfrm>
          <a:prstGeom prst="roundRect">
            <a:avLst/>
          </a:prstGeom>
          <a:solidFill>
            <a:schemeClr val="accent6">
              <a:lumMod val="60000"/>
              <a:lumOff val="40000"/>
              <a:alpha val="3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Callout 17">
                <a:extLst>
                  <a:ext uri="{FF2B5EF4-FFF2-40B4-BE49-F238E27FC236}">
                    <a16:creationId xmlns:a16="http://schemas.microsoft.com/office/drawing/2014/main" id="{3B6E5E4B-2FC9-9E2F-524B-B733F54D97B5}"/>
                  </a:ext>
                </a:extLst>
              </p:cNvPr>
              <p:cNvSpPr/>
              <p:nvPr/>
            </p:nvSpPr>
            <p:spPr>
              <a:xfrm rot="1114336">
                <a:off x="9117567" y="1861581"/>
                <a:ext cx="2776439" cy="1394107"/>
              </a:xfrm>
              <a:prstGeom prst="wedgeEllipseCallo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How much Bob can infer from the message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? </a:t>
                </a:r>
              </a:p>
            </p:txBody>
          </p:sp>
        </mc:Choice>
        <mc:Fallback xmlns="">
          <p:sp>
            <p:nvSpPr>
              <p:cNvPr id="18" name="Oval Callout 17">
                <a:extLst>
                  <a:ext uri="{FF2B5EF4-FFF2-40B4-BE49-F238E27FC236}">
                    <a16:creationId xmlns:a16="http://schemas.microsoft.com/office/drawing/2014/main" id="{3B6E5E4B-2FC9-9E2F-524B-B733F54D97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14336">
                <a:off x="9117567" y="1861581"/>
                <a:ext cx="2776439" cy="1394107"/>
              </a:xfrm>
              <a:prstGeom prst="wedgeEllipseCallou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D56A097-D24A-C5C4-3631-09478C335503}"/>
              </a:ext>
            </a:extLst>
          </p:cNvPr>
          <p:cNvSpPr txBox="1"/>
          <p:nvPr/>
        </p:nvSpPr>
        <p:spPr>
          <a:xfrm>
            <a:off x="2644011" y="4295241"/>
            <a:ext cx="766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Alice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1C3FC5-1FB5-0854-706E-4A9BC01FF709}"/>
              </a:ext>
            </a:extLst>
          </p:cNvPr>
          <p:cNvSpPr txBox="1"/>
          <p:nvPr/>
        </p:nvSpPr>
        <p:spPr>
          <a:xfrm>
            <a:off x="7621299" y="4280698"/>
            <a:ext cx="593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353854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03E7-0892-C4C7-B8B1-7F74C998A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 Types of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F1EAB-382A-6BB3-28FF-6B3D1AC3F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Communication </a:t>
            </a:r>
            <a:r>
              <a:rPr lang="en-US" b="1" dirty="0"/>
              <a:t>against outside adversary</a:t>
            </a:r>
          </a:p>
          <a:p>
            <a:pPr marL="0" indent="0">
              <a:buNone/>
            </a:pPr>
            <a:r>
              <a:rPr lang="en-US" b="1" dirty="0"/>
              <a:t>   </a:t>
            </a:r>
            <a:r>
              <a:rPr lang="en-US" dirty="0"/>
              <a:t>-- </a:t>
            </a:r>
            <a:r>
              <a:rPr lang="en-US" b="1" dirty="0">
                <a:solidFill>
                  <a:srgbClr val="7030A0"/>
                </a:solidFill>
              </a:rPr>
              <a:t>intermediate secrecy  </a:t>
            </a:r>
          </a:p>
          <a:p>
            <a:r>
              <a:rPr lang="en-US" dirty="0"/>
              <a:t>Public Release</a:t>
            </a:r>
          </a:p>
          <a:p>
            <a:pPr marL="0" indent="0">
              <a:buNone/>
            </a:pPr>
            <a:r>
              <a:rPr lang="en-US" dirty="0"/>
              <a:t>   -- </a:t>
            </a:r>
            <a:r>
              <a:rPr lang="en-US" b="1" dirty="0">
                <a:solidFill>
                  <a:srgbClr val="7030A0"/>
                </a:solidFill>
              </a:rPr>
              <a:t>output secrecy</a:t>
            </a:r>
          </a:p>
          <a:p>
            <a:pPr marL="0" indent="0">
              <a:buNone/>
            </a:pPr>
            <a:r>
              <a:rPr lang="en-US" dirty="0"/>
              <a:t>   -- tradeoff between information propagation and obfuscation </a:t>
            </a:r>
          </a:p>
          <a:p>
            <a:pPr lvl="1"/>
            <a:r>
              <a:rPr lang="en-US" dirty="0"/>
              <a:t>U.S. Census releases average salaries and population ages in Indiana</a:t>
            </a:r>
          </a:p>
          <a:p>
            <a:pPr lvl="1"/>
            <a:r>
              <a:rPr lang="en-US" dirty="0"/>
              <a:t>ChatGPT responses</a:t>
            </a:r>
          </a:p>
          <a:p>
            <a:pPr lvl="1"/>
            <a:r>
              <a:rPr lang="en-US" dirty="0"/>
              <a:t>Side-channel leakage</a:t>
            </a:r>
          </a:p>
        </p:txBody>
      </p:sp>
    </p:spTree>
    <p:extLst>
      <p:ext uri="{BB962C8B-B14F-4D97-AF65-F5344CB8AC3E}">
        <p14:creationId xmlns:p14="http://schemas.microsoft.com/office/powerpoint/2010/main" val="3624595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FE8E2-0B2D-8B63-B75D-92C946C91A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704" y="447399"/>
            <a:ext cx="4475922" cy="570161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Intermediate Secrecy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/>
              <a:t>Cryptography)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sz="2400" b="1" dirty="0">
                <a:solidFill>
                  <a:schemeClr val="accent5"/>
                </a:solidFill>
              </a:rPr>
              <a:t>Free lunch </a:t>
            </a:r>
            <a:r>
              <a:rPr lang="en-US" sz="2400" dirty="0"/>
              <a:t>in terms of accuracy/utility is possible under additional </a:t>
            </a:r>
            <a:r>
              <a:rPr lang="en-US" sz="2400" b="1" dirty="0">
                <a:solidFill>
                  <a:srgbClr val="7030A0"/>
                </a:solidFill>
              </a:rPr>
              <a:t>assumptions</a:t>
            </a:r>
          </a:p>
          <a:p>
            <a:r>
              <a:rPr lang="en-US" sz="2400" dirty="0"/>
              <a:t>Two main research problems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Weaker assumptions: </a:t>
            </a:r>
            <a:r>
              <a:rPr lang="en-US" sz="2000" dirty="0"/>
              <a:t>reduction to more fundamental hard problems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Computational efficiency: </a:t>
            </a:r>
            <a:r>
              <a:rPr lang="en-US" sz="2000" dirty="0"/>
              <a:t>efficient primitives and protocols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Perfect</a:t>
            </a:r>
            <a:r>
              <a:rPr lang="en-US" sz="2400" b="1" dirty="0"/>
              <a:t> </a:t>
            </a:r>
            <a:r>
              <a:rPr lang="en-US" sz="2400" dirty="0"/>
              <a:t>indistinguishability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F6F1A01-DA95-F6A7-3C00-EBC56FD31CCE}"/>
              </a:ext>
            </a:extLst>
          </p:cNvPr>
          <p:cNvCxnSpPr/>
          <p:nvPr/>
        </p:nvCxnSpPr>
        <p:spPr>
          <a:xfrm>
            <a:off x="5923722" y="424070"/>
            <a:ext cx="0" cy="57646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D5BC3B-3F84-4CCC-ACBD-8C4AB4558428}"/>
              </a:ext>
            </a:extLst>
          </p:cNvPr>
          <p:cNvSpPr txBox="1">
            <a:spLocks/>
          </p:cNvSpPr>
          <p:nvPr/>
        </p:nvSpPr>
        <p:spPr>
          <a:xfrm>
            <a:off x="6268278" y="447398"/>
            <a:ext cx="5618909" cy="5953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Output Secrecy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/>
              <a:t>Information Theory and Statistic)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/>
          </a:p>
          <a:p>
            <a:r>
              <a:rPr lang="en-US" sz="2400" b="1" dirty="0">
                <a:solidFill>
                  <a:schemeClr val="accent5"/>
                </a:solidFill>
              </a:rPr>
              <a:t>No free lunch </a:t>
            </a:r>
            <a:r>
              <a:rPr lang="en-US" sz="2400" dirty="0"/>
              <a:t>in terms of accuracy/utility</a:t>
            </a:r>
          </a:p>
          <a:p>
            <a:endParaRPr lang="en-US" sz="2400" dirty="0"/>
          </a:p>
          <a:p>
            <a:r>
              <a:rPr lang="en-US" sz="2400" dirty="0"/>
              <a:t>Key research problem:                      optimal utility-privacy tradeoff (e.g., minimal noise/randomization for required privacy guarantees)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Non-zero posterior advantage</a:t>
            </a:r>
          </a:p>
        </p:txBody>
      </p:sp>
    </p:spTree>
    <p:extLst>
      <p:ext uri="{BB962C8B-B14F-4D97-AF65-F5344CB8AC3E}">
        <p14:creationId xmlns:p14="http://schemas.microsoft.com/office/powerpoint/2010/main" val="3762345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60D4A-8BDC-F06C-2A9E-21AC3D8AA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Books and Lecture Notes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844A9-E43A-F8F6-9CAA-760C397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Lecture Notes on Cryptography</a:t>
            </a:r>
            <a:r>
              <a:rPr lang="en-US" dirty="0"/>
              <a:t>, by Shafi Goldwasser and Mihir Bellare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Introduction to Modern Cryptography</a:t>
            </a:r>
            <a:r>
              <a:rPr lang="en-US" dirty="0"/>
              <a:t>, by Jonathan Katz and Yehuda Lindell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Additional recommended materials/papers for each lecture will be added on our website  </a:t>
            </a:r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199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5505-CD6F-17D6-D339-6CB786AA0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5C85-CD0F-60A1-6BB6-59CB13EA6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Piazza for questions </a:t>
            </a:r>
          </a:p>
          <a:p>
            <a:r>
              <a:rPr lang="en-US" dirty="0" err="1"/>
              <a:t>Gradescope</a:t>
            </a:r>
            <a:r>
              <a:rPr lang="en-US" dirty="0"/>
              <a:t> for </a:t>
            </a:r>
            <a:r>
              <a:rPr lang="en-US" dirty="0" err="1"/>
              <a:t>Psets</a:t>
            </a:r>
            <a:r>
              <a:rPr lang="en-US" dirty="0"/>
              <a:t> </a:t>
            </a:r>
          </a:p>
          <a:p>
            <a:r>
              <a:rPr lang="en-US" dirty="0"/>
              <a:t>Homework (40%)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4 problem sets in total, 2 weeks for each</a:t>
            </a:r>
          </a:p>
          <a:p>
            <a:r>
              <a:rPr lang="en-US" dirty="0"/>
              <a:t>Mid-term Exam (25%)</a:t>
            </a:r>
          </a:p>
          <a:p>
            <a:r>
              <a:rPr lang="en-US" dirty="0"/>
              <a:t>Class participation (5%)</a:t>
            </a:r>
          </a:p>
          <a:p>
            <a:r>
              <a:rPr lang="en-US" dirty="0"/>
              <a:t>Final Project (30%)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Group (2 people) presentation (20 min) on a cryptography application</a:t>
            </a:r>
          </a:p>
          <a:p>
            <a:r>
              <a:rPr lang="en-US" b="1" dirty="0"/>
              <a:t>Bonus </a:t>
            </a:r>
            <a:r>
              <a:rPr lang="en-US" dirty="0"/>
              <a:t>(5% + </a:t>
            </a:r>
            <a:r>
              <a:rPr lang="en-US" altLang="zh-CN" dirty="0"/>
              <a:t>5</a:t>
            </a:r>
            <a:r>
              <a:rPr lang="en-US" dirty="0"/>
              <a:t>%)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lecture notes (4 weeks)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/>
              <a:t>bonus problem</a:t>
            </a:r>
            <a:r>
              <a:rPr lang="en-US" altLang="zh-CN" dirty="0"/>
              <a:t>s</a:t>
            </a:r>
            <a:r>
              <a:rPr lang="en-US" dirty="0"/>
              <a:t> in each </a:t>
            </a:r>
            <a:r>
              <a:rPr lang="en-US" dirty="0" err="1"/>
              <a:t>pset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5887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14BA2-9281-DC3D-17F7-E840D3B07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6A55E-9B75-16AD-FA90-8E347A3A4D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974850"/>
            <a:ext cx="100584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5"/>
                </a:solidFill>
              </a:rPr>
              <a:t>Purdue CS555: </a:t>
            </a:r>
            <a:br>
              <a:rPr lang="en-US" dirty="0">
                <a:solidFill>
                  <a:schemeClr val="accent5"/>
                </a:solidFill>
              </a:rPr>
            </a:br>
            <a:r>
              <a:rPr lang="en-US" dirty="0"/>
              <a:t>Cryptography        </a:t>
            </a:r>
            <a:r>
              <a:rPr lang="en-US" dirty="0">
                <a:solidFill>
                  <a:schemeClr val="accent4"/>
                </a:solidFill>
              </a:rPr>
              <a:t>Primitives,</a:t>
            </a:r>
            <a:r>
              <a:rPr lang="en-US" dirty="0"/>
              <a:t>         </a:t>
            </a:r>
            <a:r>
              <a:rPr lang="en-US" dirty="0">
                <a:solidFill>
                  <a:schemeClr val="accent6"/>
                </a:solidFill>
              </a:rPr>
              <a:t>Toolkits,        </a:t>
            </a:r>
            <a:r>
              <a:rPr lang="en-US" dirty="0">
                <a:solidFill>
                  <a:schemeClr val="accent5"/>
                </a:solidFill>
              </a:rPr>
              <a:t>Applications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br>
              <a:rPr lang="en-US" dirty="0">
                <a:solidFill>
                  <a:schemeClr val="accent6"/>
                </a:solidFill>
              </a:rPr>
            </a:br>
            <a:r>
              <a:rPr lang="en-US" dirty="0">
                <a:solidFill>
                  <a:schemeClr val="accent6"/>
                </a:solidFill>
              </a:rPr>
              <a:t>and        </a:t>
            </a:r>
            <a:r>
              <a:rPr lang="en-US" dirty="0">
                <a:solidFill>
                  <a:srgbClr val="FF0000"/>
                </a:solidFill>
              </a:rPr>
              <a:t>Methodology</a:t>
            </a:r>
          </a:p>
        </p:txBody>
      </p:sp>
      <p:pic>
        <p:nvPicPr>
          <p:cNvPr id="9" name="Graphic 8" descr="Badge with solid fill">
            <a:extLst>
              <a:ext uri="{FF2B5EF4-FFF2-40B4-BE49-F238E27FC236}">
                <a16:creationId xmlns:a16="http://schemas.microsoft.com/office/drawing/2014/main" id="{C939A9B0-0CC8-D98E-4F34-D3A76C2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36128" y="2711450"/>
            <a:ext cx="914400" cy="914400"/>
          </a:xfrm>
          <a:prstGeom prst="rect">
            <a:avLst/>
          </a:prstGeom>
        </p:spPr>
      </p:pic>
      <p:pic>
        <p:nvPicPr>
          <p:cNvPr id="10" name="Graphic 9" descr="Badge 1 with solid fill">
            <a:extLst>
              <a:ext uri="{FF2B5EF4-FFF2-40B4-BE49-F238E27FC236}">
                <a16:creationId xmlns:a16="http://schemas.microsoft.com/office/drawing/2014/main" id="{20C7B249-C6C3-8656-43CC-C144B8861E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96000" y="2012373"/>
            <a:ext cx="914400" cy="914400"/>
          </a:xfrm>
          <a:prstGeom prst="rect">
            <a:avLst/>
          </a:prstGeom>
        </p:spPr>
      </p:pic>
      <p:pic>
        <p:nvPicPr>
          <p:cNvPr id="12" name="Graphic 11" descr="Badge 3 with solid fill">
            <a:extLst>
              <a:ext uri="{FF2B5EF4-FFF2-40B4-BE49-F238E27FC236}">
                <a16:creationId xmlns:a16="http://schemas.microsoft.com/office/drawing/2014/main" id="{B2496BCC-EEFA-B92F-3BA7-F626749C8F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56909" y="2711450"/>
            <a:ext cx="914400" cy="914400"/>
          </a:xfrm>
          <a:prstGeom prst="rect">
            <a:avLst/>
          </a:prstGeom>
        </p:spPr>
      </p:pic>
      <p:pic>
        <p:nvPicPr>
          <p:cNvPr id="14" name="Graphic 13" descr="Badge 4 with solid fill">
            <a:extLst>
              <a:ext uri="{FF2B5EF4-FFF2-40B4-BE49-F238E27FC236}">
                <a16:creationId xmlns:a16="http://schemas.microsoft.com/office/drawing/2014/main" id="{A1DF8C00-DC56-9497-9A78-3BA80085C9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13073" y="34480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629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C86E2-8CA4-3630-74E0-1E564B737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False Impression of Crypto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591F7-21CB-B0E4-52F0-B1E5950780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b="1" dirty="0">
                    <a:solidFill>
                      <a:schemeClr val="tx1"/>
                    </a:solidFill>
                    <a:latin typeface="Calibri" pitchFamily="34" charset="0"/>
                  </a:rPr>
                  <a:t>Crypto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Calibri" pitchFamily="34" charset="0"/>
                  </a:rPr>
                  <a:t> Cryptocurrencies</a:t>
                </a:r>
              </a:p>
              <a:p>
                <a:pPr marL="0" indent="0">
                  <a:buNone/>
                </a:pPr>
                <a:endParaRPr lang="en-US" sz="3200" b="1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r>
                  <a:rPr lang="en-US" sz="3200" b="1" dirty="0">
                    <a:latin typeface="Calibri" pitchFamily="34" charset="0"/>
                  </a:rPr>
                  <a:t>Crypto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3200" b="1" dirty="0">
                    <a:solidFill>
                      <a:schemeClr val="tx1"/>
                    </a:solidFill>
                    <a:latin typeface="Calibri" pitchFamily="34" charset="0"/>
                  </a:rPr>
                  <a:t> Encryption/ Secure Communication</a:t>
                </a:r>
              </a:p>
              <a:p>
                <a:pPr lvl="1"/>
                <a:r>
                  <a:rPr lang="en-US" sz="2800" b="1" dirty="0">
                    <a:solidFill>
                      <a:schemeClr val="tx1"/>
                    </a:solidFill>
                    <a:latin typeface="Calibri" pitchFamily="34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latin typeface="Calibri" pitchFamily="34" charset="0"/>
                  </a:rPr>
                  <a:t>Proof of work (integrity)</a:t>
                </a:r>
              </a:p>
              <a:p>
                <a:pPr lvl="1"/>
                <a:r>
                  <a:rPr lang="en-US" sz="2800" dirty="0">
                    <a:latin typeface="Calibri" pitchFamily="34" charset="0"/>
                  </a:rPr>
                  <a:t> Anonymous communication (onion network)</a:t>
                </a:r>
                <a:endParaRPr lang="en-US" sz="2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lvl="1"/>
                <a:r>
                  <a:rPr lang="en-US" sz="2800" b="1" dirty="0">
                    <a:latin typeface="Calibri" pitchFamily="34" charset="0"/>
                  </a:rPr>
                  <a:t> </a:t>
                </a:r>
                <a:r>
                  <a:rPr lang="en-US" sz="2800" dirty="0">
                    <a:latin typeface="Calibri" pitchFamily="34" charset="0"/>
                  </a:rPr>
                  <a:t>I</a:t>
                </a:r>
                <a:r>
                  <a:rPr lang="en-US" sz="2800" dirty="0"/>
                  <a:t>dentifiable LLM generated data (watermark)</a:t>
                </a:r>
                <a:endParaRPr lang="en-US" sz="2800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pPr marL="0" indent="0">
                  <a:buNone/>
                </a:pPr>
                <a:r>
                  <a:rPr lang="en-US" sz="3200" b="1" dirty="0">
                    <a:latin typeface="Calibri" pitchFamily="34" charset="0"/>
                  </a:rPr>
                  <a:t>           </a:t>
                </a:r>
                <a:endParaRPr lang="en-US" sz="3200" b="1" dirty="0">
                  <a:solidFill>
                    <a:schemeClr val="tx1"/>
                  </a:solidFill>
                  <a:latin typeface="Calibri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591F7-21CB-B0E4-52F0-B1E5950780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7" t="-29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5AFC0A9-FEE3-A84B-A074-855E1C0C06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26" t="10526" r="10526" b="10526"/>
          <a:stretch/>
        </p:blipFill>
        <p:spPr>
          <a:xfrm>
            <a:off x="5832764" y="1484249"/>
            <a:ext cx="1188720" cy="118872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9844613" y="3146760"/>
            <a:ext cx="790755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8786014" y="2722012"/>
            <a:ext cx="864096" cy="70698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10834826" y="2758328"/>
            <a:ext cx="648072" cy="67067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8453389" y="3495844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12" name="Picture 11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0614" y="3495844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8763966" y="4361703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4" name="Rectangular Callout 13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8838454" y="2061335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i="1" dirty="0">
                <a:solidFill>
                  <a:schemeClr val="tx1"/>
                </a:solidFill>
              </a:rPr>
              <a:t>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10330770" y="3525368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lang="en-US" altLang="en-US" sz="20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85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A3034-3595-E042-F705-910B1A864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70988-57D8-22CB-514E-58A6C37F67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/>
          <a:lstStyle/>
          <a:p>
            <a:r>
              <a:rPr lang="en-US" dirty="0"/>
              <a:t>Background of Information Security (2 weeks)</a:t>
            </a:r>
          </a:p>
          <a:p>
            <a:pPr lvl="1"/>
            <a:r>
              <a:rPr lang="en-US" dirty="0"/>
              <a:t>Privacy and types of leakage </a:t>
            </a:r>
          </a:p>
          <a:p>
            <a:pPr lvl="1"/>
            <a:r>
              <a:rPr lang="en-US" dirty="0"/>
              <a:t>Threat model</a:t>
            </a:r>
          </a:p>
          <a:p>
            <a:pPr lvl="1"/>
            <a:r>
              <a:rPr lang="en-US" dirty="0"/>
              <a:t>Indistinguishability – semantic security risk language   </a:t>
            </a:r>
          </a:p>
          <a:p>
            <a:pPr lvl="1"/>
            <a:r>
              <a:rPr lang="en-US" dirty="0"/>
              <a:t>Computational hardness </a:t>
            </a:r>
          </a:p>
          <a:p>
            <a:r>
              <a:rPr lang="en-US" dirty="0" err="1"/>
              <a:t>Pseudorandomness</a:t>
            </a:r>
            <a:r>
              <a:rPr lang="en-US" dirty="0"/>
              <a:t> and </a:t>
            </a:r>
            <a:r>
              <a:rPr lang="en-US" altLang="zh-CN" dirty="0"/>
              <a:t>One-way Function</a:t>
            </a:r>
            <a:r>
              <a:rPr lang="en-US" dirty="0"/>
              <a:t> (2.5 weeks)</a:t>
            </a:r>
          </a:p>
          <a:p>
            <a:pPr lvl="1"/>
            <a:r>
              <a:rPr lang="en-US" dirty="0"/>
              <a:t>Pseudorandom generator</a:t>
            </a:r>
          </a:p>
          <a:p>
            <a:pPr lvl="1"/>
            <a:r>
              <a:rPr lang="en-US" dirty="0"/>
              <a:t>Pseudorandom function and Goldreich-Goldwasser-Micali (GGM) construction </a:t>
            </a:r>
          </a:p>
          <a:p>
            <a:pPr lvl="1"/>
            <a:r>
              <a:rPr lang="en-US" dirty="0"/>
              <a:t>Authentication and message-authentication codes (MAC)</a:t>
            </a:r>
          </a:p>
          <a:p>
            <a:pPr lvl="1"/>
            <a:r>
              <a:rPr lang="en-US" dirty="0"/>
              <a:t>Hardcore bit and Goldreich-Levin theorem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6" name="Graphic 5" descr="Badge 1 with solid fill">
            <a:extLst>
              <a:ext uri="{FF2B5EF4-FFF2-40B4-BE49-F238E27FC236}">
                <a16:creationId xmlns:a16="http://schemas.microsoft.com/office/drawing/2014/main" id="{25B5E3B0-F846-7E39-466D-D46C72E24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675" y="4001294"/>
            <a:ext cx="914400" cy="914400"/>
          </a:xfrm>
          <a:prstGeom prst="rect">
            <a:avLst/>
          </a:prstGeom>
        </p:spPr>
      </p:pic>
      <p:pic>
        <p:nvPicPr>
          <p:cNvPr id="7" name="Graphic 6" descr="Badge 4 with solid fill">
            <a:extLst>
              <a:ext uri="{FF2B5EF4-FFF2-40B4-BE49-F238E27FC236}">
                <a16:creationId xmlns:a16="http://schemas.microsoft.com/office/drawing/2014/main" id="{CCFA8C3E-A558-13C2-3769-0F9BF124A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096675" y="169068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09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F9103-C728-CCDE-18D6-893377CE1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B1719-9810-1B62-5BA1-A256F958F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23BEC-1A0A-1FC6-05FA-4934478A0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/>
          <a:lstStyle/>
          <a:p>
            <a:r>
              <a:rPr lang="en-US" dirty="0"/>
              <a:t>Public-key Encryption (2 weeks)</a:t>
            </a:r>
          </a:p>
          <a:p>
            <a:pPr lvl="1"/>
            <a:r>
              <a:rPr lang="en-US" dirty="0"/>
              <a:t>Diffie-Hellman key exchange</a:t>
            </a:r>
          </a:p>
          <a:p>
            <a:pPr lvl="1"/>
            <a:r>
              <a:rPr lang="en-US" dirty="0"/>
              <a:t>RSA </a:t>
            </a:r>
          </a:p>
          <a:p>
            <a:pPr lvl="1"/>
            <a:r>
              <a:rPr lang="en-US" dirty="0"/>
              <a:t>Quadratic </a:t>
            </a:r>
            <a:r>
              <a:rPr lang="en-US" dirty="0" err="1"/>
              <a:t>residuosity</a:t>
            </a:r>
            <a:endParaRPr lang="en-US" dirty="0"/>
          </a:p>
          <a:p>
            <a:pPr lvl="1"/>
            <a:r>
              <a:rPr lang="en-US" dirty="0"/>
              <a:t>Learning with errors</a:t>
            </a:r>
          </a:p>
          <a:p>
            <a:r>
              <a:rPr lang="en-US" dirty="0"/>
              <a:t>Digital Signature and Hash Function (1 week) </a:t>
            </a:r>
          </a:p>
          <a:p>
            <a:r>
              <a:rPr lang="en-US" dirty="0"/>
              <a:t>Secret Sharing (1 week)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endParaRPr lang="en-US" dirty="0"/>
          </a:p>
        </p:txBody>
      </p:sp>
      <p:pic>
        <p:nvPicPr>
          <p:cNvPr id="9" name="Graphic 8" descr="Badge 1 with solid fill">
            <a:extLst>
              <a:ext uri="{FF2B5EF4-FFF2-40B4-BE49-F238E27FC236}">
                <a16:creationId xmlns:a16="http://schemas.microsoft.com/office/drawing/2014/main" id="{B15C6C54-A5D1-3DA1-6017-82E4AA668B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96675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90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DA616-6EC3-AB9B-4B3B-4A92FA230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D7451-FCEF-5B07-A406-283287EE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D1AE7-E718-2A55-8AD9-E09A91B3D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2004"/>
          </a:xfrm>
        </p:spPr>
        <p:txBody>
          <a:bodyPr/>
          <a:lstStyle/>
          <a:p>
            <a:r>
              <a:rPr lang="en-US" dirty="0"/>
              <a:t>Homomorphic Encryption (1 week)</a:t>
            </a:r>
          </a:p>
          <a:p>
            <a:r>
              <a:rPr lang="en-US" dirty="0"/>
              <a:t>Zero Knowledge Proof (1 week)</a:t>
            </a:r>
          </a:p>
          <a:p>
            <a:r>
              <a:rPr lang="en-US" dirty="0"/>
              <a:t>Private Information Retrieval (1 week)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Applications (3 weeks, final presentation)</a:t>
            </a:r>
          </a:p>
          <a:p>
            <a:pPr lvl="1"/>
            <a:r>
              <a:rPr lang="en-US" dirty="0"/>
              <a:t>Anonymous commutation </a:t>
            </a:r>
          </a:p>
          <a:p>
            <a:pPr lvl="1"/>
            <a:r>
              <a:rPr lang="en-US" dirty="0"/>
              <a:t>LLM watermark </a:t>
            </a:r>
          </a:p>
          <a:p>
            <a:pPr lvl="1"/>
            <a:r>
              <a:rPr lang="en-US" dirty="0"/>
              <a:t>Multi-party computation and federal machine learning </a:t>
            </a:r>
          </a:p>
          <a:p>
            <a:pPr lvl="1"/>
            <a:r>
              <a:rPr lang="en-US" dirty="0"/>
              <a:t>Side-channel leakage mitigation</a:t>
            </a:r>
          </a:p>
          <a:p>
            <a:pPr lvl="1"/>
            <a:r>
              <a:rPr lang="en-US" dirty="0"/>
              <a:t>Trusted execution environment &amp; cryptography</a:t>
            </a:r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pPr lvl="3"/>
            <a:endParaRPr lang="en-US" dirty="0"/>
          </a:p>
          <a:p>
            <a:endParaRPr lang="en-US" dirty="0"/>
          </a:p>
        </p:txBody>
      </p:sp>
      <p:pic>
        <p:nvPicPr>
          <p:cNvPr id="4" name="Graphic 3" descr="Badge 3 with solid fill">
            <a:extLst>
              <a:ext uri="{FF2B5EF4-FFF2-40B4-BE49-F238E27FC236}">
                <a16:creationId xmlns:a16="http://schemas.microsoft.com/office/drawing/2014/main" id="{F6FCE00F-6746-1EC4-832F-DAA5A9D62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04910" y="4117976"/>
            <a:ext cx="914400" cy="914400"/>
          </a:xfrm>
          <a:prstGeom prst="rect">
            <a:avLst/>
          </a:prstGeom>
        </p:spPr>
      </p:pic>
      <p:pic>
        <p:nvPicPr>
          <p:cNvPr id="5" name="Graphic 4" descr="Badge with solid fill">
            <a:extLst>
              <a:ext uri="{FF2B5EF4-FFF2-40B4-BE49-F238E27FC236}">
                <a16:creationId xmlns:a16="http://schemas.microsoft.com/office/drawing/2014/main" id="{7AFB4E18-B2D9-E74F-1109-29343DCE39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04910" y="182562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918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976</TotalTime>
  <Words>1446</Words>
  <Application>Microsoft Office PowerPoint</Application>
  <PresentationFormat>Widescreen</PresentationFormat>
  <Paragraphs>244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American Typewriter</vt:lpstr>
      <vt:lpstr>Aptos</vt:lpstr>
      <vt:lpstr>Aptos Display</vt:lpstr>
      <vt:lpstr>Arial</vt:lpstr>
      <vt:lpstr>Calibri</vt:lpstr>
      <vt:lpstr>Cambria Math</vt:lpstr>
      <vt:lpstr>Wingdings</vt:lpstr>
      <vt:lpstr>Office Theme</vt:lpstr>
      <vt:lpstr>Purdue CS555: Cryptography Lecture 1 </vt:lpstr>
      <vt:lpstr>Course Staff Information</vt:lpstr>
      <vt:lpstr>Useful Books and Lecture Notes </vt:lpstr>
      <vt:lpstr>Administrivia </vt:lpstr>
      <vt:lpstr>Purdue CS555:  Cryptography        Primitives,         Toolkits,        Applications  and        Methodology</vt:lpstr>
      <vt:lpstr>False Impression of Crypto</vt:lpstr>
      <vt:lpstr>Syllabus </vt:lpstr>
      <vt:lpstr>Syllabus </vt:lpstr>
      <vt:lpstr>Syllabus </vt:lpstr>
      <vt:lpstr>High Level Picture of Crypto Research</vt:lpstr>
      <vt:lpstr>High Level Picture of Crypto Research</vt:lpstr>
      <vt:lpstr>High Level Picture of Crypto Research</vt:lpstr>
      <vt:lpstr>High Level Picture of Crypto Research</vt:lpstr>
      <vt:lpstr>Information Leakage  </vt:lpstr>
      <vt:lpstr>Privacy Concern</vt:lpstr>
      <vt:lpstr>Privacy Risk Quantification and Guarantees</vt:lpstr>
      <vt:lpstr>Privacy Risk Quantification and Guarantees</vt:lpstr>
      <vt:lpstr>Privacy Risk Quantification and Guarantees</vt:lpstr>
      <vt:lpstr>From Probability to Belief </vt:lpstr>
      <vt:lpstr>Perfect Secrecy</vt:lpstr>
      <vt:lpstr>Proof </vt:lpstr>
      <vt:lpstr>Proof </vt:lpstr>
      <vt:lpstr>Comments </vt:lpstr>
      <vt:lpstr>Two Types of Leakage</vt:lpstr>
      <vt:lpstr>Two Types of Leakage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Hanshen Xiao</dc:creator>
  <cp:lastModifiedBy>Justin He</cp:lastModifiedBy>
  <cp:revision>2</cp:revision>
  <dcterms:created xsi:type="dcterms:W3CDTF">2025-08-25T19:13:43Z</dcterms:created>
  <dcterms:modified xsi:type="dcterms:W3CDTF">2025-08-26T12:04:17Z</dcterms:modified>
</cp:coreProperties>
</file>