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5" r:id="rId4"/>
    <p:sldId id="257" r:id="rId5"/>
    <p:sldId id="263" r:id="rId6"/>
    <p:sldId id="258" r:id="rId7"/>
    <p:sldId id="261" r:id="rId8"/>
    <p:sldId id="262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7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FA0DF-CD28-4D70-B833-209A4DE9FBA5}" type="datetimeFigureOut">
              <a:rPr lang="de-CH" smtClean="0"/>
              <a:t>14.10.13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25D56-F62E-48A3-A7AC-57716FFBC4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017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3C0-0C09-4CFC-9583-55C43E69752B}" type="datetimeFigureOut">
              <a:rPr lang="de-CH" smtClean="0"/>
              <a:t>14.10.13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CCD0-FCDD-4F3C-8702-F1601F28EC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041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CCD0-FCDD-4F3C-8702-F1601F28EC4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0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0" y="3602038"/>
            <a:ext cx="12192000" cy="1655762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01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7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Rechteck 9"/>
          <p:cNvSpPr/>
          <p:nvPr userDrawn="1"/>
        </p:nvSpPr>
        <p:spPr>
          <a:xfrm>
            <a:off x="-3175" y="4562475"/>
            <a:ext cx="12192000" cy="1527175"/>
          </a:xfrm>
          <a:prstGeom prst="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24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1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22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899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14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9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EBC4-E1F1-43B7-BAE3-1FBA1497CC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4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kripken.github.io/ammo.js/examples/new/ammo.html" TargetMode="External"/><Relationship Id="rId4" Type="http://schemas.openxmlformats.org/officeDocument/2006/relationships/hyperlink" Target="http://creativejs.com/2013/08/take-a-drive-around-a-nuclear-wasteland/" TargetMode="External"/><Relationship Id="rId5" Type="http://schemas.openxmlformats.org/officeDocument/2006/relationships/hyperlink" Target="http://alteredqualia.com/xg/examples/animation_physics_lev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teppe.github.io/ammo.js-demo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Physik-Simulationen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de-CH" dirty="0" smtClean="0">
                <a:latin typeface="+mj-lt"/>
              </a:rPr>
              <a:t>Fabio </a:t>
            </a:r>
            <a:r>
              <a:rPr lang="de-CH" dirty="0" err="1" smtClean="0">
                <a:latin typeface="+mj-lt"/>
              </a:rPr>
              <a:t>Sulser</a:t>
            </a:r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Valentino </a:t>
            </a:r>
            <a:r>
              <a:rPr lang="de-CH" dirty="0" err="1" smtClean="0">
                <a:latin typeface="+mj-lt"/>
              </a:rPr>
              <a:t>Rugolo</a:t>
            </a:r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Manuel Kaufmann</a:t>
            </a:r>
            <a:endParaRPr lang="de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527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True </a:t>
            </a:r>
            <a:r>
              <a:rPr lang="de-CH" dirty="0" err="1" smtClean="0"/>
              <a:t>physics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Die Engine weiss nichts über die Welt der Grafik</a:t>
            </a:r>
          </a:p>
          <a:p>
            <a:endParaRPr lang="de-CH" dirty="0" smtClean="0"/>
          </a:p>
        </p:txBody>
      </p:sp>
      <p:pic>
        <p:nvPicPr>
          <p:cNvPr id="4" name="Grafik 3" descr="box2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9" y="3457580"/>
            <a:ext cx="7430785" cy="14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Box2D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Existiert seit 2006</a:t>
            </a:r>
          </a:p>
          <a:p>
            <a:r>
              <a:rPr lang="de-CH" dirty="0" smtClean="0"/>
              <a:t>Geschrieben in C++</a:t>
            </a:r>
          </a:p>
          <a:p>
            <a:r>
              <a:rPr lang="de-CH" dirty="0" smtClean="0"/>
              <a:t>Anwendung in </a:t>
            </a:r>
            <a:r>
              <a:rPr lang="de-CH" dirty="0" err="1" smtClean="0"/>
              <a:t>Angry</a:t>
            </a:r>
            <a:r>
              <a:rPr lang="de-CH" dirty="0" smtClean="0"/>
              <a:t> Birds, Crayon </a:t>
            </a:r>
            <a:r>
              <a:rPr lang="de-CH" dirty="0" err="1" smtClean="0"/>
              <a:t>Physics</a:t>
            </a:r>
            <a:r>
              <a:rPr lang="de-CH" dirty="0" smtClean="0"/>
              <a:t> etc.</a:t>
            </a:r>
          </a:p>
          <a:p>
            <a:r>
              <a:rPr lang="de-CH" dirty="0" smtClean="0"/>
              <a:t>+ sehr realistisch</a:t>
            </a:r>
          </a:p>
          <a:p>
            <a:r>
              <a:rPr lang="de-CH" dirty="0" smtClean="0"/>
              <a:t>- aufwändige Translationen der Koordinaten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510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 und Processing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JBox2D</a:t>
            </a:r>
          </a:p>
          <a:p>
            <a:pPr lvl="1"/>
            <a:r>
              <a:rPr lang="de-CH" dirty="0" smtClean="0"/>
              <a:t>Java-Port von Box2D</a:t>
            </a:r>
          </a:p>
          <a:p>
            <a:pPr lvl="1"/>
            <a:r>
              <a:rPr lang="de-CH" dirty="0" smtClean="0"/>
              <a:t>Kann direkt in Processing verwendet werden</a:t>
            </a:r>
          </a:p>
          <a:p>
            <a:r>
              <a:rPr lang="de-CH" dirty="0" err="1" smtClean="0"/>
              <a:t>PBox</a:t>
            </a:r>
            <a:endParaRPr lang="de-CH" dirty="0" smtClean="0"/>
          </a:p>
          <a:p>
            <a:pPr lvl="1"/>
            <a:r>
              <a:rPr lang="de-CH" dirty="0" err="1" smtClean="0"/>
              <a:t>Zwischenlayer</a:t>
            </a:r>
            <a:r>
              <a:rPr lang="de-CH" dirty="0" smtClean="0"/>
              <a:t>, welcher oft gebrauchte Funktionen vereinfacht</a:t>
            </a:r>
          </a:p>
          <a:p>
            <a:pPr lvl="1"/>
            <a:r>
              <a:rPr lang="de-CH" dirty="0" smtClean="0"/>
              <a:t>Kein Processing-Wrapper!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5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Pseudocode generell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SETUP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DRAW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forces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apply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forces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(F = M*A)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calculate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positions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draw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2309786" y="3357562"/>
            <a:ext cx="442915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309786" y="3856040"/>
            <a:ext cx="685804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309786" y="4356106"/>
            <a:ext cx="4929222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Pseudocode neu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SETUP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all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translate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pixel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DRAW</a:t>
            </a: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ask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objects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are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translate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box2d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pixel</a:t>
            </a:r>
            <a:r>
              <a:rPr lang="de-CH" sz="27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world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de-CH" sz="2700" dirty="0" err="1">
                <a:latin typeface="Consolas" pitchFamily="49" charset="0"/>
                <a:cs typeface="Consolas" pitchFamily="49" charset="0"/>
              </a:rPr>
              <a:t>draw</a:t>
            </a:r>
            <a:endParaRPr lang="de-CH" sz="27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CH" sz="2700" dirty="0">
                <a:latin typeface="Consolas" pitchFamily="49" charset="0"/>
                <a:cs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557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Wichtige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255713" algn="l"/>
              </a:tabLst>
            </a:pPr>
            <a:r>
              <a:rPr lang="de-CH" sz="2500" dirty="0"/>
              <a:t>World:	Verwaltet die Simulation.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Body:	Ist ein „</a:t>
            </a:r>
            <a:r>
              <a:rPr lang="de-CH" sz="2500" dirty="0" err="1"/>
              <a:t>primary</a:t>
            </a:r>
            <a:r>
              <a:rPr lang="de-CH" sz="2500" dirty="0"/>
              <a:t> </a:t>
            </a:r>
            <a:r>
              <a:rPr lang="de-CH" sz="2500" dirty="0" err="1"/>
              <a:t>element</a:t>
            </a:r>
            <a:r>
              <a:rPr lang="de-CH" sz="2500" dirty="0"/>
              <a:t>“ mit einem Ort und einer Geschwindigkeit.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Shape:	Verwaltet die Kollisionsgeometrie eines Objekts und verleiht einem Objekt Masse.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 err="1"/>
              <a:t>Fixture</a:t>
            </a:r>
            <a:r>
              <a:rPr lang="de-CH" sz="2500" dirty="0"/>
              <a:t>:	Verbindet ein Shape mit einem Body und bestimmt Eigenschaften wie Dichte, </a:t>
            </a:r>
            <a:r>
              <a:rPr lang="de-CH" sz="2500" dirty="0" err="1"/>
              <a:t>Elastitzität</a:t>
            </a:r>
            <a:r>
              <a:rPr lang="de-CH" sz="2500" dirty="0"/>
              <a:t> etc.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de-CH" sz="2500" dirty="0"/>
              <a:t>Joint:	Agiert als Verbindung zweier Bodys oder einem Body und der World. </a:t>
            </a:r>
          </a:p>
        </p:txBody>
      </p:sp>
    </p:spTree>
    <p:extLst>
      <p:ext uri="{BB962C8B-B14F-4D97-AF65-F5344CB8AC3E}">
        <p14:creationId xmlns:p14="http://schemas.microsoft.com/office/powerpoint/2010/main" val="17880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Grundlagen</a:t>
            </a:r>
            <a:endParaRPr lang="de-CH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56" y="2000241"/>
            <a:ext cx="5715040" cy="288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4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Typen von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/>
              <a:t>Dynamic	Ein voll simulierter Körper. Kann sich bewegen, kollidieren und reagiert auf Kräfte.</a:t>
            </a:r>
          </a:p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 err="1"/>
              <a:t>Static</a:t>
            </a:r>
            <a:r>
              <a:rPr lang="de-CH" sz="2700" dirty="0"/>
              <a:t>	Gleich wie ein dynamischer Körper, ist aber nicht fähig sich zu bewegen.</a:t>
            </a:r>
          </a:p>
          <a:p>
            <a:pPr marL="2154238" indent="-2154238">
              <a:buNone/>
              <a:tabLst>
                <a:tab pos="2154238" algn="l"/>
              </a:tabLst>
            </a:pPr>
            <a:r>
              <a:rPr lang="de-CH" sz="2700" dirty="0" err="1"/>
              <a:t>Kinematic</a:t>
            </a:r>
            <a:r>
              <a:rPr lang="de-CH" sz="2700" dirty="0"/>
              <a:t>	Kann manuell verschoben werden, kollidiert aber nur mit dynamischen Körpern.</a:t>
            </a:r>
          </a:p>
          <a:p>
            <a:pPr marL="2154238" indent="-2154238">
              <a:buNone/>
              <a:tabLst>
                <a:tab pos="2154238" algn="l"/>
              </a:tabLst>
            </a:pPr>
            <a:endParaRPr lang="de-CH" sz="2700" dirty="0"/>
          </a:p>
          <a:p>
            <a:pPr marL="0" indent="0">
              <a:buNone/>
            </a:pPr>
            <a:r>
              <a:rPr lang="de-CH" sz="2700" dirty="0"/>
              <a:t>Grundsätzlich existiert ein Body an sich physisch noch nicht. Um Masse zu erhalten, muss ein Shape mit ihm assoziiert werden.</a:t>
            </a:r>
          </a:p>
        </p:txBody>
      </p:sp>
    </p:spTree>
    <p:extLst>
      <p:ext uri="{BB962C8B-B14F-4D97-AF65-F5344CB8AC3E}">
        <p14:creationId xmlns:p14="http://schemas.microsoft.com/office/powerpoint/2010/main" val="187052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Box2D: Beispielsketch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56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Ammo.js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Physik-Simulation im Web mit JavaScript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23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latin typeface="+mj-lt"/>
              </a:rPr>
              <a:t>Einstieg (Manuel)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 Definition, grundlegende Konzepte, Beispiele mit Processing</a:t>
            </a: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Libraries für Physik-Simulationen (Valentino)</a:t>
            </a:r>
          </a:p>
          <a:p>
            <a:pPr marL="0" lvl="0" indent="0">
              <a:buNone/>
            </a:pPr>
            <a:r>
              <a:rPr lang="de-CH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 </a:t>
            </a:r>
            <a:r>
              <a:rPr lang="de-CH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Die Box2D-Library</a:t>
            </a:r>
            <a:endParaRPr lang="de-CH" dirty="0" smtClean="0">
              <a:latin typeface="+mj-lt"/>
            </a:endParaRP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Physik-Simulationen im Web (Fabio)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 Ammo.js</a:t>
            </a:r>
          </a:p>
          <a:p>
            <a:pPr marL="0" indent="0">
              <a:buNone/>
            </a:pPr>
            <a:endParaRPr lang="de-CH" dirty="0" smtClean="0">
              <a:latin typeface="+mj-lt"/>
            </a:endParaRPr>
          </a:p>
          <a:p>
            <a:pPr marL="0" indent="0">
              <a:buNone/>
            </a:pPr>
            <a:endParaRPr lang="de-CH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35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Emscripted</a:t>
            </a:r>
            <a:r>
              <a:rPr lang="en-US" dirty="0" smtClean="0"/>
              <a:t> </a:t>
            </a:r>
            <a:r>
              <a:rPr lang="en-US" dirty="0" err="1" smtClean="0"/>
              <a:t>Physik</a:t>
            </a:r>
            <a:r>
              <a:rPr lang="en-US" dirty="0" smtClean="0"/>
              <a:t>-Library </a:t>
            </a:r>
            <a:r>
              <a:rPr lang="en-US" dirty="0" smtClean="0"/>
              <a:t>C</a:t>
            </a:r>
            <a:r>
              <a:rPr lang="en-US" dirty="0" smtClean="0"/>
              <a:t>++ (</a:t>
            </a:r>
            <a:r>
              <a:rPr lang="en-US" dirty="0" smtClean="0"/>
              <a:t>Bullet Physics)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Javascript-Optimierung</a:t>
            </a:r>
            <a:endParaRPr lang="en-US" dirty="0" smtClean="0"/>
          </a:p>
          <a:p>
            <a:r>
              <a:rPr lang="en-US" dirty="0" smtClean="0"/>
              <a:t>~23’000 </a:t>
            </a:r>
            <a:r>
              <a:rPr lang="en-US" dirty="0" err="1"/>
              <a:t>Z</a:t>
            </a:r>
            <a:r>
              <a:rPr lang="en-US" dirty="0" err="1" smtClean="0"/>
              <a:t>eilen</a:t>
            </a:r>
            <a:endParaRPr lang="en-US" dirty="0" smtClean="0"/>
          </a:p>
          <a:p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umgebung</a:t>
            </a:r>
            <a:endParaRPr lang="en-US" dirty="0" smtClean="0"/>
          </a:p>
          <a:p>
            <a:r>
              <a:rPr lang="en-US" dirty="0" err="1" smtClean="0"/>
              <a:t>Verwendung</a:t>
            </a:r>
            <a:r>
              <a:rPr lang="en-US" dirty="0" smtClean="0"/>
              <a:t> von Bullet Physics</a:t>
            </a:r>
            <a:endParaRPr lang="en-US" dirty="0" smtClean="0"/>
          </a:p>
          <a:p>
            <a:pPr lvl="1"/>
            <a:r>
              <a:rPr lang="en-US" dirty="0" err="1" smtClean="0"/>
              <a:t>Spiele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GTA 4/5</a:t>
            </a:r>
          </a:p>
          <a:p>
            <a:pPr lvl="2"/>
            <a:r>
              <a:rPr lang="en-US" dirty="0" smtClean="0"/>
              <a:t>Toy Story 3</a:t>
            </a:r>
          </a:p>
          <a:p>
            <a:pPr lvl="1"/>
            <a:r>
              <a:rPr lang="en-US" dirty="0" err="1" smtClean="0"/>
              <a:t>Filme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Hangover</a:t>
            </a:r>
          </a:p>
          <a:p>
            <a:pPr lvl="2"/>
            <a:r>
              <a:rPr lang="en-US" dirty="0" smtClean="0"/>
              <a:t>Sherlock Holmes</a:t>
            </a:r>
          </a:p>
          <a:p>
            <a:pPr lvl="1"/>
            <a:r>
              <a:rPr lang="en-US" dirty="0" smtClean="0"/>
              <a:t>Tools:</a:t>
            </a:r>
          </a:p>
          <a:p>
            <a:pPr lvl="2"/>
            <a:r>
              <a:rPr lang="en-US" dirty="0" smtClean="0"/>
              <a:t>Blender</a:t>
            </a:r>
          </a:p>
          <a:p>
            <a:pPr lvl="2"/>
            <a:r>
              <a:rPr lang="en-US" dirty="0" smtClean="0"/>
              <a:t>Cinema 4D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96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Library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Eingebaute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endParaRPr lang="en-US" dirty="0" smtClean="0"/>
          </a:p>
          <a:p>
            <a:r>
              <a:rPr lang="en-US" dirty="0" err="1" smtClean="0"/>
              <a:t>Benutzerdefinierte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endParaRPr lang="en-US" dirty="0" smtClean="0"/>
          </a:p>
          <a:p>
            <a:r>
              <a:rPr lang="en-US" dirty="0" err="1" smtClean="0"/>
              <a:t>Kollisionsdetektion</a:t>
            </a:r>
            <a:endParaRPr lang="en-US" dirty="0" smtClean="0"/>
          </a:p>
          <a:p>
            <a:r>
              <a:rPr lang="en-US" dirty="0" err="1" smtClean="0"/>
              <a:t>Fahrzeug</a:t>
            </a:r>
            <a:r>
              <a:rPr lang="en-US" dirty="0" smtClean="0"/>
              <a:t>-System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75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Ammo</a:t>
            </a:r>
            <a:r>
              <a:rPr lang="de-DE" dirty="0" smtClean="0"/>
              <a:t> speichert keine Objekte. Muss selbst gemacht werden. Bei jedem Rendern aktuelle Objektkoordinaten berechnen</a:t>
            </a:r>
          </a:p>
          <a:p>
            <a:r>
              <a:rPr lang="de-DE" dirty="0" smtClean="0"/>
              <a:t>Neue Objekte zu erstellen sehr Aufwändig, jedoch </a:t>
            </a:r>
            <a:r>
              <a:rPr lang="de-DE" dirty="0" err="1" smtClean="0"/>
              <a:t>grosse</a:t>
            </a:r>
            <a:r>
              <a:rPr lang="de-DE" dirty="0" smtClean="0"/>
              <a:t> Details möglich.</a:t>
            </a:r>
          </a:p>
          <a:p>
            <a:r>
              <a:rPr lang="de-DE" dirty="0" smtClean="0"/>
              <a:t>Keine Kollisionsevents</a:t>
            </a:r>
          </a:p>
          <a:p>
            <a:r>
              <a:rPr lang="de-DE" dirty="0" smtClean="0"/>
              <a:t>Gespeicherte Kontakte auslesen, beinhalten Objekte und </a:t>
            </a:r>
            <a:r>
              <a:rPr lang="de-DE" dirty="0"/>
              <a:t>P</a:t>
            </a:r>
            <a:r>
              <a:rPr lang="de-DE" dirty="0" smtClean="0"/>
              <a:t>osition.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33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Javascript</a:t>
            </a:r>
            <a:r>
              <a:rPr lang="de-DE" dirty="0" smtClean="0"/>
              <a:t> Bibliothek zum erstellen und darstellen von 3D-Objekten</a:t>
            </a:r>
          </a:p>
          <a:p>
            <a:r>
              <a:rPr lang="de-DE" dirty="0" smtClean="0"/>
              <a:t>Veröffentlichung 2010, Anfänge 2000</a:t>
            </a:r>
          </a:p>
          <a:p>
            <a:r>
              <a:rPr lang="de-DE" dirty="0" smtClean="0"/>
              <a:t>Material, Kameraperspektive, Licht, Objekte</a:t>
            </a:r>
          </a:p>
          <a:p>
            <a:r>
              <a:rPr lang="de-DE" dirty="0" smtClean="0"/>
              <a:t>HTML 5, </a:t>
            </a:r>
            <a:r>
              <a:rPr lang="de-DE" dirty="0" err="1" smtClean="0"/>
              <a:t>WebGL</a:t>
            </a:r>
            <a:r>
              <a:rPr lang="de-DE" dirty="0" smtClean="0"/>
              <a:t>, SVG(skalierbare Vektorgraphiken)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3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HTML: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canvas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viewport</a:t>
            </a:r>
            <a:r>
              <a:rPr lang="de-DE" dirty="0"/>
              <a:t>" width</a:t>
            </a:r>
            <a:r>
              <a:rPr lang="de-DE" dirty="0" smtClean="0"/>
              <a:t>=“x" </a:t>
            </a:r>
            <a:r>
              <a:rPr lang="de-DE" dirty="0"/>
              <a:t>height</a:t>
            </a:r>
            <a:r>
              <a:rPr lang="de-DE" dirty="0" smtClean="0"/>
              <a:t>=“</a:t>
            </a:r>
            <a:r>
              <a:rPr lang="de-DE" dirty="0" err="1" smtClean="0"/>
              <a:t>y</a:t>
            </a:r>
            <a:r>
              <a:rPr lang="de-DE" dirty="0" smtClean="0"/>
              <a:t>"</a:t>
            </a:r>
            <a:r>
              <a:rPr lang="de-DE" dirty="0"/>
              <a:t>&gt;&lt;/</a:t>
            </a:r>
            <a:r>
              <a:rPr lang="de-DE" dirty="0" err="1"/>
              <a:t>canvas</a:t>
            </a:r>
            <a:r>
              <a:rPr lang="de-DE" dirty="0"/>
              <a:t>&gt;</a:t>
            </a:r>
          </a:p>
          <a:p>
            <a:r>
              <a:rPr lang="de-DE" dirty="0" err="1" smtClean="0"/>
              <a:t>Javascript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renderer</a:t>
            </a:r>
            <a:r>
              <a:rPr lang="de-DE" dirty="0"/>
              <a:t> = new </a:t>
            </a:r>
            <a:r>
              <a:rPr lang="de-DE" dirty="0" err="1"/>
              <a:t>THREE.CanvasRenderer</a:t>
            </a:r>
            <a:r>
              <a:rPr lang="de-DE" dirty="0"/>
              <a:t>({ </a:t>
            </a:r>
            <a:r>
              <a:rPr lang="de-DE" dirty="0" err="1"/>
              <a:t>canvas</a:t>
            </a:r>
            <a:r>
              <a:rPr lang="de-DE" dirty="0"/>
              <a:t>: </a:t>
            </a:r>
            <a:r>
              <a:rPr lang="de-DE" dirty="0" err="1"/>
              <a:t>viewport</a:t>
            </a:r>
            <a:r>
              <a:rPr lang="de-DE" dirty="0"/>
              <a:t> })</a:t>
            </a:r>
            <a:r>
              <a:rPr lang="de-DE" dirty="0" smtClean="0"/>
              <a:t>,</a:t>
            </a:r>
            <a:endParaRPr lang="de-DE" dirty="0"/>
          </a:p>
          <a:p>
            <a:pPr lvl="1"/>
            <a:r>
              <a:rPr lang="de-DE" dirty="0" smtClean="0"/>
              <a:t>    </a:t>
            </a:r>
            <a:endParaRPr lang="de-DE" dirty="0"/>
          </a:p>
          <a:p>
            <a:pPr lvl="1"/>
            <a:r>
              <a:rPr lang="de-DE" dirty="0" err="1" smtClean="0"/>
              <a:t>scene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THREE.Scene</a:t>
            </a:r>
            <a:r>
              <a:rPr lang="de-DE" dirty="0"/>
              <a:t>, // Create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THREE.PerspectiveCamera</a:t>
            </a:r>
            <a:r>
              <a:rPr lang="de-DE" dirty="0"/>
              <a:t>( 35, 1, 1, 1000 </a:t>
            </a:r>
            <a:r>
              <a:rPr lang="de-DE" dirty="0" smtClean="0"/>
              <a:t>),</a:t>
            </a:r>
          </a:p>
          <a:p>
            <a:pPr lvl="1"/>
            <a:r>
              <a:rPr lang="de-DE" dirty="0" err="1"/>
              <a:t>camera.position.set</a:t>
            </a:r>
            <a:r>
              <a:rPr lang="de-DE" dirty="0"/>
              <a:t>( -10, 30, -200 );</a:t>
            </a:r>
          </a:p>
          <a:p>
            <a:pPr lvl="1"/>
            <a:r>
              <a:rPr lang="de-DE" dirty="0" err="1" smtClean="0"/>
              <a:t>camera.lookAt</a:t>
            </a:r>
            <a:r>
              <a:rPr lang="de-DE" dirty="0"/>
              <a:t>( </a:t>
            </a:r>
            <a:r>
              <a:rPr lang="de-DE" dirty="0" err="1"/>
              <a:t>scene.position</a:t>
            </a:r>
            <a:r>
              <a:rPr lang="de-DE" dirty="0"/>
              <a:t> ); // Look </a:t>
            </a:r>
            <a:r>
              <a:rPr lang="de-DE" dirty="0" err="1"/>
              <a:t>at</a:t>
            </a:r>
            <a:r>
              <a:rPr lang="de-DE" dirty="0"/>
              <a:t> the </a:t>
            </a:r>
            <a:r>
              <a:rPr lang="de-DE" dirty="0" err="1"/>
              <a:t>center</a:t>
            </a:r>
            <a:r>
              <a:rPr lang="de-DE" dirty="0"/>
              <a:t> of the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camera</a:t>
            </a:r>
            <a:r>
              <a:rPr lang="de-DE" dirty="0"/>
              <a:t> )</a:t>
            </a:r>
            <a:r>
              <a:rPr lang="de-DE" dirty="0" smtClean="0"/>
              <a:t>;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ambientLight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THREE.AmbientLight</a:t>
            </a:r>
            <a:r>
              <a:rPr lang="de-DE" dirty="0"/>
              <a:t>( 0x555555 );</a:t>
            </a:r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ambientLight</a:t>
            </a:r>
            <a:r>
              <a:rPr lang="de-DE" dirty="0"/>
              <a:t> )</a:t>
            </a:r>
            <a:r>
              <a:rPr lang="de-DE" dirty="0" smtClean="0"/>
              <a:t>;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directionalLight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THREE.DirectionalLight</a:t>
            </a:r>
            <a:r>
              <a:rPr lang="de-DE" dirty="0"/>
              <a:t>( 0xffffff );</a:t>
            </a:r>
          </a:p>
          <a:p>
            <a:pPr lvl="1"/>
            <a:r>
              <a:rPr lang="de-DE" dirty="0" err="1" smtClean="0"/>
              <a:t>directionalLight.position.set</a:t>
            </a:r>
            <a:r>
              <a:rPr lang="de-DE" dirty="0"/>
              <a:t>( -.5, .5, -1.5 ).</a:t>
            </a:r>
            <a:r>
              <a:rPr lang="de-DE" dirty="0" err="1"/>
              <a:t>normalize</a:t>
            </a:r>
            <a:r>
              <a:rPr lang="de-DE" dirty="0"/>
              <a:t>();</a:t>
            </a:r>
          </a:p>
          <a:p>
            <a:pPr lvl="1"/>
            <a:r>
              <a:rPr lang="de-DE" dirty="0" err="1" smtClean="0"/>
              <a:t>scene.add</a:t>
            </a:r>
            <a:r>
              <a:rPr lang="de-DE" dirty="0"/>
              <a:t>( </a:t>
            </a:r>
            <a:r>
              <a:rPr lang="de-DE" dirty="0" err="1"/>
              <a:t>directionalLight</a:t>
            </a:r>
            <a:r>
              <a:rPr lang="de-DE" dirty="0"/>
              <a:t> );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582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Schwer zu erstellen</a:t>
            </a:r>
          </a:p>
          <a:p>
            <a:r>
              <a:rPr lang="de-DE" dirty="0" smtClean="0"/>
              <a:t>Positionierung: an Position oder relativ zu anderem Objekt.</a:t>
            </a:r>
          </a:p>
          <a:p>
            <a:r>
              <a:rPr lang="de-DE" dirty="0" smtClean="0"/>
              <a:t>BSP relativ: Scharnier zwischen Objekte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76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 </a:t>
            </a:r>
            <a:r>
              <a:rPr lang="de-DE" dirty="0" smtClean="0"/>
              <a:t>erstellen in </a:t>
            </a:r>
            <a:r>
              <a:rPr lang="de-DE" dirty="0" err="1" smtClean="0"/>
              <a:t>Three</a:t>
            </a:r>
            <a:r>
              <a:rPr lang="de-DE" dirty="0" err="1" smtClean="0"/>
              <a:t>.js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Kugel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ball_geometry</a:t>
            </a:r>
            <a:r>
              <a:rPr lang="de-DE" dirty="0"/>
              <a:t> = new </a:t>
            </a:r>
            <a:r>
              <a:rPr lang="de-DE" dirty="0" err="1"/>
              <a:t>THREE.SphereGeometry</a:t>
            </a:r>
            <a:r>
              <a:rPr lang="de-DE" dirty="0"/>
              <a:t>( 3 ), // 3 is radius</a:t>
            </a:r>
          </a:p>
          <a:p>
            <a:r>
              <a:rPr lang="de-DE" dirty="0" err="1"/>
              <a:t>ball_material</a:t>
            </a:r>
            <a:r>
              <a:rPr lang="de-DE" dirty="0"/>
              <a:t> 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0x0000ff,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}), // </a:t>
            </a:r>
            <a:r>
              <a:rPr lang="de-DE" dirty="0" err="1"/>
              <a:t>color</a:t>
            </a:r>
            <a:r>
              <a:rPr lang="de-DE" dirty="0"/>
              <a:t> ball (</a:t>
            </a:r>
            <a:r>
              <a:rPr lang="de-DE" dirty="0" err="1"/>
              <a:t>blue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ball = new </a:t>
            </a:r>
            <a:r>
              <a:rPr lang="de-DE" dirty="0" err="1" smtClean="0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, </a:t>
            </a:r>
            <a:r>
              <a:rPr lang="de-DE" dirty="0" err="1"/>
              <a:t>ball_material</a:t>
            </a:r>
            <a:r>
              <a:rPr lang="de-DE" dirty="0"/>
              <a:t> );</a:t>
            </a:r>
          </a:p>
          <a:p>
            <a:r>
              <a:rPr lang="de-DE" dirty="0"/>
              <a:t>ball = new </a:t>
            </a:r>
            <a:r>
              <a:rPr lang="de-DE" dirty="0" err="1"/>
              <a:t>THREE.Mesh</a:t>
            </a:r>
            <a:r>
              <a:rPr lang="de-DE" dirty="0"/>
              <a:t>( </a:t>
            </a:r>
            <a:r>
              <a:rPr lang="de-DE" dirty="0" err="1"/>
              <a:t>ball_geometry</a:t>
            </a:r>
            <a:r>
              <a:rPr lang="de-DE" dirty="0"/>
              <a:t> );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/>
              <a:t>ball.position.y</a:t>
            </a:r>
            <a:r>
              <a:rPr lang="de-DE" dirty="0"/>
              <a:t> = 50;</a:t>
            </a:r>
          </a:p>
          <a:p>
            <a:r>
              <a:rPr lang="de-DE" dirty="0" err="1" smtClean="0"/>
              <a:t>ball.position.x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Math.random</a:t>
            </a:r>
            <a:r>
              <a:rPr lang="de-DE" dirty="0"/>
              <a:t>() * 40 - 20; // Random </a:t>
            </a:r>
            <a:r>
              <a:rPr lang="de-DE" dirty="0" err="1"/>
              <a:t>positon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-20 </a:t>
            </a:r>
            <a:r>
              <a:rPr lang="de-DE" dirty="0" err="1"/>
              <a:t>and</a:t>
            </a:r>
            <a:r>
              <a:rPr lang="de-DE" dirty="0"/>
              <a:t> 20</a:t>
            </a:r>
          </a:p>
          <a:p>
            <a:r>
              <a:rPr lang="de-DE" dirty="0" err="1" smtClean="0"/>
              <a:t>ball.useQuaternion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true</a:t>
            </a:r>
            <a:r>
              <a:rPr lang="de-DE" dirty="0"/>
              <a:t>; // </a:t>
            </a:r>
            <a:r>
              <a:rPr lang="de-DE" dirty="0" err="1" smtClean="0"/>
              <a:t>Lets</a:t>
            </a:r>
            <a:r>
              <a:rPr lang="de-DE" dirty="0" smtClean="0"/>
              <a:t> ball </a:t>
            </a:r>
            <a:r>
              <a:rPr lang="de-DE" dirty="0" err="1" smtClean="0"/>
              <a:t>rotate</a:t>
            </a:r>
            <a:endParaRPr lang="de-DE" dirty="0"/>
          </a:p>
          <a:p>
            <a:r>
              <a:rPr lang="de-DE" dirty="0" err="1" smtClean="0"/>
              <a:t>scene.add</a:t>
            </a:r>
            <a:r>
              <a:rPr lang="de-DE" dirty="0"/>
              <a:t>( ball );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Balken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/>
              <a:t>ramp_geometry</a:t>
            </a:r>
            <a:r>
              <a:rPr lang="de-DE" dirty="0"/>
              <a:t>= new </a:t>
            </a:r>
            <a:r>
              <a:rPr lang="de-DE" dirty="0" err="1"/>
              <a:t>THREE.CubeGeometry</a:t>
            </a:r>
            <a:r>
              <a:rPr lang="de-DE" dirty="0"/>
              <a:t>( 50, 2, 10 ), </a:t>
            </a:r>
            <a:r>
              <a:rPr lang="de-DE" dirty="0" smtClean="0"/>
              <a:t>//</a:t>
            </a:r>
            <a:r>
              <a:rPr lang="de-DE" dirty="0" err="1" smtClean="0"/>
              <a:t>x,y,z</a:t>
            </a:r>
            <a:endParaRPr lang="de-DE" dirty="0"/>
          </a:p>
          <a:p>
            <a:r>
              <a:rPr lang="de-DE" dirty="0" err="1" smtClean="0"/>
              <a:t>material_red</a:t>
            </a:r>
            <a:r>
              <a:rPr lang="de-DE" dirty="0" smtClean="0"/>
              <a:t> </a:t>
            </a:r>
            <a:r>
              <a:rPr lang="de-DE" dirty="0"/>
              <a:t>= new </a:t>
            </a:r>
            <a:r>
              <a:rPr lang="de-DE" dirty="0" err="1"/>
              <a:t>THREE.MeshLambertMaterial</a:t>
            </a:r>
            <a:r>
              <a:rPr lang="de-DE" dirty="0"/>
              <a:t>({ </a:t>
            </a:r>
            <a:r>
              <a:rPr lang="de-DE" dirty="0" err="1"/>
              <a:t>color</a:t>
            </a:r>
            <a:r>
              <a:rPr lang="de-DE" dirty="0"/>
              <a:t>: 0xdd0000, </a:t>
            </a:r>
            <a:r>
              <a:rPr lang="de-DE" dirty="0" err="1"/>
              <a:t>overdraw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 })</a:t>
            </a:r>
            <a:r>
              <a:rPr lang="de-DE" dirty="0" smtClean="0"/>
              <a:t>,</a:t>
            </a:r>
          </a:p>
          <a:p>
            <a:r>
              <a:rPr lang="de-DE" dirty="0"/>
              <a:t> </a:t>
            </a:r>
            <a:r>
              <a:rPr lang="de-DE" dirty="0" err="1" smtClean="0"/>
              <a:t>scene.add</a:t>
            </a:r>
            <a:r>
              <a:rPr lang="de-DE" dirty="0"/>
              <a:t>( ramp_1 )</a:t>
            </a:r>
            <a:r>
              <a:rPr lang="de-DE" dirty="0" smtClean="0"/>
              <a:t>;</a:t>
            </a:r>
          </a:p>
          <a:p>
            <a:endParaRPr lang="de-DE" dirty="0" smtClean="0"/>
          </a:p>
          <a:p>
            <a:r>
              <a:rPr lang="en-US" dirty="0"/>
              <a:t>ramp_1.position.x = -20;</a:t>
            </a:r>
          </a:p>
          <a:p>
            <a:r>
              <a:rPr lang="en-US" dirty="0" smtClean="0"/>
              <a:t>ramp_1</a:t>
            </a:r>
            <a:r>
              <a:rPr lang="en-US" dirty="0"/>
              <a:t>.position.y = 25;</a:t>
            </a:r>
          </a:p>
          <a:p>
            <a:r>
              <a:rPr lang="en-US" dirty="0" smtClean="0"/>
              <a:t>ramp_1</a:t>
            </a:r>
            <a:r>
              <a:rPr lang="en-US" dirty="0"/>
              <a:t>.rotation.z = -</a:t>
            </a:r>
            <a:r>
              <a:rPr lang="en-US" dirty="0" err="1"/>
              <a:t>Math.PI</a:t>
            </a:r>
            <a:r>
              <a:rPr lang="en-US" dirty="0"/>
              <a:t> / 28;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6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Ammo.js</a:t>
            </a:r>
            <a:r>
              <a:rPr lang="de-DE" dirty="0" smtClean="0"/>
              <a:t> </a:t>
            </a:r>
            <a:r>
              <a:rPr lang="de-DE" dirty="0" err="1" smtClean="0"/>
              <a:t>Obekte</a:t>
            </a:r>
            <a:r>
              <a:rPr lang="de-DE" dirty="0" smtClean="0"/>
              <a:t> erstellen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3676" y="1560892"/>
            <a:ext cx="10861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collisionConfiguration</a:t>
            </a:r>
            <a:r>
              <a:rPr lang="de-DE" dirty="0"/>
              <a:t> = new </a:t>
            </a:r>
            <a:r>
              <a:rPr lang="de-DE" dirty="0" err="1"/>
              <a:t>Ammo.btDefaultCollisionConfiguration</a:t>
            </a:r>
            <a:r>
              <a:rPr lang="de-DE" dirty="0"/>
              <a:t>;</a:t>
            </a:r>
          </a:p>
          <a:p>
            <a:r>
              <a:rPr lang="de-DE" dirty="0"/>
              <a:t> world = </a:t>
            </a:r>
          </a:p>
          <a:p>
            <a:r>
              <a:rPr lang="de-DE" dirty="0"/>
              <a:t>      new </a:t>
            </a:r>
            <a:r>
              <a:rPr lang="de-DE" dirty="0" err="1"/>
              <a:t>Ammo.btDiscreteDynamicsWorld</a:t>
            </a:r>
            <a:r>
              <a:rPr lang="de-DE" dirty="0"/>
              <a:t>(</a:t>
            </a:r>
          </a:p>
          <a:p>
            <a:r>
              <a:rPr lang="de-DE" dirty="0"/>
              <a:t>         	new </a:t>
            </a:r>
            <a:r>
              <a:rPr lang="de-DE" dirty="0" err="1"/>
              <a:t>Ammo.btCollisionDispatcher</a:t>
            </a:r>
            <a:r>
              <a:rPr lang="de-DE" dirty="0"/>
              <a:t>( </a:t>
            </a:r>
            <a:r>
              <a:rPr lang="de-DE" dirty="0" err="1"/>
              <a:t>collisionConfiguration</a:t>
            </a:r>
            <a:r>
              <a:rPr lang="de-DE" dirty="0"/>
              <a:t> ), </a:t>
            </a:r>
          </a:p>
          <a:p>
            <a:r>
              <a:rPr lang="de-DE" dirty="0"/>
              <a:t>		// </a:t>
            </a:r>
            <a:r>
              <a:rPr lang="de-DE" dirty="0" smtClean="0"/>
              <a:t>Disponent für Kollisionshandling</a:t>
            </a:r>
            <a:endParaRPr lang="de-DE" dirty="0"/>
          </a:p>
          <a:p>
            <a:r>
              <a:rPr lang="de-DE" dirty="0"/>
              <a:t>         	new </a:t>
            </a:r>
            <a:r>
              <a:rPr lang="de-DE" dirty="0" err="1"/>
              <a:t>Ammo.btDbvtBroadphase</a:t>
            </a:r>
            <a:r>
              <a:rPr lang="de-DE" dirty="0"/>
              <a:t>, </a:t>
            </a:r>
          </a:p>
          <a:p>
            <a:r>
              <a:rPr lang="de-DE" dirty="0"/>
              <a:t>		// </a:t>
            </a:r>
            <a:r>
              <a:rPr lang="de-DE" dirty="0" err="1" smtClean="0"/>
              <a:t>Überlagerungs</a:t>
            </a:r>
            <a:r>
              <a:rPr lang="de-DE" dirty="0" smtClean="0"/>
              <a:t> Überprüfung</a:t>
            </a:r>
            <a:endParaRPr lang="de-DE" dirty="0"/>
          </a:p>
          <a:p>
            <a:r>
              <a:rPr lang="de-DE" dirty="0"/>
              <a:t>         	new </a:t>
            </a:r>
            <a:r>
              <a:rPr lang="de-DE" dirty="0" err="1"/>
              <a:t>Ammo.btSequentialImpulseConstraintSolver</a:t>
            </a:r>
            <a:r>
              <a:rPr lang="de-DE" dirty="0"/>
              <a:t>, </a:t>
            </a:r>
          </a:p>
          <a:p>
            <a:r>
              <a:rPr lang="de-DE" dirty="0"/>
              <a:t>		// </a:t>
            </a:r>
            <a:r>
              <a:rPr lang="de-DE" dirty="0" err="1" smtClean="0"/>
              <a:t>Constraintlöser</a:t>
            </a:r>
            <a:endParaRPr lang="de-DE" dirty="0"/>
          </a:p>
          <a:p>
            <a:r>
              <a:rPr lang="de-DE" dirty="0"/>
              <a:t>         	</a:t>
            </a:r>
            <a:r>
              <a:rPr lang="de-DE" dirty="0" err="1"/>
              <a:t>collisionConfiguration</a:t>
            </a:r>
            <a:r>
              <a:rPr lang="de-DE" dirty="0"/>
              <a:t> </a:t>
            </a:r>
          </a:p>
          <a:p>
            <a:r>
              <a:rPr lang="de-DE" dirty="0"/>
              <a:t>		// </a:t>
            </a:r>
            <a:r>
              <a:rPr lang="de-DE" dirty="0" smtClean="0"/>
              <a:t>Kollisionskonfiguration</a:t>
            </a:r>
            <a:endParaRPr lang="de-DE" dirty="0"/>
          </a:p>
          <a:p>
            <a:r>
              <a:rPr lang="de-DE" dirty="0"/>
              <a:t>      );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61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r>
              <a:rPr lang="en-US" dirty="0" smtClean="0"/>
              <a:t> </a:t>
            </a:r>
            <a:r>
              <a:rPr lang="en-US" dirty="0" err="1" smtClean="0"/>
              <a:t>Ammo.js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969369"/>
            <a:ext cx="5157787" cy="823912"/>
          </a:xfrm>
        </p:spPr>
        <p:txBody>
          <a:bodyPr/>
          <a:lstStyle/>
          <a:p>
            <a:r>
              <a:rPr lang="en-US" dirty="0" err="1" smtClean="0"/>
              <a:t>Kugel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93281"/>
            <a:ext cx="5157787" cy="4584956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shape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Ammo.btSphereShape</a:t>
            </a:r>
            <a:r>
              <a:rPr lang="de-DE" dirty="0"/>
              <a:t>( 3 ); // "3" = </a:t>
            </a:r>
            <a:r>
              <a:rPr lang="de-DE" dirty="0" err="1"/>
              <a:t>radius</a:t>
            </a:r>
            <a:endParaRPr lang="de-DE" dirty="0"/>
          </a:p>
          <a:p>
            <a:r>
              <a:rPr lang="de-DE" dirty="0" err="1"/>
              <a:t>shape.calculateLocalInertia</a:t>
            </a:r>
            <a:r>
              <a:rPr lang="de-DE" dirty="0"/>
              <a:t>(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"5"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ball's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.</a:t>
            </a:r>
          </a:p>
          <a:p>
            <a:r>
              <a:rPr lang="de-DE" dirty="0" err="1"/>
              <a:t>transform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Ammo.btTransform</a:t>
            </a:r>
            <a:r>
              <a:rPr lang="de-DE" dirty="0"/>
              <a:t>;</a:t>
            </a:r>
          </a:p>
          <a:p>
            <a:r>
              <a:rPr lang="de-DE" dirty="0" err="1"/>
              <a:t>transform.setIdentity</a:t>
            </a:r>
            <a:r>
              <a:rPr lang="de-DE" dirty="0"/>
              <a:t>(); //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  <a:p>
            <a:r>
              <a:rPr lang="de-DE" dirty="0" err="1"/>
              <a:t>transform.setOrigin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</a:t>
            </a:r>
            <a:r>
              <a:rPr lang="de-DE" dirty="0" err="1"/>
              <a:t>ball.position.x</a:t>
            </a:r>
            <a:r>
              <a:rPr lang="de-DE" dirty="0"/>
              <a:t>, </a:t>
            </a:r>
            <a:r>
              <a:rPr lang="de-DE" dirty="0" err="1"/>
              <a:t>ball.position.y</a:t>
            </a:r>
            <a:r>
              <a:rPr lang="de-DE" dirty="0"/>
              <a:t>, 0 ));</a:t>
            </a:r>
          </a:p>
          <a:p>
            <a:r>
              <a:rPr lang="de-DE" dirty="0" err="1"/>
              <a:t>transform.setRotation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Ammo.btQuaternion</a:t>
            </a:r>
            <a:r>
              <a:rPr lang="de-DE" dirty="0"/>
              <a:t>( 0, 0, 0 ));</a:t>
            </a:r>
          </a:p>
          <a:p>
            <a:r>
              <a:rPr lang="de-DE" dirty="0" err="1"/>
              <a:t>motionState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Ammo.btDefaultMotionState</a:t>
            </a:r>
            <a:r>
              <a:rPr lang="de-DE" dirty="0"/>
              <a:t>( </a:t>
            </a:r>
            <a:r>
              <a:rPr lang="de-DE" dirty="0" err="1"/>
              <a:t>transform</a:t>
            </a:r>
            <a:r>
              <a:rPr lang="de-DE" dirty="0"/>
              <a:t> );</a:t>
            </a:r>
          </a:p>
          <a:p>
            <a:r>
              <a:rPr lang="de-DE" dirty="0" err="1"/>
              <a:t>rbInfo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Ammo.btRigidBodyConstructionInfo</a:t>
            </a:r>
            <a:r>
              <a:rPr lang="de-DE" dirty="0"/>
              <a:t>(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inertia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rbInfo.set_m_friction</a:t>
            </a:r>
            <a:r>
              <a:rPr lang="de-DE" dirty="0"/>
              <a:t>( .3 ); //</a:t>
            </a:r>
            <a:r>
              <a:rPr lang="de-DE" dirty="0" err="1"/>
              <a:t>reibung</a:t>
            </a:r>
            <a:endParaRPr lang="de-DE" dirty="0"/>
          </a:p>
          <a:p>
            <a:r>
              <a:rPr lang="de-DE" dirty="0" err="1"/>
              <a:t>rbInfo.set_m_restitution</a:t>
            </a:r>
            <a:r>
              <a:rPr lang="de-DE" dirty="0"/>
              <a:t>( .0 ); /</a:t>
            </a:r>
            <a:r>
              <a:rPr lang="de-DE" dirty="0" smtClean="0"/>
              <a:t>/</a:t>
            </a:r>
            <a:r>
              <a:rPr lang="de-DE" dirty="0" err="1" smtClean="0"/>
              <a:t>abstossung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969369"/>
            <a:ext cx="5183188" cy="823912"/>
          </a:xfrm>
        </p:spPr>
        <p:txBody>
          <a:bodyPr/>
          <a:lstStyle/>
          <a:p>
            <a:r>
              <a:rPr lang="en-US" dirty="0" err="1" smtClean="0"/>
              <a:t>Balken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793281"/>
            <a:ext cx="5183188" cy="4598912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shape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Ammo.btBoxShape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Ammo.btVector3( 25, 1, 5 )); // "25"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ramp</a:t>
            </a:r>
            <a:r>
              <a:rPr lang="de-DE" dirty="0"/>
              <a:t>, "1"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, "5" = half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shape.calculateLocalInertia</a:t>
            </a:r>
            <a:r>
              <a:rPr lang="de-DE" dirty="0"/>
              <a:t>( 0, </a:t>
            </a:r>
            <a:r>
              <a:rPr lang="de-DE" dirty="0" err="1"/>
              <a:t>localInertia</a:t>
            </a:r>
            <a:r>
              <a:rPr lang="de-DE" dirty="0"/>
              <a:t> ); // "0"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ramp's</a:t>
            </a:r>
            <a:r>
              <a:rPr lang="de-DE" dirty="0"/>
              <a:t> </a:t>
            </a:r>
            <a:r>
              <a:rPr lang="de-DE" dirty="0" err="1"/>
              <a:t>mass</a:t>
            </a:r>
            <a:endParaRPr lang="de-DE" dirty="0"/>
          </a:p>
          <a:p>
            <a:r>
              <a:rPr lang="de-DE" dirty="0" err="1"/>
              <a:t>transform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Ammo.btTransform</a:t>
            </a:r>
            <a:r>
              <a:rPr lang="de-DE" dirty="0"/>
              <a:t>;</a:t>
            </a:r>
          </a:p>
          <a:p>
            <a:r>
              <a:rPr lang="de-DE" dirty="0" err="1"/>
              <a:t>transform.setIdentity</a:t>
            </a:r>
            <a:r>
              <a:rPr lang="de-DE" dirty="0"/>
              <a:t>(); //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transform</a:t>
            </a:r>
            <a:endParaRPr lang="de-DE" dirty="0"/>
          </a:p>
          <a:p>
            <a:r>
              <a:rPr lang="de-DE" dirty="0" err="1"/>
              <a:t>transform.setOrigin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Ammo.btVector3( -20, 25, 0 ));</a:t>
            </a:r>
          </a:p>
          <a:p>
            <a:r>
              <a:rPr lang="de-DE" dirty="0" err="1"/>
              <a:t>transform.setRotation</a:t>
            </a:r>
            <a:r>
              <a:rPr lang="de-DE" dirty="0"/>
              <a:t>(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Ammo.btQuaternion</a:t>
            </a:r>
            <a:r>
              <a:rPr lang="de-DE" dirty="0"/>
              <a:t>( 0, 0, -</a:t>
            </a:r>
            <a:r>
              <a:rPr lang="de-DE" dirty="0" err="1"/>
              <a:t>Math.PI</a:t>
            </a:r>
            <a:r>
              <a:rPr lang="de-DE" dirty="0"/>
              <a:t> / 28 ));</a:t>
            </a:r>
          </a:p>
          <a:p>
            <a:endParaRPr lang="de-DE" dirty="0"/>
          </a:p>
          <a:p>
            <a:r>
              <a:rPr lang="de-DE" dirty="0" err="1"/>
              <a:t>motionState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Ammo.btDefaultMotionState</a:t>
            </a:r>
            <a:r>
              <a:rPr lang="de-DE" dirty="0"/>
              <a:t>( </a:t>
            </a:r>
            <a:r>
              <a:rPr lang="de-DE" dirty="0" err="1"/>
              <a:t>transform</a:t>
            </a:r>
            <a:r>
              <a:rPr lang="de-DE" dirty="0"/>
              <a:t> );</a:t>
            </a:r>
          </a:p>
          <a:p>
            <a:endParaRPr lang="de-DE" dirty="0"/>
          </a:p>
          <a:p>
            <a:r>
              <a:rPr lang="de-DE" dirty="0" err="1"/>
              <a:t>rbInfo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Ammo.btRigidBodyConstructionInfo</a:t>
            </a:r>
            <a:r>
              <a:rPr lang="de-DE" dirty="0"/>
              <a:t>( 0, </a:t>
            </a:r>
            <a:r>
              <a:rPr lang="de-DE" dirty="0" err="1"/>
              <a:t>motionState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localInertia</a:t>
            </a:r>
            <a:r>
              <a:rPr lang="de-DE" dirty="0"/>
              <a:t> ); //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 smtClean="0"/>
              <a:t>inertia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12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Ammo.js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body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Ammo.btRigidBody</a:t>
            </a:r>
            <a:r>
              <a:rPr lang="de-DE" dirty="0"/>
              <a:t>( </a:t>
            </a:r>
            <a:r>
              <a:rPr lang="de-DE" dirty="0" err="1"/>
              <a:t>rbInfo</a:t>
            </a:r>
            <a:r>
              <a:rPr lang="de-DE" dirty="0"/>
              <a:t> );</a:t>
            </a:r>
          </a:p>
          <a:p>
            <a:r>
              <a:rPr lang="de-DE" dirty="0" err="1"/>
              <a:t>body.mesh</a:t>
            </a:r>
            <a:r>
              <a:rPr lang="de-DE" dirty="0"/>
              <a:t> = ball; // Save a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3D </a:t>
            </a:r>
            <a:r>
              <a:rPr lang="de-DE" dirty="0" err="1"/>
              <a:t>mesh</a:t>
            </a:r>
            <a:endParaRPr lang="de-DE" dirty="0"/>
          </a:p>
          <a:p>
            <a:r>
              <a:rPr lang="de-DE" dirty="0" err="1"/>
              <a:t>world.addRigidBody</a:t>
            </a:r>
            <a:r>
              <a:rPr lang="de-DE" dirty="0"/>
              <a:t>( </a:t>
            </a:r>
            <a:r>
              <a:rPr lang="de-DE" dirty="0" err="1"/>
              <a:t>body</a:t>
            </a:r>
            <a:r>
              <a:rPr lang="de-DE" dirty="0"/>
              <a:t> ); // Add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 err="1"/>
              <a:t>balls.push</a:t>
            </a:r>
            <a:r>
              <a:rPr lang="de-DE" dirty="0"/>
              <a:t>( </a:t>
            </a:r>
            <a:r>
              <a:rPr lang="de-DE" dirty="0" err="1"/>
              <a:t>body</a:t>
            </a:r>
            <a:r>
              <a:rPr lang="de-DE" dirty="0"/>
              <a:t> )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 smtClean="0"/>
              <a:t>body.setCollisionFlags</a:t>
            </a:r>
            <a:r>
              <a:rPr lang="de-DE" dirty="0"/>
              <a:t>( </a:t>
            </a:r>
            <a:r>
              <a:rPr lang="de-DE" dirty="0" err="1"/>
              <a:t>body.getCollisionFlags</a:t>
            </a:r>
            <a:r>
              <a:rPr lang="de-DE" dirty="0"/>
              <a:t>() | 8 );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57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Einstieg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Grundlagen mit Hilfe von Processing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4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der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Timerfunktion</a:t>
            </a:r>
            <a:endParaRPr lang="en-US" dirty="0" smtClean="0"/>
          </a:p>
          <a:p>
            <a:r>
              <a:rPr lang="en-US" dirty="0" err="1"/>
              <a:t>world.stepSimulation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smtClean="0"/>
              <a:t>	1 / 30, </a:t>
            </a:r>
            <a:r>
              <a:rPr lang="en-US" dirty="0"/>
              <a:t>// </a:t>
            </a:r>
            <a:r>
              <a:rPr lang="en-US" dirty="0" smtClean="0"/>
              <a:t>speed of simulation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r>
              <a:rPr lang="en-US" dirty="0"/>
              <a:t>,        // max </a:t>
            </a:r>
            <a:r>
              <a:rPr lang="en-US" dirty="0" err="1" smtClean="0"/>
              <a:t>substeps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/ 60     // size of each </a:t>
            </a:r>
            <a:r>
              <a:rPr lang="en-US" dirty="0" err="1" smtClean="0"/>
              <a:t>substep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);</a:t>
            </a:r>
          </a:p>
          <a:p>
            <a:pPr marL="0" indent="0">
              <a:buNone/>
            </a:pPr>
            <a:r>
              <a:rPr lang="en-US" dirty="0" smtClean="0"/>
              <a:t>     for 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balls.length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 marL="0" indent="0">
              <a:buNone/>
            </a:pPr>
            <a:r>
              <a:rPr lang="en-US" dirty="0" smtClean="0"/>
              <a:t>	transform </a:t>
            </a:r>
            <a:r>
              <a:rPr lang="en-US" dirty="0"/>
              <a:t>= 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getCenterOfMassTransform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origin = </a:t>
            </a:r>
            <a:r>
              <a:rPr lang="en-US" dirty="0" err="1"/>
              <a:t>transform.getOrigin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rotation = </a:t>
            </a:r>
            <a:r>
              <a:rPr lang="en-US" dirty="0" err="1"/>
              <a:t>transform.getRotation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mesh.position.set</a:t>
            </a:r>
            <a:r>
              <a:rPr lang="en-US" dirty="0"/>
              <a:t>( </a:t>
            </a:r>
            <a:r>
              <a:rPr lang="en-US" dirty="0" err="1"/>
              <a:t>origin.x</a:t>
            </a:r>
            <a:r>
              <a:rPr lang="en-US" dirty="0"/>
              <a:t>(), </a:t>
            </a:r>
            <a:r>
              <a:rPr lang="en-US" dirty="0" err="1"/>
              <a:t>origin.y</a:t>
            </a:r>
            <a:r>
              <a:rPr lang="en-US" dirty="0"/>
              <a:t>(), </a:t>
            </a:r>
            <a:r>
              <a:rPr lang="en-US" dirty="0" err="1"/>
              <a:t>origin.z</a:t>
            </a:r>
            <a:r>
              <a:rPr lang="en-US" dirty="0"/>
              <a:t>() 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	balls[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mesh.quaternion.set</a:t>
            </a:r>
            <a:r>
              <a:rPr lang="en-US" dirty="0"/>
              <a:t>( </a:t>
            </a:r>
            <a:r>
              <a:rPr lang="en-US" dirty="0" err="1"/>
              <a:t>rotation.x</a:t>
            </a:r>
            <a:r>
              <a:rPr lang="en-US" dirty="0"/>
              <a:t>(), </a:t>
            </a:r>
            <a:r>
              <a:rPr lang="en-US" dirty="0" err="1"/>
              <a:t>rotation.y</a:t>
            </a:r>
            <a:r>
              <a:rPr lang="en-US" dirty="0"/>
              <a:t>(), </a:t>
            </a:r>
            <a:r>
              <a:rPr lang="en-US" dirty="0" err="1"/>
              <a:t>rotation.z</a:t>
            </a:r>
            <a:r>
              <a:rPr lang="en-US" dirty="0"/>
              <a:t>(), </a:t>
            </a:r>
            <a:r>
              <a:rPr lang="en-US" dirty="0" err="1"/>
              <a:t>rotation.w</a:t>
            </a:r>
            <a:r>
              <a:rPr lang="en-US" dirty="0"/>
              <a:t>() 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00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Verknüpfen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Ammo.btPoint2PointConstraint(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object_a</a:t>
            </a:r>
            <a:r>
              <a:rPr lang="de-DE" dirty="0"/>
              <a:t>, </a:t>
            </a:r>
            <a:r>
              <a:rPr lang="de-DE" dirty="0" err="1"/>
              <a:t>object_b</a:t>
            </a:r>
            <a:r>
              <a:rPr lang="de-DE" dirty="0"/>
              <a:t>,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/>
              <a:t>Ammo.btVector3( </a:t>
            </a:r>
            <a:r>
              <a:rPr lang="de-DE" dirty="0" err="1"/>
              <a:t>position_a.x</a:t>
            </a:r>
            <a:r>
              <a:rPr lang="de-DE" dirty="0"/>
              <a:t>, </a:t>
            </a:r>
            <a:r>
              <a:rPr lang="de-DE" dirty="0" err="1"/>
              <a:t>position_a.y</a:t>
            </a:r>
            <a:r>
              <a:rPr lang="de-DE" dirty="0"/>
              <a:t>, </a:t>
            </a:r>
            <a:r>
              <a:rPr lang="de-DE" dirty="0" err="1"/>
              <a:t>position_a.z</a:t>
            </a:r>
            <a:r>
              <a:rPr lang="de-DE" dirty="0"/>
              <a:t> ), </a:t>
            </a:r>
            <a:r>
              <a:rPr lang="de-DE" dirty="0" smtClean="0"/>
              <a:t>	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/>
              <a:t>Ammo.btVector3( </a:t>
            </a:r>
            <a:r>
              <a:rPr lang="de-DE" dirty="0" err="1"/>
              <a:t>position_b.x</a:t>
            </a:r>
            <a:r>
              <a:rPr lang="de-DE" dirty="0"/>
              <a:t>, </a:t>
            </a:r>
            <a:r>
              <a:rPr lang="de-DE" dirty="0" err="1"/>
              <a:t>position_b.y</a:t>
            </a:r>
            <a:r>
              <a:rPr lang="de-DE" dirty="0"/>
              <a:t>, </a:t>
            </a:r>
            <a:r>
              <a:rPr lang="de-DE" dirty="0" err="1"/>
              <a:t>position_b.z</a:t>
            </a:r>
            <a:r>
              <a:rPr lang="de-DE" dirty="0"/>
              <a:t> )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);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err="1"/>
              <a:t>world.addConstraint</a:t>
            </a:r>
            <a:r>
              <a:rPr lang="de-DE" dirty="0"/>
              <a:t>( </a:t>
            </a:r>
            <a:r>
              <a:rPr lang="de-DE" dirty="0" err="1"/>
              <a:t>constraint</a:t>
            </a:r>
            <a:r>
              <a:rPr lang="de-DE" dirty="0"/>
              <a:t> );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85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Beispielen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http://schteppe.github.io/ammo.js-demos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http://kripken.github.io/ammo.js/examples/new/</a:t>
            </a:r>
            <a:r>
              <a:rPr lang="en-US" dirty="0" smtClean="0">
                <a:hlinkClick r:id="rId3"/>
              </a:rPr>
              <a:t>ammo.html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http://creativejs.com/2013/08/take-a-drive-around-a-nuclear-</a:t>
            </a:r>
            <a:r>
              <a:rPr lang="en-US" dirty="0" smtClean="0">
                <a:hlinkClick r:id="rId4"/>
              </a:rPr>
              <a:t>wasteland/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http://alteredqualia.com/xg/examples/</a:t>
            </a:r>
            <a:r>
              <a:rPr lang="en-US" dirty="0" smtClean="0">
                <a:hlinkClick r:id="rId5"/>
              </a:rPr>
              <a:t>animation_physics_level.html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9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Physik Engine – eine Definition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« … Simulation physikalischer Prozesse …»</a:t>
            </a:r>
          </a:p>
          <a:p>
            <a:pPr marL="0" indent="0">
              <a:buNone/>
            </a:pPr>
            <a:r>
              <a:rPr lang="de-CH" sz="20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de-CH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Physikalische Modelle liegen zu Grunde</a:t>
            </a:r>
          </a:p>
          <a:p>
            <a:pPr marL="0" indent="0">
              <a:buNone/>
            </a:pPr>
            <a:endParaRPr lang="de-CH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de-CH" dirty="0" smtClean="0">
                <a:latin typeface="+mj-lt"/>
              </a:rPr>
              <a:t>« … Vereinfachung der Programmierung …»</a:t>
            </a:r>
          </a:p>
          <a:p>
            <a:pPr marL="0" indent="0">
              <a:buNone/>
            </a:pPr>
            <a:r>
              <a:rPr lang="de-CH" sz="20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</a:t>
            </a:r>
            <a:r>
              <a:rPr lang="de-CH" sz="24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de-CH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Ziel ist die Visualisierung</a:t>
            </a:r>
            <a:endParaRPr lang="de-CH" dirty="0" smtClean="0">
              <a:latin typeface="+mj-lt"/>
            </a:endParaRPr>
          </a:p>
          <a:p>
            <a:endParaRPr lang="de-CH" dirty="0" smtClean="0">
              <a:latin typeface="+mj-lt"/>
            </a:endParaRPr>
          </a:p>
          <a:p>
            <a:r>
              <a:rPr lang="de-CH" dirty="0" smtClean="0">
                <a:latin typeface="+mj-lt"/>
              </a:rPr>
              <a:t>« … meist … Effizienz vor Exaktheit …»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</a:t>
            </a:r>
            <a:r>
              <a:rPr lang="de-CH" sz="24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 </a:t>
            </a:r>
            <a:r>
              <a:rPr lang="de-CH" sz="24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sym typeface="Wingdings" panose="05000000000000000000" pitchFamily="2" charset="2"/>
              </a:rPr>
              <a:t>Oft ist die Physik dahinter zu komplex</a:t>
            </a:r>
            <a:endParaRPr lang="de-CH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8200" y="6311900"/>
            <a:ext cx="310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latin typeface="+mj-lt"/>
              </a:rPr>
              <a:t>Quelle: Wikipedia, 11.10.2013</a:t>
            </a:r>
            <a:endParaRPr lang="de-CH" sz="1400" dirty="0">
              <a:latin typeface="+mj-lt"/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60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 für Physik-Simulationen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Je näher an der Realität, desto aufwendiger und komplexer werden Berechnungen und Konzepte dahinter.</a:t>
            </a:r>
          </a:p>
          <a:p>
            <a:pPr>
              <a:spcAft>
                <a:spcPts val="600"/>
              </a:spcAft>
            </a:pPr>
            <a:r>
              <a:rPr lang="de-CH" dirty="0" smtClean="0">
                <a:latin typeface="+mj-lt"/>
              </a:rPr>
              <a:t>Wieso Rad neu erfinden?</a:t>
            </a:r>
          </a:p>
          <a:p>
            <a:pPr marL="0" indent="0">
              <a:spcAft>
                <a:spcPts val="600"/>
              </a:spcAft>
              <a:buNone/>
              <a:tabLst>
                <a:tab pos="180975" algn="l"/>
              </a:tabLst>
            </a:pPr>
            <a:r>
              <a:rPr lang="de-CH" dirty="0">
                <a:latin typeface="+mj-lt"/>
                <a:sym typeface="Wingdings" panose="05000000000000000000" pitchFamily="2" charset="2"/>
              </a:rPr>
              <a:t>	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 Library verwenden</a:t>
            </a:r>
          </a:p>
          <a:p>
            <a:r>
              <a:rPr lang="de-CH" dirty="0" smtClean="0">
                <a:latin typeface="+mj-lt"/>
                <a:sym typeface="Wingdings" panose="05000000000000000000" pitchFamily="2" charset="2"/>
              </a:rPr>
              <a:t>Aber: wie Rad erfunden wurde, sollte nachvollziehbar sein!</a:t>
            </a:r>
            <a:endParaRPr lang="de-CH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80975" algn="l"/>
              </a:tabLst>
            </a:pPr>
            <a:r>
              <a:rPr lang="de-CH" dirty="0" smtClean="0">
                <a:latin typeface="+mj-lt"/>
                <a:sym typeface="Wingdings" panose="05000000000000000000" pitchFamily="2" charset="2"/>
              </a:rPr>
              <a:t>	 Grundlagen wichtig um Funktionen der Library zu verstehen</a:t>
            </a:r>
          </a:p>
          <a:p>
            <a:pPr>
              <a:tabLst>
                <a:tab pos="180975" algn="l"/>
              </a:tabLst>
            </a:pPr>
            <a:r>
              <a:rPr lang="de-CH" dirty="0" smtClean="0">
                <a:latin typeface="+mj-lt"/>
                <a:sym typeface="Wingdings" panose="05000000000000000000" pitchFamily="2" charset="2"/>
              </a:rPr>
              <a:t>Deshalb einfache (d.h. stark einschränkende Annahmen über die physikalische Welt) Beispiele mit Processing</a:t>
            </a:r>
            <a:endParaRPr lang="de-CH" dirty="0" smtClean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0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Bewegung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de-CH" dirty="0" smtClean="0">
                <a:latin typeface="+mj-lt"/>
              </a:rPr>
              <a:t>Vektoren zur Repräsentation von Position, Geschwindigkeit und Beschleunigung</a:t>
            </a:r>
          </a:p>
          <a:p>
            <a:r>
              <a:rPr lang="de-CH" dirty="0" smtClean="0">
                <a:latin typeface="+mj-lt"/>
              </a:rPr>
              <a:t>Hier ist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update()</a:t>
            </a:r>
            <a:r>
              <a:rPr lang="de-CH" dirty="0" smtClean="0">
                <a:latin typeface="+mj-lt"/>
              </a:rPr>
              <a:t> unsere «Engine»:</a:t>
            </a:r>
            <a:br>
              <a:rPr lang="de-CH" dirty="0" smtClean="0">
                <a:latin typeface="+mj-lt"/>
              </a:rPr>
            </a:br>
            <a:r>
              <a:rPr lang="de-CH" dirty="0" smtClean="0">
                <a:latin typeface="+mj-lt"/>
              </a:rPr>
              <a:t/>
            </a:r>
            <a:br>
              <a:rPr lang="de-CH" dirty="0" smtClean="0">
                <a:latin typeface="+mj-lt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direction.normalize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location.add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sz="2000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acceleration.pde</a:t>
            </a:r>
            <a:endParaRPr lang="de-CH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94371" y="1825625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update()</a:t>
            </a:r>
            <a:endParaRPr lang="de-CH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394370" y="2988219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clipping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394369" y="4150813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Gerade Verbindung mit Pfeil 7"/>
          <p:cNvCxnSpPr>
            <a:stCxn id="4" idx="2"/>
            <a:endCxn id="5" idx="0"/>
          </p:cNvCxnSpPr>
          <p:nvPr/>
        </p:nvCxnSpPr>
        <p:spPr>
          <a:xfrm flipH="1">
            <a:off x="10374085" y="2705191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10374084" y="3867785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6" idx="2"/>
            <a:endCxn id="4" idx="0"/>
          </p:cNvCxnSpPr>
          <p:nvPr/>
        </p:nvCxnSpPr>
        <p:spPr>
          <a:xfrm rot="5400000" flipH="1" flipV="1">
            <a:off x="8771708" y="3428001"/>
            <a:ext cx="3204754" cy="2"/>
          </a:xfrm>
          <a:prstGeom prst="bentConnector5">
            <a:avLst>
              <a:gd name="adj1" fmla="val -7133"/>
              <a:gd name="adj2" fmla="val 60415800000"/>
              <a:gd name="adj3" fmla="val 107133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5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Kräfte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>
            <a:noAutofit/>
          </a:bodyPr>
          <a:lstStyle/>
          <a:p>
            <a:r>
              <a:rPr lang="de-CH" dirty="0" smtClean="0">
                <a:latin typeface="+mj-lt"/>
              </a:rPr>
              <a:t>Ausgangslage ist stets die entsprechende physikalische Formel</a:t>
            </a:r>
          </a:p>
          <a:p>
            <a:r>
              <a:rPr lang="de-CH" dirty="0" smtClean="0">
                <a:latin typeface="+mj-lt"/>
              </a:rPr>
              <a:t>Falls eine Kraft simuliert werden soll, wird sie vor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update()</a:t>
            </a:r>
            <a:r>
              <a:rPr lang="de-CH" dirty="0" smtClean="0">
                <a:latin typeface="+mj-lt"/>
              </a:rPr>
              <a:t> auf die Beschleunigung gerechnet:</a:t>
            </a:r>
            <a:br>
              <a:rPr lang="de-CH" dirty="0" smtClean="0">
                <a:latin typeface="+mj-lt"/>
              </a:rPr>
            </a:br>
            <a:r>
              <a:rPr lang="de-CH" dirty="0" smtClean="0">
                <a:latin typeface="+mj-lt"/>
              </a:rPr>
              <a:t/>
            </a:r>
            <a:br>
              <a:rPr lang="de-CH" dirty="0" smtClean="0">
                <a:latin typeface="+mj-lt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PVector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 =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PVector.div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mass);</a:t>
            </a:r>
            <a:b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acceleration.add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endParaRPr lang="de-CH" dirty="0" smtClean="0">
              <a:latin typeface="+mj-lt"/>
            </a:endParaRPr>
          </a:p>
          <a:p>
            <a:pPr marL="0" indent="0">
              <a:buNone/>
            </a:pPr>
            <a:r>
              <a:rPr lang="de-CH" sz="2000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forces.pde</a:t>
            </a:r>
            <a:r>
              <a:rPr lang="de-CH" dirty="0" smtClean="0">
                <a:latin typeface="+mj-lt"/>
                <a:sym typeface="Wingdings" panose="05000000000000000000" pitchFamily="2" charset="2"/>
              </a:rPr>
              <a:t> simuliert Gravitation und Luftwiderstand (Reibung)</a:t>
            </a:r>
            <a:endParaRPr lang="de-CH" dirty="0">
              <a:latin typeface="+mj-lt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400721" y="1673225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applyForces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()</a:t>
            </a:r>
          </a:p>
        </p:txBody>
      </p:sp>
      <p:sp>
        <p:nvSpPr>
          <p:cNvPr id="6" name="Rechteck 5"/>
          <p:cNvSpPr/>
          <p:nvPr/>
        </p:nvSpPr>
        <p:spPr>
          <a:xfrm>
            <a:off x="9394372" y="3998413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clipping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94371" y="5161007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9" name="Gerade Verbindung mit Pfeil 8"/>
          <p:cNvCxnSpPr>
            <a:stCxn id="6" idx="2"/>
            <a:endCxn id="7" idx="0"/>
          </p:cNvCxnSpPr>
          <p:nvPr/>
        </p:nvCxnSpPr>
        <p:spPr>
          <a:xfrm flipH="1">
            <a:off x="10374086" y="4877979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7" idx="2"/>
            <a:endCxn id="5" idx="0"/>
          </p:cNvCxnSpPr>
          <p:nvPr/>
        </p:nvCxnSpPr>
        <p:spPr>
          <a:xfrm rot="5400000" flipH="1" flipV="1">
            <a:off x="8193587" y="3853724"/>
            <a:ext cx="4367348" cy="6350"/>
          </a:xfrm>
          <a:prstGeom prst="bentConnector5">
            <a:avLst>
              <a:gd name="adj1" fmla="val -5234"/>
              <a:gd name="adj2" fmla="val 19128567"/>
              <a:gd name="adj3" fmla="val 10523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400721" y="2835819"/>
            <a:ext cx="1959429" cy="87956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update()</a:t>
            </a:r>
            <a:endParaRPr lang="de-CH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10374084" y="2552791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0380435" y="3730626"/>
            <a:ext cx="1" cy="283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2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Grundlagen - Oszillationen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+mj-lt"/>
              </a:rPr>
              <a:t>Eigentlich nichts Neues</a:t>
            </a:r>
            <a:endParaRPr lang="de-CH" dirty="0">
              <a:latin typeface="+mj-lt"/>
            </a:endParaRPr>
          </a:p>
          <a:p>
            <a:pPr lvl="1"/>
            <a:r>
              <a:rPr lang="de-CH" dirty="0" smtClean="0">
                <a:latin typeface="+mj-lt"/>
              </a:rPr>
              <a:t>Ort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</a:p>
          <a:p>
            <a:pPr lvl="1"/>
            <a:r>
              <a:rPr lang="de-CH" dirty="0" smtClean="0">
                <a:latin typeface="+mj-lt"/>
              </a:rPr>
              <a:t>Geschwindigkeit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  <a:r>
              <a:rPr lang="de-CH" dirty="0" smtClean="0">
                <a:latin typeface="+mj-lt"/>
              </a:rPr>
              <a:t>geschwindigkeit</a:t>
            </a:r>
          </a:p>
          <a:p>
            <a:pPr lvl="1"/>
            <a:r>
              <a:rPr lang="de-CH" dirty="0" smtClean="0">
                <a:latin typeface="+mj-lt"/>
              </a:rPr>
              <a:t>Beschleunigung wird </a:t>
            </a:r>
            <a:r>
              <a:rPr lang="de-CH" dirty="0" smtClean="0">
                <a:solidFill>
                  <a:srgbClr val="0070C0"/>
                </a:solidFill>
                <a:latin typeface="+mj-lt"/>
              </a:rPr>
              <a:t>Winkel</a:t>
            </a:r>
            <a:r>
              <a:rPr lang="de-CH" dirty="0" smtClean="0">
                <a:latin typeface="+mj-lt"/>
              </a:rPr>
              <a:t>beschleunigung</a:t>
            </a:r>
          </a:p>
          <a:p>
            <a:r>
              <a:rPr lang="de-CH" dirty="0" smtClean="0">
                <a:latin typeface="+mj-lt"/>
              </a:rPr>
              <a:t>Zusätzliches Wissen über trigonometrische Funktionen nötig</a:t>
            </a:r>
          </a:p>
          <a:p>
            <a:r>
              <a:rPr lang="de-CH" dirty="0" smtClean="0">
                <a:latin typeface="+mj-lt"/>
              </a:rPr>
              <a:t>Pipeline bleibt die gleiche</a:t>
            </a:r>
          </a:p>
          <a:p>
            <a:endParaRPr lang="de-CH" dirty="0">
              <a:latin typeface="+mj-lt"/>
            </a:endParaRPr>
          </a:p>
          <a:p>
            <a:pPr marL="0" indent="0">
              <a:buNone/>
            </a:pPr>
            <a:r>
              <a:rPr lang="de-CH" sz="2000" dirty="0">
                <a:latin typeface="+mj-lt"/>
                <a:sym typeface="Wingdings" panose="05000000000000000000" pitchFamily="2" charset="2"/>
              </a:rPr>
              <a:t></a:t>
            </a:r>
            <a:r>
              <a:rPr lang="de-CH" dirty="0">
                <a:latin typeface="+mj-lt"/>
                <a:sym typeface="Wingdings" panose="05000000000000000000" pitchFamily="2" charset="2"/>
              </a:rPr>
              <a:t> </a:t>
            </a:r>
            <a:r>
              <a:rPr lang="de-CH" dirty="0" err="1" smtClean="0">
                <a:latin typeface="+mj-lt"/>
                <a:sym typeface="Wingdings" panose="05000000000000000000" pitchFamily="2" charset="2"/>
              </a:rPr>
              <a:t>pendulum.pde</a:t>
            </a:r>
            <a:endParaRPr lang="de-CH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87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Box2D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Eine Open-Source Physik-Library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15.10.2013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Physik-Simulationen - Seminar Verteilte Systeme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EBC4-E1F1-43B7-BAE3-1FBA1497CC2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90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TC104033925[[fn=Tropfen]]</Template>
  <TotalTime>0</TotalTime>
  <Words>1409</Words>
  <Application>Microsoft Macintosh PowerPoint</Application>
  <PresentationFormat>Benutzerdefiniert</PresentationFormat>
  <Paragraphs>320</Paragraphs>
  <Slides>32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Office Theme</vt:lpstr>
      <vt:lpstr>Physik-Simulationen</vt:lpstr>
      <vt:lpstr>Ablauf</vt:lpstr>
      <vt:lpstr>Einstieg</vt:lpstr>
      <vt:lpstr>Physik Engine – eine Definition</vt:lpstr>
      <vt:lpstr>Libraries für Physik-Simulationen</vt:lpstr>
      <vt:lpstr>Grundlagen - Bewegung</vt:lpstr>
      <vt:lpstr>Grundlagen - Kräfte</vt:lpstr>
      <vt:lpstr>Grundlagen - Oszillationen</vt:lpstr>
      <vt:lpstr>Box2D</vt:lpstr>
      <vt:lpstr>True physics engine</vt:lpstr>
      <vt:lpstr>Beispiel Box2D</vt:lpstr>
      <vt:lpstr>Box2D und Processing</vt:lpstr>
      <vt:lpstr>Box2D: Pseudocode generell</vt:lpstr>
      <vt:lpstr>Box2D: Pseudocode neu</vt:lpstr>
      <vt:lpstr>Box2D: Wichtige Elemente</vt:lpstr>
      <vt:lpstr>Box2D: Grundlagen</vt:lpstr>
      <vt:lpstr>Box2D: Typen von Bodys</vt:lpstr>
      <vt:lpstr>Box2D: Beispielsketch</vt:lpstr>
      <vt:lpstr>Ammo.js</vt:lpstr>
      <vt:lpstr>Hintergrund</vt:lpstr>
      <vt:lpstr>Library</vt:lpstr>
      <vt:lpstr>Eigenschaften</vt:lpstr>
      <vt:lpstr>Three.js</vt:lpstr>
      <vt:lpstr>Szene erstellen</vt:lpstr>
      <vt:lpstr>Objekte</vt:lpstr>
      <vt:lpstr>Objekt erstellen in Three.js</vt:lpstr>
      <vt:lpstr>Ammo.js Obekte erstellen</vt:lpstr>
      <vt:lpstr>Objekte erstellen Ammo.js</vt:lpstr>
      <vt:lpstr>Objekte zu Ammo.js hinzufügen</vt:lpstr>
      <vt:lpstr>Animation der Objekte</vt:lpstr>
      <vt:lpstr>Objekte Verknüpfen</vt:lpstr>
      <vt:lpstr>Links mit Beispielen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Physik-Simulation</dc:title>
  <dc:creator>Manuel Kaufmann</dc:creator>
  <cp:lastModifiedBy>Fabio Sulser</cp:lastModifiedBy>
  <cp:revision>47</cp:revision>
  <dcterms:created xsi:type="dcterms:W3CDTF">2013-10-11T20:56:13Z</dcterms:created>
  <dcterms:modified xsi:type="dcterms:W3CDTF">2013-10-14T10:42:27Z</dcterms:modified>
</cp:coreProperties>
</file>