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0"/>
  </p:notesMasterIdLst>
  <p:handoutMasterIdLst>
    <p:handoutMasterId r:id="rId51"/>
  </p:handoutMasterIdLst>
  <p:sldIdLst>
    <p:sldId id="265" r:id="rId3"/>
    <p:sldId id="310" r:id="rId4"/>
    <p:sldId id="320" r:id="rId5"/>
    <p:sldId id="321" r:id="rId6"/>
    <p:sldId id="323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44" r:id="rId17"/>
    <p:sldId id="343" r:id="rId18"/>
    <p:sldId id="332" r:id="rId19"/>
    <p:sldId id="333" r:id="rId20"/>
    <p:sldId id="334" r:id="rId21"/>
    <p:sldId id="335" r:id="rId22"/>
    <p:sldId id="345" r:id="rId23"/>
    <p:sldId id="336" r:id="rId24"/>
    <p:sldId id="337" r:id="rId25"/>
    <p:sldId id="338" r:id="rId26"/>
    <p:sldId id="339" r:id="rId27"/>
    <p:sldId id="369" r:id="rId28"/>
    <p:sldId id="370" r:id="rId29"/>
    <p:sldId id="341" r:id="rId30"/>
    <p:sldId id="361" r:id="rId31"/>
    <p:sldId id="342" r:id="rId32"/>
    <p:sldId id="359" r:id="rId33"/>
    <p:sldId id="360" r:id="rId34"/>
    <p:sldId id="363" r:id="rId35"/>
    <p:sldId id="364" r:id="rId36"/>
    <p:sldId id="365" r:id="rId37"/>
    <p:sldId id="366" r:id="rId38"/>
    <p:sldId id="367" r:id="rId39"/>
    <p:sldId id="368" r:id="rId40"/>
    <p:sldId id="362" r:id="rId41"/>
    <p:sldId id="352" r:id="rId42"/>
    <p:sldId id="348" r:id="rId43"/>
    <p:sldId id="349" r:id="rId44"/>
    <p:sldId id="350" r:id="rId45"/>
    <p:sldId id="353" r:id="rId46"/>
    <p:sldId id="356" r:id="rId47"/>
    <p:sldId id="357" r:id="rId48"/>
    <p:sldId id="358" r:id="rId49"/>
  </p:sldIdLst>
  <p:sldSz cx="12188825" cy="6858000"/>
  <p:notesSz cx="6858000" cy="9144000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88667" autoAdjust="0"/>
  </p:normalViewPr>
  <p:slideViewPr>
    <p:cSldViewPr showGuides="1">
      <p:cViewPr varScale="1">
        <p:scale>
          <a:sx n="71" d="100"/>
          <a:sy n="71" d="100"/>
        </p:scale>
        <p:origin x="252" y="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10/22/2013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10/22/2013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Keine Cloud Services nützen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7109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0416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DHT = Distributed</a:t>
            </a:r>
            <a:r>
              <a:rPr lang="de-CH" baseline="0" dirty="0" smtClean="0"/>
              <a:t> Hash Table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584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DHT = Distributed</a:t>
            </a:r>
            <a:r>
              <a:rPr lang="de-CH" baseline="0" dirty="0" smtClean="0"/>
              <a:t> Hash Table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1007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DHT = Distributed</a:t>
            </a:r>
            <a:r>
              <a:rPr lang="de-CH" baseline="0" dirty="0" smtClean="0"/>
              <a:t> Hash Table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5433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DHT = Distributed</a:t>
            </a:r>
            <a:r>
              <a:rPr lang="de-CH" baseline="0" dirty="0" smtClean="0"/>
              <a:t> Hash Table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8672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DHT = Distributed</a:t>
            </a:r>
            <a:r>
              <a:rPr lang="de-CH" baseline="0" dirty="0" smtClean="0"/>
              <a:t> Hash Table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3304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DHT = Distributed</a:t>
            </a:r>
            <a:r>
              <a:rPr lang="de-CH" baseline="0" dirty="0" smtClean="0"/>
              <a:t> Hash Table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9314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DHT = Distributed</a:t>
            </a:r>
            <a:r>
              <a:rPr lang="de-CH" baseline="0" dirty="0" smtClean="0"/>
              <a:t> Hash Table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37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3451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AeroFS</a:t>
            </a:r>
            <a:r>
              <a:rPr lang="de-CH" baseline="0" dirty="0" smtClean="0"/>
              <a:t> Unterschiede: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Anmeldung bei </a:t>
            </a:r>
            <a:r>
              <a:rPr lang="de-CH" baseline="0" dirty="0" err="1" smtClean="0"/>
              <a:t>AeroFS</a:t>
            </a:r>
            <a:r>
              <a:rPr lang="de-CH" baseline="0" dirty="0" smtClean="0"/>
              <a:t> mit </a:t>
            </a:r>
            <a:r>
              <a:rPr lang="de-CH" baseline="0" dirty="0" err="1" smtClean="0"/>
              <a:t>UserID</a:t>
            </a:r>
            <a:endParaRPr lang="de-CH" baseline="0" dirty="0" smtClean="0"/>
          </a:p>
          <a:p>
            <a:pPr marL="171450" indent="-171450">
              <a:buFontTx/>
              <a:buChar char="-"/>
            </a:pP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38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1370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39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117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Weiter hinten steht </a:t>
            </a:r>
            <a:r>
              <a:rPr lang="de-CH" dirty="0" err="1" smtClean="0"/>
              <a:t>Sektorgrösse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7428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40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915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Mega</a:t>
            </a:r>
            <a:r>
              <a:rPr lang="de-CH" dirty="0" smtClean="0"/>
              <a:t>:</a:t>
            </a:r>
          </a:p>
          <a:p>
            <a:r>
              <a:rPr lang="de-CH" dirty="0" smtClean="0"/>
              <a:t>Limitierter Traffic (8TB)</a:t>
            </a:r>
          </a:p>
          <a:p>
            <a:r>
              <a:rPr lang="de-CH" dirty="0" smtClean="0"/>
              <a:t>Windows und </a:t>
            </a:r>
            <a:r>
              <a:rPr lang="de-CH" dirty="0" err="1" smtClean="0"/>
              <a:t>iOS</a:t>
            </a:r>
            <a:r>
              <a:rPr lang="de-CH" baseline="0" dirty="0" smtClean="0"/>
              <a:t> im Betatest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41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915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Mega</a:t>
            </a:r>
            <a:r>
              <a:rPr lang="de-CH" dirty="0" smtClean="0"/>
              <a:t>:</a:t>
            </a:r>
          </a:p>
          <a:p>
            <a:r>
              <a:rPr lang="de-CH" dirty="0" smtClean="0"/>
              <a:t>Limitierter Traffic (8TB)</a:t>
            </a:r>
          </a:p>
          <a:p>
            <a:r>
              <a:rPr lang="de-CH" dirty="0" smtClean="0"/>
              <a:t>Windows und </a:t>
            </a:r>
            <a:r>
              <a:rPr lang="de-CH" dirty="0" err="1" smtClean="0"/>
              <a:t>iOS</a:t>
            </a:r>
            <a:r>
              <a:rPr lang="de-CH" baseline="0" dirty="0" smtClean="0"/>
              <a:t> im Betatest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42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915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Mega</a:t>
            </a:r>
            <a:r>
              <a:rPr lang="de-CH" dirty="0" smtClean="0"/>
              <a:t>:</a:t>
            </a:r>
          </a:p>
          <a:p>
            <a:r>
              <a:rPr lang="de-CH" dirty="0" smtClean="0"/>
              <a:t>Limitierter Traffic (8TB)</a:t>
            </a:r>
          </a:p>
          <a:p>
            <a:r>
              <a:rPr lang="de-CH" dirty="0" smtClean="0"/>
              <a:t>Windows und </a:t>
            </a:r>
            <a:r>
              <a:rPr lang="de-CH" dirty="0" err="1" smtClean="0"/>
              <a:t>iOS</a:t>
            </a:r>
            <a:r>
              <a:rPr lang="de-CH" baseline="0" dirty="0" smtClean="0"/>
              <a:t> im Betatest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43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915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Mega</a:t>
            </a:r>
            <a:r>
              <a:rPr lang="de-CH" dirty="0" smtClean="0"/>
              <a:t>:</a:t>
            </a:r>
          </a:p>
          <a:p>
            <a:r>
              <a:rPr lang="de-CH" dirty="0" smtClean="0"/>
              <a:t>Limitierter Traffic (8TB)</a:t>
            </a:r>
          </a:p>
          <a:p>
            <a:r>
              <a:rPr lang="de-CH" dirty="0" smtClean="0"/>
              <a:t>Windows und </a:t>
            </a:r>
            <a:r>
              <a:rPr lang="de-CH" dirty="0" err="1" smtClean="0"/>
              <a:t>iOS</a:t>
            </a:r>
            <a:r>
              <a:rPr lang="de-CH" baseline="0" dirty="0" smtClean="0"/>
              <a:t> im Betatest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44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9158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Mega</a:t>
            </a:r>
            <a:r>
              <a:rPr lang="de-CH" dirty="0" smtClean="0"/>
              <a:t>:</a:t>
            </a:r>
          </a:p>
          <a:p>
            <a:r>
              <a:rPr lang="de-CH" dirty="0" smtClean="0"/>
              <a:t>Limitierter Traffic (8TB)</a:t>
            </a:r>
          </a:p>
          <a:p>
            <a:r>
              <a:rPr lang="de-CH" dirty="0" smtClean="0"/>
              <a:t>Windows und </a:t>
            </a:r>
            <a:r>
              <a:rPr lang="de-CH" dirty="0" err="1" smtClean="0"/>
              <a:t>iOS</a:t>
            </a:r>
            <a:r>
              <a:rPr lang="de-CH" baseline="0" dirty="0" smtClean="0"/>
              <a:t> im Betatest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45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915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Container während Mount</a:t>
            </a:r>
            <a:r>
              <a:rPr lang="de-CH" baseline="0" dirty="0" smtClean="0"/>
              <a:t> zugriffsgeschützt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9274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Keine Angst vor </a:t>
            </a:r>
            <a:r>
              <a:rPr lang="de-CH" dirty="0" err="1" smtClean="0"/>
              <a:t>Backdoor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780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Truecrypt</a:t>
            </a:r>
            <a:r>
              <a:rPr lang="de-CH" dirty="0" smtClean="0"/>
              <a:t> </a:t>
            </a:r>
            <a:r>
              <a:rPr lang="de-CH" dirty="0" err="1" smtClean="0"/>
              <a:t>header</a:t>
            </a:r>
            <a:r>
              <a:rPr lang="de-CH" baseline="0" dirty="0" smtClean="0"/>
              <a:t> wird auch neu synchronisiert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4206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Problem</a:t>
            </a:r>
            <a:r>
              <a:rPr lang="de-CH" baseline="0" dirty="0" smtClean="0"/>
              <a:t> bei komprimierten Daten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7968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Mega</a:t>
            </a:r>
            <a:r>
              <a:rPr lang="de-CH" dirty="0" smtClean="0"/>
              <a:t>:</a:t>
            </a:r>
          </a:p>
          <a:p>
            <a:r>
              <a:rPr lang="de-CH" dirty="0" smtClean="0"/>
              <a:t>Limitierter Traffic (8TB)</a:t>
            </a:r>
          </a:p>
          <a:p>
            <a:r>
              <a:rPr lang="de-CH" dirty="0" smtClean="0"/>
              <a:t>Windows und </a:t>
            </a:r>
            <a:r>
              <a:rPr lang="de-CH" dirty="0" err="1" smtClean="0"/>
              <a:t>iOS</a:t>
            </a:r>
            <a:r>
              <a:rPr lang="de-CH" baseline="0" dirty="0" smtClean="0"/>
              <a:t> im Betatest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4340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915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076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10/22/2013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10/22/2013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10141766" cy="2895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CS561 – Verteilte Systeme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Sicherheit &amp; Cloud-Computing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By</a:t>
            </a:r>
          </a:p>
          <a:p>
            <a:r>
              <a:rPr lang="it-IT" dirty="0" smtClean="0"/>
              <a:t>Jan Ebbe</a:t>
            </a:r>
          </a:p>
          <a:p>
            <a:r>
              <a:rPr lang="it-IT" dirty="0"/>
              <a:t>&amp;</a:t>
            </a:r>
            <a:endParaRPr lang="it-IT" dirty="0" smtClean="0"/>
          </a:p>
          <a:p>
            <a:r>
              <a:rPr lang="it-IT" dirty="0" smtClean="0"/>
              <a:t>Michael </a:t>
            </a:r>
            <a:r>
              <a:rPr lang="it-IT" dirty="0" err="1" smtClean="0"/>
              <a:t>schneider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968" y="2273244"/>
            <a:ext cx="9401701" cy="83592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System – Beispiel Dropbox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5655728" y="2332330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HTTPS - Encryption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7606579" y="3282019"/>
            <a:ext cx="36110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Datenspeicher:</a:t>
            </a:r>
          </a:p>
          <a:p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Amazon Simple Storage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smtClean="0"/>
              <a:t>Datenzentren in den USA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Alle Daten 256bit AES-</a:t>
            </a:r>
            <a:r>
              <a:rPr lang="de-CH" dirty="0" err="1" smtClean="0"/>
              <a:t>Encrypted</a:t>
            </a:r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1984968" y="3284984"/>
            <a:ext cx="3634072" cy="9233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Dateiübertragung SSL-Verschlüsselt</a:t>
            </a:r>
          </a:p>
          <a:p>
            <a:endParaRPr lang="de-CH" dirty="0" smtClean="0"/>
          </a:p>
          <a:p>
            <a:r>
              <a:rPr lang="de-CH" dirty="0" smtClean="0"/>
              <a:t>Persistenz-Verschlüsselung?</a:t>
            </a:r>
          </a:p>
        </p:txBody>
      </p:sp>
    </p:spTree>
    <p:extLst>
      <p:ext uri="{BB962C8B-B14F-4D97-AF65-F5344CB8AC3E}">
        <p14:creationId xmlns:p14="http://schemas.microsoft.com/office/powerpoint/2010/main" val="47968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968" y="2273244"/>
            <a:ext cx="9401701" cy="83592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System – Beispiel Dropbox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1984968" y="3284984"/>
            <a:ext cx="3634072" cy="9233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Dateiübertragung SSL-Verschlüsselt</a:t>
            </a:r>
          </a:p>
          <a:p>
            <a:endParaRPr lang="de-CH" dirty="0" smtClean="0"/>
          </a:p>
          <a:p>
            <a:r>
              <a:rPr lang="de-CH" dirty="0" smtClean="0"/>
              <a:t>Persistenz-Verschlüsselung?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606579" y="3282019"/>
            <a:ext cx="36110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Datenspeicher:</a:t>
            </a:r>
          </a:p>
          <a:p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Amazon Simple Storage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smtClean="0"/>
              <a:t>Datenzentren in den USA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Alle Daten 256bit AES-</a:t>
            </a:r>
            <a:r>
              <a:rPr lang="de-CH" dirty="0" err="1" smtClean="0"/>
              <a:t>Encrypted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ABER:</a:t>
            </a:r>
            <a:br>
              <a:rPr lang="de-CH" dirty="0" smtClean="0"/>
            </a:br>
            <a:r>
              <a:rPr lang="de-CH" dirty="0" smtClean="0">
                <a:solidFill>
                  <a:srgbClr val="FF0000"/>
                </a:solidFill>
              </a:rPr>
              <a:t>Vollständiger Klartextzugriff auf </a:t>
            </a:r>
            <a:br>
              <a:rPr lang="de-CH" dirty="0" smtClean="0">
                <a:solidFill>
                  <a:srgbClr val="FF0000"/>
                </a:solidFill>
              </a:rPr>
            </a:br>
            <a:r>
              <a:rPr lang="de-CH" dirty="0" smtClean="0">
                <a:solidFill>
                  <a:srgbClr val="FF0000"/>
                </a:solidFill>
              </a:rPr>
              <a:t>Nutzerdaten durch Dropbox Inc.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4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968" y="2273244"/>
            <a:ext cx="9401701" cy="83592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System – Beispiel Dropbox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1984968" y="3284984"/>
            <a:ext cx="3634072" cy="9233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Dateiübertragung SSL-Verschlüsselt</a:t>
            </a:r>
          </a:p>
          <a:p>
            <a:endParaRPr lang="de-CH" dirty="0" smtClean="0"/>
          </a:p>
          <a:p>
            <a:r>
              <a:rPr lang="de-CH" dirty="0" smtClean="0"/>
              <a:t>Persistenz-Verschlüsselung?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606579" y="3282019"/>
            <a:ext cx="36110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Datenspeicher:</a:t>
            </a:r>
          </a:p>
          <a:p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Amazon Simple Storage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smtClean="0"/>
              <a:t>Datenzentren in den USA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Alle Daten 256bit AES-</a:t>
            </a:r>
            <a:r>
              <a:rPr lang="de-CH" dirty="0" err="1" smtClean="0"/>
              <a:t>Encrypted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ABER:</a:t>
            </a:r>
            <a:br>
              <a:rPr lang="de-CH" dirty="0" smtClean="0"/>
            </a:br>
            <a:r>
              <a:rPr lang="de-CH" dirty="0" smtClean="0">
                <a:solidFill>
                  <a:srgbClr val="FF0000"/>
                </a:solidFill>
              </a:rPr>
              <a:t>Vollständiger Klartextzugriff auf </a:t>
            </a:r>
            <a:br>
              <a:rPr lang="de-CH" dirty="0" smtClean="0">
                <a:solidFill>
                  <a:srgbClr val="FF0000"/>
                </a:solidFill>
              </a:rPr>
            </a:br>
            <a:r>
              <a:rPr lang="de-CH" dirty="0" smtClean="0">
                <a:solidFill>
                  <a:srgbClr val="FF0000"/>
                </a:solidFill>
              </a:rPr>
              <a:t>Nutzerdaten durch Dropbox Inc.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698609" y="6170426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FF0000"/>
                </a:solidFill>
              </a:rPr>
              <a:t>Lösung?</a:t>
            </a:r>
            <a:endParaRPr lang="de-CH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9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System – Data Encryption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984968" y="1196752"/>
            <a:ext cx="4389920" cy="147732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smtClean="0"/>
              <a:t>Lösung:</a:t>
            </a:r>
          </a:p>
          <a:p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Anderen </a:t>
            </a:r>
            <a:r>
              <a:rPr lang="de-CH" dirty="0" err="1" smtClean="0"/>
              <a:t>Cloudservice</a:t>
            </a:r>
            <a:r>
              <a:rPr lang="de-CH" dirty="0" smtClean="0"/>
              <a:t> nutzen (z.B. </a:t>
            </a:r>
            <a:r>
              <a:rPr lang="de-CH" dirty="0" err="1" smtClean="0"/>
              <a:t>Mega</a:t>
            </a:r>
            <a:r>
              <a:rPr lang="de-CH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Clientseitige Verschlüsselung</a:t>
            </a:r>
          </a:p>
        </p:txBody>
      </p:sp>
      <p:pic>
        <p:nvPicPr>
          <p:cNvPr id="5122" name="Picture 2" descr="http://techwirenews.com/wp-content/uploads/2012/04/boxcryptor-logo-61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40" y="3140968"/>
            <a:ext cx="3096344" cy="1268994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blog.riadbaatouche.com/wp-content/uploads/2011/06/TrueCryp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684" y="2861243"/>
            <a:ext cx="2771800" cy="1212663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blograzzi.net/wp-content/uploads/2012/06/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84" y="5182549"/>
            <a:ext cx="2895600" cy="733426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8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System – Dropbox &amp;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984968" y="1196752"/>
            <a:ext cx="172996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Funktionsweise:</a:t>
            </a:r>
          </a:p>
        </p:txBody>
      </p:sp>
      <p:pic>
        <p:nvPicPr>
          <p:cNvPr id="7170" name="Picture 2" descr="http://blog.riadbaatouche.com/wp-content/uploads/2011/06/TrueCryp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8" t="38752" r="6192" b="41451"/>
          <a:stretch/>
        </p:blipFill>
        <p:spPr bwMode="auto">
          <a:xfrm>
            <a:off x="8758708" y="496017"/>
            <a:ext cx="2916000" cy="48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-8" b="89542"/>
          <a:stretch/>
        </p:blipFill>
        <p:spPr>
          <a:xfrm>
            <a:off x="3934172" y="1215025"/>
            <a:ext cx="397241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3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System – Dropbox &amp;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984968" y="1196752"/>
            <a:ext cx="172996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Funktionsweise: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-8" b="89542"/>
          <a:stretch/>
        </p:blipFill>
        <p:spPr>
          <a:xfrm>
            <a:off x="3934172" y="1215025"/>
            <a:ext cx="3972413" cy="540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4"/>
          <a:srcRect r="794" b="3608"/>
          <a:stretch/>
        </p:blipFill>
        <p:spPr>
          <a:xfrm>
            <a:off x="3934171" y="3212976"/>
            <a:ext cx="6795281" cy="3168352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10" name="Textfeld 9"/>
          <p:cNvSpPr txBox="1"/>
          <p:nvPr/>
        </p:nvSpPr>
        <p:spPr>
          <a:xfrm>
            <a:off x="1984967" y="3215824"/>
            <a:ext cx="1900457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err="1" smtClean="0"/>
              <a:t>TrueCrypt</a:t>
            </a:r>
            <a:r>
              <a:rPr lang="de-CH" dirty="0"/>
              <a:t> </a:t>
            </a:r>
            <a:r>
              <a:rPr lang="de-CH" dirty="0" smtClean="0"/>
              <a:t>Volume</a:t>
            </a:r>
          </a:p>
          <a:p>
            <a:r>
              <a:rPr lang="de-CH" dirty="0" smtClean="0"/>
              <a:t>Spezifikation:</a:t>
            </a:r>
          </a:p>
        </p:txBody>
      </p:sp>
      <p:pic>
        <p:nvPicPr>
          <p:cNvPr id="11" name="Picture 2" descr="http://blog.riadbaatouche.com/wp-content/uploads/2011/06/TrueCryp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8" t="38752" r="6192" b="41451"/>
          <a:stretch/>
        </p:blipFill>
        <p:spPr bwMode="auto">
          <a:xfrm>
            <a:off x="8758708" y="496017"/>
            <a:ext cx="2916000" cy="48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20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System – Dropbox &amp;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984968" y="1196752"/>
            <a:ext cx="172996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Funktionsweise: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172" y="1215025"/>
            <a:ext cx="3972413" cy="5161320"/>
          </a:xfrm>
          <a:prstGeom prst="rect">
            <a:avLst/>
          </a:prstGeom>
        </p:spPr>
      </p:pic>
      <p:pic>
        <p:nvPicPr>
          <p:cNvPr id="7" name="Picture 2" descr="http://blog.riadbaatouche.com/wp-content/uploads/2011/06/TrueCryp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8" t="38752" r="6192" b="41451"/>
          <a:stretch/>
        </p:blipFill>
        <p:spPr bwMode="auto">
          <a:xfrm>
            <a:off x="8758708" y="496017"/>
            <a:ext cx="2916000" cy="48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56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System – Dropbox &amp;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984968" y="1196752"/>
            <a:ext cx="172996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Funktionsweise: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172" y="1215025"/>
            <a:ext cx="3972413" cy="516132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180875" y="1196752"/>
            <a:ext cx="3439916" cy="258532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Vorteile:</a:t>
            </a:r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Beliebig starke Verschlüsselung</a:t>
            </a:r>
            <a:br>
              <a:rPr lang="de-CH" dirty="0" smtClean="0"/>
            </a:br>
            <a:r>
              <a:rPr lang="de-CH" dirty="0" smtClean="0"/>
              <a:t>wählbar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Zahlreiche unterschiedliche </a:t>
            </a:r>
            <a:br>
              <a:rPr lang="de-CH" dirty="0" smtClean="0"/>
            </a:br>
            <a:r>
              <a:rPr lang="de-CH" dirty="0" smtClean="0"/>
              <a:t>Verschlüsselungsmethoden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Dynamische oder statische </a:t>
            </a:r>
            <a:br>
              <a:rPr lang="de-CH" dirty="0" smtClean="0"/>
            </a:br>
            <a:r>
              <a:rPr lang="de-CH" dirty="0" smtClean="0"/>
              <a:t>Containergrösse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Open Source</a:t>
            </a:r>
          </a:p>
        </p:txBody>
      </p:sp>
      <p:pic>
        <p:nvPicPr>
          <p:cNvPr id="11" name="Picture 2" descr="http://blog.riadbaatouche.com/wp-content/uploads/2011/06/TrueCryp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8" t="38752" r="6192" b="41451"/>
          <a:stretch/>
        </p:blipFill>
        <p:spPr bwMode="auto">
          <a:xfrm>
            <a:off x="8758708" y="496017"/>
            <a:ext cx="2916000" cy="48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47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System – Dropbox &amp;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984968" y="1196752"/>
            <a:ext cx="172996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Funktionsweise: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2" y="1215025"/>
            <a:ext cx="3972413" cy="516132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180875" y="1196752"/>
            <a:ext cx="3439916" cy="258532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Vorteile:</a:t>
            </a:r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Beliebig starke Verschlüsselung</a:t>
            </a:r>
            <a:br>
              <a:rPr lang="de-CH" dirty="0" smtClean="0"/>
            </a:br>
            <a:r>
              <a:rPr lang="de-CH" dirty="0" smtClean="0"/>
              <a:t>wählbar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Zahlreiche unterschiedliche </a:t>
            </a:r>
            <a:br>
              <a:rPr lang="de-CH" dirty="0" smtClean="0"/>
            </a:br>
            <a:r>
              <a:rPr lang="de-CH" dirty="0" smtClean="0"/>
              <a:t>Verschlüsselungsmethoden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Dynamische oder statische </a:t>
            </a:r>
            <a:br>
              <a:rPr lang="de-CH" dirty="0" smtClean="0"/>
            </a:br>
            <a:r>
              <a:rPr lang="de-CH" dirty="0" smtClean="0"/>
              <a:t>Containergrösse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Open Source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182644" y="4073004"/>
            <a:ext cx="3544368" cy="23083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Nachteile:</a:t>
            </a:r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Verschlüsselung wird lokal</a:t>
            </a:r>
            <a:br>
              <a:rPr lang="de-CH" dirty="0" smtClean="0"/>
            </a:br>
            <a:r>
              <a:rPr lang="de-CH" dirty="0" smtClean="0"/>
              <a:t>durchgeführt (Performance)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Starke Performanceeinbusse bei</a:t>
            </a:r>
            <a:br>
              <a:rPr lang="de-CH" dirty="0"/>
            </a:br>
            <a:r>
              <a:rPr lang="de-CH" dirty="0"/>
              <a:t>dynamischen </a:t>
            </a:r>
            <a:r>
              <a:rPr lang="de-CH" dirty="0" smtClean="0"/>
              <a:t>Containern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Cloudservice</a:t>
            </a:r>
            <a:r>
              <a:rPr lang="de-CH" dirty="0" smtClean="0"/>
              <a:t> sollte  </a:t>
            </a:r>
            <a:r>
              <a:rPr lang="de-CH" dirty="0" err="1" smtClean="0"/>
              <a:t>DeltaCopy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unterstützen</a:t>
            </a:r>
          </a:p>
        </p:txBody>
      </p:sp>
      <p:pic>
        <p:nvPicPr>
          <p:cNvPr id="11" name="Picture 2" descr="http://blog.riadbaatouche.com/wp-content/uploads/2011/06/TrueCryp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8" t="38752" r="6192" b="41451"/>
          <a:stretch/>
        </p:blipFill>
        <p:spPr bwMode="auto">
          <a:xfrm>
            <a:off x="8758708" y="496017"/>
            <a:ext cx="2916000" cy="48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5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System – Dropbox &amp;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984968" y="1196752"/>
            <a:ext cx="172996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Funktionsweise: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2" y="1215025"/>
            <a:ext cx="3972413" cy="516132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180875" y="1196752"/>
            <a:ext cx="3439916" cy="23083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Vorteile:</a:t>
            </a:r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Beliebig starke Verschlüsselung</a:t>
            </a:r>
            <a:br>
              <a:rPr lang="de-CH" dirty="0" smtClean="0"/>
            </a:br>
            <a:r>
              <a:rPr lang="de-CH" dirty="0" smtClean="0"/>
              <a:t>wählbar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Zahlreiche unterschiedliche </a:t>
            </a:r>
            <a:br>
              <a:rPr lang="de-CH" dirty="0" smtClean="0"/>
            </a:br>
            <a:r>
              <a:rPr lang="de-CH" dirty="0" smtClean="0"/>
              <a:t>Verschlüsselungsmethoden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Dynamische oder statische </a:t>
            </a:r>
            <a:br>
              <a:rPr lang="de-CH" dirty="0" smtClean="0"/>
            </a:br>
            <a:r>
              <a:rPr lang="de-CH" dirty="0" smtClean="0"/>
              <a:t>Containergrösse möglich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182644" y="4073004"/>
            <a:ext cx="3544368" cy="23083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Nachteile:</a:t>
            </a:r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Verschlüsselung wird lokal</a:t>
            </a:r>
            <a:br>
              <a:rPr lang="de-CH" dirty="0" smtClean="0"/>
            </a:br>
            <a:r>
              <a:rPr lang="de-CH" dirty="0" smtClean="0"/>
              <a:t>durchgeführt (Performance)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Starke Performanceeinbusse bei</a:t>
            </a:r>
            <a:br>
              <a:rPr lang="de-CH" dirty="0"/>
            </a:br>
            <a:r>
              <a:rPr lang="de-CH" dirty="0"/>
              <a:t>dynamischen </a:t>
            </a:r>
            <a:r>
              <a:rPr lang="de-CH" dirty="0" smtClean="0"/>
              <a:t>Containern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Cloudservice</a:t>
            </a:r>
            <a:r>
              <a:rPr lang="de-CH" dirty="0" smtClean="0"/>
              <a:t> sollte  </a:t>
            </a:r>
            <a:r>
              <a:rPr lang="de-CH" dirty="0" err="1" smtClean="0"/>
              <a:t>DeltaCopy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unterstützen</a:t>
            </a:r>
          </a:p>
        </p:txBody>
      </p:sp>
      <p:sp>
        <p:nvSpPr>
          <p:cNvPr id="2" name="Rechteck 1"/>
          <p:cNvSpPr/>
          <p:nvPr/>
        </p:nvSpPr>
        <p:spPr>
          <a:xfrm>
            <a:off x="3934172" y="5805263"/>
            <a:ext cx="3972414" cy="57108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>
            <a:off x="8242678" y="5765050"/>
            <a:ext cx="3252334" cy="56633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2" name="Picture 2" descr="http://blog.riadbaatouche.com/wp-content/uploads/2011/06/TrueCryp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8" t="38752" r="6192" b="41451"/>
          <a:stretch/>
        </p:blipFill>
        <p:spPr bwMode="auto">
          <a:xfrm>
            <a:off x="8758708" y="496017"/>
            <a:ext cx="2916000" cy="48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8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Themenübersicht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48337"/>
          </a:xfrm>
        </p:spPr>
        <p:txBody>
          <a:bodyPr>
            <a:normAutofit/>
          </a:bodyPr>
          <a:lstStyle/>
          <a:p>
            <a:r>
              <a:rPr lang="en-US" dirty="0" smtClean="0"/>
              <a:t>Cloud Storage Services &amp; </a:t>
            </a:r>
            <a:r>
              <a:rPr lang="en-US" dirty="0" err="1" smtClean="0"/>
              <a:t>Datenschutz</a:t>
            </a:r>
            <a:endParaRPr lang="en-US" dirty="0" smtClean="0"/>
          </a:p>
          <a:p>
            <a:pPr lvl="1"/>
            <a:r>
              <a:rPr lang="en-US" dirty="0" smtClean="0"/>
              <a:t>Dropbox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endParaRPr lang="en-US" dirty="0" smtClean="0"/>
          </a:p>
          <a:p>
            <a:r>
              <a:rPr lang="en-US" dirty="0" err="1" smtClean="0"/>
              <a:t>Sicherheit</a:t>
            </a:r>
            <a:r>
              <a:rPr lang="en-US" dirty="0" smtClean="0"/>
              <a:t> in Public Clouds</a:t>
            </a:r>
            <a:endParaRPr lang="en-US" dirty="0" smtClean="0"/>
          </a:p>
          <a:p>
            <a:r>
              <a:rPr lang="en-US" dirty="0" smtClean="0"/>
              <a:t>Cloud Storage </a:t>
            </a:r>
            <a:r>
              <a:rPr lang="en-US" dirty="0" err="1" smtClean="0"/>
              <a:t>Alternativen</a:t>
            </a:r>
            <a:endParaRPr lang="en-US" dirty="0" smtClean="0"/>
          </a:p>
          <a:p>
            <a:pPr lvl="1"/>
            <a:r>
              <a:rPr lang="en-US" dirty="0" err="1" smtClean="0"/>
              <a:t>BitTorrent</a:t>
            </a:r>
            <a:r>
              <a:rPr lang="en-US" dirty="0" smtClean="0"/>
              <a:t> Sync</a:t>
            </a:r>
          </a:p>
          <a:p>
            <a:pPr lvl="1"/>
            <a:r>
              <a:rPr lang="en-US" dirty="0" err="1" smtClean="0"/>
              <a:t>OwnCloud</a:t>
            </a:r>
            <a:endParaRPr lang="en-US" dirty="0" smtClean="0"/>
          </a:p>
          <a:p>
            <a:r>
              <a:rPr lang="en-US" dirty="0" smtClean="0"/>
              <a:t>Cloud Computing</a:t>
            </a:r>
          </a:p>
          <a:p>
            <a:pPr lvl="1"/>
            <a:r>
              <a:rPr lang="en-US" dirty="0" err="1" smtClean="0"/>
              <a:t>OpenStack</a:t>
            </a:r>
            <a:endParaRPr lang="en-US" dirty="0" smtClean="0"/>
          </a:p>
          <a:p>
            <a:pPr lvl="1"/>
            <a:r>
              <a:rPr lang="en-US" dirty="0" smtClean="0"/>
              <a:t>Amazon Web Services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System – </a:t>
            </a:r>
            <a:r>
              <a:rPr lang="de-CH" dirty="0" err="1" smtClean="0"/>
              <a:t>DeltaCopy</a:t>
            </a:r>
            <a:r>
              <a:rPr lang="de-CH" dirty="0" smtClean="0"/>
              <a:t>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984968" y="1196752"/>
            <a:ext cx="172996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Funktionsweise: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36" y="2132856"/>
            <a:ext cx="9013201" cy="59292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9325044" y="2060848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/>
              <a:t>…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464110" y="2244650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TrueCrypt</a:t>
            </a:r>
            <a:r>
              <a:rPr lang="de-CH" dirty="0" smtClean="0"/>
              <a:t> Container</a:t>
            </a:r>
            <a:endParaRPr lang="de-CH" dirty="0"/>
          </a:p>
        </p:txBody>
      </p:sp>
      <p:sp>
        <p:nvSpPr>
          <p:cNvPr id="21" name="Textfeld 20"/>
          <p:cNvSpPr txBox="1"/>
          <p:nvPr/>
        </p:nvSpPr>
        <p:spPr>
          <a:xfrm>
            <a:off x="2988340" y="223404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1</a:t>
            </a:r>
            <a:endParaRPr lang="de-CH" dirty="0"/>
          </a:p>
        </p:txBody>
      </p:sp>
      <p:sp>
        <p:nvSpPr>
          <p:cNvPr id="22" name="Textfeld 21"/>
          <p:cNvSpPr txBox="1"/>
          <p:nvPr/>
        </p:nvSpPr>
        <p:spPr>
          <a:xfrm>
            <a:off x="4561153" y="223866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2</a:t>
            </a:r>
            <a:endParaRPr lang="de-CH" dirty="0"/>
          </a:p>
        </p:txBody>
      </p:sp>
      <p:sp>
        <p:nvSpPr>
          <p:cNvPr id="23" name="Textfeld 22"/>
          <p:cNvSpPr txBox="1"/>
          <p:nvPr/>
        </p:nvSpPr>
        <p:spPr>
          <a:xfrm>
            <a:off x="6148392" y="223377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3</a:t>
            </a:r>
            <a:endParaRPr lang="de-CH" dirty="0"/>
          </a:p>
        </p:txBody>
      </p:sp>
      <p:sp>
        <p:nvSpPr>
          <p:cNvPr id="24" name="Textfeld 23"/>
          <p:cNvSpPr txBox="1"/>
          <p:nvPr/>
        </p:nvSpPr>
        <p:spPr>
          <a:xfrm>
            <a:off x="10510193" y="223377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n</a:t>
            </a:r>
            <a:endParaRPr lang="de-CH" dirty="0"/>
          </a:p>
        </p:txBody>
      </p:sp>
      <p:sp>
        <p:nvSpPr>
          <p:cNvPr id="25" name="Textfeld 24"/>
          <p:cNvSpPr txBox="1"/>
          <p:nvPr/>
        </p:nvSpPr>
        <p:spPr>
          <a:xfrm>
            <a:off x="7701999" y="224465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7706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System – </a:t>
            </a:r>
            <a:r>
              <a:rPr lang="de-CH" dirty="0" err="1" smtClean="0"/>
              <a:t>DeltaCopy</a:t>
            </a:r>
            <a:r>
              <a:rPr lang="de-CH" dirty="0" smtClean="0"/>
              <a:t>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984968" y="1196752"/>
            <a:ext cx="172996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Funktionsweise: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36" y="2132856"/>
            <a:ext cx="9013201" cy="59292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9325044" y="2060848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/>
              <a:t>…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464110" y="2244650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TrueCrypt</a:t>
            </a:r>
            <a:r>
              <a:rPr lang="de-CH" dirty="0" smtClean="0"/>
              <a:t> Container</a:t>
            </a:r>
            <a:endParaRPr lang="de-CH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035" y="2938106"/>
            <a:ext cx="9013201" cy="59292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988340" y="223404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1</a:t>
            </a:r>
            <a:endParaRPr lang="de-CH" dirty="0"/>
          </a:p>
        </p:txBody>
      </p:sp>
      <p:sp>
        <p:nvSpPr>
          <p:cNvPr id="22" name="Textfeld 21"/>
          <p:cNvSpPr txBox="1"/>
          <p:nvPr/>
        </p:nvSpPr>
        <p:spPr>
          <a:xfrm>
            <a:off x="4561153" y="223866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2</a:t>
            </a:r>
            <a:endParaRPr lang="de-CH" dirty="0"/>
          </a:p>
        </p:txBody>
      </p:sp>
      <p:sp>
        <p:nvSpPr>
          <p:cNvPr id="23" name="Textfeld 22"/>
          <p:cNvSpPr txBox="1"/>
          <p:nvPr/>
        </p:nvSpPr>
        <p:spPr>
          <a:xfrm>
            <a:off x="6148392" y="223377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3</a:t>
            </a:r>
            <a:endParaRPr lang="de-CH" dirty="0"/>
          </a:p>
        </p:txBody>
      </p:sp>
      <p:sp>
        <p:nvSpPr>
          <p:cNvPr id="24" name="Textfeld 23"/>
          <p:cNvSpPr txBox="1"/>
          <p:nvPr/>
        </p:nvSpPr>
        <p:spPr>
          <a:xfrm>
            <a:off x="10510193" y="223377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n</a:t>
            </a:r>
            <a:endParaRPr lang="de-CH" dirty="0"/>
          </a:p>
        </p:txBody>
      </p:sp>
      <p:sp>
        <p:nvSpPr>
          <p:cNvPr id="25" name="Textfeld 24"/>
          <p:cNvSpPr txBox="1"/>
          <p:nvPr/>
        </p:nvSpPr>
        <p:spPr>
          <a:xfrm>
            <a:off x="7701999" y="224465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4</a:t>
            </a:r>
            <a:endParaRPr lang="de-CH" dirty="0"/>
          </a:p>
        </p:txBody>
      </p:sp>
      <p:sp>
        <p:nvSpPr>
          <p:cNvPr id="27" name="Textfeld 26"/>
          <p:cNvSpPr txBox="1"/>
          <p:nvPr/>
        </p:nvSpPr>
        <p:spPr>
          <a:xfrm>
            <a:off x="9795044" y="2852936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/>
              <a:t>…</a:t>
            </a:r>
            <a:endParaRPr lang="de-CH" dirty="0"/>
          </a:p>
        </p:txBody>
      </p:sp>
      <p:sp>
        <p:nvSpPr>
          <p:cNvPr id="28" name="Textfeld 27"/>
          <p:cNvSpPr txBox="1"/>
          <p:nvPr/>
        </p:nvSpPr>
        <p:spPr>
          <a:xfrm>
            <a:off x="464148" y="3068960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DeltaCopy</a:t>
            </a:r>
            <a:r>
              <a:rPr lang="de-CH" dirty="0" smtClean="0"/>
              <a:t> </a:t>
            </a:r>
            <a:r>
              <a:rPr lang="de-CH" dirty="0" err="1" smtClean="0"/>
              <a:t>Indexing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443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291" y="2132856"/>
            <a:ext cx="9013201" cy="592920"/>
          </a:xfrm>
          <a:prstGeom prst="rect">
            <a:avLst/>
          </a:prstGeom>
        </p:spPr>
      </p:pic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System – </a:t>
            </a:r>
            <a:r>
              <a:rPr lang="de-CH" dirty="0" err="1" smtClean="0"/>
              <a:t>DeltaCopy</a:t>
            </a:r>
            <a:r>
              <a:rPr lang="de-CH" dirty="0" smtClean="0"/>
              <a:t>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984968" y="1196752"/>
            <a:ext cx="172996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Funktionsweise: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325044" y="2060848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/>
              <a:t>…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464110" y="2244650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TrueCrypt</a:t>
            </a:r>
            <a:r>
              <a:rPr lang="de-CH" dirty="0" smtClean="0"/>
              <a:t> Container</a:t>
            </a:r>
            <a:endParaRPr lang="de-CH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035" y="2938106"/>
            <a:ext cx="9013201" cy="592920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9795044" y="2852936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/>
              <a:t>…</a:t>
            </a:r>
            <a:endParaRPr lang="de-CH" dirty="0"/>
          </a:p>
        </p:txBody>
      </p:sp>
      <p:sp>
        <p:nvSpPr>
          <p:cNvPr id="22" name="Textfeld 21"/>
          <p:cNvSpPr txBox="1"/>
          <p:nvPr/>
        </p:nvSpPr>
        <p:spPr>
          <a:xfrm>
            <a:off x="2988340" y="223404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1</a:t>
            </a:r>
            <a:endParaRPr lang="de-CH" dirty="0"/>
          </a:p>
        </p:txBody>
      </p:sp>
      <p:sp>
        <p:nvSpPr>
          <p:cNvPr id="23" name="Textfeld 22"/>
          <p:cNvSpPr txBox="1"/>
          <p:nvPr/>
        </p:nvSpPr>
        <p:spPr>
          <a:xfrm>
            <a:off x="4561153" y="223866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2</a:t>
            </a:r>
            <a:endParaRPr lang="de-CH" dirty="0"/>
          </a:p>
        </p:txBody>
      </p:sp>
      <p:sp>
        <p:nvSpPr>
          <p:cNvPr id="24" name="Textfeld 23"/>
          <p:cNvSpPr txBox="1"/>
          <p:nvPr/>
        </p:nvSpPr>
        <p:spPr>
          <a:xfrm>
            <a:off x="6148392" y="223377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3</a:t>
            </a:r>
            <a:endParaRPr lang="de-CH" dirty="0"/>
          </a:p>
        </p:txBody>
      </p:sp>
      <p:sp>
        <p:nvSpPr>
          <p:cNvPr id="25" name="Textfeld 24"/>
          <p:cNvSpPr txBox="1"/>
          <p:nvPr/>
        </p:nvSpPr>
        <p:spPr>
          <a:xfrm>
            <a:off x="10510193" y="223377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n</a:t>
            </a:r>
            <a:endParaRPr lang="de-CH" dirty="0"/>
          </a:p>
        </p:txBody>
      </p:sp>
      <p:sp>
        <p:nvSpPr>
          <p:cNvPr id="26" name="Textfeld 25"/>
          <p:cNvSpPr txBox="1"/>
          <p:nvPr/>
        </p:nvSpPr>
        <p:spPr>
          <a:xfrm>
            <a:off x="7701999" y="224465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4</a:t>
            </a:r>
            <a:endParaRPr lang="de-CH" dirty="0"/>
          </a:p>
        </p:txBody>
      </p:sp>
      <p:sp>
        <p:nvSpPr>
          <p:cNvPr id="27" name="Textfeld 26"/>
          <p:cNvSpPr txBox="1"/>
          <p:nvPr/>
        </p:nvSpPr>
        <p:spPr>
          <a:xfrm>
            <a:off x="464148" y="3068960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DeltaCopy</a:t>
            </a:r>
            <a:r>
              <a:rPr lang="de-CH" dirty="0" smtClean="0"/>
              <a:t> </a:t>
            </a:r>
            <a:r>
              <a:rPr lang="de-CH" dirty="0" err="1" smtClean="0"/>
              <a:t>Indexing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705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598" y="2935140"/>
            <a:ext cx="9013201" cy="59292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291" y="2132856"/>
            <a:ext cx="9013201" cy="592920"/>
          </a:xfrm>
          <a:prstGeom prst="rect">
            <a:avLst/>
          </a:prstGeom>
        </p:spPr>
      </p:pic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System – </a:t>
            </a:r>
            <a:r>
              <a:rPr lang="de-CH" dirty="0" err="1" smtClean="0"/>
              <a:t>DeltaCopy</a:t>
            </a:r>
            <a:r>
              <a:rPr lang="de-CH" dirty="0" smtClean="0"/>
              <a:t>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984968" y="1196752"/>
            <a:ext cx="172996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Funktionsweise: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325044" y="2060848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/>
              <a:t>…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464110" y="2244650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TrueCrypt</a:t>
            </a:r>
            <a:r>
              <a:rPr lang="de-CH" dirty="0" smtClean="0"/>
              <a:t> Container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2988340" y="223404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1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4561153" y="223866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2</a:t>
            </a:r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6148392" y="223377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3</a:t>
            </a:r>
            <a:endParaRPr lang="de-CH" dirty="0"/>
          </a:p>
        </p:txBody>
      </p:sp>
      <p:sp>
        <p:nvSpPr>
          <p:cNvPr id="17" name="Textfeld 16"/>
          <p:cNvSpPr txBox="1"/>
          <p:nvPr/>
        </p:nvSpPr>
        <p:spPr>
          <a:xfrm>
            <a:off x="10510193" y="223377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n</a:t>
            </a:r>
            <a:endParaRPr lang="de-CH" dirty="0"/>
          </a:p>
        </p:txBody>
      </p:sp>
      <p:sp>
        <p:nvSpPr>
          <p:cNvPr id="18" name="Textfeld 17"/>
          <p:cNvSpPr txBox="1"/>
          <p:nvPr/>
        </p:nvSpPr>
        <p:spPr>
          <a:xfrm>
            <a:off x="7701999" y="224465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4</a:t>
            </a:r>
            <a:endParaRPr lang="de-CH" dirty="0"/>
          </a:p>
        </p:txBody>
      </p:sp>
      <p:sp>
        <p:nvSpPr>
          <p:cNvPr id="20" name="Textfeld 19"/>
          <p:cNvSpPr txBox="1"/>
          <p:nvPr/>
        </p:nvSpPr>
        <p:spPr>
          <a:xfrm>
            <a:off x="9795044" y="2852936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/>
              <a:t>…</a:t>
            </a:r>
            <a:endParaRPr lang="de-CH" dirty="0"/>
          </a:p>
        </p:txBody>
      </p:sp>
      <p:sp>
        <p:nvSpPr>
          <p:cNvPr id="21" name="Textfeld 20"/>
          <p:cNvSpPr txBox="1"/>
          <p:nvPr/>
        </p:nvSpPr>
        <p:spPr>
          <a:xfrm>
            <a:off x="464148" y="3068960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DeltaCopy</a:t>
            </a:r>
            <a:r>
              <a:rPr lang="de-CH" dirty="0" smtClean="0"/>
              <a:t> </a:t>
            </a:r>
            <a:r>
              <a:rPr lang="de-CH" dirty="0" err="1" smtClean="0"/>
              <a:t>Indexing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993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598" y="2935140"/>
            <a:ext cx="9013201" cy="59292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291" y="2132856"/>
            <a:ext cx="9013201" cy="592920"/>
          </a:xfrm>
          <a:prstGeom prst="rect">
            <a:avLst/>
          </a:prstGeom>
        </p:spPr>
      </p:pic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/>
              <a:t>System </a:t>
            </a:r>
            <a:r>
              <a:rPr lang="de-CH" dirty="0" smtClean="0"/>
              <a:t>– </a:t>
            </a:r>
            <a:r>
              <a:rPr lang="de-CH" dirty="0" err="1" smtClean="0"/>
              <a:t>DeltaCopy</a:t>
            </a:r>
            <a:r>
              <a:rPr lang="de-CH" dirty="0" smtClean="0"/>
              <a:t>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984968" y="1196752"/>
            <a:ext cx="172996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Funktionsweise: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325044" y="2060848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/>
              <a:t>…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464110" y="2244650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TrueCrypt</a:t>
            </a:r>
            <a:r>
              <a:rPr lang="de-CH" dirty="0" smtClean="0"/>
              <a:t> Container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2988340" y="223404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1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4561153" y="223866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2</a:t>
            </a:r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6148392" y="223377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3</a:t>
            </a:r>
            <a:endParaRPr lang="de-CH" dirty="0"/>
          </a:p>
        </p:txBody>
      </p:sp>
      <p:sp>
        <p:nvSpPr>
          <p:cNvPr id="17" name="Textfeld 16"/>
          <p:cNvSpPr txBox="1"/>
          <p:nvPr/>
        </p:nvSpPr>
        <p:spPr>
          <a:xfrm>
            <a:off x="10510193" y="223377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n</a:t>
            </a:r>
            <a:endParaRPr lang="de-CH" dirty="0"/>
          </a:p>
        </p:txBody>
      </p:sp>
      <p:sp>
        <p:nvSpPr>
          <p:cNvPr id="18" name="Textfeld 17"/>
          <p:cNvSpPr txBox="1"/>
          <p:nvPr/>
        </p:nvSpPr>
        <p:spPr>
          <a:xfrm>
            <a:off x="7701999" y="224465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Sector</a:t>
            </a:r>
            <a:r>
              <a:rPr lang="de-CH" dirty="0" smtClean="0"/>
              <a:t> 4</a:t>
            </a:r>
            <a:endParaRPr lang="de-CH" dirty="0"/>
          </a:p>
        </p:txBody>
      </p:sp>
      <p:sp>
        <p:nvSpPr>
          <p:cNvPr id="20" name="Textfeld 19"/>
          <p:cNvSpPr txBox="1"/>
          <p:nvPr/>
        </p:nvSpPr>
        <p:spPr>
          <a:xfrm>
            <a:off x="9795044" y="2852936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/>
              <a:t>…</a:t>
            </a:r>
            <a:endParaRPr lang="de-CH" dirty="0"/>
          </a:p>
        </p:txBody>
      </p:sp>
      <p:sp>
        <p:nvSpPr>
          <p:cNvPr id="21" name="Textfeld 20"/>
          <p:cNvSpPr txBox="1"/>
          <p:nvPr/>
        </p:nvSpPr>
        <p:spPr>
          <a:xfrm>
            <a:off x="464148" y="3068960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DeltaCopy</a:t>
            </a:r>
            <a:r>
              <a:rPr lang="de-CH" dirty="0" smtClean="0"/>
              <a:t> </a:t>
            </a:r>
            <a:r>
              <a:rPr lang="de-CH" dirty="0" err="1" smtClean="0"/>
              <a:t>Indexing</a:t>
            </a:r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5559226" y="4440951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Synchronisieren</a:t>
            </a:r>
            <a:endParaRPr lang="de-CH" dirty="0"/>
          </a:p>
        </p:txBody>
      </p:sp>
      <p:sp>
        <p:nvSpPr>
          <p:cNvPr id="10" name="Textfeld 9"/>
          <p:cNvSpPr txBox="1"/>
          <p:nvPr/>
        </p:nvSpPr>
        <p:spPr>
          <a:xfrm>
            <a:off x="4990924" y="3582383"/>
            <a:ext cx="3247043" cy="85856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CH" sz="19900" dirty="0" smtClean="0"/>
              <a:t>}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420541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System – Cloud-Service Vergleich </a:t>
            </a:r>
            <a:br>
              <a:rPr lang="de-CH" dirty="0" smtClean="0"/>
            </a:br>
            <a:endParaRPr lang="de-CH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714967"/>
              </p:ext>
            </p:extLst>
          </p:nvPr>
        </p:nvGraphicFramePr>
        <p:xfrm>
          <a:off x="549797" y="1556792"/>
          <a:ext cx="11089230" cy="4968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7846"/>
                <a:gridCol w="2217846"/>
                <a:gridCol w="2217846"/>
                <a:gridCol w="2217846"/>
                <a:gridCol w="2217846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Dropbox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Google</a:t>
                      </a:r>
                      <a:r>
                        <a:rPr lang="de-CH" baseline="0" dirty="0" smtClean="0"/>
                        <a:t> Drive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SkyDrive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Mega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 smtClean="0"/>
                        <a:t>Gratis Storage</a:t>
                      </a:r>
                      <a:endParaRPr lang="de-CH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2 GB*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5</a:t>
                      </a:r>
                      <a:r>
                        <a:rPr lang="de-CH" baseline="0" dirty="0" smtClean="0"/>
                        <a:t> GB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7 GB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50 GB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 smtClean="0"/>
                        <a:t>Günstigster</a:t>
                      </a:r>
                      <a:r>
                        <a:rPr lang="de-CH" sz="1800" kern="1200" baseline="0" dirty="0" smtClean="0"/>
                        <a:t> Preis</a:t>
                      </a:r>
                      <a:endParaRPr lang="de-CH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12 GB / USD / Monat</a:t>
                      </a:r>
                    </a:p>
                    <a:p>
                      <a:pPr algn="ctr"/>
                      <a:r>
                        <a:rPr lang="de-CH" dirty="0" smtClean="0"/>
                        <a:t>(0.5 TB / $41.60 )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20 GB / USD / Monat</a:t>
                      </a:r>
                    </a:p>
                    <a:p>
                      <a:pPr algn="ctr"/>
                      <a:r>
                        <a:rPr lang="de-CH" dirty="0" smtClean="0"/>
                        <a:t>(16 TB / $799.99)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2 GB / USD / Monat</a:t>
                      </a:r>
                    </a:p>
                    <a:p>
                      <a:pPr algn="ctr"/>
                      <a:r>
                        <a:rPr lang="de-CH" dirty="0" smtClean="0"/>
                        <a:t>(0.2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smtClean="0"/>
                        <a:t>TB </a:t>
                      </a:r>
                      <a:r>
                        <a:rPr lang="de-CH" baseline="0" dirty="0" smtClean="0"/>
                        <a:t>/ $100.00</a:t>
                      </a:r>
                      <a:r>
                        <a:rPr lang="de-CH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164 GB / USD / Monat</a:t>
                      </a:r>
                    </a:p>
                    <a:p>
                      <a:pPr algn="ctr"/>
                      <a:r>
                        <a:rPr lang="de-CH" dirty="0" smtClean="0"/>
                        <a:t>(4</a:t>
                      </a:r>
                      <a:r>
                        <a:rPr lang="de-CH" baseline="0" dirty="0" smtClean="0"/>
                        <a:t> TB / $24.99</a:t>
                      </a:r>
                      <a:r>
                        <a:rPr lang="de-CH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 smtClean="0"/>
                        <a:t>Web</a:t>
                      </a:r>
                      <a:r>
                        <a:rPr lang="de-CH" sz="1800" kern="1200" baseline="0" dirty="0" smtClean="0"/>
                        <a:t> Interface</a:t>
                      </a:r>
                      <a:endParaRPr lang="de-CH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 smtClean="0"/>
                        <a:t>Software</a:t>
                      </a:r>
                      <a:r>
                        <a:rPr lang="de-CH" sz="1800" kern="1200" baseline="0" dirty="0" smtClean="0"/>
                        <a:t> Support</a:t>
                      </a:r>
                      <a:endParaRPr lang="de-CH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Linux, Windows, Android, </a:t>
                      </a:r>
                      <a:r>
                        <a:rPr lang="de-CH" dirty="0" err="1" smtClean="0"/>
                        <a:t>iOS</a:t>
                      </a:r>
                      <a:r>
                        <a:rPr lang="de-CH" dirty="0" smtClean="0"/>
                        <a:t>,</a:t>
                      </a:r>
                      <a:r>
                        <a:rPr lang="de-CH" baseline="0" dirty="0" smtClean="0"/>
                        <a:t> OS X</a:t>
                      </a:r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Windows, Android, </a:t>
                      </a:r>
                      <a:r>
                        <a:rPr lang="de-CH" dirty="0" err="1" smtClean="0"/>
                        <a:t>iOS</a:t>
                      </a:r>
                      <a:r>
                        <a:rPr lang="de-CH" dirty="0" smtClean="0"/>
                        <a:t>, OS</a:t>
                      </a:r>
                      <a:r>
                        <a:rPr lang="de-CH" baseline="0" dirty="0" smtClean="0"/>
                        <a:t> X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Windows,</a:t>
                      </a:r>
                      <a:r>
                        <a:rPr lang="de-CH" baseline="0" dirty="0" smtClean="0"/>
                        <a:t> Android, </a:t>
                      </a:r>
                      <a:r>
                        <a:rPr lang="de-CH" baseline="0" dirty="0" err="1" smtClean="0"/>
                        <a:t>iOS</a:t>
                      </a:r>
                      <a:r>
                        <a:rPr lang="de-CH" baseline="0" dirty="0" smtClean="0"/>
                        <a:t>, OS X, Windows Phone</a:t>
                      </a:r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Android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Versionierung</a:t>
                      </a:r>
                      <a:endParaRPr lang="de-CH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DeltaCopy</a:t>
                      </a:r>
                      <a:r>
                        <a:rPr lang="de-CH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-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Zugriff auf Userdaten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256 Bit AES-Verschlüsselt</a:t>
                      </a:r>
                      <a:r>
                        <a:rPr lang="de-CH" baseline="0" dirty="0" smtClean="0"/>
                        <a:t> auf Server, Schlüssel der Firma bekannt</a:t>
                      </a:r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128 Bit AES-Verschlüsselt auf Server, Schlüssel der Firma bekannt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128 Bit-AES, Schlüssel</a:t>
                      </a:r>
                      <a:r>
                        <a:rPr lang="de-CH" baseline="0" dirty="0" smtClean="0"/>
                        <a:t> Clientseitig </a:t>
                      </a:r>
                      <a:r>
                        <a:rPr lang="de-CH" dirty="0" smtClean="0"/>
                        <a:t>zufällig generiert</a:t>
                      </a:r>
                      <a:r>
                        <a:rPr lang="de-CH" baseline="0" dirty="0" smtClean="0"/>
                        <a:t> </a:t>
                      </a:r>
                      <a:endParaRPr lang="de-CH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http://upload.wikimedia.org/wikipedia/en/e/e4/Green_ti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436" y="3016409"/>
            <a:ext cx="21996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upload.wikimedia.org/wikipedia/en/e/e4/Green_ti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684" y="3016409"/>
            <a:ext cx="21996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upload.wikimedia.org/wikipedia/en/e/e4/Green_ti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260" y="3020344"/>
            <a:ext cx="21996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upload.wikimedia.org/wikipedia/en/e/e4/Green_ti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708" y="3386177"/>
            <a:ext cx="21996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upload.wikimedia.org/wikipedia/en/e/e4/Green_ti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956" y="3386177"/>
            <a:ext cx="21996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upload.wikimedia.org/wikipedia/en/e/e4/Green_ti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32" y="3390112"/>
            <a:ext cx="21996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upload.wikimedia.org/wikipedia/en/e/e4/Green_ti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164" y="3020344"/>
            <a:ext cx="21996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upload.wikimedia.org/wikipedia/en/e/e4/Green_ti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436" y="3390112"/>
            <a:ext cx="21996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upload.wikimedia.org/wikipedia/en/e/e4/Green_ti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772" y="4662864"/>
            <a:ext cx="21996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upload.wikimedia.org/wikipedia/en/e/e4/Green_ti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020" y="4662864"/>
            <a:ext cx="21996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upload.wikimedia.org/wikipedia/en/e/e4/Green_ti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596" y="4666799"/>
            <a:ext cx="21996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upload.wikimedia.org/wikipedia/en/e/e4/Green_ti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708" y="5046296"/>
            <a:ext cx="21996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02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 und Datenschutz in Public Clouds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Mandantentrennung </a:t>
            </a:r>
            <a:r>
              <a:rPr lang="de-DE" dirty="0"/>
              <a:t>erfolgt oft </a:t>
            </a:r>
            <a:r>
              <a:rPr lang="de-DE" dirty="0" smtClean="0"/>
              <a:t>ungenügend</a:t>
            </a:r>
            <a:endParaRPr lang="de-DE" b="1" dirty="0" smtClean="0"/>
          </a:p>
          <a:p>
            <a:r>
              <a:rPr lang="de-DE" b="1" dirty="0" smtClean="0"/>
              <a:t>Datenintegrität</a:t>
            </a:r>
            <a:r>
              <a:rPr lang="de-DE" dirty="0" smtClean="0"/>
              <a:t> auf Infrastruktur-, Plattform- und Applikationsebene oft nicht gewähleistet</a:t>
            </a:r>
          </a:p>
          <a:p>
            <a:r>
              <a:rPr lang="de-DE" dirty="0" smtClean="0"/>
              <a:t>Meistens ist es nicht genau möglich die eigentlichen Daten im System zu lokalisieren. Bei einer </a:t>
            </a:r>
            <a:r>
              <a:rPr lang="de-DE" b="1" dirty="0" smtClean="0"/>
              <a:t>Löschung von Daten </a:t>
            </a:r>
            <a:r>
              <a:rPr lang="de-DE" dirty="0" smtClean="0"/>
              <a:t>kann oft keine Garantie über die Vollständigkeit gegeben werden</a:t>
            </a:r>
          </a:p>
          <a:p>
            <a:r>
              <a:rPr lang="de-DE" dirty="0" smtClean="0"/>
              <a:t>Bei einer </a:t>
            </a:r>
            <a:r>
              <a:rPr lang="de-DE" b="1" dirty="0" smtClean="0"/>
              <a:t>Insolvenz des Anbieters </a:t>
            </a:r>
            <a:r>
              <a:rPr lang="de-DE" dirty="0" smtClean="0"/>
              <a:t>wird die Infrastruktur oft verkauft. Was passiert mit ihren Daten?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052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 und Datenschutz in Public Clouds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 </a:t>
            </a:r>
            <a:r>
              <a:rPr lang="de-DE" b="1" dirty="0" smtClean="0"/>
              <a:t>Datenschutzgesetzte</a:t>
            </a:r>
            <a:r>
              <a:rPr lang="de-DE" dirty="0" smtClean="0"/>
              <a:t> sind einzuhalten, da Daten in oft mehreren Ländern mit unterschiedlichen Gesetzten verarbeitet werden</a:t>
            </a:r>
          </a:p>
          <a:p>
            <a:r>
              <a:rPr lang="de-DE" b="1" dirty="0" smtClean="0"/>
              <a:t>Sicherheitsrisiko Mensch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9387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Alternativen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17" name="Content Placeholder 13"/>
          <p:cNvSpPr txBox="1">
            <a:spLocks/>
          </p:cNvSpPr>
          <p:nvPr/>
        </p:nvSpPr>
        <p:spPr>
          <a:xfrm>
            <a:off x="1522413" y="1904999"/>
            <a:ext cx="9134391" cy="4476329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Keine</a:t>
            </a:r>
            <a:r>
              <a:rPr lang="en-US" dirty="0" smtClean="0"/>
              <a:t> Cloud </a:t>
            </a:r>
            <a:r>
              <a:rPr lang="en-US" dirty="0" err="1" smtClean="0"/>
              <a:t>gemäss</a:t>
            </a:r>
            <a:r>
              <a:rPr lang="en-US" dirty="0" smtClean="0"/>
              <a:t> </a:t>
            </a:r>
            <a:r>
              <a:rPr lang="en-US" dirty="0" err="1" smtClean="0"/>
              <a:t>eigentlicher</a:t>
            </a:r>
            <a:r>
              <a:rPr lang="en-US" dirty="0" smtClean="0"/>
              <a:t> Definition:</a:t>
            </a:r>
            <a:endParaRPr lang="en-US" dirty="0"/>
          </a:p>
          <a:p>
            <a:r>
              <a:rPr lang="en-US" dirty="0" err="1" smtClean="0"/>
              <a:t>AeroFS</a:t>
            </a:r>
            <a:endParaRPr lang="en-US" dirty="0" smtClean="0"/>
          </a:p>
          <a:p>
            <a:r>
              <a:rPr lang="en-US" dirty="0" err="1" smtClean="0"/>
              <a:t>BitTorrent</a:t>
            </a:r>
            <a:r>
              <a:rPr lang="en-US" dirty="0" smtClean="0"/>
              <a:t> Sync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Eigene</a:t>
            </a:r>
            <a:r>
              <a:rPr lang="en-US" dirty="0" smtClean="0"/>
              <a:t> Cloud-</a:t>
            </a:r>
            <a:r>
              <a:rPr lang="en-US" dirty="0" err="1" smtClean="0"/>
              <a:t>Lösungen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OwnCloud</a:t>
            </a:r>
            <a:endParaRPr lang="en-US" dirty="0"/>
          </a:p>
          <a:p>
            <a:r>
              <a:rPr lang="en-US" dirty="0" err="1"/>
              <a:t>SpakleShare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4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Alternativen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17" name="Content Placeholder 13"/>
          <p:cNvSpPr txBox="1">
            <a:spLocks/>
          </p:cNvSpPr>
          <p:nvPr/>
        </p:nvSpPr>
        <p:spPr>
          <a:xfrm>
            <a:off x="1522413" y="1904999"/>
            <a:ext cx="9134391" cy="4476329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Keine</a:t>
            </a:r>
            <a:r>
              <a:rPr lang="en-US" dirty="0" smtClean="0"/>
              <a:t> Cloud </a:t>
            </a:r>
            <a:r>
              <a:rPr lang="en-US" dirty="0" err="1" smtClean="0"/>
              <a:t>gemäss</a:t>
            </a:r>
            <a:r>
              <a:rPr lang="en-US" dirty="0" smtClean="0"/>
              <a:t> </a:t>
            </a:r>
            <a:r>
              <a:rPr lang="en-US" dirty="0" err="1" smtClean="0"/>
              <a:t>eigentlicher</a:t>
            </a:r>
            <a:r>
              <a:rPr lang="en-US" dirty="0" smtClean="0"/>
              <a:t> Definition:</a:t>
            </a:r>
            <a:endParaRPr lang="en-US" dirty="0"/>
          </a:p>
          <a:p>
            <a:r>
              <a:rPr lang="en-US" dirty="0" err="1" smtClean="0"/>
              <a:t>AeroFS</a:t>
            </a:r>
            <a:endParaRPr lang="en-US" dirty="0" smtClean="0"/>
          </a:p>
          <a:p>
            <a:r>
              <a:rPr lang="en-US" dirty="0" err="1" smtClean="0"/>
              <a:t>BitTorrent</a:t>
            </a:r>
            <a:r>
              <a:rPr lang="en-US" dirty="0" smtClean="0"/>
              <a:t> Sync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Eigene</a:t>
            </a:r>
            <a:r>
              <a:rPr lang="en-US" dirty="0" smtClean="0"/>
              <a:t> Cloud-</a:t>
            </a:r>
            <a:r>
              <a:rPr lang="en-US" dirty="0" err="1" smtClean="0"/>
              <a:t>Lösungen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OwnCloud</a:t>
            </a:r>
            <a:endParaRPr lang="en-US" dirty="0"/>
          </a:p>
          <a:p>
            <a:r>
              <a:rPr lang="en-US" dirty="0" err="1"/>
              <a:t>SpakleShare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hteck 3"/>
          <p:cNvSpPr/>
          <p:nvPr/>
        </p:nvSpPr>
        <p:spPr>
          <a:xfrm>
            <a:off x="1522413" y="2924944"/>
            <a:ext cx="2483767" cy="56633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/>
          <p:cNvSpPr/>
          <p:nvPr/>
        </p:nvSpPr>
        <p:spPr>
          <a:xfrm>
            <a:off x="1522412" y="4614636"/>
            <a:ext cx="2483767" cy="56633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986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522413" y="188640"/>
            <a:ext cx="9144001" cy="1371600"/>
          </a:xfrm>
        </p:spPr>
        <p:txBody>
          <a:bodyPr/>
          <a:lstStyle/>
          <a:p>
            <a:r>
              <a:rPr lang="de-CH" dirty="0" smtClean="0"/>
              <a:t>Cloud System - Beispiel</a:t>
            </a:r>
            <a:br>
              <a:rPr lang="de-CH" dirty="0" smtClean="0"/>
            </a:b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52" y="2276872"/>
            <a:ext cx="6721051" cy="37422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0314881" y="6150388"/>
            <a:ext cx="118013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Endgeräte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676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Alternativen - </a:t>
            </a:r>
            <a:r>
              <a:rPr lang="de-CH" dirty="0" err="1" smtClean="0"/>
              <a:t>BitTorrent</a:t>
            </a:r>
            <a:r>
              <a:rPr lang="de-CH" dirty="0" smtClean="0"/>
              <a:t> </a:t>
            </a:r>
            <a:r>
              <a:rPr lang="de-CH" dirty="0" err="1" smtClean="0"/>
              <a:t>Sync</a:t>
            </a:r>
            <a:r>
              <a:rPr lang="de-CH" dirty="0" smtClean="0"/>
              <a:t> </a:t>
            </a:r>
            <a:br>
              <a:rPr lang="de-CH" dirty="0" smtClean="0"/>
            </a:b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04" y="1772816"/>
            <a:ext cx="5633251" cy="42282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936777" y="5869372"/>
            <a:ext cx="380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Peer Exchange / Data </a:t>
            </a:r>
            <a:r>
              <a:rPr lang="de-CH" dirty="0" err="1" smtClean="0"/>
              <a:t>Synchronization</a:t>
            </a:r>
            <a:endParaRPr lang="de-CH" dirty="0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1522413" y="1484784"/>
            <a:ext cx="3635895" cy="2316089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Discovery </a:t>
            </a:r>
            <a:r>
              <a:rPr lang="en-US" dirty="0" err="1" smtClean="0"/>
              <a:t>im</a:t>
            </a:r>
            <a:r>
              <a:rPr lang="en-US" dirty="0" smtClean="0"/>
              <a:t> LAN:</a:t>
            </a:r>
          </a:p>
          <a:p>
            <a:r>
              <a:rPr lang="en-US" dirty="0" smtClean="0"/>
              <a:t>Broadcast</a:t>
            </a:r>
          </a:p>
          <a:p>
            <a:r>
              <a:rPr lang="en-US" dirty="0" smtClean="0"/>
              <a:t>Peer Exchange (PEX)</a:t>
            </a:r>
          </a:p>
          <a:p>
            <a:r>
              <a:rPr lang="en-US" dirty="0" err="1" smtClean="0"/>
              <a:t>Manuelle</a:t>
            </a:r>
            <a:r>
              <a:rPr lang="en-US" dirty="0" smtClean="0"/>
              <a:t> </a:t>
            </a:r>
            <a:r>
              <a:rPr lang="en-US" dirty="0" err="1" smtClean="0"/>
              <a:t>Hostliste</a:t>
            </a:r>
            <a:endParaRPr lang="en-US" dirty="0"/>
          </a:p>
          <a:p>
            <a:pPr marL="231775" lvl="1" indent="0"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31775" lvl="1" indent="0"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06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Alternativen - </a:t>
            </a:r>
            <a:r>
              <a:rPr lang="de-CH" dirty="0" err="1" smtClean="0"/>
              <a:t>BitTorrent</a:t>
            </a:r>
            <a:r>
              <a:rPr lang="de-CH" dirty="0" smtClean="0"/>
              <a:t> </a:t>
            </a:r>
            <a:r>
              <a:rPr lang="de-CH" dirty="0" err="1" smtClean="0"/>
              <a:t>Sync</a:t>
            </a:r>
            <a:r>
              <a:rPr lang="de-CH" dirty="0" smtClean="0"/>
              <a:t> </a:t>
            </a:r>
            <a:br>
              <a:rPr lang="de-CH" dirty="0" smtClean="0"/>
            </a:b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88" y="2132856"/>
            <a:ext cx="5817788" cy="3683880"/>
          </a:xfrm>
          <a:prstGeom prst="rect">
            <a:avLst/>
          </a:prstGeom>
        </p:spPr>
      </p:pic>
      <p:sp>
        <p:nvSpPr>
          <p:cNvPr id="6" name="Content Placeholder 13"/>
          <p:cNvSpPr txBox="1">
            <a:spLocks/>
          </p:cNvSpPr>
          <p:nvPr/>
        </p:nvSpPr>
        <p:spPr>
          <a:xfrm>
            <a:off x="1524400" y="3849215"/>
            <a:ext cx="3635895" cy="2820145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Discovery </a:t>
            </a:r>
            <a:r>
              <a:rPr lang="en-US" dirty="0" err="1" smtClean="0"/>
              <a:t>im</a:t>
            </a:r>
            <a:r>
              <a:rPr lang="en-US" dirty="0" smtClean="0"/>
              <a:t> WAN:</a:t>
            </a:r>
          </a:p>
          <a:p>
            <a:r>
              <a:rPr lang="en-US" dirty="0" err="1" smtClean="0"/>
              <a:t>Manuelle</a:t>
            </a:r>
            <a:r>
              <a:rPr lang="en-US" dirty="0" smtClean="0"/>
              <a:t> </a:t>
            </a:r>
            <a:r>
              <a:rPr lang="en-US" dirty="0" err="1" smtClean="0"/>
              <a:t>Hostliste</a:t>
            </a:r>
            <a:endParaRPr lang="en-US" dirty="0" smtClean="0"/>
          </a:p>
          <a:p>
            <a:r>
              <a:rPr lang="en-US" dirty="0" smtClean="0"/>
              <a:t>Peer Exchange (PEX)</a:t>
            </a:r>
            <a:endParaRPr lang="en-US" dirty="0"/>
          </a:p>
          <a:p>
            <a:r>
              <a:rPr lang="en-US" dirty="0" smtClean="0"/>
              <a:t>Tracker/Server</a:t>
            </a:r>
          </a:p>
          <a:p>
            <a:r>
              <a:rPr lang="en-US" dirty="0" smtClean="0"/>
              <a:t>(DHT)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marL="231775" lvl="1" indent="0">
              <a:buNone/>
            </a:pPr>
            <a:endParaRPr lang="en-US" dirty="0" smtClean="0"/>
          </a:p>
          <a:p>
            <a:pPr marL="231775" lvl="1" indent="0">
              <a:buNone/>
            </a:pPr>
            <a:endParaRPr lang="en-US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8342256" y="4509120"/>
            <a:ext cx="89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Tracker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7750596" y="5844260"/>
            <a:ext cx="18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Peer List Request</a:t>
            </a:r>
            <a:endParaRPr lang="de-CH" dirty="0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522413" y="1484784"/>
            <a:ext cx="3635895" cy="2316089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Discovery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im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LAN: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Broadcast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Peer Exchange (PEX)</a:t>
            </a:r>
          </a:p>
          <a:p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Manuelle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Hostliste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231775" lvl="1" indent="0"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31775" lvl="1" indent="0"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29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Alternativen - </a:t>
            </a:r>
            <a:r>
              <a:rPr lang="de-CH" dirty="0" err="1" smtClean="0"/>
              <a:t>BitTorrent</a:t>
            </a:r>
            <a:r>
              <a:rPr lang="de-CH" dirty="0" smtClean="0"/>
              <a:t> </a:t>
            </a:r>
            <a:r>
              <a:rPr lang="de-CH" dirty="0" err="1" smtClean="0"/>
              <a:t>Sync</a:t>
            </a:r>
            <a:r>
              <a:rPr lang="de-CH" dirty="0" smtClean="0"/>
              <a:t> </a:t>
            </a:r>
            <a:br>
              <a:rPr lang="de-CH" dirty="0" smtClean="0"/>
            </a:b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04" y="1772816"/>
            <a:ext cx="5633251" cy="42282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229" y="3410636"/>
            <a:ext cx="621600" cy="95256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750596" y="5844260"/>
            <a:ext cx="22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</a:t>
            </a:r>
            <a:r>
              <a:rPr lang="de-CH" dirty="0" err="1" smtClean="0"/>
              <a:t>Synchronization</a:t>
            </a:r>
            <a:endParaRPr lang="de-CH" dirty="0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522413" y="1484784"/>
            <a:ext cx="3635895" cy="2316089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Discovery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im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LAN: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Broadcast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Peer Exchange (PEX)</a:t>
            </a:r>
          </a:p>
          <a:p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Manuelle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Hostliste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231775" lvl="1" indent="0"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31775" lvl="1" indent="0"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1524400" y="3849215"/>
            <a:ext cx="3635895" cy="2820145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Discovery </a:t>
            </a:r>
            <a:r>
              <a:rPr lang="en-US" dirty="0" err="1" smtClean="0"/>
              <a:t>im</a:t>
            </a:r>
            <a:r>
              <a:rPr lang="en-US" dirty="0" smtClean="0"/>
              <a:t> WAN:</a:t>
            </a:r>
          </a:p>
          <a:p>
            <a:r>
              <a:rPr lang="en-US" dirty="0" err="1" smtClean="0"/>
              <a:t>Manuelle</a:t>
            </a:r>
            <a:r>
              <a:rPr lang="en-US" dirty="0" smtClean="0"/>
              <a:t> </a:t>
            </a:r>
            <a:r>
              <a:rPr lang="en-US" dirty="0" err="1" smtClean="0"/>
              <a:t>Hostliste</a:t>
            </a:r>
            <a:endParaRPr lang="en-US" dirty="0" smtClean="0"/>
          </a:p>
          <a:p>
            <a:r>
              <a:rPr lang="en-US" dirty="0" smtClean="0"/>
              <a:t>Peer Exchange (PEX)</a:t>
            </a:r>
            <a:endParaRPr lang="en-US" dirty="0"/>
          </a:p>
          <a:p>
            <a:r>
              <a:rPr lang="en-US" dirty="0" smtClean="0"/>
              <a:t>Tracker/Server</a:t>
            </a:r>
          </a:p>
          <a:p>
            <a:r>
              <a:rPr lang="en-US" dirty="0" smtClean="0"/>
              <a:t>(DHT)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marL="231775" lvl="1" indent="0">
              <a:buNone/>
            </a:pPr>
            <a:endParaRPr lang="en-US" dirty="0" smtClean="0"/>
          </a:p>
          <a:p>
            <a:pPr marL="2317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904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17" y="1772816"/>
            <a:ext cx="5545838" cy="4228200"/>
          </a:xfrm>
          <a:prstGeom prst="rect">
            <a:avLst/>
          </a:prstGeom>
        </p:spPr>
      </p:pic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Alternativen - </a:t>
            </a:r>
            <a:r>
              <a:rPr lang="de-CH" dirty="0" err="1" smtClean="0"/>
              <a:t>BitTorrent</a:t>
            </a:r>
            <a:r>
              <a:rPr lang="de-CH" dirty="0" smtClean="0"/>
              <a:t> </a:t>
            </a:r>
            <a:r>
              <a:rPr lang="de-CH" dirty="0" err="1" smtClean="0"/>
              <a:t>Sync</a:t>
            </a:r>
            <a:r>
              <a:rPr lang="de-CH" dirty="0" smtClean="0"/>
              <a:t>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522413" y="1484784"/>
            <a:ext cx="3635895" cy="2316089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Discovery </a:t>
            </a:r>
            <a:r>
              <a:rPr lang="en-US" dirty="0" err="1" smtClean="0"/>
              <a:t>im</a:t>
            </a:r>
            <a:r>
              <a:rPr lang="en-US" dirty="0" smtClean="0"/>
              <a:t> LAN:</a:t>
            </a:r>
          </a:p>
          <a:p>
            <a:r>
              <a:rPr lang="en-US" dirty="0" smtClean="0"/>
              <a:t>Broadcast</a:t>
            </a:r>
          </a:p>
          <a:p>
            <a:r>
              <a:rPr lang="en-US" dirty="0" smtClean="0"/>
              <a:t>Peer Exchange (PEX)</a:t>
            </a:r>
          </a:p>
          <a:p>
            <a:r>
              <a:rPr lang="en-US" dirty="0" err="1" smtClean="0"/>
              <a:t>Manuelle</a:t>
            </a:r>
            <a:r>
              <a:rPr lang="en-US" dirty="0" smtClean="0"/>
              <a:t> </a:t>
            </a:r>
            <a:r>
              <a:rPr lang="en-US" dirty="0" err="1" smtClean="0"/>
              <a:t>Hostliste</a:t>
            </a:r>
            <a:endParaRPr lang="en-US" dirty="0"/>
          </a:p>
          <a:p>
            <a:pPr marL="231775" lvl="1" indent="0">
              <a:buNone/>
            </a:pPr>
            <a:endParaRPr lang="en-US" dirty="0" smtClean="0"/>
          </a:p>
          <a:p>
            <a:pPr marL="231775" lvl="1" indent="0">
              <a:buNone/>
            </a:pPr>
            <a:endParaRPr lang="en-US" dirty="0" smtClean="0"/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1524400" y="3849215"/>
            <a:ext cx="3635895" cy="2820145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Discovery </a:t>
            </a:r>
            <a:r>
              <a:rPr lang="en-US" dirty="0" err="1" smtClean="0"/>
              <a:t>im</a:t>
            </a:r>
            <a:r>
              <a:rPr lang="en-US" dirty="0" smtClean="0"/>
              <a:t> WAN:</a:t>
            </a:r>
          </a:p>
          <a:p>
            <a:r>
              <a:rPr lang="en-US" dirty="0" err="1" smtClean="0"/>
              <a:t>Manuelle</a:t>
            </a:r>
            <a:r>
              <a:rPr lang="en-US" dirty="0" smtClean="0"/>
              <a:t> </a:t>
            </a:r>
            <a:r>
              <a:rPr lang="en-US" dirty="0" err="1" smtClean="0"/>
              <a:t>Hostliste</a:t>
            </a:r>
            <a:endParaRPr lang="en-US" dirty="0" smtClean="0"/>
          </a:p>
          <a:p>
            <a:r>
              <a:rPr lang="en-US" dirty="0" smtClean="0"/>
              <a:t>Peer Exchange (PEX)</a:t>
            </a:r>
            <a:endParaRPr lang="en-US" dirty="0"/>
          </a:p>
          <a:p>
            <a:r>
              <a:rPr lang="en-US" dirty="0" smtClean="0"/>
              <a:t>Tracker/Server</a:t>
            </a:r>
          </a:p>
          <a:p>
            <a:r>
              <a:rPr lang="en-US" dirty="0" smtClean="0"/>
              <a:t>(DHT)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marL="231775" lvl="1" indent="0">
              <a:buNone/>
            </a:pPr>
            <a:endParaRPr lang="en-US" dirty="0" smtClean="0"/>
          </a:p>
          <a:p>
            <a:pPr marL="231775" lvl="1" indent="0">
              <a:buNone/>
            </a:pPr>
            <a:endParaRPr lang="en-US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6020417" y="600101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online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10702924" y="600101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online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6007592" y="140348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offline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10690099" y="140348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offline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414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17" y="1772816"/>
            <a:ext cx="5545838" cy="4228200"/>
          </a:xfrm>
          <a:prstGeom prst="rect">
            <a:avLst/>
          </a:prstGeom>
        </p:spPr>
      </p:pic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Alternativen - </a:t>
            </a:r>
            <a:r>
              <a:rPr lang="de-CH" dirty="0" err="1" smtClean="0"/>
              <a:t>BitTorrent</a:t>
            </a:r>
            <a:r>
              <a:rPr lang="de-CH" dirty="0" smtClean="0"/>
              <a:t> </a:t>
            </a:r>
            <a:r>
              <a:rPr lang="de-CH" dirty="0" err="1" smtClean="0"/>
              <a:t>Sync</a:t>
            </a:r>
            <a:r>
              <a:rPr lang="de-CH" dirty="0" smtClean="0"/>
              <a:t>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522413" y="1484784"/>
            <a:ext cx="3635895" cy="2316089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Discovery </a:t>
            </a:r>
            <a:r>
              <a:rPr lang="en-US" dirty="0" err="1" smtClean="0"/>
              <a:t>im</a:t>
            </a:r>
            <a:r>
              <a:rPr lang="en-US" dirty="0" smtClean="0"/>
              <a:t> LAN:</a:t>
            </a:r>
          </a:p>
          <a:p>
            <a:r>
              <a:rPr lang="en-US" dirty="0" smtClean="0"/>
              <a:t>Broadcast</a:t>
            </a:r>
          </a:p>
          <a:p>
            <a:r>
              <a:rPr lang="en-US" dirty="0" smtClean="0"/>
              <a:t>Peer Exchange (PEX)</a:t>
            </a:r>
          </a:p>
          <a:p>
            <a:r>
              <a:rPr lang="en-US" dirty="0" err="1" smtClean="0"/>
              <a:t>Manuelle</a:t>
            </a:r>
            <a:r>
              <a:rPr lang="en-US" dirty="0" smtClean="0"/>
              <a:t> </a:t>
            </a:r>
            <a:r>
              <a:rPr lang="en-US" dirty="0" err="1" smtClean="0"/>
              <a:t>Hostliste</a:t>
            </a:r>
            <a:endParaRPr lang="en-US" dirty="0"/>
          </a:p>
          <a:p>
            <a:pPr marL="231775" lvl="1" indent="0">
              <a:buNone/>
            </a:pPr>
            <a:endParaRPr lang="en-US" dirty="0" smtClean="0"/>
          </a:p>
          <a:p>
            <a:pPr marL="231775" lvl="1" indent="0">
              <a:buNone/>
            </a:pPr>
            <a:endParaRPr lang="en-US" dirty="0" smtClean="0"/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1524400" y="3849215"/>
            <a:ext cx="3635895" cy="2820145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Discovery </a:t>
            </a:r>
            <a:r>
              <a:rPr lang="en-US" dirty="0" err="1" smtClean="0"/>
              <a:t>im</a:t>
            </a:r>
            <a:r>
              <a:rPr lang="en-US" dirty="0" smtClean="0"/>
              <a:t> WAN:</a:t>
            </a:r>
          </a:p>
          <a:p>
            <a:r>
              <a:rPr lang="en-US" dirty="0" err="1" smtClean="0"/>
              <a:t>Manuelle</a:t>
            </a:r>
            <a:r>
              <a:rPr lang="en-US" dirty="0" smtClean="0"/>
              <a:t> </a:t>
            </a:r>
            <a:r>
              <a:rPr lang="en-US" dirty="0" err="1" smtClean="0"/>
              <a:t>Hostliste</a:t>
            </a:r>
            <a:endParaRPr lang="en-US" dirty="0" smtClean="0"/>
          </a:p>
          <a:p>
            <a:r>
              <a:rPr lang="en-US" dirty="0" smtClean="0"/>
              <a:t>Peer Exchange (PEX)</a:t>
            </a:r>
            <a:endParaRPr lang="en-US" dirty="0"/>
          </a:p>
          <a:p>
            <a:r>
              <a:rPr lang="en-US" dirty="0" smtClean="0"/>
              <a:t>Tracker/Server</a:t>
            </a:r>
          </a:p>
          <a:p>
            <a:r>
              <a:rPr lang="en-US" dirty="0" smtClean="0"/>
              <a:t>(DHT)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marL="231775" lvl="1" indent="0">
              <a:buNone/>
            </a:pPr>
            <a:endParaRPr lang="en-US" dirty="0" smtClean="0"/>
          </a:p>
          <a:p>
            <a:pPr marL="231775" lvl="1" indent="0">
              <a:buNone/>
            </a:pPr>
            <a:endParaRPr lang="en-US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6020417" y="600101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online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10702924" y="600101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online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6007592" y="140348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offline</a:t>
            </a:r>
            <a:endParaRPr lang="de-CH" dirty="0"/>
          </a:p>
        </p:txBody>
      </p:sp>
      <p:sp>
        <p:nvSpPr>
          <p:cNvPr id="13" name="Textfeld 12"/>
          <p:cNvSpPr txBox="1"/>
          <p:nvPr/>
        </p:nvSpPr>
        <p:spPr>
          <a:xfrm>
            <a:off x="10690099" y="140348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offline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395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17" y="1765873"/>
            <a:ext cx="5545838" cy="4228200"/>
          </a:xfrm>
          <a:prstGeom prst="rect">
            <a:avLst/>
          </a:prstGeom>
        </p:spPr>
      </p:pic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Alternativen - </a:t>
            </a:r>
            <a:r>
              <a:rPr lang="de-CH" dirty="0" err="1" smtClean="0"/>
              <a:t>BitTorrent</a:t>
            </a:r>
            <a:r>
              <a:rPr lang="de-CH" dirty="0" smtClean="0"/>
              <a:t> </a:t>
            </a:r>
            <a:r>
              <a:rPr lang="de-CH" dirty="0" err="1" smtClean="0"/>
              <a:t>Sync</a:t>
            </a:r>
            <a:r>
              <a:rPr lang="de-CH" dirty="0" smtClean="0"/>
              <a:t>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522413" y="1484784"/>
            <a:ext cx="3635895" cy="2316089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Discovery </a:t>
            </a:r>
            <a:r>
              <a:rPr lang="en-US" dirty="0" err="1" smtClean="0"/>
              <a:t>im</a:t>
            </a:r>
            <a:r>
              <a:rPr lang="en-US" dirty="0" smtClean="0"/>
              <a:t> LAN:</a:t>
            </a:r>
          </a:p>
          <a:p>
            <a:r>
              <a:rPr lang="en-US" dirty="0" smtClean="0"/>
              <a:t>Broadcast</a:t>
            </a:r>
          </a:p>
          <a:p>
            <a:r>
              <a:rPr lang="en-US" dirty="0" smtClean="0"/>
              <a:t>Peer Exchange (PEX)</a:t>
            </a:r>
          </a:p>
          <a:p>
            <a:r>
              <a:rPr lang="en-US" dirty="0" err="1" smtClean="0"/>
              <a:t>Manuelle</a:t>
            </a:r>
            <a:r>
              <a:rPr lang="en-US" dirty="0" smtClean="0"/>
              <a:t> </a:t>
            </a:r>
            <a:r>
              <a:rPr lang="en-US" dirty="0" err="1" smtClean="0"/>
              <a:t>Hostliste</a:t>
            </a:r>
            <a:endParaRPr lang="en-US" dirty="0"/>
          </a:p>
          <a:p>
            <a:pPr marL="231775" lvl="1" indent="0">
              <a:buNone/>
            </a:pPr>
            <a:endParaRPr lang="en-US" dirty="0" smtClean="0"/>
          </a:p>
          <a:p>
            <a:pPr marL="231775" lvl="1" indent="0">
              <a:buNone/>
            </a:pPr>
            <a:endParaRPr lang="en-US" dirty="0" smtClean="0"/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1524400" y="3849215"/>
            <a:ext cx="3635895" cy="2820145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Discovery </a:t>
            </a:r>
            <a:r>
              <a:rPr lang="en-US" dirty="0" err="1" smtClean="0"/>
              <a:t>im</a:t>
            </a:r>
            <a:r>
              <a:rPr lang="en-US" dirty="0" smtClean="0"/>
              <a:t> WAN:</a:t>
            </a:r>
          </a:p>
          <a:p>
            <a:r>
              <a:rPr lang="en-US" dirty="0" err="1" smtClean="0"/>
              <a:t>Manuelle</a:t>
            </a:r>
            <a:r>
              <a:rPr lang="en-US" dirty="0" smtClean="0"/>
              <a:t> </a:t>
            </a:r>
            <a:r>
              <a:rPr lang="en-US" dirty="0" err="1" smtClean="0"/>
              <a:t>Hostliste</a:t>
            </a:r>
            <a:endParaRPr lang="en-US" dirty="0" smtClean="0"/>
          </a:p>
          <a:p>
            <a:r>
              <a:rPr lang="en-US" dirty="0" smtClean="0"/>
              <a:t>Peer Exchange (PEX)</a:t>
            </a:r>
            <a:endParaRPr lang="en-US" dirty="0"/>
          </a:p>
          <a:p>
            <a:r>
              <a:rPr lang="en-US" dirty="0" smtClean="0"/>
              <a:t>Tracker/Server</a:t>
            </a:r>
          </a:p>
          <a:p>
            <a:r>
              <a:rPr lang="en-US" dirty="0" smtClean="0"/>
              <a:t>(DHT)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marL="231775" lvl="1" indent="0">
              <a:buNone/>
            </a:pPr>
            <a:endParaRPr lang="en-US" dirty="0" smtClean="0"/>
          </a:p>
          <a:p>
            <a:pPr marL="231775" lvl="1" indent="0">
              <a:buNone/>
            </a:pPr>
            <a:endParaRPr lang="en-US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5734372" y="600101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d</a:t>
            </a:r>
            <a:r>
              <a:rPr lang="de-CH" dirty="0" err="1" smtClean="0"/>
              <a:t>ata</a:t>
            </a:r>
            <a:r>
              <a:rPr lang="de-CH" dirty="0" smtClean="0"/>
              <a:t> </a:t>
            </a:r>
            <a:r>
              <a:rPr lang="de-CH" dirty="0" err="1" smtClean="0"/>
              <a:t>changed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10702924" y="600101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updating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6007592" y="140348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offline</a:t>
            </a:r>
            <a:endParaRPr lang="de-CH" dirty="0"/>
          </a:p>
        </p:txBody>
      </p:sp>
      <p:sp>
        <p:nvSpPr>
          <p:cNvPr id="13" name="Textfeld 12"/>
          <p:cNvSpPr txBox="1"/>
          <p:nvPr/>
        </p:nvSpPr>
        <p:spPr>
          <a:xfrm>
            <a:off x="10690099" y="140348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offline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901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17" y="1765873"/>
            <a:ext cx="5545838" cy="4228200"/>
          </a:xfrm>
          <a:prstGeom prst="rect">
            <a:avLst/>
          </a:prstGeom>
        </p:spPr>
      </p:pic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Alternativen - </a:t>
            </a:r>
            <a:r>
              <a:rPr lang="de-CH" dirty="0" err="1" smtClean="0"/>
              <a:t>BitTorrent</a:t>
            </a:r>
            <a:r>
              <a:rPr lang="de-CH" dirty="0" smtClean="0"/>
              <a:t> </a:t>
            </a:r>
            <a:r>
              <a:rPr lang="de-CH" dirty="0" err="1" smtClean="0"/>
              <a:t>Sync</a:t>
            </a:r>
            <a:r>
              <a:rPr lang="de-CH" dirty="0" smtClean="0"/>
              <a:t>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522413" y="1484784"/>
            <a:ext cx="3635895" cy="2316089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Discovery </a:t>
            </a:r>
            <a:r>
              <a:rPr lang="en-US" dirty="0" err="1" smtClean="0"/>
              <a:t>im</a:t>
            </a:r>
            <a:r>
              <a:rPr lang="en-US" dirty="0" smtClean="0"/>
              <a:t> LAN:</a:t>
            </a:r>
          </a:p>
          <a:p>
            <a:r>
              <a:rPr lang="en-US" dirty="0" smtClean="0"/>
              <a:t>Broadcast</a:t>
            </a:r>
          </a:p>
          <a:p>
            <a:r>
              <a:rPr lang="en-US" dirty="0" smtClean="0"/>
              <a:t>Peer Exchange (PEX)</a:t>
            </a:r>
          </a:p>
          <a:p>
            <a:r>
              <a:rPr lang="en-US" dirty="0" err="1" smtClean="0"/>
              <a:t>Manuelle</a:t>
            </a:r>
            <a:r>
              <a:rPr lang="en-US" dirty="0" smtClean="0"/>
              <a:t> </a:t>
            </a:r>
            <a:r>
              <a:rPr lang="en-US" dirty="0" err="1" smtClean="0"/>
              <a:t>Hostliste</a:t>
            </a:r>
            <a:endParaRPr lang="en-US" dirty="0"/>
          </a:p>
          <a:p>
            <a:pPr marL="231775" lvl="1" indent="0">
              <a:buNone/>
            </a:pPr>
            <a:endParaRPr lang="en-US" dirty="0" smtClean="0"/>
          </a:p>
          <a:p>
            <a:pPr marL="231775" lvl="1" indent="0">
              <a:buNone/>
            </a:pPr>
            <a:endParaRPr lang="en-US" dirty="0" smtClean="0"/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1524400" y="3849215"/>
            <a:ext cx="3635895" cy="2820145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Discovery </a:t>
            </a:r>
            <a:r>
              <a:rPr lang="en-US" dirty="0" err="1" smtClean="0"/>
              <a:t>im</a:t>
            </a:r>
            <a:r>
              <a:rPr lang="en-US" dirty="0" smtClean="0"/>
              <a:t> WAN:</a:t>
            </a:r>
          </a:p>
          <a:p>
            <a:r>
              <a:rPr lang="en-US" dirty="0" err="1" smtClean="0"/>
              <a:t>Manuelle</a:t>
            </a:r>
            <a:r>
              <a:rPr lang="en-US" dirty="0" smtClean="0"/>
              <a:t> </a:t>
            </a:r>
            <a:r>
              <a:rPr lang="en-US" dirty="0" err="1" smtClean="0"/>
              <a:t>Hostliste</a:t>
            </a:r>
            <a:endParaRPr lang="en-US" dirty="0" smtClean="0"/>
          </a:p>
          <a:p>
            <a:r>
              <a:rPr lang="en-US" dirty="0" smtClean="0"/>
              <a:t>Peer Exchange (PEX)</a:t>
            </a:r>
            <a:endParaRPr lang="en-US" dirty="0"/>
          </a:p>
          <a:p>
            <a:r>
              <a:rPr lang="en-US" dirty="0" smtClean="0"/>
              <a:t>Tracker/Server</a:t>
            </a:r>
          </a:p>
          <a:p>
            <a:r>
              <a:rPr lang="en-US" dirty="0" smtClean="0"/>
              <a:t>(DHT)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marL="231775" lvl="1" indent="0">
              <a:buNone/>
            </a:pPr>
            <a:endParaRPr lang="en-US" dirty="0" smtClean="0"/>
          </a:p>
          <a:p>
            <a:pPr marL="231775" lvl="1" indent="0">
              <a:buNone/>
            </a:pPr>
            <a:endParaRPr lang="en-US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6007592" y="140348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offline</a:t>
            </a:r>
            <a:endParaRPr lang="de-CH" dirty="0"/>
          </a:p>
        </p:txBody>
      </p:sp>
      <p:sp>
        <p:nvSpPr>
          <p:cNvPr id="13" name="Textfeld 12"/>
          <p:cNvSpPr txBox="1"/>
          <p:nvPr/>
        </p:nvSpPr>
        <p:spPr>
          <a:xfrm>
            <a:off x="10690099" y="140348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offline</a:t>
            </a:r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5734372" y="600101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d</a:t>
            </a:r>
            <a:r>
              <a:rPr lang="de-CH" dirty="0" err="1" smtClean="0"/>
              <a:t>ata</a:t>
            </a:r>
            <a:r>
              <a:rPr lang="de-CH" dirty="0" smtClean="0"/>
              <a:t> </a:t>
            </a:r>
            <a:r>
              <a:rPr lang="de-CH" dirty="0" err="1" smtClean="0"/>
              <a:t>changed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10347858" y="600101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d</a:t>
            </a:r>
            <a:r>
              <a:rPr lang="de-CH" dirty="0" err="1" smtClean="0"/>
              <a:t>ata</a:t>
            </a:r>
            <a:r>
              <a:rPr lang="de-CH" dirty="0" smtClean="0"/>
              <a:t> </a:t>
            </a:r>
            <a:r>
              <a:rPr lang="de-CH" dirty="0" err="1" smtClean="0"/>
              <a:t>changed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225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430" y="1765873"/>
            <a:ext cx="5545838" cy="4228200"/>
          </a:xfrm>
          <a:prstGeom prst="rect">
            <a:avLst/>
          </a:prstGeom>
        </p:spPr>
      </p:pic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Alternativen - </a:t>
            </a:r>
            <a:r>
              <a:rPr lang="de-CH" dirty="0" err="1" smtClean="0"/>
              <a:t>BitTorrent</a:t>
            </a:r>
            <a:r>
              <a:rPr lang="de-CH" dirty="0" smtClean="0"/>
              <a:t> </a:t>
            </a:r>
            <a:r>
              <a:rPr lang="de-CH" dirty="0" err="1" smtClean="0"/>
              <a:t>Sync</a:t>
            </a:r>
            <a:r>
              <a:rPr lang="de-CH" dirty="0" smtClean="0"/>
              <a:t>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522413" y="1484784"/>
            <a:ext cx="3635895" cy="2316089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Discovery </a:t>
            </a:r>
            <a:r>
              <a:rPr lang="en-US" dirty="0" err="1" smtClean="0"/>
              <a:t>im</a:t>
            </a:r>
            <a:r>
              <a:rPr lang="en-US" dirty="0" smtClean="0"/>
              <a:t> LAN:</a:t>
            </a:r>
          </a:p>
          <a:p>
            <a:r>
              <a:rPr lang="en-US" dirty="0" smtClean="0"/>
              <a:t>Broadcast</a:t>
            </a:r>
          </a:p>
          <a:p>
            <a:r>
              <a:rPr lang="en-US" dirty="0" smtClean="0"/>
              <a:t>Peer Exchange (PEX)</a:t>
            </a:r>
          </a:p>
          <a:p>
            <a:r>
              <a:rPr lang="en-US" dirty="0" err="1" smtClean="0"/>
              <a:t>Manuelle</a:t>
            </a:r>
            <a:r>
              <a:rPr lang="en-US" dirty="0" smtClean="0"/>
              <a:t> </a:t>
            </a:r>
            <a:r>
              <a:rPr lang="en-US" dirty="0" err="1" smtClean="0"/>
              <a:t>Hostliste</a:t>
            </a:r>
            <a:endParaRPr lang="en-US" dirty="0"/>
          </a:p>
          <a:p>
            <a:pPr marL="231775" lvl="1" indent="0">
              <a:buNone/>
            </a:pPr>
            <a:endParaRPr lang="en-US" dirty="0" smtClean="0"/>
          </a:p>
          <a:p>
            <a:pPr marL="231775" lvl="1" indent="0">
              <a:buNone/>
            </a:pPr>
            <a:endParaRPr lang="en-US" dirty="0" smtClean="0"/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1524400" y="3849215"/>
            <a:ext cx="3635895" cy="2820145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Discovery </a:t>
            </a:r>
            <a:r>
              <a:rPr lang="en-US" dirty="0" err="1" smtClean="0"/>
              <a:t>im</a:t>
            </a:r>
            <a:r>
              <a:rPr lang="en-US" dirty="0" smtClean="0"/>
              <a:t> WAN:</a:t>
            </a:r>
          </a:p>
          <a:p>
            <a:r>
              <a:rPr lang="en-US" dirty="0" err="1" smtClean="0"/>
              <a:t>Manuelle</a:t>
            </a:r>
            <a:r>
              <a:rPr lang="en-US" dirty="0" smtClean="0"/>
              <a:t> </a:t>
            </a:r>
            <a:r>
              <a:rPr lang="en-US" dirty="0" err="1" smtClean="0"/>
              <a:t>Hostliste</a:t>
            </a:r>
            <a:endParaRPr lang="en-US" dirty="0" smtClean="0"/>
          </a:p>
          <a:p>
            <a:r>
              <a:rPr lang="en-US" dirty="0" smtClean="0"/>
              <a:t>Peer Exchange (PEX)</a:t>
            </a:r>
            <a:endParaRPr lang="en-US" dirty="0"/>
          </a:p>
          <a:p>
            <a:r>
              <a:rPr lang="en-US" dirty="0" smtClean="0"/>
              <a:t>Tracker/Server</a:t>
            </a:r>
          </a:p>
          <a:p>
            <a:r>
              <a:rPr lang="en-US" dirty="0" smtClean="0"/>
              <a:t>(DHT)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marL="231775" lvl="1" indent="0">
              <a:buNone/>
            </a:pPr>
            <a:endParaRPr lang="en-US" dirty="0" smtClean="0"/>
          </a:p>
          <a:p>
            <a:pPr marL="231775" lvl="1" indent="0">
              <a:buNone/>
            </a:pPr>
            <a:endParaRPr lang="en-US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6007592" y="140348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updating</a:t>
            </a:r>
            <a:endParaRPr lang="de-CH" dirty="0"/>
          </a:p>
        </p:txBody>
      </p:sp>
      <p:sp>
        <p:nvSpPr>
          <p:cNvPr id="13" name="Textfeld 12"/>
          <p:cNvSpPr txBox="1"/>
          <p:nvPr/>
        </p:nvSpPr>
        <p:spPr>
          <a:xfrm>
            <a:off x="10690099" y="140348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offline</a:t>
            </a:r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5734372" y="600101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d</a:t>
            </a:r>
            <a:r>
              <a:rPr lang="de-CH" dirty="0" err="1" smtClean="0"/>
              <a:t>ata</a:t>
            </a:r>
            <a:r>
              <a:rPr lang="de-CH" dirty="0" smtClean="0"/>
              <a:t> </a:t>
            </a:r>
            <a:r>
              <a:rPr lang="de-CH" dirty="0" err="1" smtClean="0"/>
              <a:t>changed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10347858" y="600101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d</a:t>
            </a:r>
            <a:r>
              <a:rPr lang="de-CH" dirty="0" err="1" smtClean="0"/>
              <a:t>ata</a:t>
            </a:r>
            <a:r>
              <a:rPr lang="de-CH" dirty="0" smtClean="0"/>
              <a:t> </a:t>
            </a:r>
            <a:r>
              <a:rPr lang="de-CH" dirty="0" err="1" smtClean="0"/>
              <a:t>changed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7167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443" y="1765873"/>
            <a:ext cx="5545838" cy="4228200"/>
          </a:xfrm>
          <a:prstGeom prst="rect">
            <a:avLst/>
          </a:prstGeom>
        </p:spPr>
      </p:pic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Alternativen - </a:t>
            </a:r>
            <a:r>
              <a:rPr lang="de-CH" dirty="0" err="1" smtClean="0"/>
              <a:t>BitTorrent</a:t>
            </a:r>
            <a:r>
              <a:rPr lang="de-CH" dirty="0" smtClean="0"/>
              <a:t> </a:t>
            </a:r>
            <a:r>
              <a:rPr lang="de-CH" dirty="0" err="1" smtClean="0"/>
              <a:t>Sync</a:t>
            </a:r>
            <a:r>
              <a:rPr lang="de-CH" dirty="0" smtClean="0"/>
              <a:t>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522413" y="1484784"/>
            <a:ext cx="3635895" cy="2316089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Discovery </a:t>
            </a:r>
            <a:r>
              <a:rPr lang="en-US" dirty="0" err="1" smtClean="0"/>
              <a:t>im</a:t>
            </a:r>
            <a:r>
              <a:rPr lang="en-US" dirty="0" smtClean="0"/>
              <a:t> LAN:</a:t>
            </a:r>
          </a:p>
          <a:p>
            <a:r>
              <a:rPr lang="en-US" dirty="0" smtClean="0"/>
              <a:t>Broadcast</a:t>
            </a:r>
          </a:p>
          <a:p>
            <a:r>
              <a:rPr lang="en-US" dirty="0" smtClean="0"/>
              <a:t>Peer Exchange (PEX)</a:t>
            </a:r>
          </a:p>
          <a:p>
            <a:r>
              <a:rPr lang="en-US" dirty="0" err="1" smtClean="0"/>
              <a:t>Manuelle</a:t>
            </a:r>
            <a:r>
              <a:rPr lang="en-US" dirty="0" smtClean="0"/>
              <a:t> </a:t>
            </a:r>
            <a:r>
              <a:rPr lang="en-US" dirty="0" err="1" smtClean="0"/>
              <a:t>Hostliste</a:t>
            </a:r>
            <a:endParaRPr lang="en-US" dirty="0"/>
          </a:p>
          <a:p>
            <a:pPr marL="231775" lvl="1" indent="0">
              <a:buNone/>
            </a:pPr>
            <a:endParaRPr lang="en-US" dirty="0" smtClean="0"/>
          </a:p>
          <a:p>
            <a:pPr marL="231775" lvl="1" indent="0">
              <a:buNone/>
            </a:pPr>
            <a:endParaRPr lang="en-US" dirty="0" smtClean="0"/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1524400" y="3849215"/>
            <a:ext cx="3635895" cy="2820145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Discovery </a:t>
            </a:r>
            <a:r>
              <a:rPr lang="en-US" dirty="0" err="1" smtClean="0"/>
              <a:t>im</a:t>
            </a:r>
            <a:r>
              <a:rPr lang="en-US" dirty="0" smtClean="0"/>
              <a:t> WAN:</a:t>
            </a:r>
          </a:p>
          <a:p>
            <a:r>
              <a:rPr lang="en-US" dirty="0" err="1" smtClean="0"/>
              <a:t>Manuelle</a:t>
            </a:r>
            <a:r>
              <a:rPr lang="en-US" dirty="0" smtClean="0"/>
              <a:t> </a:t>
            </a:r>
            <a:r>
              <a:rPr lang="en-US" dirty="0" err="1" smtClean="0"/>
              <a:t>Hostliste</a:t>
            </a:r>
            <a:endParaRPr lang="en-US" dirty="0" smtClean="0"/>
          </a:p>
          <a:p>
            <a:r>
              <a:rPr lang="en-US" dirty="0" smtClean="0"/>
              <a:t>Peer Exchange (PEX)</a:t>
            </a:r>
            <a:endParaRPr lang="en-US" dirty="0"/>
          </a:p>
          <a:p>
            <a:r>
              <a:rPr lang="en-US" dirty="0" smtClean="0"/>
              <a:t>Tracker/Server</a:t>
            </a:r>
          </a:p>
          <a:p>
            <a:r>
              <a:rPr lang="en-US" dirty="0" smtClean="0"/>
              <a:t>(DHT)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marL="231775" lvl="1" indent="0">
              <a:buNone/>
            </a:pPr>
            <a:endParaRPr lang="en-US" dirty="0" smtClean="0"/>
          </a:p>
          <a:p>
            <a:pPr marL="231775" lvl="1" indent="0">
              <a:buNone/>
            </a:pPr>
            <a:endParaRPr lang="en-US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6007592" y="140348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updating</a:t>
            </a:r>
            <a:endParaRPr lang="de-CH" dirty="0"/>
          </a:p>
        </p:txBody>
      </p:sp>
      <p:sp>
        <p:nvSpPr>
          <p:cNvPr id="13" name="Textfeld 12"/>
          <p:cNvSpPr txBox="1"/>
          <p:nvPr/>
        </p:nvSpPr>
        <p:spPr>
          <a:xfrm>
            <a:off x="10690099" y="140348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offline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8108694" y="4581128"/>
            <a:ext cx="136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Traffic Relay</a:t>
            </a:r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5734372" y="600101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d</a:t>
            </a:r>
            <a:r>
              <a:rPr lang="de-CH" dirty="0" err="1" smtClean="0"/>
              <a:t>ata</a:t>
            </a:r>
            <a:r>
              <a:rPr lang="de-CH" dirty="0" smtClean="0"/>
              <a:t> </a:t>
            </a:r>
            <a:r>
              <a:rPr lang="de-CH" dirty="0" err="1" smtClean="0"/>
              <a:t>changed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10347858" y="600101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d</a:t>
            </a:r>
            <a:r>
              <a:rPr lang="de-CH" dirty="0" err="1" smtClean="0"/>
              <a:t>ata</a:t>
            </a:r>
            <a:r>
              <a:rPr lang="de-CH" dirty="0" smtClean="0"/>
              <a:t> </a:t>
            </a:r>
            <a:r>
              <a:rPr lang="de-CH" dirty="0" err="1" smtClean="0"/>
              <a:t>changed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391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do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yourself</a:t>
            </a:r>
            <a:r>
              <a:rPr lang="de-CH" dirty="0" smtClean="0"/>
              <a:t> – </a:t>
            </a:r>
            <a:r>
              <a:rPr lang="de-CH" dirty="0" err="1"/>
              <a:t>o</a:t>
            </a:r>
            <a:r>
              <a:rPr lang="de-CH" dirty="0" err="1" smtClean="0"/>
              <a:t>wnCloud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1028" name="Picture 4" descr="http://luki.org/wp-content/uploads/2012/05/ownCloud-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85" b="16279"/>
          <a:stretch/>
        </p:blipFill>
        <p:spPr bwMode="auto">
          <a:xfrm>
            <a:off x="8398668" y="4149080"/>
            <a:ext cx="3532270" cy="240305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ypremiumtricks.com/wp-content/uploads/2013/08/apache-mysql-php-phpmyadmin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164" y="1916832"/>
            <a:ext cx="3456384" cy="2160240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3"/>
          <p:cNvSpPr txBox="1">
            <a:spLocks/>
          </p:cNvSpPr>
          <p:nvPr/>
        </p:nvSpPr>
        <p:spPr>
          <a:xfrm>
            <a:off x="1522413" y="1484784"/>
            <a:ext cx="5508103" cy="4392488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Benötigte</a:t>
            </a:r>
            <a:r>
              <a:rPr lang="en-US" dirty="0" smtClean="0"/>
              <a:t> </a:t>
            </a:r>
            <a:r>
              <a:rPr lang="en-US" dirty="0" err="1" smtClean="0"/>
              <a:t>Infrastruktur</a:t>
            </a:r>
            <a:r>
              <a:rPr lang="en-US" dirty="0" smtClean="0"/>
              <a:t>: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/>
              <a:t>Webserver </a:t>
            </a:r>
            <a:r>
              <a:rPr lang="en-US" dirty="0" err="1" smtClean="0"/>
              <a:t>mit</a:t>
            </a:r>
            <a:r>
              <a:rPr lang="en-US" dirty="0" smtClean="0"/>
              <a:t> PHP-</a:t>
            </a:r>
            <a:r>
              <a:rPr lang="en-US" dirty="0" err="1" smtClean="0"/>
              <a:t>Unterstützung</a:t>
            </a:r>
            <a:endParaRPr lang="en-US" dirty="0" smtClean="0"/>
          </a:p>
          <a:p>
            <a:r>
              <a:rPr lang="en-US" dirty="0" smtClean="0"/>
              <a:t>DNS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feste</a:t>
            </a:r>
            <a:r>
              <a:rPr lang="en-US" dirty="0" smtClean="0"/>
              <a:t> IP-</a:t>
            </a:r>
            <a:r>
              <a:rPr lang="en-US" dirty="0" err="1" smtClean="0"/>
              <a:t>Adresse</a:t>
            </a:r>
            <a:endParaRPr lang="en-US" dirty="0" smtClean="0"/>
          </a:p>
          <a:p>
            <a:r>
              <a:rPr lang="en-US" dirty="0" err="1" smtClean="0"/>
              <a:t>ownCloud</a:t>
            </a:r>
            <a:r>
              <a:rPr lang="en-US" dirty="0" smtClean="0"/>
              <a:t> Software Package</a:t>
            </a:r>
          </a:p>
          <a:p>
            <a:r>
              <a:rPr lang="en-US" dirty="0" smtClean="0"/>
              <a:t>SQLite </a:t>
            </a:r>
            <a:r>
              <a:rPr lang="en-US" dirty="0" err="1" smtClean="0"/>
              <a:t>oder</a:t>
            </a:r>
            <a:r>
              <a:rPr lang="en-US" dirty="0" smtClean="0"/>
              <a:t> MySQL-Server</a:t>
            </a:r>
          </a:p>
        </p:txBody>
      </p:sp>
    </p:spTree>
    <p:extLst>
      <p:ext uri="{BB962C8B-B14F-4D97-AF65-F5344CB8AC3E}">
        <p14:creationId xmlns:p14="http://schemas.microsoft.com/office/powerpoint/2010/main" val="403915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483" y="2271137"/>
            <a:ext cx="4195801" cy="37422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904857" y="6032612"/>
            <a:ext cx="1205779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(Virtueller)</a:t>
            </a:r>
            <a:br>
              <a:rPr lang="de-CH" dirty="0" smtClean="0"/>
            </a:br>
            <a:r>
              <a:rPr lang="de-CH" dirty="0" smtClean="0"/>
              <a:t>Server</a:t>
            </a:r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10314881" y="6150388"/>
            <a:ext cx="118013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Endgeräte</a:t>
            </a:r>
            <a:endParaRPr lang="de-CH" dirty="0"/>
          </a:p>
        </p:txBody>
      </p:sp>
      <p:sp>
        <p:nvSpPr>
          <p:cNvPr id="10" name="Titel 4"/>
          <p:cNvSpPr>
            <a:spLocks noGrp="1"/>
          </p:cNvSpPr>
          <p:nvPr>
            <p:ph type="title"/>
          </p:nvPr>
        </p:nvSpPr>
        <p:spPr>
          <a:xfrm>
            <a:off x="1522413" y="188640"/>
            <a:ext cx="9144001" cy="1371600"/>
          </a:xfrm>
        </p:spPr>
        <p:txBody>
          <a:bodyPr/>
          <a:lstStyle/>
          <a:p>
            <a:r>
              <a:rPr lang="de-CH" dirty="0" smtClean="0"/>
              <a:t>Cloud System - Beispiel</a:t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819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Computing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17" name="Content Placeholder 13"/>
          <p:cNvSpPr txBox="1">
            <a:spLocks/>
          </p:cNvSpPr>
          <p:nvPr/>
        </p:nvSpPr>
        <p:spPr>
          <a:xfrm>
            <a:off x="1522413" y="1904999"/>
            <a:ext cx="9134391" cy="4476329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Oft durch </a:t>
            </a:r>
            <a:r>
              <a:rPr lang="en-US" b="1" dirty="0" smtClean="0"/>
              <a:t>IaaS Modelle </a:t>
            </a:r>
            <a:r>
              <a:rPr lang="en-US" dirty="0" smtClean="0"/>
              <a:t>realisiert</a:t>
            </a:r>
            <a:br>
              <a:rPr lang="en-US" dirty="0" smtClean="0"/>
            </a:br>
            <a:r>
              <a:rPr lang="en-US" dirty="0" smtClean="0"/>
              <a:t>(Benutzer mietet VM)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Skalierungsgedanke</a:t>
            </a:r>
            <a:r>
              <a:rPr lang="en-US" dirty="0" smtClean="0"/>
              <a:t> </a:t>
            </a:r>
            <a:r>
              <a:rPr lang="en-US" smtClean="0"/>
              <a:t>und Maximierung </a:t>
            </a:r>
            <a:r>
              <a:rPr lang="en-US" dirty="0" smtClean="0"/>
              <a:t>der </a:t>
            </a:r>
            <a:r>
              <a:rPr lang="en-US" b="1" dirty="0" smtClean="0"/>
              <a:t>Dynamik</a:t>
            </a:r>
            <a:r>
              <a:rPr lang="en-US" dirty="0" smtClean="0"/>
              <a:t> im Vordergrund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Klassische Beispiele: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Amazon AWS EC2</a:t>
            </a:r>
          </a:p>
          <a:p>
            <a:pPr>
              <a:buFont typeface="Arial"/>
              <a:buChar char="•"/>
            </a:pPr>
            <a:r>
              <a:rPr lang="en-US" dirty="0" smtClean="0"/>
              <a:t>OpenStack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566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OpenStack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17" name="Content Placeholder 13"/>
          <p:cNvSpPr txBox="1">
            <a:spLocks/>
          </p:cNvSpPr>
          <p:nvPr/>
        </p:nvSpPr>
        <p:spPr>
          <a:xfrm>
            <a:off x="1522413" y="1904999"/>
            <a:ext cx="9134391" cy="4476329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Stellt Architektur für Cloud Services bereit</a:t>
            </a:r>
          </a:p>
          <a:p>
            <a:pPr>
              <a:buFont typeface="Arial"/>
              <a:buChar char="•"/>
            </a:pPr>
            <a:r>
              <a:rPr lang="en-US" dirty="0" smtClean="0"/>
              <a:t>Unterstützt durch AMD, Intel, HP, Dell und der SUSE Linux GmbH</a:t>
            </a:r>
          </a:p>
          <a:p>
            <a:pPr>
              <a:buFont typeface="Arial"/>
              <a:buChar char="•"/>
            </a:pPr>
            <a:r>
              <a:rPr lang="en-US" dirty="0" smtClean="0"/>
              <a:t>Freie Software (Apache Lizenz)</a:t>
            </a:r>
          </a:p>
          <a:p>
            <a:pPr>
              <a:buFont typeface="Arial"/>
              <a:buChar char="•"/>
            </a:pPr>
            <a:r>
              <a:rPr lang="en-US" dirty="0" smtClean="0"/>
              <a:t>in Python entwickelt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66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3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OpenStack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17" name="Content Placeholder 13"/>
          <p:cNvSpPr txBox="1">
            <a:spLocks/>
          </p:cNvSpPr>
          <p:nvPr/>
        </p:nvSpPr>
        <p:spPr>
          <a:xfrm>
            <a:off x="1522413" y="1904999"/>
            <a:ext cx="9134391" cy="4476329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Komponenten</a:t>
            </a:r>
          </a:p>
          <a:p>
            <a:pPr>
              <a:buFont typeface="Arial"/>
              <a:buChar char="•"/>
            </a:pPr>
            <a:r>
              <a:rPr lang="en-US" dirty="0" smtClean="0"/>
              <a:t>OpenStack </a:t>
            </a:r>
            <a:r>
              <a:rPr lang="en-US" b="1" dirty="0" smtClean="0"/>
              <a:t>Compute</a:t>
            </a:r>
            <a:br>
              <a:rPr lang="en-US" b="1" dirty="0" smtClean="0"/>
            </a:br>
            <a:r>
              <a:rPr lang="en-US" dirty="0" smtClean="0"/>
              <a:t>verwaltet Gruppen von VMs, unterstützt KVM, Xen und Hyper-V als Hypervisoren </a:t>
            </a:r>
          </a:p>
          <a:p>
            <a:pPr>
              <a:buFont typeface="Arial"/>
              <a:buChar char="•"/>
            </a:pPr>
            <a:r>
              <a:rPr lang="en-US" dirty="0" smtClean="0"/>
              <a:t>OpenStack </a:t>
            </a:r>
            <a:r>
              <a:rPr lang="en-US" b="1" dirty="0" smtClean="0"/>
              <a:t>Object Storage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redundante Datenspeicherung (wird von OS Compute</a:t>
            </a:r>
            <a:br>
              <a:rPr lang="en-US" dirty="0" smtClean="0"/>
            </a:br>
            <a:r>
              <a:rPr lang="en-US" dirty="0" smtClean="0"/>
              <a:t>verwendet)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66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8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OpenStack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17" name="Content Placeholder 13"/>
          <p:cNvSpPr txBox="1">
            <a:spLocks/>
          </p:cNvSpPr>
          <p:nvPr/>
        </p:nvSpPr>
        <p:spPr>
          <a:xfrm>
            <a:off x="1522413" y="1904999"/>
            <a:ext cx="9134391" cy="4476329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Komponenten</a:t>
            </a:r>
          </a:p>
          <a:p>
            <a:pPr>
              <a:buFont typeface="Arial"/>
              <a:buChar char="•"/>
            </a:pPr>
            <a:r>
              <a:rPr lang="en-US" dirty="0" smtClean="0"/>
              <a:t>OpenStack </a:t>
            </a:r>
            <a:r>
              <a:rPr lang="en-US" b="1" dirty="0" smtClean="0"/>
              <a:t>Image Service</a:t>
            </a:r>
            <a:br>
              <a:rPr lang="en-US" b="1" dirty="0" smtClean="0"/>
            </a:br>
            <a:r>
              <a:rPr lang="en-US" dirty="0" smtClean="0"/>
              <a:t>stellt OpenStack-Benutzern VM Images als Vorlage zur Verfügung</a:t>
            </a:r>
          </a:p>
          <a:p>
            <a:pPr>
              <a:buFont typeface="Arial"/>
              <a:buChar char="•"/>
            </a:pPr>
            <a:r>
              <a:rPr lang="en-US" dirty="0" smtClean="0"/>
              <a:t>OpenStack </a:t>
            </a:r>
            <a:r>
              <a:rPr lang="en-US" b="1" dirty="0" smtClean="0"/>
              <a:t>Block Storage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stellt virtuellen Speicher in Form von Speichermedien</a:t>
            </a:r>
            <a:br>
              <a:rPr lang="en-US" dirty="0" smtClean="0"/>
            </a:br>
            <a:r>
              <a:rPr lang="en-US" dirty="0" smtClean="0"/>
              <a:t>(CDs, Festplatten, etc.) zur Verfügung. Dieser kann</a:t>
            </a:r>
            <a:br>
              <a:rPr lang="en-US" dirty="0" smtClean="0"/>
            </a:br>
            <a:r>
              <a:rPr lang="en-US" dirty="0" smtClean="0"/>
              <a:t>in OS Compute Instanzen eingebunden werden.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66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4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Amazon Web Services</a:t>
            </a:r>
            <a:br>
              <a:rPr lang="de-CH" dirty="0" smtClean="0"/>
            </a:br>
            <a:endParaRPr lang="de-CH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2" y="1268760"/>
            <a:ext cx="11233246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6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1522413" y="188640"/>
            <a:ext cx="961255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Amazon Elastic Compute Cloud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17" name="Content Placeholder 13"/>
          <p:cNvSpPr txBox="1">
            <a:spLocks/>
          </p:cNvSpPr>
          <p:nvPr/>
        </p:nvSpPr>
        <p:spPr>
          <a:xfrm>
            <a:off x="1522413" y="1904999"/>
            <a:ext cx="9134391" cy="4476329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User mietet Instance (VM)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(via Image Service oder Image Import)</a:t>
            </a:r>
          </a:p>
          <a:p>
            <a:r>
              <a:rPr lang="en-US" dirty="0" smtClean="0"/>
              <a:t>Abrechnung Stundenweise, je nach beanspruchter Rechenleistung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von 0.02$ bis 4’600</a:t>
            </a:r>
            <a:r>
              <a:rPr lang="en-US" dirty="0" smtClean="0"/>
              <a:t>$, micro Instances 1 Jahr kostenlos)</a:t>
            </a:r>
          </a:p>
          <a:p>
            <a:r>
              <a:rPr lang="en-US" dirty="0" smtClean="0"/>
              <a:t>Auto Scaling möglich</a:t>
            </a:r>
          </a:p>
          <a:p>
            <a:r>
              <a:rPr lang="en-US" dirty="0" smtClean="0"/>
              <a:t>Freie Wahl an welchem Ort die VM gestartet wird</a:t>
            </a:r>
          </a:p>
          <a:p>
            <a:r>
              <a:rPr lang="en-US" dirty="0" smtClean="0"/>
              <a:t>“Elastische” IPs kostenlos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238" y="3106936"/>
            <a:ext cx="3751064" cy="375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0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6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intro_me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952500"/>
            <a:ext cx="6375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3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48" y="2212817"/>
            <a:ext cx="5846926" cy="380052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904857" y="6032612"/>
            <a:ext cx="1205779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(Virtueller)</a:t>
            </a:r>
            <a:br>
              <a:rPr lang="de-CH" dirty="0" smtClean="0"/>
            </a:br>
            <a:r>
              <a:rPr lang="de-CH" dirty="0" smtClean="0"/>
              <a:t>Server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5207074" y="6156012"/>
            <a:ext cx="1252267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err="1" smtClean="0"/>
              <a:t>Hipervisors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0314881" y="6150388"/>
            <a:ext cx="118013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Endgeräte</a:t>
            </a:r>
            <a:endParaRPr lang="de-CH" dirty="0"/>
          </a:p>
        </p:txBody>
      </p:sp>
      <p:sp>
        <p:nvSpPr>
          <p:cNvPr id="10" name="Titel 4"/>
          <p:cNvSpPr>
            <a:spLocks noGrp="1"/>
          </p:cNvSpPr>
          <p:nvPr>
            <p:ph type="title"/>
          </p:nvPr>
        </p:nvSpPr>
        <p:spPr>
          <a:xfrm>
            <a:off x="1522413" y="188640"/>
            <a:ext cx="9144001" cy="1371600"/>
          </a:xfrm>
        </p:spPr>
        <p:txBody>
          <a:bodyPr/>
          <a:lstStyle/>
          <a:p>
            <a:r>
              <a:rPr lang="de-CH" dirty="0" smtClean="0"/>
              <a:t>Cloud System - Beispiel</a:t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3451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34" y="1292613"/>
            <a:ext cx="8682976" cy="532656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6904857" y="6032612"/>
            <a:ext cx="1205779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(Virtueller)</a:t>
            </a:r>
            <a:br>
              <a:rPr lang="de-CH" dirty="0" smtClean="0"/>
            </a:br>
            <a:r>
              <a:rPr lang="de-CH" dirty="0" smtClean="0"/>
              <a:t>Server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10314881" y="6150388"/>
            <a:ext cx="118013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Endgeräte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2746410" y="6023029"/>
            <a:ext cx="1215396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Server und</a:t>
            </a:r>
          </a:p>
          <a:p>
            <a:pPr algn="ctr"/>
            <a:r>
              <a:rPr lang="de-CH" dirty="0" smtClean="0"/>
              <a:t>Dienste</a:t>
            </a: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System - Beispiel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5207074" y="6156012"/>
            <a:ext cx="1252267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err="1" smtClean="0"/>
              <a:t>Hipervisors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890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566" y="1520928"/>
            <a:ext cx="8323614" cy="450036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314881" y="6150388"/>
            <a:ext cx="1180131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Endgeräte</a:t>
            </a: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System – Beispiel</a:t>
            </a:r>
          </a:p>
          <a:p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6904857" y="6032612"/>
            <a:ext cx="1205779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(Virtueller)</a:t>
            </a:r>
            <a:br>
              <a:rPr lang="de-CH" dirty="0" smtClean="0"/>
            </a:br>
            <a:r>
              <a:rPr lang="de-CH" dirty="0" smtClean="0"/>
              <a:t>Server</a:t>
            </a:r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2710345" y="6156012"/>
            <a:ext cx="1287532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Dateiserver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5253561" y="6156012"/>
            <a:ext cx="1159292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dirty="0" err="1" smtClean="0"/>
              <a:t>Hipervisor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856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968" y="2273244"/>
            <a:ext cx="9401701" cy="83592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System – Beispiel Dropbox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3070076" y="2311712"/>
            <a:ext cx="6925294" cy="147732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Authentifizierung gemäss </a:t>
            </a:r>
            <a:r>
              <a:rPr lang="de-CH" dirty="0" err="1" smtClean="0"/>
              <a:t>Oauth</a:t>
            </a:r>
            <a:r>
              <a:rPr lang="de-CH" dirty="0" smtClean="0"/>
              <a:t> 2.0 Protokoll</a:t>
            </a:r>
          </a:p>
          <a:p>
            <a:endParaRPr lang="de-CH" dirty="0" smtClean="0"/>
          </a:p>
          <a:p>
            <a:r>
              <a:rPr lang="de-CH" dirty="0" smtClean="0"/>
              <a:t>https</a:t>
            </a:r>
            <a:r>
              <a:rPr lang="de-CH" dirty="0"/>
              <a:t>://api-content.dropbox.com/1/files/&lt;root&gt;/&lt;path</a:t>
            </a:r>
            <a:r>
              <a:rPr lang="de-CH" dirty="0" smtClean="0"/>
              <a:t>&gt;</a:t>
            </a:r>
          </a:p>
          <a:p>
            <a:r>
              <a:rPr lang="de-CH" dirty="0"/>
              <a:t>https://api-content.dropbox.com/1/files_put/&lt;root&gt;/&lt;path&gt;?</a:t>
            </a:r>
            <a:r>
              <a:rPr lang="de-CH" dirty="0" smtClean="0"/>
              <a:t>param=val</a:t>
            </a:r>
          </a:p>
          <a:p>
            <a:r>
              <a:rPr lang="de-CH" dirty="0"/>
              <a:t>https://api.dropbox.com/1/delta</a:t>
            </a:r>
          </a:p>
        </p:txBody>
      </p:sp>
    </p:spTree>
    <p:extLst>
      <p:ext uri="{BB962C8B-B14F-4D97-AF65-F5344CB8AC3E}">
        <p14:creationId xmlns:p14="http://schemas.microsoft.com/office/powerpoint/2010/main" val="45169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968" y="2273244"/>
            <a:ext cx="9401701" cy="83592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13" name="Titel 4"/>
          <p:cNvSpPr txBox="1">
            <a:spLocks/>
          </p:cNvSpPr>
          <p:nvPr/>
        </p:nvSpPr>
        <p:spPr>
          <a:xfrm>
            <a:off x="1522413" y="18864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Cloud Storage </a:t>
            </a:r>
            <a:r>
              <a:rPr lang="de-CH" dirty="0" smtClean="0"/>
              <a:t>System – Beispiel Dropbox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2061964" y="1916832"/>
            <a:ext cx="599844" cy="1200329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  <a:outerShdw blurRad="63500" dist="88900" sx="126000" sy="126000" algn="ctr" rotWithShape="0">
              <a:schemeClr val="tx1">
                <a:alpha val="2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de-CH" sz="7200" b="1" dirty="0">
                <a:solidFill>
                  <a:srgbClr val="FF0000"/>
                </a:solidFill>
              </a:rPr>
              <a:t>?</a:t>
            </a:r>
            <a:endParaRPr lang="de-CH" sz="2800" b="1" dirty="0">
              <a:solidFill>
                <a:srgbClr val="FF000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655728" y="2332330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HTTPS - Encryption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984968" y="3284984"/>
            <a:ext cx="3634072" cy="9233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dirty="0" smtClean="0"/>
              <a:t>Dateiübertragung SSL-Verschlüsselt</a:t>
            </a:r>
          </a:p>
          <a:p>
            <a:endParaRPr lang="de-CH" dirty="0" smtClean="0"/>
          </a:p>
          <a:p>
            <a:r>
              <a:rPr lang="de-CH" dirty="0" smtClean="0"/>
              <a:t>Persistenz-Verschlüsselung?</a:t>
            </a:r>
          </a:p>
        </p:txBody>
      </p:sp>
    </p:spTree>
    <p:extLst>
      <p:ext uri="{BB962C8B-B14F-4D97-AF65-F5344CB8AC3E}">
        <p14:creationId xmlns:p14="http://schemas.microsoft.com/office/powerpoint/2010/main" val="167072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872E-7 1.85185E-6 L 0.59573 0.311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86" y="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al_Blue_Tunnel_16x9.potx" id="{53DD7CF8-261D-4B2D-AF69-2691ACB672BB}" vid="{1416FC77-F6B5-487E-899C-665F14952668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Digital_Blue_Tunnel_16x9</Template>
  <TotalTime>0</TotalTime>
  <Words>1262</Words>
  <Application>Microsoft Office PowerPoint</Application>
  <PresentationFormat>Benutzerdefiniert</PresentationFormat>
  <Paragraphs>482</Paragraphs>
  <Slides>47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50" baseType="lpstr">
      <vt:lpstr>Arial</vt:lpstr>
      <vt:lpstr>Corbel</vt:lpstr>
      <vt:lpstr>Digital Blue Tunnel 16x9</vt:lpstr>
      <vt:lpstr>CS561 – Verteilte Systeme  Sicherheit &amp; Cloud-Computing</vt:lpstr>
      <vt:lpstr>Themenübersicht</vt:lpstr>
      <vt:lpstr>Cloud System - Beispiel </vt:lpstr>
      <vt:lpstr>Cloud System - Beispiel </vt:lpstr>
      <vt:lpstr>Cloud System - Beispiel </vt:lpstr>
      <vt:lpstr> </vt:lpstr>
      <vt:lpstr>PowerPoint-Präsentation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Sicherheit und Datenschutz in Public Clouds</vt:lpstr>
      <vt:lpstr>Sicherheit und Datenschutz in Public Clouds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2013-10-19T09:28:23Z</dcterms:created>
  <dcterms:modified xsi:type="dcterms:W3CDTF">2013-10-22T13:03:33Z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