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75" r:id="rId3"/>
    <p:sldId id="258" r:id="rId4"/>
    <p:sldId id="264" r:id="rId5"/>
    <p:sldId id="273" r:id="rId6"/>
    <p:sldId id="274" r:id="rId7"/>
    <p:sldId id="259" r:id="rId8"/>
    <p:sldId id="260" r:id="rId9"/>
    <p:sldId id="261" r:id="rId10"/>
    <p:sldId id="278" r:id="rId11"/>
    <p:sldId id="262" r:id="rId12"/>
    <p:sldId id="279" r:id="rId13"/>
    <p:sldId id="280" r:id="rId14"/>
    <p:sldId id="263" r:id="rId15"/>
    <p:sldId id="265" r:id="rId16"/>
    <p:sldId id="276" r:id="rId17"/>
    <p:sldId id="277" r:id="rId18"/>
    <p:sldId id="266" r:id="rId19"/>
    <p:sldId id="286" r:id="rId20"/>
    <p:sldId id="267" r:id="rId21"/>
    <p:sldId id="281" r:id="rId22"/>
    <p:sldId id="268" r:id="rId23"/>
    <p:sldId id="269" r:id="rId24"/>
    <p:sldId id="282" r:id="rId25"/>
    <p:sldId id="285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7"/>
    <p:restoredTop sz="64185"/>
  </p:normalViewPr>
  <p:slideViewPr>
    <p:cSldViewPr snapToGrid="0" snapToObjects="1">
      <p:cViewPr varScale="1">
        <p:scale>
          <a:sx n="68" d="100"/>
          <a:sy n="68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46061-9CA7-6148-B5D6-6803ABA04733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1F288-0F95-5741-B3D0-252847BB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Often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realizing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consequence.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Intervention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prescription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introduce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confounder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3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neighborhood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unobserved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2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construct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controlled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experiment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here?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prices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occur?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Anybody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alternative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explanation?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baseline="0" dirty="0" smtClean="0"/>
          </a:p>
          <a:p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expensive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experiments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observational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study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table?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05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estimands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2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8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Maybe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remove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post-treatment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variables;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specification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extrapolation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statements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happened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outcome;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intervened,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intervention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treatment.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causally?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Actually,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statements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usually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Implicitly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outcomes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scenarios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terms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causes.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Read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sentence.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investigate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status,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smoking.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Disclaimer: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binary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cause: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either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happens,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doesn’t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happen.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course,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practice,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things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complicated.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matters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often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smokes.</a:t>
            </a:r>
            <a:r>
              <a:rPr lang="zh-CN" altLang="en-US" baseline="0" dirty="0" smtClean="0"/>
              <a:t> </a:t>
            </a:r>
            <a:endParaRPr lang="en-US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We’d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he/she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didn’t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everything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keeps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fixed.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words,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parallel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universes,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universe,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doesn’t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universes.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Suppose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magic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peek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universes,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exactly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universes.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dying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lung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cancer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universe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he/she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lung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cancer.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contrary,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equal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dying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lung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cancer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universes,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doesn’t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lung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cancer.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dying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cancer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smokes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Correlation</a:t>
            </a:r>
            <a:r>
              <a:rPr lang="en-US" altLang="zh-CN" dirty="0" smtClean="0"/>
              <a:t>/association</a:t>
            </a:r>
            <a:r>
              <a:rPr lang="en-US" dirty="0" smtClean="0"/>
              <a:t> is not causation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keeping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everything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constant.</a:t>
            </a:r>
            <a:r>
              <a:rPr lang="zh-CN" alt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implies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reduce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autism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prevalence,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abandon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organic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food?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non-causal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explanation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association?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probably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simply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picks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spurious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correlation.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human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beings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sense,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conclusions.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reveals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dirty="0" smtClean="0"/>
              <a:t>Domain knowledge</a:t>
            </a:r>
            <a:r>
              <a:rPr lang="en-US" baseline="0" dirty="0" smtClean="0"/>
              <a:t> really helps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existence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alternative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explanations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important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refute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statements.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1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scientist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estate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answer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question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you’d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ask?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6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Associations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captures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associations;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Association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analysis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certain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condition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helpful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drawing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conclusion.</a:t>
            </a:r>
            <a:r>
              <a:rPr lang="zh-CN" alt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288-0F95-5741-B3D0-252847BB7F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3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2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F582-FDF1-B046-9360-1F4377DCB3D1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EB3E-241F-D14E-8078-1163E6E0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Causality and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CS5785 Fall </a:t>
            </a:r>
            <a:r>
              <a:rPr lang="en-US" dirty="0" smtClean="0"/>
              <a:t>201</a:t>
            </a:r>
            <a:r>
              <a:rPr lang="en-US" altLang="zh-CN" dirty="0" smtClean="0"/>
              <a:t>9</a:t>
            </a:r>
          </a:p>
          <a:p>
            <a:r>
              <a:rPr lang="en-US" altLang="zh-CN" dirty="0" smtClean="0"/>
              <a:t>Xiaojie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Confounder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alternative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11500" y="1930400"/>
            <a:ext cx="2832100" cy="1193800"/>
          </a:xfrm>
          <a:prstGeom prst="ellips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Neighborhood?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901700" y="4468811"/>
            <a:ext cx="2832100" cy="1193800"/>
          </a:xfrm>
          <a:prstGeom prst="ellipse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Wood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Vinly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Siding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695950" y="4468811"/>
            <a:ext cx="2832100" cy="1193800"/>
          </a:xfrm>
          <a:prstGeom prst="ellipse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House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317750" y="2949372"/>
            <a:ext cx="1208501" cy="151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7" idx="0"/>
          </p:cNvCxnSpPr>
          <p:nvPr/>
        </p:nvCxnSpPr>
        <p:spPr>
          <a:xfrm>
            <a:off x="5528849" y="2949372"/>
            <a:ext cx="1583151" cy="151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3733800" y="5065711"/>
            <a:ext cx="196215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950" y="446881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？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76984" y="5883472"/>
            <a:ext cx="8475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Confounder: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variables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influence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both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treatment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choice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outcome.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31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Experiments vs</a:t>
            </a:r>
            <a:br>
              <a:rPr lang="en-US" dirty="0"/>
            </a:br>
            <a:r>
              <a:rPr lang="en-US" dirty="0"/>
              <a:t>Observational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0575"/>
            <a:ext cx="7886700" cy="47026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Controlled experiment: a situation where researcher </a:t>
            </a:r>
            <a:r>
              <a:rPr lang="en-US" i="1" dirty="0"/>
              <a:t>controls</a:t>
            </a:r>
            <a:r>
              <a:rPr lang="en-US" dirty="0"/>
              <a:t> assignment to “treatment”</a:t>
            </a:r>
          </a:p>
          <a:p>
            <a:r>
              <a:rPr lang="en-US" dirty="0"/>
              <a:t>Controlled experiment examples</a:t>
            </a:r>
          </a:p>
          <a:p>
            <a:pPr lvl="1"/>
            <a:r>
              <a:rPr lang="en-US" dirty="0"/>
              <a:t>Clinical trial for effect of new drug</a:t>
            </a:r>
          </a:p>
          <a:p>
            <a:pPr lvl="1"/>
            <a:r>
              <a:rPr lang="en-US" dirty="0"/>
              <a:t>A/B test for webpage ad placement</a:t>
            </a:r>
          </a:p>
          <a:p>
            <a:pPr lvl="1"/>
            <a:r>
              <a:rPr lang="en-US" dirty="0"/>
              <a:t>Change house siding materials at random</a:t>
            </a:r>
          </a:p>
          <a:p>
            <a:r>
              <a:rPr lang="en-US" dirty="0"/>
              <a:t>Eliminate all possible alternative explanations</a:t>
            </a:r>
          </a:p>
          <a:p>
            <a:r>
              <a:rPr lang="en-US" dirty="0"/>
              <a:t>Any observed difference must be due to the “treatment” alone or chance alone</a:t>
            </a:r>
          </a:p>
          <a:p>
            <a:pPr lvl="1"/>
            <a:r>
              <a:rPr lang="en-US" dirty="0"/>
              <a:t>Hypothesis tests: assuming treatment does nothing, how likely is an observed difference of the magnitude observed</a:t>
            </a:r>
          </a:p>
          <a:p>
            <a:pPr lvl="1"/>
            <a:r>
              <a:rPr lang="en-US" dirty="0"/>
              <a:t>Reject “treatment does nothing” if very unlikely (p&lt;0.05)</a:t>
            </a:r>
          </a:p>
        </p:txBody>
      </p:sp>
    </p:spTree>
    <p:extLst>
      <p:ext uri="{BB962C8B-B14F-4D97-AF65-F5344CB8AC3E}">
        <p14:creationId xmlns:p14="http://schemas.microsoft.com/office/powerpoint/2010/main" val="141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alternative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11500" y="1930400"/>
            <a:ext cx="2832100" cy="1193800"/>
          </a:xfrm>
          <a:prstGeom prst="ellips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Neighborhood?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901700" y="4468811"/>
            <a:ext cx="2832100" cy="1193800"/>
          </a:xfrm>
          <a:prstGeom prst="ellipse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Wood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Vinly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Siding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695950" y="4468811"/>
            <a:ext cx="2832100" cy="1193800"/>
          </a:xfrm>
          <a:prstGeom prst="ellipse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House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317750" y="2949372"/>
            <a:ext cx="1208501" cy="151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7" idx="0"/>
          </p:cNvCxnSpPr>
          <p:nvPr/>
        </p:nvCxnSpPr>
        <p:spPr>
          <a:xfrm>
            <a:off x="5528849" y="2949372"/>
            <a:ext cx="1583151" cy="151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3733800" y="5065711"/>
            <a:ext cx="196215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950" y="446881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？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94000" y="3238500"/>
            <a:ext cx="495300" cy="7493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22000" y="3238500"/>
            <a:ext cx="189500" cy="800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Controlled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alternative</a:t>
            </a:r>
            <a:r>
              <a:rPr lang="zh-CN" altLang="en-US" dirty="0"/>
              <a:t> </a:t>
            </a:r>
            <a:r>
              <a:rPr lang="en-US" altLang="zh-CN" dirty="0"/>
              <a:t>explanation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11500" y="1930400"/>
            <a:ext cx="2832100" cy="1193800"/>
          </a:xfrm>
          <a:prstGeom prst="ellips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Neighborhood?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901700" y="4468811"/>
            <a:ext cx="2832100" cy="1193800"/>
          </a:xfrm>
          <a:prstGeom prst="ellipse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Wood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Vinly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Siding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695950" y="4468811"/>
            <a:ext cx="2832100" cy="1193800"/>
          </a:xfrm>
          <a:prstGeom prst="ellipse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House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4" idx="5"/>
            <a:endCxn id="7" idx="0"/>
          </p:cNvCxnSpPr>
          <p:nvPr/>
        </p:nvCxnSpPr>
        <p:spPr>
          <a:xfrm>
            <a:off x="5528849" y="2949372"/>
            <a:ext cx="1583151" cy="151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3733800" y="5065711"/>
            <a:ext cx="196215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Experiments vs</a:t>
            </a:r>
            <a:br>
              <a:rPr lang="en-US" dirty="0"/>
            </a:br>
            <a:r>
              <a:rPr lang="en-US" dirty="0"/>
              <a:t>Observational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Observational study: we </a:t>
            </a:r>
            <a:r>
              <a:rPr lang="en-US" altLang="zh-CN" dirty="0" smtClean="0"/>
              <a:t>passively</a:t>
            </a:r>
            <a:r>
              <a:rPr lang="zh-CN" altLang="en-US" dirty="0" smtClean="0"/>
              <a:t> </a:t>
            </a:r>
            <a:r>
              <a:rPr lang="en-US" dirty="0" smtClean="0"/>
              <a:t>observe </a:t>
            </a:r>
            <a:r>
              <a:rPr lang="en-US" dirty="0"/>
              <a:t>treatment identities and </a:t>
            </a:r>
            <a:r>
              <a:rPr lang="en-US" dirty="0" smtClean="0"/>
              <a:t>outcomes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matters?</a:t>
            </a:r>
            <a:endParaRPr lang="en-US" dirty="0"/>
          </a:p>
          <a:p>
            <a:r>
              <a:rPr lang="en-US" dirty="0"/>
              <a:t>Observational study examples</a:t>
            </a:r>
          </a:p>
          <a:p>
            <a:pPr lvl="1"/>
            <a:r>
              <a:rPr lang="en-US" dirty="0"/>
              <a:t>What’s the effect of smoking on lung cancer incidence?</a:t>
            </a:r>
          </a:p>
          <a:p>
            <a:pPr lvl="1"/>
            <a:r>
              <a:rPr lang="en-US" dirty="0"/>
              <a:t>What’s the effect of lead in kid’s home on his/her performance in school?</a:t>
            </a:r>
          </a:p>
          <a:p>
            <a:pPr lvl="1"/>
            <a:r>
              <a:rPr lang="en-US" dirty="0"/>
              <a:t>What’s the effect of a Cornell degree on future income?</a:t>
            </a:r>
          </a:p>
          <a:p>
            <a:r>
              <a:rPr lang="en-US" dirty="0"/>
              <a:t>No way to construct a controlled </a:t>
            </a:r>
            <a:r>
              <a:rPr lang="en-US" dirty="0" smtClean="0"/>
              <a:t>experiment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unethical,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expensive,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ML-</a:t>
            </a:r>
            <a:r>
              <a:rPr lang="en-US" dirty="0" err="1"/>
              <a:t>ish</a:t>
            </a:r>
            <a:r>
              <a:rPr lang="en-US" dirty="0"/>
              <a:t> Example: Personalized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133976"/>
          </a:xfrm>
        </p:spPr>
        <p:txBody>
          <a:bodyPr>
            <a:normAutofit/>
          </a:bodyPr>
          <a:lstStyle/>
          <a:p>
            <a:r>
              <a:rPr lang="en-US" dirty="0"/>
              <a:t>Patient “Anna” comes in with </a:t>
            </a:r>
            <a:r>
              <a:rPr lang="en-US" dirty="0" err="1"/>
              <a:t>hypertenstion</a:t>
            </a:r>
            <a:endParaRPr lang="en-US" dirty="0"/>
          </a:p>
          <a:p>
            <a:pPr lvl="1"/>
            <a:r>
              <a:rPr lang="en-US" dirty="0"/>
              <a:t>Asian, 54, history of diabetes, blood pressure 150/95, has genotype features X, </a:t>
            </a:r>
            <a:r>
              <a:rPr lang="mr-IN" dirty="0"/>
              <a:t>…</a:t>
            </a:r>
            <a:endParaRPr lang="en-US" dirty="0"/>
          </a:p>
          <a:p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medication</a:t>
            </a:r>
            <a:r>
              <a:rPr lang="zh-CN" altLang="en-US" dirty="0" smtClean="0"/>
              <a:t> </a:t>
            </a:r>
            <a:r>
              <a:rPr lang="en-US" dirty="0" smtClean="0"/>
              <a:t>lower her blood pressure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dirty="0"/>
              <a:t>ACE </a:t>
            </a:r>
            <a:r>
              <a:rPr lang="en-US" dirty="0" smtClean="0"/>
              <a:t>inhibitor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EHR </a:t>
            </a:r>
            <a:r>
              <a:rPr lang="en-US" dirty="0"/>
              <a:t>data from 100s of millions of other patients</a:t>
            </a:r>
          </a:p>
          <a:p>
            <a:pPr lvl="1"/>
            <a:r>
              <a:rPr lang="en-US" dirty="0"/>
              <a:t>Find similar patients who received </a:t>
            </a:r>
            <a:r>
              <a:rPr lang="en-US" altLang="zh-CN" dirty="0" smtClean="0"/>
              <a:t>ACE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inhabitor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didn’t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Build </a:t>
            </a:r>
            <a:r>
              <a:rPr lang="en-US" dirty="0"/>
              <a:t>fancy regression model</a:t>
            </a:r>
          </a:p>
          <a:p>
            <a:r>
              <a:rPr lang="en-US" dirty="0"/>
              <a:t>Same problem as in house </a:t>
            </a:r>
            <a:r>
              <a:rPr lang="en-US" dirty="0" smtClean="0"/>
              <a:t>prices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confounders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alternative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example?)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treatment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2A708-991E-8E44-916E-AE25B1D1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8F2A94-56C3-A849-BC97-8059E9FD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Berkeley admissions for 1973: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dirty="0" smtClean="0"/>
              <a:t>Even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result?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alternative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explanation?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4E76B98-ECB9-A445-88EA-00E73C0C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85345"/>
              </p:ext>
            </p:extLst>
          </p:nvPr>
        </p:nvGraphicFramePr>
        <p:xfrm>
          <a:off x="1272991" y="2520474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959973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4624531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7687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148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48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805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2A708-991E-8E44-916E-AE25B1D1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Simpson’s paradox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8F2A94-56C3-A849-BC97-8059E9FD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5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UC Berkeley admissions for 1973: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fact, small gender bias in favor of women </a:t>
            </a:r>
          </a:p>
          <a:p>
            <a:pPr lvl="1"/>
            <a:r>
              <a:rPr lang="en-US" dirty="0"/>
              <a:t>Women just happen to apply to more competitive departments </a:t>
            </a:r>
            <a:endParaRPr lang="en-US" dirty="0" smtClean="0"/>
          </a:p>
          <a:p>
            <a:pPr lvl="1"/>
            <a:r>
              <a:rPr lang="en-US" altLang="zh-CN" dirty="0" smtClean="0"/>
              <a:t>Totally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conclusion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ignore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alternative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explanations.</a:t>
            </a:r>
            <a:r>
              <a:rPr lang="zh-CN" alt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BA385D-B5F5-974B-A53A-F30ED287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63" y="2334981"/>
            <a:ext cx="5041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Recall, we want to know: How different would </a:t>
                </a:r>
                <a:r>
                  <a:rPr lang="en-US" i="1" dirty="0"/>
                  <a:t>A</a:t>
                </a:r>
                <a:r>
                  <a:rPr lang="en-US" dirty="0"/>
                  <a:t> be under </a:t>
                </a:r>
                <a:r>
                  <a:rPr lang="en-US" i="1" dirty="0"/>
                  <a:t>B</a:t>
                </a:r>
                <a:r>
                  <a:rPr lang="en-US" i="1" baseline="-25000" dirty="0"/>
                  <a:t>1</a:t>
                </a:r>
                <a:r>
                  <a:rPr lang="en-US" dirty="0"/>
                  <a:t> vs </a:t>
                </a:r>
                <a:r>
                  <a:rPr lang="en-US" i="1" dirty="0"/>
                  <a:t>B</a:t>
                </a:r>
                <a:r>
                  <a:rPr lang="en-US" i="1" baseline="-25000" dirty="0"/>
                  <a:t>0</a:t>
                </a:r>
                <a:r>
                  <a:rPr lang="en-US" dirty="0"/>
                  <a:t>, keeping everything else constant?</a:t>
                </a:r>
              </a:p>
              <a:p>
                <a:r>
                  <a:rPr lang="en-US" dirty="0"/>
                  <a:t>Each data point is really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features split into treatment and </a:t>
                </a:r>
                <a:r>
                  <a:rPr lang="en-US" dirty="0" smtClean="0"/>
                  <a:t>rest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different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usual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supervised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learning?)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potential</a:t>
                </a:r>
                <a:r>
                  <a:rPr lang="en-US" dirty="0"/>
                  <a:t> outcomes</a:t>
                </a:r>
              </a:p>
              <a:p>
                <a:r>
                  <a:rPr lang="en-US" dirty="0"/>
                  <a:t>But we only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observed</a:t>
                </a:r>
                <a:r>
                  <a:rPr lang="en-US" dirty="0" smtClean="0"/>
                  <a:t> </a:t>
                </a:r>
                <a:r>
                  <a:rPr lang="en-US" altLang="zh-CN" dirty="0" smtClean="0"/>
                  <a:t>factual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outcome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unobserved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counterfactual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outcome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altLang="zh-CN" dirty="0" smtClean="0"/>
                  <a:t>E.g.,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</a:t>
                </a:r>
                <a:r>
                  <a:rPr lang="en-US" altLang="zh-CN" dirty="0" smtClean="0"/>
                  <a:t>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treated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group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control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group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5032375"/>
              </a:xfrm>
              <a:blipFill rotWithShape="0">
                <a:blip r:embed="rId3"/>
                <a:stretch>
                  <a:fillRect l="-1391" t="-193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67275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 smtClean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causal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</a:t>
                </a:r>
                <a:endParaRPr lang="en-US" altLang="zh-CN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mr-IN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mr-IN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treated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group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we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may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consider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imputing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counterfactual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from</a:t>
                </a:r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control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group;</a:t>
                </a: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control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group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we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may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consider</a:t>
                </a:r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imputing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/>
                  <a:t>counterfactual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from</a:t>
                </a:r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treated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group;</a:t>
                </a: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altLang="zh-CN" sz="2800" dirty="0" smtClean="0"/>
                  <a:t>But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when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does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such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imputation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make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sense?</a:t>
                </a:r>
                <a:r>
                  <a:rPr lang="zh-CN" altLang="en-US" sz="2800" dirty="0" smtClean="0"/>
                  <a:t> </a:t>
                </a:r>
                <a:endParaRPr lang="en-US" altLang="zh-CN" sz="2800" dirty="0" smtClean="0"/>
              </a:p>
              <a:p>
                <a:pPr marL="800100" lvl="2" indent="-342900">
                  <a:spcBef>
                    <a:spcPts val="1000"/>
                  </a:spcBef>
                </a:pPr>
                <a:r>
                  <a:rPr lang="en-US" altLang="zh-CN" sz="2400" dirty="0"/>
                  <a:t>Problematic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 smtClean="0"/>
                  <a:t>exist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alternative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explanations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confounders.</a:t>
                </a:r>
              </a:p>
              <a:p>
                <a:pPr marL="800100" lvl="2" indent="-342900">
                  <a:spcBef>
                    <a:spcPts val="1000"/>
                  </a:spcBef>
                </a:pPr>
                <a:r>
                  <a:rPr lang="en-US" altLang="zh-CN" sz="2400" dirty="0" smtClean="0"/>
                  <a:t>There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no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systematic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difference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between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outcomes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of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treated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group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control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group.</a:t>
                </a:r>
                <a:r>
                  <a:rPr lang="zh-CN" altLang="en-US" sz="2400" dirty="0" smtClean="0"/>
                  <a:t> </a:t>
                </a:r>
                <a:endParaRPr lang="en-US" altLang="zh-CN" sz="2400" dirty="0" smtClean="0"/>
              </a:p>
              <a:p>
                <a:pPr marL="342900" lvl="1" indent="-342900">
                  <a:spcBef>
                    <a:spcPts val="1000"/>
                  </a:spcBef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67275"/>
              </a:xfrm>
              <a:blipFill rotWithShape="0">
                <a:blip r:embed="rId3"/>
                <a:stretch>
                  <a:fillRect l="-1391" t="-2003" r="-61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3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2D501-B392-7C45-B3F7-E5A9A79B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6582"/>
            <a:ext cx="7886700" cy="5470381"/>
          </a:xfrm>
        </p:spPr>
        <p:txBody>
          <a:bodyPr>
            <a:normAutofit/>
          </a:bodyPr>
          <a:lstStyle/>
          <a:p>
            <a:r>
              <a:rPr lang="en-US" dirty="0"/>
              <a:t>Feed your man to keep him faithful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match.com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“Ladies, you probably think that it’s just in his nature. He can’t help it – he HAS to cheat. But here’s the sad truth: you’re not feeding him enough. If you’re worried your guy might cheat, try checking out his waistline. A new study says the size of his belly may reveal whether he’ll stray.” </a:t>
            </a:r>
          </a:p>
          <a:p>
            <a:r>
              <a:rPr lang="en-US" dirty="0" smtClean="0"/>
              <a:t>Can </a:t>
            </a:r>
            <a:r>
              <a:rPr lang="en-US" dirty="0"/>
              <a:t>also be subtler and less ridiculous: </a:t>
            </a:r>
          </a:p>
          <a:p>
            <a:pPr lvl="1"/>
            <a:r>
              <a:rPr lang="en-US" dirty="0"/>
              <a:t>Smokers have more lung cancer. Stop smoking! </a:t>
            </a:r>
          </a:p>
          <a:p>
            <a:pPr lvl="1"/>
            <a:r>
              <a:rPr lang="en-US" dirty="0"/>
              <a:t>Democracies have higher GDPs overall. To improve the economy of your country, democratize. </a:t>
            </a:r>
            <a:endParaRPr lang="en-US" dirty="0"/>
          </a:p>
          <a:p>
            <a:pPr lvl="1"/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income.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more.</a:t>
            </a:r>
            <a:r>
              <a:rPr lang="zh-CN" alt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8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a controlled experiment, randomization ensures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r>
                      <a:rPr lang="en-US" i="1">
                        <a:latin typeface="Cambria Math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=1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/>
                  <a:t>w</a:t>
                </a:r>
                <a:r>
                  <a:rPr lang="en-US" altLang="zh-CN" dirty="0" smtClean="0"/>
                  <a:t>hich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equivalent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charset="0"/>
                        </a:rPr>
                        <m:t>     </m:t>
                      </m:r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/>
                  <a:t>so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outcome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treated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group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infer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counterfactual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outcome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group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vice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versa.</a:t>
                </a:r>
                <a:endParaRPr lang="en-US" dirty="0" smtClean="0"/>
              </a:p>
              <a:p>
                <a:r>
                  <a:rPr lang="en-US" altLang="zh-CN" dirty="0" smtClean="0"/>
                  <a:t>Regression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treatment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enough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  </m:t>
                    </m:r>
                    <m:r>
                      <a:rPr 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b="0" i="1" dirty="0">
                    <a:latin typeface="Cambria Math" charset="0"/>
                  </a:rPr>
                  <a:t/>
                </a:r>
                <a:br>
                  <a:rPr lang="en-US" b="0" i="1" dirty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i="1" dirty="0">
                    <a:latin typeface="Cambria Math" charset="0"/>
                  </a:rPr>
                  <a:t/>
                </a:r>
                <a:br>
                  <a:rPr lang="en-US" i="1" dirty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𝑠</m:t>
                    </m:r>
                    <m: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2"/>
                <a:stretch>
                  <a:fillRect l="-1546" t="-5811" b="-6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4025"/>
            <a:ext cx="7886700" cy="1806575"/>
          </a:xfrm>
        </p:spPr>
        <p:txBody>
          <a:bodyPr>
            <a:normAutofit/>
          </a:bodyPr>
          <a:lstStyle/>
          <a:p>
            <a:r>
              <a:rPr lang="en-US" dirty="0"/>
              <a:t>Machine learning works</a:t>
            </a:r>
            <a:r>
              <a:rPr lang="en-US" i="1" dirty="0" smtClean="0"/>
              <a:t>!!</a:t>
            </a:r>
            <a:r>
              <a:rPr lang="zh-CN" altLang="en-US" i="1" dirty="0" smtClean="0"/>
              <a:t> </a:t>
            </a:r>
            <a:r>
              <a:rPr lang="en-US" dirty="0" smtClean="0"/>
              <a:t>Just </a:t>
            </a:r>
            <a:r>
              <a:rPr lang="en-US" dirty="0"/>
              <a:t>make sure to have a good regression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Usually</a:t>
            </a:r>
            <a:r>
              <a:rPr lang="en-US" dirty="0"/>
              <a:t>, train two different models, each on each treatment </a:t>
            </a:r>
            <a:r>
              <a:rPr lang="en-US" dirty="0" smtClean="0"/>
              <a:t>sample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46932" y="3734509"/>
                <a:ext cx="7050135" cy="1771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mr-IN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mr-IN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mr-IN" altLang="zh-CN" sz="24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mr-IN" altLang="zh-C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zh-CN" alt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400" b="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mr-IN" altLang="zh-C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zh-CN" alt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=1</m:t>
                            </m:r>
                          </m:e>
                        </m:d>
                        <m:r>
                          <a:rPr lang="zh-CN" alt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zh-CN" alt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zh-CN" alt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mr-IN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mr-IN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mr-IN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32" y="3734509"/>
                <a:ext cx="7050135" cy="1771382"/>
              </a:xfrm>
              <a:prstGeom prst="rect">
                <a:avLst/>
              </a:prstGeom>
              <a:blipFill rotWithShape="0">
                <a:blip r:embed="rId2"/>
                <a:stretch>
                  <a:fillRect t="-3793" b="-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9467" y="5505891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one</a:t>
            </a:r>
            <a:r>
              <a:rPr lang="zh-CN" altLang="en-US" sz="2800" dirty="0"/>
              <a:t> </a:t>
            </a:r>
            <a:r>
              <a:rPr lang="en-US" altLang="zh-CN" sz="2800" dirty="0"/>
              <a:t>way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dirty="0"/>
              <a:t>machine</a:t>
            </a:r>
            <a:r>
              <a:rPr lang="zh-CN" altLang="en-US" sz="2800" dirty="0"/>
              <a:t> </a:t>
            </a:r>
            <a:r>
              <a:rPr lang="en-US" altLang="zh-CN" sz="2800" dirty="0"/>
              <a:t>learning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analyze</a:t>
            </a:r>
            <a:r>
              <a:rPr lang="zh-CN" altLang="en-US" sz="2800" dirty="0"/>
              <a:t> </a:t>
            </a:r>
            <a:r>
              <a:rPr lang="en-US" altLang="zh-CN" sz="2800" dirty="0"/>
              <a:t>experimental</a:t>
            </a:r>
            <a:r>
              <a:rPr lang="zh-CN" altLang="en-US" sz="2800" dirty="0"/>
              <a:t> </a:t>
            </a:r>
            <a:r>
              <a:rPr lang="en-US" altLang="zh-CN" sz="2800" dirty="0"/>
              <a:t>data.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methods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available.</a:t>
            </a:r>
            <a:r>
              <a:rPr lang="zh-CN" altLang="en-US" sz="2800" dirty="0"/>
              <a:t> 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85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Mimicking </a:t>
            </a:r>
            <a:r>
              <a:rPr lang="en-US" dirty="0" smtClean="0"/>
              <a:t>Experiments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1212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an</a:t>
                </a:r>
                <a:r>
                  <a:rPr lang="en-US" i="1" dirty="0"/>
                  <a:t> observational </a:t>
                </a:r>
                <a:r>
                  <a:rPr lang="en-US" dirty="0"/>
                  <a:t>setting, if we can ensure that</a:t>
                </a:r>
                <a:br>
                  <a:rPr lang="en-US" dirty="0"/>
                </a:br>
                <a:r>
                  <a:rPr lang="en-US" sz="500" dirty="0"/>
                  <a:t/>
                </a:r>
                <a:br>
                  <a:rPr lang="en-US" sz="5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=1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)=</m:t>
                    </m:r>
                    <m:r>
                      <a:rPr lang="en-US" i="1">
                        <a:latin typeface="Cambria Math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=1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(*)</a:t>
                </a:r>
                <a:br>
                  <a:rPr lang="en-US" dirty="0"/>
                </a:br>
                <a:r>
                  <a:rPr lang="en-US" sz="500" dirty="0"/>
                  <a:t/>
                </a:r>
                <a:br>
                  <a:rPr lang="en-US" sz="500" dirty="0"/>
                </a:br>
                <a:r>
                  <a:rPr lang="en-US" dirty="0"/>
                  <a:t>then we are </a:t>
                </a:r>
                <a:r>
                  <a:rPr lang="en-US" b="1" i="1" dirty="0"/>
                  <a:t>golden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(*) known as </a:t>
                </a:r>
                <a:r>
                  <a:rPr lang="en-US" i="1" dirty="0" err="1" smtClean="0"/>
                  <a:t>unconfoundedness</a:t>
                </a:r>
                <a:r>
                  <a:rPr lang="en-US" altLang="zh-CN" i="1" dirty="0" smtClean="0"/>
                  <a:t>:</a:t>
                </a:r>
                <a:r>
                  <a:rPr lang="zh-CN" altLang="en-US" i="1" dirty="0" smtClean="0"/>
                  <a:t> </a:t>
                </a:r>
                <a:r>
                  <a:rPr lang="en-US" altLang="zh-CN" dirty="0" smtClean="0"/>
                  <a:t>roughly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speaking,</a:t>
                </a:r>
                <a:r>
                  <a:rPr lang="zh-CN" altLang="en-US" dirty="0" smtClean="0"/>
                  <a:t> </a:t>
                </a:r>
                <a:r>
                  <a:rPr lang="en-US" altLang="zh-CN" i="1" dirty="0" smtClean="0"/>
                  <a:t>no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alternative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explanations</a:t>
                </a:r>
                <a:r>
                  <a:rPr lang="zh-CN" altLang="en-US" i="1" dirty="0" smtClean="0"/>
                  <a:t> </a:t>
                </a:r>
                <a:r>
                  <a:rPr lang="en-US" altLang="zh-CN" dirty="0" smtClean="0"/>
                  <a:t>other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measure</a:t>
                </a:r>
                <a:r>
                  <a:rPr lang="zh-CN" altLang="en-US" dirty="0" smtClean="0"/>
                  <a:t> </a:t>
                </a:r>
                <a:r>
                  <a:rPr lang="en-US" altLang="zh-CN" i="1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confounders.</a:t>
                </a:r>
                <a:r>
                  <a:rPr lang="zh-CN" altLang="en-US" dirty="0" smtClean="0"/>
                  <a:t> </a:t>
                </a:r>
                <a:endParaRPr lang="en-US" dirty="0"/>
              </a:p>
              <a:p>
                <a:r>
                  <a:rPr lang="en-US" dirty="0"/>
                  <a:t>Causal inference: done!</a:t>
                </a:r>
              </a:p>
              <a:p>
                <a:pPr lvl="1"/>
                <a:r>
                  <a:rPr lang="en-US" dirty="0"/>
                  <a:t>Does smoking cause cancer?</a:t>
                </a:r>
              </a:p>
              <a:p>
                <a:r>
                  <a:rPr lang="en-US" dirty="0"/>
                  <a:t>Personalized medicine: done!</a:t>
                </a:r>
              </a:p>
              <a:p>
                <a:pPr lvl="1"/>
                <a:r>
                  <a:rPr lang="en-US" dirty="0"/>
                  <a:t>Which drug to give to whom</a:t>
                </a:r>
              </a:p>
              <a:p>
                <a:r>
                  <a:rPr lang="en-US" dirty="0"/>
                  <a:t>Managerial decision making: done!</a:t>
                </a:r>
              </a:p>
              <a:p>
                <a:pPr lvl="1"/>
                <a:r>
                  <a:rPr lang="en-US" dirty="0"/>
                  <a:t>Change siding material? How much to spend on ads?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121276"/>
              </a:xfrm>
              <a:blipFill rotWithShape="0">
                <a:blip r:embed="rId2"/>
                <a:stretch>
                  <a:fillRect l="-1391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32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297"/>
            <a:ext cx="7886700" cy="1325563"/>
          </a:xfrm>
        </p:spPr>
        <p:txBody>
          <a:bodyPr/>
          <a:lstStyle/>
          <a:p>
            <a:r>
              <a:rPr lang="en-US" dirty="0"/>
              <a:t>But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8943"/>
                <a:ext cx="7886700" cy="5421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know if </a:t>
                </a:r>
                <a:r>
                  <a:rPr lang="en-US" i="1" dirty="0" err="1"/>
                  <a:t>unconfoundedness</a:t>
                </a:r>
                <a:r>
                  <a:rPr lang="en-US" dirty="0"/>
                  <a:t> is true?</a:t>
                </a:r>
              </a:p>
              <a:p>
                <a:pPr lvl="1"/>
                <a:r>
                  <a:rPr lang="en-US" dirty="0"/>
                  <a:t>We don’t; we need to reason about </a:t>
                </a:r>
                <a:r>
                  <a:rPr lang="en-US" dirty="0" smtClean="0"/>
                  <a:t>it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domain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knowledge</a:t>
                </a:r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Can do sensitivity </a:t>
                </a:r>
                <a:r>
                  <a:rPr lang="en-US" dirty="0" smtClean="0"/>
                  <a:t>analysis</a:t>
                </a:r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Many potential pitfalls: post-treatment variables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Often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/>
                  <a:t>n</a:t>
                </a:r>
                <a:r>
                  <a:rPr lang="en-US" sz="2800" dirty="0" smtClean="0"/>
                  <a:t>eed </a:t>
                </a:r>
                <a:r>
                  <a:rPr lang="en-US" sz="2800" dirty="0"/>
                  <a:t>common support </a:t>
                </a:r>
                <a:endParaRPr lang="en-US" sz="2800" dirty="0" smtClean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latin typeface="Cambria Math" charset="0"/>
                        </a:rPr>
                        <m:t>0&lt;</m:t>
                      </m:r>
                      <m:r>
                        <a:rPr lang="en-US" sz="2800" i="1">
                          <a:latin typeface="Cambria Math" charset="0"/>
                        </a:rPr>
                        <m:t>ℙ</m:t>
                      </m:r>
                      <m:d>
                        <m:dPr>
                          <m:endChr m:val="|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charset="0"/>
                            </a:rPr>
                            <m:t>=1 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)&lt;1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r>
                  <a:rPr lang="en-US" dirty="0"/>
                  <a:t>Comparing like to like </a:t>
                </a:r>
                <a:r>
                  <a:rPr lang="mr-IN" dirty="0"/>
                  <a:t>–</a:t>
                </a:r>
                <a:r>
                  <a:rPr lang="en-US" dirty="0"/>
                  <a:t> need to make sure like is </a:t>
                </a:r>
                <a:r>
                  <a:rPr lang="en-US" dirty="0" smtClean="0"/>
                  <a:t>available</a:t>
                </a:r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rich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neighborhood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siding,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it’s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difficult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infer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prices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neighborhood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vinyl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siding.</a:t>
                </a:r>
                <a:r>
                  <a:rPr lang="zh-CN" alt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8943"/>
                <a:ext cx="7886700" cy="5421085"/>
              </a:xfrm>
              <a:blipFill rotWithShape="0">
                <a:blip r:embed="rId3"/>
                <a:stretch>
                  <a:fillRect l="-1391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6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87375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The curse of covariate </a:t>
            </a:r>
            <a:r>
              <a:rPr lang="en-US" sz="2800" dirty="0" smtClean="0"/>
              <a:t>shift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Samples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treatment</a:t>
            </a:r>
            <a:r>
              <a:rPr lang="zh-CN" altLang="en-US" sz="2800" dirty="0"/>
              <a:t> </a:t>
            </a:r>
            <a:r>
              <a:rPr lang="en-US" altLang="zh-CN" sz="2800" dirty="0"/>
              <a:t>choice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quite</a:t>
            </a:r>
            <a:r>
              <a:rPr lang="zh-CN" altLang="en-US" sz="2800" dirty="0"/>
              <a:t> </a:t>
            </a:r>
            <a:r>
              <a:rPr lang="en-US" altLang="zh-CN" sz="2800" dirty="0"/>
              <a:t>different.</a:t>
            </a:r>
            <a:r>
              <a:rPr lang="zh-CN" altLang="en-US" sz="2800" dirty="0"/>
              <a:t> </a:t>
            </a:r>
            <a:endParaRPr lang="en-US" sz="2800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120900" y="3200400"/>
            <a:ext cx="2540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59000" y="6146800"/>
            <a:ext cx="4521200" cy="2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29538" y="5836334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Neighborhood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wealth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3227684"/>
            <a:ext cx="83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House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price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15000" y="38237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9761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89600" y="41412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10200" y="39888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5400" y="41539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84800" y="43063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00700" y="43571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53100" y="45095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75300" y="46746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95900" y="45222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91100" y="46873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70500" y="48397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70300" y="46365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22700" y="47889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44900" y="49540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65500" y="48016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60700" y="49667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40100" y="51191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56000" y="51699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08400" y="53223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30600" y="54874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51200" y="53350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400" y="55001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25800" y="56525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32200" y="48397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84600" y="49921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29000" y="53096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24200" y="54747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92700" y="43317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35600" y="46746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49900" y="41412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38900" y="31760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92900" y="3035300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siding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438900" y="34554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718300" y="3352800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Vinyl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curse of covariate </a:t>
            </a:r>
            <a:r>
              <a:rPr lang="en-US" dirty="0" smtClean="0"/>
              <a:t>shift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120900" y="2540000"/>
            <a:ext cx="2540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159000" y="5486400"/>
            <a:ext cx="4521200" cy="2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91438" y="5195889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Neighborhood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wealth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567284"/>
            <a:ext cx="83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House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price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31633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7400" y="33157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9600" y="34808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10200" y="33284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5400" y="34935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84800" y="36459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00700" y="36967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53100" y="38491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75300" y="40142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95900" y="38618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91100" y="40269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70500" y="41793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70300" y="39761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22700" y="41285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4900" y="42936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65500" y="41412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60700" y="43063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40100" y="44587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6000" y="45095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08400" y="46619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30600" y="48270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51200" y="46746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46400" y="48397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25800" y="49921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32200" y="41793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84600" y="43317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29000" y="46492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24200" y="48143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92700" y="36713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35600" y="40142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49900" y="34808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38900" y="2515632"/>
            <a:ext cx="88900" cy="10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92900" y="2374900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siding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438900" y="2795032"/>
            <a:ext cx="88900" cy="10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18300" y="2692400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Vinyl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5844" y="5911114"/>
            <a:ext cx="8108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specification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issue: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validate </a:t>
            </a:r>
            <a:r>
              <a:rPr lang="en-US" sz="2400" dirty="0"/>
              <a:t>our models on the data to which they will eventually be </a:t>
            </a:r>
            <a:r>
              <a:rPr lang="en-US" sz="2400" dirty="0" smtClean="0"/>
              <a:t>applied</a:t>
            </a:r>
            <a:r>
              <a:rPr lang="en-US" altLang="zh-CN" sz="2400" dirty="0" smtClean="0"/>
              <a:t>.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773777" y="3074432"/>
            <a:ext cx="3931823" cy="21325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89200" y="3771900"/>
            <a:ext cx="4302238" cy="889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7000" y="2604016"/>
            <a:ext cx="4508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67000" y="2857500"/>
            <a:ext cx="450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213100" y="2400611"/>
                <a:ext cx="602409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𝑤𝑜𝑜𝑑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00" y="2400611"/>
                <a:ext cx="602409" cy="292581"/>
              </a:xfrm>
              <a:prstGeom prst="rect">
                <a:avLst/>
              </a:prstGeom>
              <a:blipFill rotWithShape="0">
                <a:blip r:embed="rId2"/>
                <a:stretch>
                  <a:fillRect l="-13131" t="-27083" r="-404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3190963" y="2705410"/>
                <a:ext cx="588431" cy="320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𝑣𝑖𝑛𝑦𝑙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63" y="2705410"/>
                <a:ext cx="588431" cy="320857"/>
              </a:xfrm>
              <a:prstGeom prst="rect">
                <a:avLst/>
              </a:prstGeom>
              <a:blipFill rotWithShape="0">
                <a:blip r:embed="rId3"/>
                <a:stretch>
                  <a:fillRect l="-13402" t="-23077" r="-61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0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was only a very particular kind of (statistical)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Explanations: Why?</a:t>
            </a:r>
          </a:p>
          <a:p>
            <a:r>
              <a:rPr lang="en-US" dirty="0"/>
              <a:t>Mechanisms: How?</a:t>
            </a:r>
          </a:p>
          <a:p>
            <a:r>
              <a:rPr lang="en-US" dirty="0"/>
              <a:t>Common situation in physical sciences:</a:t>
            </a:r>
            <a:br>
              <a:rPr lang="en-US" dirty="0"/>
            </a:br>
            <a:r>
              <a:rPr lang="en-US" dirty="0"/>
              <a:t>Perfect unit homogeneity, temporal stability, and causal transience</a:t>
            </a:r>
          </a:p>
          <a:p>
            <a:pPr lvl="1"/>
            <a:r>
              <a:rPr lang="en-US" dirty="0"/>
              <a:t>E.g.: determine freezing point and boiling point of water molecules contained in a closed box.</a:t>
            </a:r>
          </a:p>
          <a:p>
            <a:r>
              <a:rPr lang="en-US" dirty="0"/>
              <a:t>(we created </a:t>
            </a:r>
            <a:r>
              <a:rPr lang="en-US" i="1" dirty="0"/>
              <a:t>statistical</a:t>
            </a:r>
            <a:r>
              <a:rPr lang="en-US" dirty="0"/>
              <a:t> homogeneity)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4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8165"/>
          </a:xfrm>
        </p:spPr>
        <p:txBody>
          <a:bodyPr>
            <a:normAutofit/>
          </a:bodyPr>
          <a:lstStyle/>
          <a:p>
            <a:r>
              <a:rPr lang="en-US" dirty="0"/>
              <a:t>Most important: be careful!</a:t>
            </a:r>
          </a:p>
          <a:p>
            <a:pPr lvl="1"/>
            <a:r>
              <a:rPr lang="en-US" dirty="0"/>
              <a:t>ML = prediction = associations </a:t>
            </a:r>
          </a:p>
          <a:p>
            <a:pPr lvl="1"/>
            <a:r>
              <a:rPr lang="en-US" dirty="0"/>
              <a:t>Not always causation but sometimes in rare occasions</a:t>
            </a:r>
          </a:p>
          <a:p>
            <a:r>
              <a:rPr lang="en-US" dirty="0"/>
              <a:t>Don’t be fooled by fancy ML</a:t>
            </a:r>
          </a:p>
          <a:p>
            <a:pPr lvl="1"/>
            <a:r>
              <a:rPr lang="en-US" dirty="0"/>
              <a:t>Fancy ML (boosting, nets) by itself doesn’t fix anything</a:t>
            </a:r>
          </a:p>
          <a:p>
            <a:pPr lvl="1"/>
            <a:r>
              <a:rPr lang="en-US" dirty="0" smtClean="0"/>
              <a:t>Fancy </a:t>
            </a:r>
            <a:r>
              <a:rPr lang="en-US" dirty="0"/>
              <a:t>ML can neither give nor test </a:t>
            </a:r>
            <a:r>
              <a:rPr lang="en-US" dirty="0" err="1"/>
              <a:t>unconfoundedness</a:t>
            </a:r>
            <a:endParaRPr lang="en-US" dirty="0"/>
          </a:p>
          <a:p>
            <a:r>
              <a:rPr lang="en-US" dirty="0"/>
              <a:t>If you really want to say something causal</a:t>
            </a:r>
          </a:p>
          <a:p>
            <a:pPr lvl="1"/>
            <a:r>
              <a:rPr lang="en-US" dirty="0"/>
              <a:t>Try to </a:t>
            </a:r>
            <a:r>
              <a:rPr lang="en-US" altLang="zh-CN" dirty="0" smtClean="0"/>
              <a:t>think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alternative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argue </a:t>
            </a:r>
            <a:r>
              <a:rPr lang="en-US" dirty="0"/>
              <a:t>about </a:t>
            </a:r>
            <a:r>
              <a:rPr lang="en-US" dirty="0" err="1"/>
              <a:t>unconfoundedness</a:t>
            </a:r>
            <a:endParaRPr lang="en-US" dirty="0"/>
          </a:p>
          <a:p>
            <a:pPr lvl="1"/>
            <a:r>
              <a:rPr lang="en-US" dirty="0"/>
              <a:t>(Other ways too, e.g., instrumental variables)</a:t>
            </a:r>
          </a:p>
          <a:p>
            <a:pPr lvl="1"/>
            <a:r>
              <a:rPr lang="en-US" dirty="0"/>
              <a:t>Be really careful about model selection and validation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7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014911"/>
          </a:xfrm>
        </p:spPr>
        <p:txBody>
          <a:bodyPr>
            <a:normAutofit/>
          </a:bodyPr>
          <a:lstStyle/>
          <a:p>
            <a:r>
              <a:rPr lang="en-US" dirty="0"/>
              <a:t>Did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altLang="zh-CN" dirty="0" smtClean="0"/>
              <a:t>(outcome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consequence)</a:t>
            </a:r>
            <a:r>
              <a:rPr lang="zh-CN" altLang="en-US" dirty="0" smtClean="0"/>
              <a:t> </a:t>
            </a:r>
            <a:r>
              <a:rPr lang="en-US" dirty="0" smtClean="0"/>
              <a:t>happen </a:t>
            </a:r>
            <a:r>
              <a:rPr lang="en-US" i="1" dirty="0"/>
              <a:t>because</a:t>
            </a:r>
            <a:r>
              <a:rPr lang="en-US" dirty="0"/>
              <a:t> of </a:t>
            </a:r>
            <a:r>
              <a:rPr lang="en-US" i="1" dirty="0" smtClean="0"/>
              <a:t>B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(cause,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treatment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or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intervention)</a:t>
            </a:r>
            <a:r>
              <a:rPr lang="en-US" i="1" dirty="0" smtClean="0"/>
              <a:t>?</a:t>
            </a:r>
            <a:endParaRPr lang="en-US" i="1" dirty="0"/>
          </a:p>
          <a:p>
            <a:r>
              <a:rPr lang="en-US" dirty="0"/>
              <a:t>Perhaps easier to understand as:</a:t>
            </a:r>
            <a:br>
              <a:rPr lang="en-US" dirty="0"/>
            </a:br>
            <a:r>
              <a:rPr lang="en-US" dirty="0"/>
              <a:t>How different would </a:t>
            </a:r>
            <a:r>
              <a:rPr lang="en-US" i="1" dirty="0"/>
              <a:t>A</a:t>
            </a:r>
            <a:r>
              <a:rPr lang="en-US" dirty="0"/>
              <a:t> be under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vs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, </a:t>
            </a:r>
            <a:r>
              <a:rPr lang="en-US" b="1" dirty="0"/>
              <a:t>keeping everything else constant</a:t>
            </a:r>
            <a:r>
              <a:rPr lang="en-US" dirty="0"/>
              <a:t>?</a:t>
            </a:r>
          </a:p>
          <a:p>
            <a:r>
              <a:rPr lang="en-US" dirty="0" smtClean="0"/>
              <a:t>Key </a:t>
            </a:r>
            <a:r>
              <a:rPr lang="en-US" dirty="0"/>
              <a:t>problem: </a:t>
            </a:r>
            <a:r>
              <a:rPr lang="en-US" dirty="0" smtClean="0"/>
              <a:t>We </a:t>
            </a:r>
            <a:r>
              <a:rPr lang="en-US" dirty="0"/>
              <a:t>only know </a:t>
            </a:r>
            <a:r>
              <a:rPr lang="en-US" i="1" dirty="0"/>
              <a:t>A</a:t>
            </a:r>
            <a:r>
              <a:rPr lang="en-US" dirty="0"/>
              <a:t> under </a:t>
            </a:r>
            <a:r>
              <a:rPr lang="en-US" i="1" dirty="0" err="1"/>
              <a:t>B</a:t>
            </a:r>
            <a:r>
              <a:rPr lang="en-US" i="1" baseline="-25000" dirty="0" err="1"/>
              <a:t>realized</a:t>
            </a:r>
            <a:r>
              <a:rPr lang="en-US" i="1" dirty="0"/>
              <a:t>;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under </a:t>
            </a:r>
            <a:r>
              <a:rPr lang="en-US" i="1" dirty="0" err="1"/>
              <a:t>B</a:t>
            </a:r>
            <a:r>
              <a:rPr lang="en-US" i="1" baseline="-25000" dirty="0" err="1"/>
              <a:t>not</a:t>
            </a:r>
            <a:r>
              <a:rPr lang="en-US" i="1" baseline="-25000" dirty="0"/>
              <a:t> realized</a:t>
            </a:r>
            <a:r>
              <a:rPr lang="en-US" dirty="0"/>
              <a:t> is an unknown </a:t>
            </a:r>
            <a:r>
              <a:rPr lang="en-US" dirty="0" smtClean="0"/>
              <a:t>counterfactual</a:t>
            </a:r>
            <a:endParaRPr lang="en-US" dirty="0"/>
          </a:p>
          <a:p>
            <a:r>
              <a:rPr lang="en-US" dirty="0"/>
              <a:t>AKA</a:t>
            </a:r>
            <a:br>
              <a:rPr lang="en-US" dirty="0"/>
            </a:br>
            <a:r>
              <a:rPr lang="en-US" dirty="0"/>
              <a:t>“The Fundamental Problem of Causal Inference</a:t>
            </a:r>
            <a:r>
              <a:rPr lang="en-US" dirty="0" smtClean="0"/>
              <a:t>”</a:t>
            </a:r>
          </a:p>
          <a:p>
            <a:r>
              <a:rPr lang="en-US" altLang="zh-CN" dirty="0" smtClean="0"/>
              <a:t>“What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if”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counterfactual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question.</a:t>
            </a:r>
            <a:endParaRPr lang="en-US" dirty="0" smtClean="0"/>
          </a:p>
          <a:p>
            <a:r>
              <a:rPr lang="en-US" dirty="0" smtClean="0"/>
              <a:t>Correlation</a:t>
            </a:r>
            <a:r>
              <a:rPr lang="en-US" altLang="zh-CN" dirty="0" smtClean="0"/>
              <a:t>/association</a:t>
            </a:r>
            <a:r>
              <a:rPr lang="en-US" dirty="0" smtClean="0"/>
              <a:t> </a:t>
            </a:r>
            <a:r>
              <a:rPr lang="en-US" dirty="0"/>
              <a:t>is not causation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2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and Causation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29" y="2563661"/>
            <a:ext cx="524637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8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2FAF52-7C78-7D46-8E5F-BAAD1B5F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1" y="1613651"/>
            <a:ext cx="4675805" cy="3259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2396A1-DDA4-8F44-AD31-FC5FDE0E7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587" y="1530498"/>
            <a:ext cx="4266044" cy="34252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1086" y="5245100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you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provide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non-causal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alternative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explanation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observed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association?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1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5B4F5C-F96E-1E46-9BEA-993327FB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65"/>
            <a:ext cx="9144000" cy="5690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4886" y="5753438"/>
            <a:ext cx="850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Does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positive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correlation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increase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ticket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prices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causes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increase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annual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sales?</a:t>
            </a:r>
            <a:r>
              <a:rPr lang="zh-CN" alt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4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+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1826"/>
            <a:ext cx="7886700" cy="48291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Plan to sell my house</a:t>
            </a:r>
          </a:p>
          <a:p>
            <a:r>
              <a:rPr lang="en-US" dirty="0"/>
              <a:t>Want to know if changing the exterior siding from vinyl to wood will increase the eventual sale price</a:t>
            </a:r>
          </a:p>
          <a:p>
            <a:r>
              <a:rPr lang="en-US" dirty="0"/>
              <a:t>Luckily House Prices </a:t>
            </a:r>
            <a:r>
              <a:rPr lang="en-US" dirty="0" err="1"/>
              <a:t>Kaggle</a:t>
            </a:r>
            <a:r>
              <a:rPr lang="en-US" dirty="0"/>
              <a:t> has feature “</a:t>
            </a:r>
            <a:r>
              <a:rPr lang="en-US" b="1" dirty="0"/>
              <a:t>Exterior</a:t>
            </a:r>
            <a:r>
              <a:rPr lang="en-US" dirty="0" smtClean="0"/>
              <a:t>”</a:t>
            </a:r>
          </a:p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7" y="1551569"/>
            <a:ext cx="7557025" cy="21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+ Causality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Worked hard, did a bunch of CVs, used advanced regression techniques and got a ML model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charset="0"/>
                          </a:rPr>
                          <m:t>BldgType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charset="0"/>
                          </a:rPr>
                          <m:t>Exterior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charset="0"/>
                          </a:rPr>
                          <m:t>FullBath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that is </a:t>
                </a:r>
                <a:r>
                  <a:rPr lang="en-US" i="1" dirty="0"/>
                  <a:t>excellent</a:t>
                </a:r>
                <a:r>
                  <a:rPr lang="en-US" dirty="0"/>
                  <a:t> at predicting house price</a:t>
                </a:r>
              </a:p>
              <a:p>
                <a:r>
                  <a:rPr lang="en-US" dirty="0"/>
                  <a:t>I make two versions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my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house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s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features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charset="0"/>
                          </a:rPr>
                          <m:t>Exterior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Vinyl</m:t>
                    </m:r>
                  </m:oMath>
                </a14:m>
                <a:r>
                  <a:rPr lang="en-US" b="0" dirty="0"/>
                  <a:t/>
                </a:r>
                <a:br>
                  <a:rPr lang="en-US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my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house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s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features</m:t>
                    </m:r>
                    <m:r>
                      <a:rPr lang="en-US" i="1">
                        <a:latin typeface="Cambria Math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charset="0"/>
                          </a:rPr>
                          <m:t>Exterior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Wood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 </a:t>
                </a:r>
                <a:r>
                  <a:rPr lang="en-US" altLang="zh-CN" dirty="0" smtClean="0"/>
                  <a:t>compute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 </m:t>
                    </m:r>
                    <m:r>
                      <a:rPr lang="en-US" altLang="zh-CN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costs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+ Causality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9491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Does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measure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added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siding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other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features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fixed</a:t>
                </a:r>
                <a:r>
                  <a:rPr lang="en-US" altLang="zh-CN" dirty="0" smtClean="0"/>
                  <a:t>)?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What </a:t>
                </a:r>
                <a:r>
                  <a:rPr lang="en-US" dirty="0"/>
                  <a:t>might go wrong?</a:t>
                </a:r>
              </a:p>
              <a:p>
                <a:r>
                  <a:rPr lang="en-US" dirty="0"/>
                  <a:t>Alternative explanation for observed difference:</a:t>
                </a:r>
              </a:p>
              <a:p>
                <a:pPr lvl="1"/>
                <a:r>
                  <a:rPr lang="en-US" dirty="0"/>
                  <a:t>Wood covered homes are in richer neighborhoods</a:t>
                </a:r>
              </a:p>
              <a:p>
                <a:r>
                  <a:rPr lang="en-US" dirty="0" smtClean="0"/>
                  <a:t>Fancy </a:t>
                </a:r>
                <a:r>
                  <a:rPr lang="en-US" dirty="0"/>
                  <a:t>machine learning is not a solution to spurious associations</a:t>
                </a:r>
              </a:p>
              <a:p>
                <a:pPr lvl="1"/>
                <a:r>
                  <a:rPr lang="en-US" dirty="0"/>
                  <a:t>Beware ML snake oil </a:t>
                </a:r>
                <a:r>
                  <a:rPr lang="en-US" dirty="0" smtClean="0"/>
                  <a:t>salesmen</a:t>
                </a:r>
                <a:endParaRPr lang="en-US" dirty="0"/>
              </a:p>
              <a:p>
                <a:pPr lvl="1"/>
                <a:r>
                  <a:rPr lang="en-US" dirty="0"/>
                  <a:t>But It can </a:t>
                </a:r>
                <a:r>
                  <a:rPr lang="en-US" dirty="0" smtClean="0"/>
                  <a:t>hel</a:t>
                </a:r>
                <a:r>
                  <a:rPr lang="en-US" altLang="zh-CN" dirty="0" smtClean="0"/>
                  <a:t>p: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association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generall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does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imply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causality,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but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does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cases.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94918"/>
              </a:xfrm>
              <a:blipFill rotWithShape="0">
                <a:blip r:embed="rId3"/>
                <a:stretch>
                  <a:fillRect l="-1391" t="-1297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3656</TotalTime>
  <Words>1661</Words>
  <Application>Microsoft Macintosh PowerPoint</Application>
  <PresentationFormat>On-screen Show (4:3)</PresentationFormat>
  <Paragraphs>254</Paragraphs>
  <Slides>27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Calibri Light</vt:lpstr>
      <vt:lpstr>Cambria Math</vt:lpstr>
      <vt:lpstr>DengXian</vt:lpstr>
      <vt:lpstr>Mangal</vt:lpstr>
      <vt:lpstr>宋体</vt:lpstr>
      <vt:lpstr>Arial</vt:lpstr>
      <vt:lpstr>Office Theme</vt:lpstr>
      <vt:lpstr>Causality and ML</vt:lpstr>
      <vt:lpstr>PowerPoint Presentation</vt:lpstr>
      <vt:lpstr>What is causality?</vt:lpstr>
      <vt:lpstr>Association and Causation</vt:lpstr>
      <vt:lpstr>PowerPoint Presentation</vt:lpstr>
      <vt:lpstr>PowerPoint Presentation</vt:lpstr>
      <vt:lpstr>Supervised Learning + Causality</vt:lpstr>
      <vt:lpstr>Supervised Learning + Causality</vt:lpstr>
      <vt:lpstr>Supervised Learning + Causality</vt:lpstr>
      <vt:lpstr>Confounder and alternative explanation</vt:lpstr>
      <vt:lpstr>Controlled Experiments vs Observational Studies</vt:lpstr>
      <vt:lpstr>Controlled experiments rule out alternative explanation</vt:lpstr>
      <vt:lpstr>Controlled experiments rule out alternative explanation</vt:lpstr>
      <vt:lpstr>Controlled Experiments vs Observational Studies</vt:lpstr>
      <vt:lpstr>A More ML-ish Example: Personalized Medicine</vt:lpstr>
      <vt:lpstr>Simpson’s paradox</vt:lpstr>
      <vt:lpstr>Simpson’s paradox</vt:lpstr>
      <vt:lpstr>Formulations</vt:lpstr>
      <vt:lpstr>Formulations</vt:lpstr>
      <vt:lpstr>Causal effect estimation in experiments</vt:lpstr>
      <vt:lpstr>Causal effect estimation in experiments</vt:lpstr>
      <vt:lpstr>Mimicking Experiments in observational study</vt:lpstr>
      <vt:lpstr>But …</vt:lpstr>
      <vt:lpstr>But …</vt:lpstr>
      <vt:lpstr>The curse of covariate shift</vt:lpstr>
      <vt:lpstr>This was only a very particular kind of (statistical) causality</vt:lpstr>
      <vt:lpstr>Main takeaways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and ML</dc:title>
  <dc:creator>Nathan Kallus</dc:creator>
  <cp:lastModifiedBy>Mao Xiaojie</cp:lastModifiedBy>
  <cp:revision>281</cp:revision>
  <dcterms:created xsi:type="dcterms:W3CDTF">2017-03-29T15:07:49Z</dcterms:created>
  <dcterms:modified xsi:type="dcterms:W3CDTF">2019-10-09T01:14:32Z</dcterms:modified>
</cp:coreProperties>
</file>