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irenedelatorre/webhoseAPI/projectWork/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irenedelatorre/webhoseAPI/projectWork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Positive</a:t>
            </a:r>
            <a:r>
              <a:rPr lang="en-US" b="1" baseline="0"/>
              <a:t> Sentiment Correlation with Stock Price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07198591151306"/>
          <c:y val="0.0730427892234548"/>
          <c:w val="0.921576245047415"/>
          <c:h val="0.897324456867614"/>
        </c:manualLayout>
      </c:layout>
      <c:barChart>
        <c:barDir val="bar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6"/>
            <c:invertIfNegative val="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8"/>
            <c:invertIfNegative val="0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0"/>
            <c:invertIfNegative val="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2"/>
            <c:invertIfNegative val="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cat>
            <c:strRef>
              <c:f>Sheet2!$B$3:$B$28</c:f>
              <c:strCache>
                <c:ptCount val="26"/>
                <c:pt idx="0">
                  <c:v>Nike</c:v>
                </c:pt>
                <c:pt idx="1">
                  <c:v>Starbucks</c:v>
                </c:pt>
                <c:pt idx="2">
                  <c:v>CVS</c:v>
                </c:pt>
                <c:pt idx="3">
                  <c:v>Boeing</c:v>
                </c:pt>
                <c:pt idx="4">
                  <c:v>Toyota</c:v>
                </c:pt>
                <c:pt idx="5">
                  <c:v>McDonalds</c:v>
                </c:pt>
                <c:pt idx="6">
                  <c:v>Microsoft</c:v>
                </c:pt>
                <c:pt idx="7">
                  <c:v>Citigroup</c:v>
                </c:pt>
                <c:pt idx="8">
                  <c:v>Pfizer</c:v>
                </c:pt>
                <c:pt idx="9">
                  <c:v>Google</c:v>
                </c:pt>
                <c:pt idx="10">
                  <c:v>Ford</c:v>
                </c:pt>
                <c:pt idx="11">
                  <c:v>Honeywell</c:v>
                </c:pt>
                <c:pt idx="12">
                  <c:v>Netflix</c:v>
                </c:pt>
                <c:pt idx="13">
                  <c:v>Goldman Sachs</c:v>
                </c:pt>
                <c:pt idx="14">
                  <c:v>Twitter</c:v>
                </c:pt>
                <c:pt idx="15">
                  <c:v>Verizon</c:v>
                </c:pt>
                <c:pt idx="16">
                  <c:v>GE</c:v>
                </c:pt>
                <c:pt idx="17">
                  <c:v>Apple</c:v>
                </c:pt>
                <c:pt idx="18">
                  <c:v>Facebook</c:v>
                </c:pt>
                <c:pt idx="19">
                  <c:v>Bank of America</c:v>
                </c:pt>
                <c:pt idx="20">
                  <c:v>Johnson &amp; Johnson</c:v>
                </c:pt>
                <c:pt idx="21">
                  <c:v>IBM</c:v>
                </c:pt>
                <c:pt idx="22">
                  <c:v>Exxon</c:v>
                </c:pt>
                <c:pt idx="23">
                  <c:v>Time Warner</c:v>
                </c:pt>
                <c:pt idx="24">
                  <c:v>Walmart</c:v>
                </c:pt>
                <c:pt idx="25">
                  <c:v>Amazon</c:v>
                </c:pt>
              </c:strCache>
            </c:strRef>
          </c:cat>
          <c:val>
            <c:numRef>
              <c:f>Sheet2!$C$3:$C$28</c:f>
              <c:numCache>
                <c:formatCode>General</c:formatCode>
                <c:ptCount val="26"/>
                <c:pt idx="0">
                  <c:v>-0.35488344</c:v>
                </c:pt>
                <c:pt idx="1">
                  <c:v>-0.21698321</c:v>
                </c:pt>
                <c:pt idx="2">
                  <c:v>-0.18572818</c:v>
                </c:pt>
                <c:pt idx="3">
                  <c:v>-0.14880681</c:v>
                </c:pt>
                <c:pt idx="4">
                  <c:v>-0.10898914</c:v>
                </c:pt>
                <c:pt idx="5">
                  <c:v>-0.10753816</c:v>
                </c:pt>
                <c:pt idx="6">
                  <c:v>-0.1026559</c:v>
                </c:pt>
                <c:pt idx="7">
                  <c:v>-0.1024853</c:v>
                </c:pt>
                <c:pt idx="8">
                  <c:v>-0.08439856</c:v>
                </c:pt>
                <c:pt idx="9">
                  <c:v>-0.06591131</c:v>
                </c:pt>
                <c:pt idx="10">
                  <c:v>-0.06026494</c:v>
                </c:pt>
                <c:pt idx="11">
                  <c:v>-0.00362245</c:v>
                </c:pt>
                <c:pt idx="12">
                  <c:v>0.02824415</c:v>
                </c:pt>
                <c:pt idx="13">
                  <c:v>0.03319909</c:v>
                </c:pt>
                <c:pt idx="14">
                  <c:v>0.04041772</c:v>
                </c:pt>
                <c:pt idx="15">
                  <c:v>0.04839036</c:v>
                </c:pt>
                <c:pt idx="16">
                  <c:v>0.05549304</c:v>
                </c:pt>
                <c:pt idx="17">
                  <c:v>0.08288596</c:v>
                </c:pt>
                <c:pt idx="18">
                  <c:v>0.11301843</c:v>
                </c:pt>
                <c:pt idx="19">
                  <c:v>0.13485124</c:v>
                </c:pt>
                <c:pt idx="20">
                  <c:v>0.16341189</c:v>
                </c:pt>
                <c:pt idx="21">
                  <c:v>0.18108313</c:v>
                </c:pt>
                <c:pt idx="22">
                  <c:v>0.20148538</c:v>
                </c:pt>
                <c:pt idx="23">
                  <c:v>0.20198026</c:v>
                </c:pt>
                <c:pt idx="24">
                  <c:v>0.20437899</c:v>
                </c:pt>
                <c:pt idx="25">
                  <c:v>0.24785928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4"/>
        <c:axId val="2132539872"/>
        <c:axId val="2132186208"/>
      </c:barChart>
      <c:catAx>
        <c:axId val="213253987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186208"/>
        <c:crosses val="autoZero"/>
        <c:auto val="1"/>
        <c:lblAlgn val="ctr"/>
        <c:lblOffset val="100"/>
        <c:noMultiLvlLbl val="0"/>
      </c:catAx>
      <c:valAx>
        <c:axId val="213218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53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Negative Sentiment Correlation with Stock Price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38888864226202"/>
          <c:y val="0.0633296472679565"/>
          <c:w val="0.895920573183387"/>
          <c:h val="0.891315171851119"/>
        </c:manualLayout>
      </c:layout>
      <c:barChart>
        <c:barDir val="bar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6"/>
            <c:invertIfNegative val="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8"/>
            <c:invertIfNegative val="0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0"/>
            <c:invertIfNegative val="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2"/>
            <c:invertIfNegative val="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cat>
            <c:strRef>
              <c:f>Sheet2!$E$3:$E$28</c:f>
              <c:strCache>
                <c:ptCount val="26"/>
                <c:pt idx="0">
                  <c:v>CVS</c:v>
                </c:pt>
                <c:pt idx="1">
                  <c:v>Toyota</c:v>
                </c:pt>
                <c:pt idx="2">
                  <c:v>Johnson &amp; Johnson</c:v>
                </c:pt>
                <c:pt idx="3">
                  <c:v>Nike</c:v>
                </c:pt>
                <c:pt idx="4">
                  <c:v>Time Warner</c:v>
                </c:pt>
                <c:pt idx="5">
                  <c:v>Apple</c:v>
                </c:pt>
                <c:pt idx="6">
                  <c:v>Citigroup</c:v>
                </c:pt>
                <c:pt idx="7">
                  <c:v>Starbucks</c:v>
                </c:pt>
                <c:pt idx="8">
                  <c:v>Microsoft</c:v>
                </c:pt>
                <c:pt idx="9">
                  <c:v>GE</c:v>
                </c:pt>
                <c:pt idx="10">
                  <c:v>Verizon</c:v>
                </c:pt>
                <c:pt idx="11">
                  <c:v>Netflix</c:v>
                </c:pt>
                <c:pt idx="12">
                  <c:v>Ford</c:v>
                </c:pt>
                <c:pt idx="13">
                  <c:v>IBM</c:v>
                </c:pt>
                <c:pt idx="14">
                  <c:v>Bank of America</c:v>
                </c:pt>
                <c:pt idx="15">
                  <c:v>Walmart</c:v>
                </c:pt>
                <c:pt idx="16">
                  <c:v>Goldman Sachs</c:v>
                </c:pt>
                <c:pt idx="17">
                  <c:v>Honeywell</c:v>
                </c:pt>
                <c:pt idx="18">
                  <c:v>McDonalds</c:v>
                </c:pt>
                <c:pt idx="19">
                  <c:v>Twitter</c:v>
                </c:pt>
                <c:pt idx="20">
                  <c:v>Boeing</c:v>
                </c:pt>
                <c:pt idx="21">
                  <c:v>Amazon</c:v>
                </c:pt>
                <c:pt idx="22">
                  <c:v>Google</c:v>
                </c:pt>
                <c:pt idx="23">
                  <c:v>Facebook</c:v>
                </c:pt>
                <c:pt idx="24">
                  <c:v>Exxon</c:v>
                </c:pt>
                <c:pt idx="25">
                  <c:v>Pfizer</c:v>
                </c:pt>
              </c:strCache>
            </c:strRef>
          </c:cat>
          <c:val>
            <c:numRef>
              <c:f>Sheet2!$F$3:$F$28</c:f>
              <c:numCache>
                <c:formatCode>General</c:formatCode>
                <c:ptCount val="26"/>
                <c:pt idx="0">
                  <c:v>-0.29355033</c:v>
                </c:pt>
                <c:pt idx="1">
                  <c:v>-0.23741678</c:v>
                </c:pt>
                <c:pt idx="2">
                  <c:v>-0.2016051</c:v>
                </c:pt>
                <c:pt idx="3">
                  <c:v>-0.14358671</c:v>
                </c:pt>
                <c:pt idx="4">
                  <c:v>-0.1408501</c:v>
                </c:pt>
                <c:pt idx="5">
                  <c:v>-0.11910513</c:v>
                </c:pt>
                <c:pt idx="6">
                  <c:v>-0.08443563</c:v>
                </c:pt>
                <c:pt idx="7">
                  <c:v>-0.04787902</c:v>
                </c:pt>
                <c:pt idx="8">
                  <c:v>-0.03279335</c:v>
                </c:pt>
                <c:pt idx="9">
                  <c:v>0.00200159</c:v>
                </c:pt>
                <c:pt idx="10">
                  <c:v>0.0527142</c:v>
                </c:pt>
                <c:pt idx="11">
                  <c:v>0.09291922</c:v>
                </c:pt>
                <c:pt idx="12">
                  <c:v>0.13475216</c:v>
                </c:pt>
                <c:pt idx="13">
                  <c:v>0.13552222</c:v>
                </c:pt>
                <c:pt idx="14">
                  <c:v>0.17785524</c:v>
                </c:pt>
                <c:pt idx="15">
                  <c:v>0.20475423</c:v>
                </c:pt>
                <c:pt idx="16">
                  <c:v>0.21517384</c:v>
                </c:pt>
                <c:pt idx="17">
                  <c:v>0.24598965</c:v>
                </c:pt>
                <c:pt idx="18">
                  <c:v>0.2478325</c:v>
                </c:pt>
                <c:pt idx="19">
                  <c:v>0.25095143</c:v>
                </c:pt>
                <c:pt idx="20">
                  <c:v>0.26197396</c:v>
                </c:pt>
                <c:pt idx="21">
                  <c:v>0.2940653</c:v>
                </c:pt>
                <c:pt idx="22">
                  <c:v>0.34463074</c:v>
                </c:pt>
                <c:pt idx="23">
                  <c:v>0.35343149</c:v>
                </c:pt>
                <c:pt idx="24">
                  <c:v>0.39861602</c:v>
                </c:pt>
                <c:pt idx="25">
                  <c:v>0.61190061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0862624"/>
        <c:axId val="2130864032"/>
      </c:barChart>
      <c:catAx>
        <c:axId val="213086262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864032"/>
        <c:crosses val="autoZero"/>
        <c:auto val="1"/>
        <c:lblAlgn val="ctr"/>
        <c:lblOffset val="100"/>
        <c:noMultiLvlLbl val="0"/>
      </c:catAx>
      <c:valAx>
        <c:axId val="213086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86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8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869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5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5AA338-FCCB-4C92-A49F-8620264CA3A3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ED46F-F578-4891-8F3F-C070AEBA9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0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35122"/>
              </p:ext>
            </p:extLst>
          </p:nvPr>
        </p:nvGraphicFramePr>
        <p:xfrm>
          <a:off x="249464" y="544286"/>
          <a:ext cx="5193393" cy="6128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57103"/>
              </p:ext>
            </p:extLst>
          </p:nvPr>
        </p:nvGraphicFramePr>
        <p:xfrm>
          <a:off x="5712882" y="544286"/>
          <a:ext cx="5303460" cy="6128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7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62" y="74180"/>
            <a:ext cx="10515600" cy="80697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Granger Causality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00" y="881150"/>
            <a:ext cx="10515600" cy="4351338"/>
          </a:xfrm>
        </p:spPr>
        <p:txBody>
          <a:bodyPr/>
          <a:lstStyle/>
          <a:p>
            <a:r>
              <a:rPr lang="en-US" dirty="0" smtClean="0"/>
              <a:t>Null Hypothesis: X does NOT cause Y </a:t>
            </a:r>
          </a:p>
          <a:p>
            <a:r>
              <a:rPr lang="en-US" dirty="0" smtClean="0"/>
              <a:t>Sentiment does NOT Cause Stock Market Price</a:t>
            </a:r>
          </a:p>
          <a:p>
            <a:r>
              <a:rPr lang="en-US" dirty="0" smtClean="0"/>
              <a:t>If p-value &lt; 0.05 (5%), null hypothesis is FALSE.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5146"/>
              </p:ext>
            </p:extLst>
          </p:nvPr>
        </p:nvGraphicFramePr>
        <p:xfrm>
          <a:off x="2153985" y="2344774"/>
          <a:ext cx="8226100" cy="4351340"/>
        </p:xfrm>
        <a:graphic>
          <a:graphicData uri="http://schemas.openxmlformats.org/drawingml/2006/table">
            <a:tbl>
              <a:tblPr/>
              <a:tblGrid>
                <a:gridCol w="1367133">
                  <a:extLst>
                    <a:ext uri="{9D8B030D-6E8A-4147-A177-3AD203B41FA5}">
                      <a16:colId xmlns:a16="http://schemas.microsoft.com/office/drawing/2014/main" xmlns="" val="1630804608"/>
                    </a:ext>
                  </a:extLst>
                </a:gridCol>
                <a:gridCol w="1825433">
                  <a:extLst>
                    <a:ext uri="{9D8B030D-6E8A-4147-A177-3AD203B41FA5}">
                      <a16:colId xmlns:a16="http://schemas.microsoft.com/office/drawing/2014/main" xmlns="" val="702890395"/>
                    </a:ext>
                  </a:extLst>
                </a:gridCol>
                <a:gridCol w="507496">
                  <a:extLst>
                    <a:ext uri="{9D8B030D-6E8A-4147-A177-3AD203B41FA5}">
                      <a16:colId xmlns:a16="http://schemas.microsoft.com/office/drawing/2014/main" xmlns="" val="2291452355"/>
                    </a:ext>
                  </a:extLst>
                </a:gridCol>
                <a:gridCol w="1895343">
                  <a:extLst>
                    <a:ext uri="{9D8B030D-6E8A-4147-A177-3AD203B41FA5}">
                      <a16:colId xmlns:a16="http://schemas.microsoft.com/office/drawing/2014/main" xmlns="" val="2077788747"/>
                    </a:ext>
                  </a:extLst>
                </a:gridCol>
                <a:gridCol w="414283">
                  <a:extLst>
                    <a:ext uri="{9D8B030D-6E8A-4147-A177-3AD203B41FA5}">
                      <a16:colId xmlns:a16="http://schemas.microsoft.com/office/drawing/2014/main" xmlns="" val="3451086266"/>
                    </a:ext>
                  </a:extLst>
                </a:gridCol>
                <a:gridCol w="1802129">
                  <a:extLst>
                    <a:ext uri="{9D8B030D-6E8A-4147-A177-3AD203B41FA5}">
                      <a16:colId xmlns:a16="http://schemas.microsoft.com/office/drawing/2014/main" xmlns="" val="3731941403"/>
                    </a:ext>
                  </a:extLst>
                </a:gridCol>
                <a:gridCol w="414283">
                  <a:extLst>
                    <a:ext uri="{9D8B030D-6E8A-4147-A177-3AD203B41FA5}">
                      <a16:colId xmlns:a16="http://schemas.microsoft.com/office/drawing/2014/main" xmlns="" val="2965424345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7770" marR="7770" marT="7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Positive Granger Causality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Lag n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Negative Granger Casuality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Lag n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Neutral Granger Casuality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Lag n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549805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0.3388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320133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0.1126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0.0409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0.0358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023856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Bank of America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0.0148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0.1566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63713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Boeing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0.0243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0.0122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728889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Citigroup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0.442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975904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CVS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0.0605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705581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510599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0.0637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386900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0.7456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783997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Goldman Sachs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0.0236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0.0439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30554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114262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Honeywell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0.0043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358875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IBM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54023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Twitter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0.0262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0.0039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0.1802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406170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Johnson &amp; Johnson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0.0319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0.0118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0.0434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395125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McDonalds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022193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0.0693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0.0135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682152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0.0214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0.5948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804355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0.073494444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0.094133333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0.073033333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5.67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92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9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4097</TotalTime>
  <Words>195</Words>
  <Application>Microsoft Macintosh PowerPoint</Application>
  <PresentationFormat>Widescreen</PresentationFormat>
  <Paragraphs>146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Wingdings 3</vt:lpstr>
      <vt:lpstr>Arial</vt:lpstr>
      <vt:lpstr>Ion</vt:lpstr>
      <vt:lpstr>PowerPoint Presentation</vt:lpstr>
      <vt:lpstr>Granger Causality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Sang-Joon</dc:creator>
  <cp:lastModifiedBy>Microsoft Office User</cp:lastModifiedBy>
  <cp:revision>5</cp:revision>
  <cp:lastPrinted>2016-12-09T18:48:43Z</cp:lastPrinted>
  <dcterms:created xsi:type="dcterms:W3CDTF">2016-12-09T18:48:23Z</dcterms:created>
  <dcterms:modified xsi:type="dcterms:W3CDTF">2016-12-12T15:21:32Z</dcterms:modified>
</cp:coreProperties>
</file>