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4"/>
  </p:notesMasterIdLst>
  <p:sldIdLst>
    <p:sldId id="310" r:id="rId3"/>
    <p:sldId id="316" r:id="rId4"/>
    <p:sldId id="317" r:id="rId5"/>
    <p:sldId id="311" r:id="rId6"/>
    <p:sldId id="312" r:id="rId7"/>
    <p:sldId id="256" r:id="rId8"/>
    <p:sldId id="257" r:id="rId9"/>
    <p:sldId id="309" r:id="rId10"/>
    <p:sldId id="258" r:id="rId11"/>
    <p:sldId id="315" r:id="rId12"/>
    <p:sldId id="313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</p:embeddedFon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09C"/>
    <a:srgbClr val="00BCD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32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092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2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14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33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0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33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href='http://www.freepik.com/free-vector/silhouettes-of-entrepreneurs_824366.htm'&gt;Designed by Freepik&lt;/a&gt;</a:t>
            </a:r>
          </a:p>
        </p:txBody>
      </p:sp>
    </p:spTree>
    <p:extLst>
      <p:ext uri="{BB962C8B-B14F-4D97-AF65-F5344CB8AC3E}">
        <p14:creationId xmlns:p14="http://schemas.microsoft.com/office/powerpoint/2010/main" val="74824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4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href='http://www.freepik.com/free-vector/rocket-launch-illustration_759862.htm'&gt;Designed by Freepik&lt;/a&gt;</a:t>
            </a:r>
          </a:p>
        </p:txBody>
      </p:sp>
    </p:spTree>
    <p:extLst>
      <p:ext uri="{BB962C8B-B14F-4D97-AF65-F5344CB8AC3E}">
        <p14:creationId xmlns:p14="http://schemas.microsoft.com/office/powerpoint/2010/main" val="381173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  <a:defRPr sz="3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249850" y="606800"/>
            <a:ext cx="4644299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468475" y="152350"/>
            <a:ext cx="454500" cy="3653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68475" y="517700"/>
            <a:ext cx="454500" cy="890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6819375" y="4714900"/>
            <a:ext cx="2236799" cy="30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</a:p>
        </p:txBody>
      </p:sp>
      <p:grpSp>
        <p:nvGrpSpPr>
          <p:cNvPr id="16" name="Shape 16"/>
          <p:cNvGrpSpPr/>
          <p:nvPr/>
        </p:nvGrpSpPr>
        <p:grpSpPr>
          <a:xfrm>
            <a:off x="197969" y="4683258"/>
            <a:ext cx="297190" cy="365404"/>
            <a:chOff x="2149550" y="2870305"/>
            <a:chExt cx="378394" cy="465246"/>
          </a:xfrm>
        </p:grpSpPr>
        <p:sp>
          <p:nvSpPr>
            <p:cNvPr id="17" name="Shape 17"/>
            <p:cNvSpPr/>
            <p:nvPr/>
          </p:nvSpPr>
          <p:spPr>
            <a:xfrm>
              <a:off x="2149568" y="2870305"/>
              <a:ext cx="378374" cy="4652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32" y="53748"/>
                  </a:moveTo>
                  <a:cubicBezTo>
                    <a:pt x="119484" y="54588"/>
                    <a:pt x="118980" y="55836"/>
                    <a:pt x="120000" y="57504"/>
                  </a:cubicBezTo>
                  <a:lnTo>
                    <a:pt x="120000" y="110832"/>
                  </a:lnTo>
                  <a:cubicBezTo>
                    <a:pt x="120000" y="115836"/>
                    <a:pt x="114876" y="120000"/>
                    <a:pt x="108720" y="120000"/>
                  </a:cubicBezTo>
                  <a:lnTo>
                    <a:pt x="11280" y="120000"/>
                  </a:lnTo>
                  <a:cubicBezTo>
                    <a:pt x="4104" y="120000"/>
                    <a:pt x="0" y="115836"/>
                    <a:pt x="0" y="110832"/>
                  </a:cubicBezTo>
                  <a:lnTo>
                    <a:pt x="0" y="8328"/>
                  </a:lnTo>
                  <a:cubicBezTo>
                    <a:pt x="0" y="3336"/>
                    <a:pt x="4104" y="0"/>
                    <a:pt x="10260" y="0"/>
                  </a:cubicBezTo>
                  <a:lnTo>
                    <a:pt x="84108" y="0"/>
                  </a:lnTo>
                  <a:cubicBezTo>
                    <a:pt x="86148" y="1668"/>
                    <a:pt x="86148" y="5004"/>
                    <a:pt x="86148" y="7500"/>
                  </a:cubicBezTo>
                  <a:lnTo>
                    <a:pt x="86148" y="26664"/>
                  </a:lnTo>
                  <a:cubicBezTo>
                    <a:pt x="86148" y="29172"/>
                    <a:pt x="89232" y="30828"/>
                    <a:pt x="90252" y="32496"/>
                  </a:cubicBezTo>
                  <a:cubicBezTo>
                    <a:pt x="97440" y="37500"/>
                    <a:pt x="103584" y="42504"/>
                    <a:pt x="109740" y="47496"/>
                  </a:cubicBezTo>
                  <a:cubicBezTo>
                    <a:pt x="110772" y="49164"/>
                    <a:pt x="112008" y="48744"/>
                    <a:pt x="115584" y="51744"/>
                  </a:cubicBezTo>
                </a:path>
              </a:pathLst>
            </a:custGeom>
            <a:solidFill>
              <a:srgbClr val="F7B600"/>
            </a:solidFill>
            <a:ln w="12700" cap="flat" cmpd="sng">
              <a:solidFill>
                <a:srgbClr val="FFC92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414965" y="2870305"/>
              <a:ext cx="112979" cy="125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4615"/>
                  </a:moveTo>
                  <a:cubicBezTo>
                    <a:pt x="0" y="70769"/>
                    <a:pt x="0" y="33846"/>
                    <a:pt x="0" y="0"/>
                  </a:cubicBezTo>
                  <a:cubicBezTo>
                    <a:pt x="41142" y="33846"/>
                    <a:pt x="82285" y="67692"/>
                    <a:pt x="120000" y="104615"/>
                  </a:cubicBezTo>
                  <a:cubicBezTo>
                    <a:pt x="113142" y="110769"/>
                    <a:pt x="109714" y="110769"/>
                    <a:pt x="102857" y="110769"/>
                  </a:cubicBezTo>
                  <a:cubicBezTo>
                    <a:pt x="68571" y="110769"/>
                    <a:pt x="34285" y="120000"/>
                    <a:pt x="0" y="104615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414965" y="2980086"/>
              <a:ext cx="112979" cy="1129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cubicBezTo>
                    <a:pt x="112344" y="108684"/>
                    <a:pt x="17484" y="23088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46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1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75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88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16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57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00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423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775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88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  <a:defRPr sz="51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468475" y="152350"/>
            <a:ext cx="454500" cy="3653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468475" y="517700"/>
            <a:ext cx="454500" cy="890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19375" y="4714900"/>
            <a:ext cx="2236799" cy="30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197969" y="4683258"/>
            <a:ext cx="297191" cy="365406"/>
            <a:chOff x="2149550" y="2870305"/>
            <a:chExt cx="378394" cy="465249"/>
          </a:xfrm>
        </p:grpSpPr>
        <p:sp>
          <p:nvSpPr>
            <p:cNvPr id="74" name="Shape 74"/>
            <p:cNvSpPr/>
            <p:nvPr/>
          </p:nvSpPr>
          <p:spPr>
            <a:xfrm>
              <a:off x="2149568" y="2870305"/>
              <a:ext cx="378374" cy="465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32" y="53748"/>
                  </a:moveTo>
                  <a:cubicBezTo>
                    <a:pt x="119484" y="54588"/>
                    <a:pt x="118980" y="55836"/>
                    <a:pt x="120000" y="57504"/>
                  </a:cubicBezTo>
                  <a:lnTo>
                    <a:pt x="120000" y="110832"/>
                  </a:lnTo>
                  <a:cubicBezTo>
                    <a:pt x="120000" y="115836"/>
                    <a:pt x="114876" y="120000"/>
                    <a:pt x="108720" y="120000"/>
                  </a:cubicBezTo>
                  <a:lnTo>
                    <a:pt x="11280" y="120000"/>
                  </a:lnTo>
                  <a:cubicBezTo>
                    <a:pt x="4104" y="120000"/>
                    <a:pt x="0" y="115836"/>
                    <a:pt x="0" y="110832"/>
                  </a:cubicBezTo>
                  <a:lnTo>
                    <a:pt x="0" y="8328"/>
                  </a:lnTo>
                  <a:cubicBezTo>
                    <a:pt x="0" y="3336"/>
                    <a:pt x="4104" y="0"/>
                    <a:pt x="10260" y="0"/>
                  </a:cubicBezTo>
                  <a:lnTo>
                    <a:pt x="84108" y="0"/>
                  </a:lnTo>
                  <a:cubicBezTo>
                    <a:pt x="86148" y="1668"/>
                    <a:pt x="86148" y="5004"/>
                    <a:pt x="86148" y="7500"/>
                  </a:cubicBezTo>
                  <a:lnTo>
                    <a:pt x="86148" y="26664"/>
                  </a:lnTo>
                  <a:cubicBezTo>
                    <a:pt x="86148" y="29172"/>
                    <a:pt x="89232" y="30828"/>
                    <a:pt x="90252" y="32496"/>
                  </a:cubicBezTo>
                  <a:cubicBezTo>
                    <a:pt x="97440" y="37500"/>
                    <a:pt x="103584" y="42504"/>
                    <a:pt x="109740" y="47496"/>
                  </a:cubicBezTo>
                  <a:cubicBezTo>
                    <a:pt x="110772" y="49164"/>
                    <a:pt x="112008" y="48744"/>
                    <a:pt x="115584" y="51744"/>
                  </a:cubicBezTo>
                </a:path>
              </a:pathLst>
            </a:custGeom>
            <a:solidFill>
              <a:srgbClr val="F7B600"/>
            </a:solidFill>
            <a:ln w="12700" cap="flat" cmpd="sng">
              <a:solidFill>
                <a:srgbClr val="FFC92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414965" y="2870305"/>
              <a:ext cx="112979" cy="125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4615"/>
                  </a:moveTo>
                  <a:cubicBezTo>
                    <a:pt x="0" y="70769"/>
                    <a:pt x="0" y="33846"/>
                    <a:pt x="0" y="0"/>
                  </a:cubicBezTo>
                  <a:cubicBezTo>
                    <a:pt x="41142" y="33846"/>
                    <a:pt x="82285" y="67692"/>
                    <a:pt x="120000" y="104615"/>
                  </a:cubicBezTo>
                  <a:cubicBezTo>
                    <a:pt x="113142" y="110769"/>
                    <a:pt x="109714" y="110769"/>
                    <a:pt x="102857" y="110769"/>
                  </a:cubicBezTo>
                  <a:cubicBezTo>
                    <a:pt x="68571" y="110769"/>
                    <a:pt x="34285" y="120000"/>
                    <a:pt x="0" y="104615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414965" y="2980086"/>
              <a:ext cx="112975" cy="112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cubicBezTo>
                    <a:pt x="112344" y="108684"/>
                    <a:pt x="17484" y="23088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97392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0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6819375" y="4714900"/>
            <a:ext cx="2236799" cy="30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Open Sans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Dosis"/>
              <a:buNone/>
              <a:defRPr sz="12500" b="0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Dosis"/>
              <a:buNone/>
              <a:defRPr sz="12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468475" y="152350"/>
            <a:ext cx="454500" cy="3653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468475" y="517700"/>
            <a:ext cx="454500" cy="890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197969" y="4683258"/>
            <a:ext cx="297191" cy="365406"/>
            <a:chOff x="2149550" y="2870305"/>
            <a:chExt cx="378394" cy="465249"/>
          </a:xfrm>
        </p:grpSpPr>
        <p:sp>
          <p:nvSpPr>
            <p:cNvPr id="105" name="Shape 105"/>
            <p:cNvSpPr/>
            <p:nvPr/>
          </p:nvSpPr>
          <p:spPr>
            <a:xfrm>
              <a:off x="2149568" y="2870305"/>
              <a:ext cx="378374" cy="465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32" y="53748"/>
                  </a:moveTo>
                  <a:cubicBezTo>
                    <a:pt x="119484" y="54588"/>
                    <a:pt x="118980" y="55836"/>
                    <a:pt x="120000" y="57504"/>
                  </a:cubicBezTo>
                  <a:lnTo>
                    <a:pt x="120000" y="110832"/>
                  </a:lnTo>
                  <a:cubicBezTo>
                    <a:pt x="120000" y="115836"/>
                    <a:pt x="114876" y="120000"/>
                    <a:pt x="108720" y="120000"/>
                  </a:cubicBezTo>
                  <a:lnTo>
                    <a:pt x="11280" y="120000"/>
                  </a:lnTo>
                  <a:cubicBezTo>
                    <a:pt x="4104" y="120000"/>
                    <a:pt x="0" y="115836"/>
                    <a:pt x="0" y="110832"/>
                  </a:cubicBezTo>
                  <a:lnTo>
                    <a:pt x="0" y="8328"/>
                  </a:lnTo>
                  <a:cubicBezTo>
                    <a:pt x="0" y="3336"/>
                    <a:pt x="4104" y="0"/>
                    <a:pt x="10260" y="0"/>
                  </a:cubicBezTo>
                  <a:lnTo>
                    <a:pt x="84108" y="0"/>
                  </a:lnTo>
                  <a:cubicBezTo>
                    <a:pt x="86148" y="1668"/>
                    <a:pt x="86148" y="5004"/>
                    <a:pt x="86148" y="7500"/>
                  </a:cubicBezTo>
                  <a:lnTo>
                    <a:pt x="86148" y="26664"/>
                  </a:lnTo>
                  <a:cubicBezTo>
                    <a:pt x="86148" y="29172"/>
                    <a:pt x="89232" y="30828"/>
                    <a:pt x="90252" y="32496"/>
                  </a:cubicBezTo>
                  <a:cubicBezTo>
                    <a:pt x="97440" y="37500"/>
                    <a:pt x="103584" y="42504"/>
                    <a:pt x="109740" y="47496"/>
                  </a:cubicBezTo>
                  <a:cubicBezTo>
                    <a:pt x="110772" y="49164"/>
                    <a:pt x="112008" y="48744"/>
                    <a:pt x="115584" y="51744"/>
                  </a:cubicBezTo>
                </a:path>
              </a:pathLst>
            </a:custGeom>
            <a:solidFill>
              <a:srgbClr val="F7B600"/>
            </a:solidFill>
            <a:ln w="12700" cap="flat" cmpd="sng">
              <a:solidFill>
                <a:srgbClr val="FFC92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14965" y="2870305"/>
              <a:ext cx="112979" cy="125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4615"/>
                  </a:moveTo>
                  <a:cubicBezTo>
                    <a:pt x="0" y="70769"/>
                    <a:pt x="0" y="33846"/>
                    <a:pt x="0" y="0"/>
                  </a:cubicBezTo>
                  <a:cubicBezTo>
                    <a:pt x="41142" y="33846"/>
                    <a:pt x="82285" y="67692"/>
                    <a:pt x="120000" y="104615"/>
                  </a:cubicBezTo>
                  <a:cubicBezTo>
                    <a:pt x="113142" y="110769"/>
                    <a:pt x="109714" y="110769"/>
                    <a:pt x="102857" y="110769"/>
                  </a:cubicBezTo>
                  <a:cubicBezTo>
                    <a:pt x="68571" y="110769"/>
                    <a:pt x="34285" y="120000"/>
                    <a:pt x="0" y="104615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414965" y="2980086"/>
              <a:ext cx="112975" cy="112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cubicBezTo>
                    <a:pt x="112344" y="108684"/>
                    <a:pt x="17484" y="23088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 idx="2"/>
          </p:nvPr>
        </p:nvSpPr>
        <p:spPr>
          <a:xfrm>
            <a:off x="311700" y="341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Dosis"/>
              <a:buNone/>
              <a:defRPr sz="3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Dosis"/>
              <a:buNone/>
              <a:defRPr sz="36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3"/>
          </p:nvPr>
        </p:nvSpPr>
        <p:spPr>
          <a:xfrm>
            <a:off x="2249850" y="606800"/>
            <a:ext cx="4644299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0221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2547868"/>
            <a:ext cx="4229100" cy="18100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ANOMALY DETECTION IN </a:t>
            </a:r>
            <a:r>
              <a:rPr lang="en" dirty="0" smtClean="0">
                <a:solidFill>
                  <a:srgbClr val="00BCD4"/>
                </a:solidFill>
              </a:rPr>
              <a:t>VIDEO FEEDS</a:t>
            </a:r>
            <a:endParaRPr lang="en" dirty="0"/>
          </a:p>
        </p:txBody>
      </p:sp>
      <p:pic>
        <p:nvPicPr>
          <p:cNvPr id="1030" name="Picture 6" descr="Image result for rock hand sig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15" y="205483"/>
            <a:ext cx="749925" cy="95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90977" y="205483"/>
            <a:ext cx="383153" cy="207812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hape 329"/>
          <p:cNvSpPr txBox="1"/>
          <p:nvPr/>
        </p:nvSpPr>
        <p:spPr>
          <a:xfrm>
            <a:off x="5540156" y="530079"/>
            <a:ext cx="2670359" cy="630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TEAM NAME:</a:t>
            </a:r>
            <a:r>
              <a:rPr lang="en" sz="1600" b="1" dirty="0" smtClean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Montserrat" panose="020B0604020202020204" charset="0"/>
                <a:ea typeface="Dosis"/>
                <a:cs typeface="Montserrat" panose="020B0604020202020204" charset="0"/>
                <a:sym typeface="Dosis"/>
              </a:rPr>
              <a:t>Team Gabru</a:t>
            </a:r>
            <a:endParaRPr lang="en" sz="1600" dirty="0">
              <a:solidFill>
                <a:schemeClr val="bg1"/>
              </a:solidFill>
              <a:latin typeface="Montserrat" panose="020B0604020202020204" charset="0"/>
              <a:ea typeface="Dosis"/>
              <a:cs typeface="Montserrat" panose="020B0604020202020204" charset="0"/>
              <a:sym typeface="Dosi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16652"/>
              </p:ext>
            </p:extLst>
          </p:nvPr>
        </p:nvGraphicFramePr>
        <p:xfrm>
          <a:off x="5540157" y="3042658"/>
          <a:ext cx="3603843" cy="1919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3673"/>
                <a:gridCol w="287677"/>
                <a:gridCol w="1592493"/>
              </a:tblGrid>
              <a:tr h="322138"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Aishik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 Chakraborty</a:t>
                      </a: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13CS30041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  <a:tr h="312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Ashish Sharma</a:t>
                      </a: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13CS30043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  <a:tr h="345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Chinmaya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Pancholi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13CS30010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  <a:tr h="312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Jatin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 Arora</a:t>
                      </a: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13CS10057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  <a:tr h="312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Jeenu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 Grover</a:t>
                      </a: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13CS30042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  <a:tr h="3129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Prabhat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 Agarwal</a:t>
                      </a: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|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  <a:tc>
                  <a:txBody>
                    <a:bodyPr/>
                    <a:lstStyle/>
                    <a:p>
                      <a:r>
                        <a:rPr lang="en-IN" sz="130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  <a:cs typeface="Montserrat" panose="020B0604020202020204" charset="0"/>
                        </a:rPr>
                        <a:t>13CS10060</a:t>
                      </a:r>
                      <a:endParaRPr lang="en-IN" sz="1300" dirty="0">
                        <a:solidFill>
                          <a:schemeClr val="bg1"/>
                        </a:solidFill>
                        <a:latin typeface="Montserrat" panose="020B0604020202020204" charset="0"/>
                        <a:cs typeface="Montserrat" panose="020B0604020202020204" charset="0"/>
                      </a:endParaRPr>
                    </a:p>
                  </a:txBody>
                  <a:tcPr marL="83917" marR="83917" marT="41959" marB="41959"/>
                </a:tc>
              </a:tr>
            </a:tbl>
          </a:graphicData>
        </a:graphic>
      </p:graphicFrame>
      <p:sp>
        <p:nvSpPr>
          <p:cNvPr id="19" name="Shape 329"/>
          <p:cNvSpPr txBox="1"/>
          <p:nvPr/>
        </p:nvSpPr>
        <p:spPr>
          <a:xfrm>
            <a:off x="5540157" y="2508026"/>
            <a:ext cx="2397039" cy="630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TEAM MEMBERS</a:t>
            </a:r>
            <a:endParaRPr lang="en" sz="1600" b="1" dirty="0">
              <a:solidFill>
                <a:schemeClr val="bg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" name="Shape 329"/>
          <p:cNvSpPr txBox="1"/>
          <p:nvPr/>
        </p:nvSpPr>
        <p:spPr>
          <a:xfrm>
            <a:off x="5063710" y="1559018"/>
            <a:ext cx="3896730" cy="630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PROJECT SUPERVISOR: </a:t>
            </a:r>
            <a:r>
              <a:rPr lang="en" sz="1600" dirty="0" smtClean="0">
                <a:solidFill>
                  <a:schemeClr val="bg1"/>
                </a:solidFill>
                <a:latin typeface="Montserrat" panose="020B0604020202020204" charset="0"/>
                <a:ea typeface="Dosis"/>
                <a:cs typeface="Montserrat" panose="020B0604020202020204" charset="0"/>
                <a:sym typeface="Dosis"/>
              </a:rPr>
              <a:t>Prof. Pabitra Mitra</a:t>
            </a:r>
          </a:p>
          <a:p>
            <a:r>
              <a:rPr lang="e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PROJECT </a:t>
            </a:r>
            <a:r>
              <a:rPr lang="e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" sz="1600" dirty="0" smtClean="0">
                <a:solidFill>
                  <a:schemeClr val="bg1"/>
                </a:solidFill>
                <a:latin typeface="Montserrat" panose="020B0604020202020204" charset="0"/>
                <a:ea typeface="Dosis"/>
                <a:cs typeface="Montserrat" panose="020B0604020202020204" charset="0"/>
                <a:sym typeface="Dosis"/>
              </a:rPr>
              <a:t>Anirban Santara</a:t>
            </a:r>
            <a:endParaRPr lang="en" sz="1600" dirty="0">
              <a:solidFill>
                <a:schemeClr val="bg1"/>
              </a:solidFill>
              <a:latin typeface="Montserrat" panose="020B0604020202020204" charset="0"/>
              <a:ea typeface="Dosis"/>
              <a:cs typeface="Montserrat" panose="020B0604020202020204" charset="0"/>
              <a:sym typeface="Dosi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00" y="1031723"/>
            <a:ext cx="1391399" cy="15161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9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Thank You!!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" descr="http://paulabrown.net/ask-questions-cartoon-2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 b="11808"/>
          <a:stretch/>
        </p:blipFill>
        <p:spPr bwMode="auto">
          <a:xfrm>
            <a:off x="2477784" y="1263086"/>
            <a:ext cx="4188431" cy="352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Performance of existing methods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5" name="Picture 3" descr="https://lh6.googleusercontent.com/By1u--jU8X7BFwWNoQY4wk4vv0OsvhMof2ac6aQdidaDBdwVv-X1l4MOAhYjxWgmkbM5enFGDTgJvch6v3nHpx1Z7b55GfF8RCRrsu0O51-jla2QJSy8cQUgK1B9UbO0j5gbS0e652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9" y="1017973"/>
            <a:ext cx="3993172" cy="29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_hDU6aOCaYPM3MsOlndzDxy4b7PhW05_L72_6bEdtc5ptiUzgYrNMZu__7loJWJ5iPnVxt4SdXORCa8xr2SujK2mFhVgnPx9-jdmGldPgnzfwCewg0nvJEyKQqD9ZG_wJeXwd1sA-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24" y="1017973"/>
            <a:ext cx="3810976" cy="29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26765" y="138250"/>
            <a:ext cx="4054817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What are we doing?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720" y="948847"/>
            <a:ext cx="6670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Anomaly: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unusual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motion patterns of unusual objects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unusual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locations</a:t>
            </a:r>
            <a:endParaRPr lang="en-IN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Shape 875"/>
          <p:cNvSpPr txBox="1"/>
          <p:nvPr/>
        </p:nvSpPr>
        <p:spPr>
          <a:xfrm>
            <a:off x="701000" y="3151575"/>
            <a:ext cx="13086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Service </a:t>
            </a:r>
            <a:r>
              <a:rPr lang="en" sz="1100" dirty="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Description`</a:t>
            </a:r>
            <a:endParaRPr lang="en" sz="11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098" name="Picture 2" descr="Image result for anomaly detection vide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1518" r="964" b="8883"/>
          <a:stretch/>
        </p:blipFill>
        <p:spPr bwMode="auto">
          <a:xfrm>
            <a:off x="339047" y="1345915"/>
            <a:ext cx="8393988" cy="296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6720" y="4631978"/>
            <a:ext cx="654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r>
              <a:rPr lang="en-US" dirty="0"/>
              <a:t>such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/>
              <a:t> in video feeds using Machine Learning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3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0" y="63822"/>
            <a:ext cx="2633519" cy="68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Motivation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218" y="917710"/>
            <a:ext cx="7362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Requirement </a:t>
            </a:r>
            <a:r>
              <a:rPr lang="en-US" dirty="0">
                <a:latin typeface="Calibri" charset="0"/>
              </a:rPr>
              <a:t>to process </a:t>
            </a:r>
            <a:r>
              <a:rPr lang="en-US" dirty="0" smtClean="0">
                <a:latin typeface="Calibri" charset="0"/>
              </a:rPr>
              <a:t>high </a:t>
            </a:r>
            <a:r>
              <a:rPr lang="en-US" dirty="0">
                <a:latin typeface="Calibri" charset="0"/>
              </a:rPr>
              <a:t>volumes of </a:t>
            </a:r>
            <a:r>
              <a:rPr lang="en-US" dirty="0" smtClean="0">
                <a:latin typeface="Calibri" charset="0"/>
              </a:rPr>
              <a:t>data automatically</a:t>
            </a:r>
            <a:endParaRPr lang="en-IN" dirty="0"/>
          </a:p>
        </p:txBody>
      </p:sp>
      <p:pic>
        <p:nvPicPr>
          <p:cNvPr id="6146" name="Picture 2" descr="Image result for security 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61" y="1618472"/>
            <a:ext cx="3948167" cy="263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Shape 152"/>
          <p:cNvGrpSpPr/>
          <p:nvPr/>
        </p:nvGrpSpPr>
        <p:grpSpPr>
          <a:xfrm>
            <a:off x="4232963" y="1398918"/>
            <a:ext cx="3154156" cy="1793623"/>
            <a:chOff x="146980" y="1285600"/>
            <a:chExt cx="2492414" cy="1393286"/>
          </a:xfrm>
        </p:grpSpPr>
        <p:sp>
          <p:nvSpPr>
            <p:cNvPr id="11" name="Shape 153"/>
            <p:cNvSpPr txBox="1"/>
            <p:nvPr/>
          </p:nvSpPr>
          <p:spPr>
            <a:xfrm>
              <a:off x="701250" y="1576086"/>
              <a:ext cx="1938144" cy="1102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Security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Health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Old-age homes monitoring 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Child monitoring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and many more…</a:t>
              </a:r>
            </a:p>
            <a:p>
              <a:pPr marL="171450" indent="-171450">
                <a:buFontTx/>
                <a:buChar char="-"/>
              </a:pPr>
              <a:endPara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Shape 154"/>
            <p:cNvSpPr txBox="1"/>
            <p:nvPr/>
          </p:nvSpPr>
          <p:spPr>
            <a:xfrm>
              <a:off x="146980" y="1285600"/>
              <a:ext cx="13854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Dosis"/>
                <a:buNone/>
              </a:pPr>
              <a:r>
                <a:rPr lang="en" sz="1800" b="1" dirty="0" smtClean="0">
                  <a:latin typeface="Dosis"/>
                  <a:ea typeface="Dosis"/>
                  <a:cs typeface="Dosis"/>
                  <a:sym typeface="Dosis"/>
                </a:rPr>
                <a:t>Use Cases</a:t>
              </a:r>
              <a:endParaRPr lang="en" sz="1800" b="1" dirty="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3" name="Shape 152"/>
          <p:cNvGrpSpPr/>
          <p:nvPr/>
        </p:nvGrpSpPr>
        <p:grpSpPr>
          <a:xfrm>
            <a:off x="3541267" y="3284720"/>
            <a:ext cx="4131583" cy="1858780"/>
            <a:chOff x="-45129" y="1234986"/>
            <a:chExt cx="2294979" cy="1443900"/>
          </a:xfrm>
        </p:grpSpPr>
        <p:sp>
          <p:nvSpPr>
            <p:cNvPr id="14" name="Shape 153"/>
            <p:cNvSpPr txBox="1"/>
            <p:nvPr/>
          </p:nvSpPr>
          <p:spPr>
            <a:xfrm>
              <a:off x="701250" y="1576086"/>
              <a:ext cx="1548600" cy="1102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High Computational Complexity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Online Detection of Anamolies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Anomaly is context-dependent</a:t>
              </a:r>
            </a:p>
            <a:p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Difficult to annotate extremely rare events</a:t>
              </a:r>
            </a:p>
          </p:txBody>
        </p:sp>
        <p:sp>
          <p:nvSpPr>
            <p:cNvPr id="15" name="Shape 154"/>
            <p:cNvSpPr txBox="1"/>
            <p:nvPr/>
          </p:nvSpPr>
          <p:spPr>
            <a:xfrm>
              <a:off x="-45129" y="1234986"/>
              <a:ext cx="13854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Dosis"/>
                <a:buNone/>
              </a:pPr>
              <a:r>
                <a:rPr lang="en" sz="1800" b="1" dirty="0" smtClean="0">
                  <a:latin typeface="Dosis"/>
                  <a:ea typeface="Dosis"/>
                  <a:cs typeface="Dosis"/>
                  <a:sym typeface="Dosis"/>
                </a:rPr>
                <a:t>Challenges</a:t>
              </a:r>
              <a:endParaRPr lang="en" sz="1800" b="1" dirty="0">
                <a:latin typeface="Dosis"/>
                <a:ea typeface="Dosis"/>
                <a:cs typeface="Dosis"/>
                <a:sym typeface="Dosi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General Approach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37" y="803139"/>
            <a:ext cx="6153925" cy="43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Performance of existing methods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https://lh6.googleusercontent.com/YG4m45nUBZGyOv5by8O6MHpvTuv8t-wqvTuXI8W_R2kr4VNiUzQvNTf1cpiGN8akm0-kMw2L9DrW2xMQWo64wpiGoT0K9cRogyzz_aDHdn9s5-KzjzmxBkjRKl5FXhmXhYE_6TkOy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" y="1218012"/>
            <a:ext cx="8906186" cy="296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42"/>
          <p:cNvSpPr/>
          <p:nvPr/>
        </p:nvSpPr>
        <p:spPr>
          <a:xfrm>
            <a:off x="1138718" y="1895435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42"/>
          <p:cNvSpPr/>
          <p:nvPr/>
        </p:nvSpPr>
        <p:spPr>
          <a:xfrm>
            <a:off x="1421759" y="2092060"/>
            <a:ext cx="477513" cy="168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42"/>
          <p:cNvSpPr/>
          <p:nvPr/>
        </p:nvSpPr>
        <p:spPr>
          <a:xfrm>
            <a:off x="2154147" y="2335512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2"/>
          <p:cNvSpPr/>
          <p:nvPr/>
        </p:nvSpPr>
        <p:spPr>
          <a:xfrm>
            <a:off x="2127250" y="2558484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42"/>
          <p:cNvSpPr/>
          <p:nvPr/>
        </p:nvSpPr>
        <p:spPr>
          <a:xfrm>
            <a:off x="2392903" y="2772454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42"/>
          <p:cNvSpPr/>
          <p:nvPr/>
        </p:nvSpPr>
        <p:spPr>
          <a:xfrm>
            <a:off x="2635584" y="2995426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42"/>
          <p:cNvSpPr/>
          <p:nvPr/>
        </p:nvSpPr>
        <p:spPr>
          <a:xfrm>
            <a:off x="2127249" y="3209396"/>
            <a:ext cx="477513" cy="159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sis"/>
              <a:buNone/>
            </a:pPr>
            <a:r>
              <a:rPr lang="en" sz="3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Methodology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90541" y="2470918"/>
            <a:ext cx="1318199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Background Subtraction</a:t>
            </a:r>
          </a:p>
        </p:txBody>
      </p:sp>
      <p:pic>
        <p:nvPicPr>
          <p:cNvPr id="120" name="Shape 120" descr="Image result for background subtraction"/>
          <p:cNvPicPr preferRelativeResize="0"/>
          <p:nvPr/>
        </p:nvPicPr>
        <p:blipFill rotWithShape="1">
          <a:blip r:embed="rId3">
            <a:alphaModFix/>
          </a:blip>
          <a:srcRect r="50276"/>
          <a:stretch/>
        </p:blipFill>
        <p:spPr>
          <a:xfrm>
            <a:off x="167861" y="1179500"/>
            <a:ext cx="1529304" cy="10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Image result for background subtraction"/>
          <p:cNvPicPr preferRelativeResize="0"/>
          <p:nvPr/>
        </p:nvPicPr>
        <p:blipFill rotWithShape="1">
          <a:blip r:embed="rId3">
            <a:alphaModFix/>
          </a:blip>
          <a:srcRect l="50420"/>
          <a:stretch/>
        </p:blipFill>
        <p:spPr>
          <a:xfrm>
            <a:off x="2492450" y="1189562"/>
            <a:ext cx="1514400" cy="10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773553" y="1553091"/>
            <a:ext cx="647400" cy="2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73413" y="247093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Video</a:t>
            </a:r>
          </a:p>
        </p:txBody>
      </p:sp>
      <p:sp>
        <p:nvSpPr>
          <p:cNvPr id="124" name="Shape 124"/>
          <p:cNvSpPr/>
          <p:nvPr/>
        </p:nvSpPr>
        <p:spPr>
          <a:xfrm>
            <a:off x="4111769" y="1553091"/>
            <a:ext cx="647400" cy="2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Image result for optical fl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768" y="1189562"/>
            <a:ext cx="1185600" cy="10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593626" y="2470932"/>
            <a:ext cx="15144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Optical Flow</a:t>
            </a:r>
          </a:p>
        </p:txBody>
      </p:sp>
      <p:sp>
        <p:nvSpPr>
          <p:cNvPr id="127" name="Shape 127"/>
          <p:cNvSpPr/>
          <p:nvPr/>
        </p:nvSpPr>
        <p:spPr>
          <a:xfrm>
            <a:off x="6209044" y="1584670"/>
            <a:ext cx="647399" cy="27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077642" y="1606274"/>
            <a:ext cx="159300" cy="1593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438881" y="1606274"/>
            <a:ext cx="159300" cy="159300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800118" y="1606274"/>
            <a:ext cx="159300" cy="159300"/>
          </a:xfrm>
          <a:prstGeom prst="ellipse">
            <a:avLst/>
          </a:prstGeom>
          <a:solidFill>
            <a:srgbClr val="FFAA3F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8161357" y="1606274"/>
            <a:ext cx="159300" cy="159300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522595" y="1606274"/>
            <a:ext cx="159300" cy="159300"/>
          </a:xfrm>
          <a:prstGeom prst="ellipse">
            <a:avLst/>
          </a:prstGeom>
          <a:solidFill>
            <a:srgbClr val="EDFD40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808017" y="1424300"/>
            <a:ext cx="269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681950" y="1424286"/>
            <a:ext cx="269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008406" y="2469775"/>
            <a:ext cx="18240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Obtain Feature Vector</a:t>
            </a:r>
          </a:p>
        </p:txBody>
      </p:sp>
      <p:sp>
        <p:nvSpPr>
          <p:cNvPr id="136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293372" y="3142364"/>
            <a:ext cx="2338392" cy="12460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Incorporate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Spatial-Temporal </a:t>
            </a:r>
            <a:r>
              <a:rPr lang="en" sz="1800" b="1" i="0" u="none" strike="noStrike" cap="none" dirty="0" smtClean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Features &amp; use some intelligent algorithms</a:t>
            </a:r>
            <a:endParaRPr lang="en" sz="1800" b="1" i="0" u="none" strike="noStrike" cap="none" dirty="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0" name="Shape 140"/>
          <p:cNvSpPr/>
          <p:nvPr/>
        </p:nvSpPr>
        <p:spPr>
          <a:xfrm rot="10800000">
            <a:off x="3308935" y="3521379"/>
            <a:ext cx="647272" cy="2774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32225" y="4121549"/>
            <a:ext cx="182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Dosis"/>
              <a:buNone/>
            </a:pPr>
            <a:r>
              <a:rPr lang="en" sz="1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Improved Feature Vector</a:t>
            </a:r>
          </a:p>
        </p:txBody>
      </p:sp>
      <p:sp>
        <p:nvSpPr>
          <p:cNvPr id="142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2249850" y="606800"/>
            <a:ext cx="4644299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 Extraction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50" y="3329875"/>
            <a:ext cx="29527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ent-Up Arrow 1"/>
          <p:cNvSpPr/>
          <p:nvPr/>
        </p:nvSpPr>
        <p:spPr>
          <a:xfrm rot="5400000" flipV="1">
            <a:off x="7316956" y="3179164"/>
            <a:ext cx="613101" cy="671823"/>
          </a:xfrm>
          <a:prstGeom prst="bentUpArrow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 animBg="1"/>
      <p:bldP spid="14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sis"/>
              <a:buNone/>
            </a:pPr>
            <a:r>
              <a:rPr lang="en"/>
              <a:t>Methodology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2249850" y="606800"/>
            <a:ext cx="4644299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Anomaly Detection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701249" y="1172585"/>
            <a:ext cx="1959757" cy="1793623"/>
            <a:chOff x="701250" y="1285600"/>
            <a:chExt cx="1548600" cy="1393286"/>
          </a:xfrm>
        </p:grpSpPr>
        <p:sp>
          <p:nvSpPr>
            <p:cNvPr id="153" name="Shape 153"/>
            <p:cNvSpPr txBox="1"/>
            <p:nvPr/>
          </p:nvSpPr>
          <p:spPr>
            <a:xfrm>
              <a:off x="701250" y="1576086"/>
              <a:ext cx="1548600" cy="1102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13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Naive </a:t>
              </a:r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Bayes</a:t>
              </a:r>
            </a:p>
            <a:p>
              <a:pPr lvl="0" algn="r"/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Decision Trees</a:t>
              </a:r>
            </a:p>
            <a:p>
              <a:pPr lvl="0" algn="r"/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K-nearestNeighbours</a:t>
              </a:r>
            </a:p>
            <a:p>
              <a:pPr lvl="0" algn="r"/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</a:t>
              </a:r>
              <a:r>
                <a:rPr lang="en" sz="13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SVM</a:t>
              </a:r>
            </a:p>
            <a:p>
              <a:pPr lvl="0" algn="r"/>
              <a:r>
                <a:rPr lang="en" sz="13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Random Forest</a:t>
              </a:r>
            </a:p>
            <a:p>
              <a:pPr lvl="0" algn="r"/>
              <a:r>
                <a:rPr lang="en" sz="13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Neural </a:t>
              </a:r>
              <a:r>
                <a:rPr lang="en" sz="1300" dirty="0" smtClean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Networks</a:t>
              </a:r>
              <a:endPara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864450" y="1285600"/>
              <a:ext cx="13854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Dosis"/>
                <a:buNone/>
              </a:pPr>
              <a:r>
                <a:rPr lang="en" sz="1600" b="1" dirty="0">
                  <a:latin typeface="Dosis"/>
                  <a:ea typeface="Dosis"/>
                  <a:cs typeface="Dosis"/>
                  <a:sym typeface="Dosis"/>
                </a:rPr>
                <a:t>Using Classifiers</a:t>
              </a: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52486" y="3317062"/>
            <a:ext cx="2008520" cy="889800"/>
            <a:chOff x="690825" y="2886336"/>
            <a:chExt cx="1559026" cy="889800"/>
          </a:xfrm>
        </p:grpSpPr>
        <p:sp>
          <p:nvSpPr>
            <p:cNvPr id="156" name="Shape 156"/>
            <p:cNvSpPr txBox="1"/>
            <p:nvPr/>
          </p:nvSpPr>
          <p:spPr>
            <a:xfrm>
              <a:off x="690825" y="3227436"/>
              <a:ext cx="154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" sz="13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- Using a modified version of LDA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1005772" y="2886336"/>
              <a:ext cx="1244079" cy="341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Dosis"/>
                <a:buNone/>
              </a:pPr>
              <a:r>
                <a:rPr lang="en" sz="1600" b="1" dirty="0">
                  <a:latin typeface="Dosis"/>
                  <a:ea typeface="Dosis"/>
                  <a:cs typeface="Dosis"/>
                  <a:sym typeface="Dosis"/>
                </a:rPr>
                <a:t>Topic Modelling</a:t>
              </a: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6274567" y="1172584"/>
            <a:ext cx="2557732" cy="3034277"/>
            <a:chOff x="7007850" y="1410675"/>
            <a:chExt cx="2010426" cy="1896110"/>
          </a:xfrm>
        </p:grpSpPr>
        <p:grpSp>
          <p:nvGrpSpPr>
            <p:cNvPr id="159" name="Shape 159"/>
            <p:cNvGrpSpPr/>
            <p:nvPr/>
          </p:nvGrpSpPr>
          <p:grpSpPr>
            <a:xfrm>
              <a:off x="7007850" y="1410675"/>
              <a:ext cx="2010426" cy="694657"/>
              <a:chOff x="7007850" y="1410675"/>
              <a:chExt cx="2010426" cy="694657"/>
            </a:xfrm>
          </p:grpSpPr>
          <p:sp>
            <p:nvSpPr>
              <p:cNvPr id="160" name="Shape 160"/>
              <p:cNvSpPr txBox="1"/>
              <p:nvPr/>
            </p:nvSpPr>
            <p:spPr>
              <a:xfrm>
                <a:off x="7088607" y="1586945"/>
                <a:ext cx="1548600" cy="51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Font typeface="Open Sans"/>
                  <a:buNone/>
                </a:pPr>
                <a:endParaRPr sz="1000" dirty="0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ct val="25000"/>
                  <a:buFont typeface="Open Sans"/>
                  <a:buNone/>
                </a:pPr>
                <a:r>
                  <a:rPr lang="en" sz="1300" dirty="0">
                    <a:solidFill>
                      <a:srgbClr val="999999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 Using Hidden Markov Model &amp; its variants</a:t>
                </a: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7007850" y="1410675"/>
                <a:ext cx="2010426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Dosis"/>
                  <a:buNone/>
                </a:pPr>
                <a:r>
                  <a:rPr lang="en" sz="1600" b="1" dirty="0">
                    <a:latin typeface="Dosis"/>
                    <a:ea typeface="Dosis"/>
                    <a:cs typeface="Dosis"/>
                    <a:sym typeface="Dosis"/>
                  </a:rPr>
                  <a:t>Dynamic Bayesian Networks</a:t>
                </a:r>
              </a:p>
            </p:txBody>
          </p:sp>
        </p:grpSp>
        <p:grpSp>
          <p:nvGrpSpPr>
            <p:cNvPr id="162" name="Shape 162"/>
            <p:cNvGrpSpPr/>
            <p:nvPr/>
          </p:nvGrpSpPr>
          <p:grpSpPr>
            <a:xfrm>
              <a:off x="7007850" y="2758086"/>
              <a:ext cx="1548600" cy="548699"/>
              <a:chOff x="7007850" y="2758086"/>
              <a:chExt cx="1548600" cy="548699"/>
            </a:xfrm>
          </p:grpSpPr>
          <p:sp>
            <p:nvSpPr>
              <p:cNvPr id="163" name="Shape 163"/>
              <p:cNvSpPr txBox="1"/>
              <p:nvPr/>
            </p:nvSpPr>
            <p:spPr>
              <a:xfrm>
                <a:off x="7007850" y="2758086"/>
                <a:ext cx="1548600" cy="548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ct val="25000"/>
                  <a:buFont typeface="Open Sans"/>
                  <a:buNone/>
                </a:pPr>
                <a:r>
                  <a:rPr lang="en" sz="1000">
                    <a:solidFill>
                      <a:srgbClr val="999999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-</a:t>
                </a: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7018408" y="2824517"/>
                <a:ext cx="1354500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Dosis"/>
                  <a:buNone/>
                </a:pPr>
                <a:r>
                  <a:rPr lang="en" sz="1600" b="1" dirty="0">
                    <a:latin typeface="Dosis"/>
                    <a:ea typeface="Dosis"/>
                    <a:cs typeface="Dosis"/>
                    <a:sym typeface="Dosis"/>
                  </a:rPr>
                  <a:t>Deep Learning</a:t>
                </a:r>
              </a:p>
            </p:txBody>
          </p:sp>
        </p:grpSp>
      </p:grp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00" y="1826437"/>
            <a:ext cx="2408475" cy="14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11700" y="944473"/>
            <a:ext cx="572700" cy="572699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31700" y="3115733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21383" y="1382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304" name="Shape 304"/>
          <p:cNvSpPr/>
          <p:nvPr/>
        </p:nvSpPr>
        <p:spPr>
          <a:xfrm>
            <a:off x="323694" y="3107441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3694" y="944481"/>
            <a:ext cx="548700" cy="548700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402744" y="1048131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02744" y="3211091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</a:p>
        </p:txBody>
      </p:sp>
      <p:grpSp>
        <p:nvGrpSpPr>
          <p:cNvPr id="35" name="Shape 327"/>
          <p:cNvGrpSpPr/>
          <p:nvPr/>
        </p:nvGrpSpPr>
        <p:grpSpPr>
          <a:xfrm>
            <a:off x="994000" y="882643"/>
            <a:ext cx="3292583" cy="2220698"/>
            <a:chOff x="4824000" y="1102119"/>
            <a:chExt cx="4243800" cy="599754"/>
          </a:xfrm>
        </p:grpSpPr>
        <p:sp>
          <p:nvSpPr>
            <p:cNvPr id="36" name="Shape 328"/>
            <p:cNvSpPr txBox="1"/>
            <p:nvPr/>
          </p:nvSpPr>
          <p:spPr>
            <a:xfrm>
              <a:off x="4824000" y="1207961"/>
              <a:ext cx="4243800" cy="4939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</a:t>
              </a:r>
              <a:r>
                <a:rPr lang="en-US" sz="12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 into 2 subsets - Ped1 and </a:t>
              </a: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Ped2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Ped1</a:t>
              </a:r>
              <a:r>
                <a:rPr lang="en-US" sz="12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: Contains 34 training and 36 testing </a:t>
              </a: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videos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Ped2</a:t>
              </a:r>
              <a:r>
                <a:rPr lang="en-US" sz="12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: Contains 16 training and 12 testing </a:t>
              </a: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videos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10 </a:t>
              </a:r>
              <a:r>
                <a:rPr lang="en-US" sz="1200" dirty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clips from Ped1 and 12 from Ped2 are provided with manually generated pixel level binary masks</a:t>
              </a:r>
            </a:p>
          </p:txBody>
        </p:sp>
        <p:sp>
          <p:nvSpPr>
            <p:cNvPr id="37" name="Shape 329"/>
            <p:cNvSpPr txBox="1"/>
            <p:nvPr/>
          </p:nvSpPr>
          <p:spPr>
            <a:xfrm>
              <a:off x="4824000" y="1102119"/>
              <a:ext cx="1960059" cy="1702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UCSD Dataset</a:t>
              </a:r>
              <a:endParaRPr lang="en" sz="16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38" name="Shape 283"/>
          <p:cNvSpPr/>
          <p:nvPr/>
        </p:nvSpPr>
        <p:spPr>
          <a:xfrm>
            <a:off x="5016390" y="3107433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284"/>
          <p:cNvSpPr/>
          <p:nvPr/>
        </p:nvSpPr>
        <p:spPr>
          <a:xfrm>
            <a:off x="5014090" y="956973"/>
            <a:ext cx="572700" cy="572699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306"/>
          <p:cNvSpPr/>
          <p:nvPr/>
        </p:nvSpPr>
        <p:spPr>
          <a:xfrm>
            <a:off x="5016071" y="3103341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307"/>
          <p:cNvSpPr/>
          <p:nvPr/>
        </p:nvSpPr>
        <p:spPr>
          <a:xfrm>
            <a:off x="5016084" y="940381"/>
            <a:ext cx="548700" cy="548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310"/>
          <p:cNvSpPr txBox="1"/>
          <p:nvPr/>
        </p:nvSpPr>
        <p:spPr>
          <a:xfrm>
            <a:off x="5095134" y="1044031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</a:p>
        </p:txBody>
      </p:sp>
      <p:sp>
        <p:nvSpPr>
          <p:cNvPr id="43" name="Shape 311"/>
          <p:cNvSpPr txBox="1"/>
          <p:nvPr/>
        </p:nvSpPr>
        <p:spPr>
          <a:xfrm>
            <a:off x="5095134" y="3206991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</a:p>
        </p:txBody>
      </p:sp>
      <p:grpSp>
        <p:nvGrpSpPr>
          <p:cNvPr id="44" name="Shape 327"/>
          <p:cNvGrpSpPr/>
          <p:nvPr/>
        </p:nvGrpSpPr>
        <p:grpSpPr>
          <a:xfrm>
            <a:off x="5665842" y="881897"/>
            <a:ext cx="3028298" cy="1076970"/>
            <a:chOff x="4824000" y="1102119"/>
            <a:chExt cx="4304284" cy="290862"/>
          </a:xfrm>
        </p:grpSpPr>
        <p:sp>
          <p:nvSpPr>
            <p:cNvPr id="45" name="Shape 328"/>
            <p:cNvSpPr txBox="1"/>
            <p:nvPr/>
          </p:nvSpPr>
          <p:spPr>
            <a:xfrm>
              <a:off x="4884484" y="1214928"/>
              <a:ext cx="4243800" cy="1780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Provided by York University, Toronto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No. of frames = 19218</a:t>
              </a:r>
              <a:endPara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Shape 329"/>
            <p:cNvSpPr txBox="1"/>
            <p:nvPr/>
          </p:nvSpPr>
          <p:spPr>
            <a:xfrm>
              <a:off x="4824000" y="1102119"/>
              <a:ext cx="1960059" cy="1702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Traffic Train</a:t>
              </a:r>
              <a:endParaRPr lang="en" sz="16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50" name="Shape 327"/>
          <p:cNvGrpSpPr/>
          <p:nvPr/>
        </p:nvGrpSpPr>
        <p:grpSpPr>
          <a:xfrm>
            <a:off x="994000" y="3051971"/>
            <a:ext cx="3028298" cy="1076970"/>
            <a:chOff x="4824000" y="1102119"/>
            <a:chExt cx="4304284" cy="290862"/>
          </a:xfrm>
        </p:grpSpPr>
        <p:sp>
          <p:nvSpPr>
            <p:cNvPr id="51" name="Shape 328"/>
            <p:cNvSpPr txBox="1"/>
            <p:nvPr/>
          </p:nvSpPr>
          <p:spPr>
            <a:xfrm>
              <a:off x="4884484" y="1214928"/>
              <a:ext cx="4243800" cy="1780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Provided by York University, Toronto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No. of frames = 32426</a:t>
              </a:r>
              <a:endPara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 329"/>
            <p:cNvSpPr txBox="1"/>
            <p:nvPr/>
          </p:nvSpPr>
          <p:spPr>
            <a:xfrm>
              <a:off x="4824000" y="1102119"/>
              <a:ext cx="1960059" cy="1702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Subway Exit</a:t>
              </a:r>
              <a:endParaRPr lang="en" sz="16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53" name="Shape 327"/>
          <p:cNvGrpSpPr/>
          <p:nvPr/>
        </p:nvGrpSpPr>
        <p:grpSpPr>
          <a:xfrm>
            <a:off x="5687119" y="3051971"/>
            <a:ext cx="3028298" cy="1076970"/>
            <a:chOff x="4824000" y="1102119"/>
            <a:chExt cx="4304284" cy="290862"/>
          </a:xfrm>
        </p:grpSpPr>
        <p:sp>
          <p:nvSpPr>
            <p:cNvPr id="54" name="Shape 328"/>
            <p:cNvSpPr txBox="1"/>
            <p:nvPr/>
          </p:nvSpPr>
          <p:spPr>
            <a:xfrm>
              <a:off x="4884484" y="1214928"/>
              <a:ext cx="4243800" cy="1780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Provided by York University, Toronto</a:t>
              </a:r>
            </a:p>
            <a:p>
              <a:pPr marL="171450" lvl="0" indent="-171450">
                <a:buFontTx/>
                <a:buChar char="-"/>
              </a:pPr>
              <a:r>
                <a:rPr lang="en-US" sz="1200" dirty="0" smtClean="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No. of frames = 1050</a:t>
              </a:r>
              <a:endParaRPr lang="en-US" sz="12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Shape 329"/>
            <p:cNvSpPr txBox="1"/>
            <p:nvPr/>
          </p:nvSpPr>
          <p:spPr>
            <a:xfrm>
              <a:off x="4824000" y="1102119"/>
              <a:ext cx="1960059" cy="1702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 dirty="0" smtClean="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Canoe</a:t>
              </a:r>
              <a:endParaRPr lang="en" sz="1600" b="1" dirty="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8" name="Shape 136"/>
          <p:cNvSpPr/>
          <p:nvPr/>
        </p:nvSpPr>
        <p:spPr>
          <a:xfrm>
            <a:off x="6894150" y="4786925"/>
            <a:ext cx="2075933" cy="237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42"/>
          <p:cNvSpPr/>
          <p:nvPr/>
        </p:nvSpPr>
        <p:spPr>
          <a:xfrm>
            <a:off x="0" y="4609524"/>
            <a:ext cx="953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215" descr="... Ok, Perfect, Check, D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5" y="1066706"/>
            <a:ext cx="548699" cy="508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0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378575" y="1233950"/>
            <a:ext cx="1913700" cy="8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Implement the basic framework for anomaly detection as used in existing methods to enhance understanding.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576575" y="3933975"/>
            <a:ext cx="2043300" cy="7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Test and tweak</a:t>
            </a:r>
            <a:r>
              <a:rPr lang="en" sz="1000" b="0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the methods developed </a:t>
            </a:r>
            <a:r>
              <a:rPr lang="en" sz="1000" dirty="0" smtClean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feedback from the results being obtained and refine approach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819125" y="3750225"/>
            <a:ext cx="2359200" cy="9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Assess the performance of each method from the results obtained w.r.t. factors such as nature of data, desired accuracy </a:t>
            </a:r>
            <a:r>
              <a:rPr lang="en" sz="1000" dirty="0" smtClean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v/s </a:t>
            </a: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obtained accuracy etc. Make any </a:t>
            </a:r>
            <a:r>
              <a:rPr lang="en" sz="1000" dirty="0" smtClean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required changes </a:t>
            </a:r>
            <a:r>
              <a:rPr lang="en" sz="10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to the original approaches and examine the effects on the results.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25875" y="3902650"/>
            <a:ext cx="1862700" cy="8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Read and examine related work to understand the approaches already tested by others. Collect relevant data.</a:t>
            </a:r>
          </a:p>
        </p:txBody>
      </p:sp>
      <p:cxnSp>
        <p:nvCxnSpPr>
          <p:cNvPr id="174" name="Shape 174"/>
          <p:cNvCxnSpPr/>
          <p:nvPr/>
        </p:nvCxnSpPr>
        <p:spPr>
          <a:xfrm flipH="1">
            <a:off x="6484050" y="2827325"/>
            <a:ext cx="723900" cy="617700"/>
          </a:xfrm>
          <a:prstGeom prst="straightConnector1">
            <a:avLst/>
          </a:prstGeom>
          <a:noFill/>
          <a:ln w="1524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1473904" y="2457143"/>
            <a:ext cx="710700" cy="801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5330692" y="2367019"/>
            <a:ext cx="1093500" cy="1101600"/>
          </a:xfrm>
          <a:prstGeom prst="straightConnector1">
            <a:avLst/>
          </a:prstGeom>
          <a:noFill/>
          <a:ln w="1143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 flipH="1">
            <a:off x="3881050" y="2238425"/>
            <a:ext cx="1548600" cy="1117800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>
            <a:off x="2364650" y="2367025"/>
            <a:ext cx="1375500" cy="9378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-4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sis"/>
              <a:buNone/>
            </a:pPr>
            <a:r>
              <a:rPr lang="en"/>
              <a:t>Project </a:t>
            </a:r>
            <a:r>
              <a:rPr lang="en" sz="3800" b="1" i="0" u="none" strike="noStrike" cap="none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Timeline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1"/>
          </p:nvPr>
        </p:nvSpPr>
        <p:spPr>
          <a:xfrm>
            <a:off x="146350" y="530600"/>
            <a:ext cx="8750100" cy="2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i="1"/>
              <a:t>Remember to plan before you take the journey. Remember the carpenter’s rule : </a:t>
            </a:r>
            <a:r>
              <a:rPr lang="en" sz="1400" b="1" i="1"/>
              <a:t>Measure twice, cut once</a:t>
            </a:r>
            <a:r>
              <a:rPr lang="en" sz="1400" i="1"/>
              <a:t>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421382" y="1382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040625" y="2169036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192125" y="3159636"/>
            <a:ext cx="548700" cy="5487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Shape 184"/>
          <p:cNvGrpSpPr/>
          <p:nvPr/>
        </p:nvGrpSpPr>
        <p:grpSpPr>
          <a:xfrm rot="2792064">
            <a:off x="7570763" y="867583"/>
            <a:ext cx="1107958" cy="2244216"/>
            <a:chOff x="5126037" y="1379537"/>
            <a:chExt cx="1933500" cy="3927514"/>
          </a:xfrm>
        </p:grpSpPr>
        <p:sp>
          <p:nvSpPr>
            <p:cNvPr id="185" name="Shape 185"/>
            <p:cNvSpPr/>
            <p:nvPr/>
          </p:nvSpPr>
          <p:spPr>
            <a:xfrm>
              <a:off x="5807076" y="4344987"/>
              <a:ext cx="139799" cy="538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5502"/>
                  </a:moveTo>
                  <a:cubicBezTo>
                    <a:pt x="120000" y="6889"/>
                    <a:pt x="93333" y="0"/>
                    <a:pt x="60000" y="0"/>
                  </a:cubicBezTo>
                  <a:cubicBezTo>
                    <a:pt x="26666" y="0"/>
                    <a:pt x="0" y="6889"/>
                    <a:pt x="0" y="15502"/>
                  </a:cubicBezTo>
                  <a:cubicBezTo>
                    <a:pt x="0" y="24114"/>
                    <a:pt x="60000" y="119999"/>
                    <a:pt x="60000" y="119999"/>
                  </a:cubicBezTo>
                  <a:cubicBezTo>
                    <a:pt x="60000" y="119999"/>
                    <a:pt x="120000" y="24114"/>
                    <a:pt x="120000" y="1550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021387" y="4768851"/>
              <a:ext cx="139799" cy="538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5502"/>
                  </a:moveTo>
                  <a:cubicBezTo>
                    <a:pt x="120000" y="6889"/>
                    <a:pt x="93333" y="0"/>
                    <a:pt x="60000" y="0"/>
                  </a:cubicBezTo>
                  <a:cubicBezTo>
                    <a:pt x="26666" y="0"/>
                    <a:pt x="0" y="6889"/>
                    <a:pt x="0" y="15502"/>
                  </a:cubicBezTo>
                  <a:cubicBezTo>
                    <a:pt x="0" y="24114"/>
                    <a:pt x="60000" y="119999"/>
                    <a:pt x="60000" y="119999"/>
                  </a:cubicBezTo>
                  <a:cubicBezTo>
                    <a:pt x="60000" y="119999"/>
                    <a:pt x="120000" y="24114"/>
                    <a:pt x="120000" y="1550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243637" y="4414837"/>
              <a:ext cx="139799" cy="5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5502"/>
                  </a:moveTo>
                  <a:cubicBezTo>
                    <a:pt x="120000" y="6889"/>
                    <a:pt x="93333" y="0"/>
                    <a:pt x="60000" y="0"/>
                  </a:cubicBezTo>
                  <a:cubicBezTo>
                    <a:pt x="26666" y="0"/>
                    <a:pt x="0" y="6889"/>
                    <a:pt x="0" y="15502"/>
                  </a:cubicBezTo>
                  <a:cubicBezTo>
                    <a:pt x="0" y="24114"/>
                    <a:pt x="60000" y="119999"/>
                    <a:pt x="60000" y="119999"/>
                  </a:cubicBezTo>
                  <a:cubicBezTo>
                    <a:pt x="60000" y="119999"/>
                    <a:pt x="120000" y="24114"/>
                    <a:pt x="120000" y="1550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126037" y="3352801"/>
              <a:ext cx="1933500" cy="132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0" y="64000"/>
                  </a:moveTo>
                  <a:cubicBezTo>
                    <a:pt x="85446" y="64000"/>
                    <a:pt x="107167" y="87182"/>
                    <a:pt x="115895" y="120000"/>
                  </a:cubicBezTo>
                  <a:cubicBezTo>
                    <a:pt x="118565" y="110072"/>
                    <a:pt x="120000" y="99270"/>
                    <a:pt x="120000" y="88000"/>
                  </a:cubicBezTo>
                  <a:cubicBezTo>
                    <a:pt x="120000" y="39416"/>
                    <a:pt x="93098" y="0"/>
                    <a:pt x="59980" y="0"/>
                  </a:cubicBezTo>
                  <a:cubicBezTo>
                    <a:pt x="26821" y="0"/>
                    <a:pt x="0" y="39416"/>
                    <a:pt x="0" y="87883"/>
                  </a:cubicBezTo>
                  <a:cubicBezTo>
                    <a:pt x="0" y="99211"/>
                    <a:pt x="1474" y="109956"/>
                    <a:pt x="4104" y="119883"/>
                  </a:cubicBezTo>
                  <a:cubicBezTo>
                    <a:pt x="12793" y="87182"/>
                    <a:pt x="34553" y="64000"/>
                    <a:pt x="59980" y="64000"/>
                  </a:cubicBezTo>
                  <a:close/>
                </a:path>
              </a:pathLst>
            </a:custGeom>
            <a:solidFill>
              <a:srgbClr val="ED3A5A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338887" y="3386137"/>
              <a:ext cx="720599" cy="1287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5628"/>
                  </a:lnTo>
                  <a:cubicBezTo>
                    <a:pt x="49946" y="72934"/>
                    <a:pt x="90481" y="93413"/>
                    <a:pt x="108983" y="120000"/>
                  </a:cubicBezTo>
                  <a:cubicBezTo>
                    <a:pt x="116149" y="109820"/>
                    <a:pt x="120000" y="98742"/>
                    <a:pt x="120000" y="87185"/>
                  </a:cubicBezTo>
                  <a:cubicBezTo>
                    <a:pt x="120000" y="45329"/>
                    <a:pt x="69090" y="10179"/>
                    <a:pt x="0" y="0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926" y="1381125"/>
              <a:ext cx="1195499" cy="285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67" y="117759"/>
                  </a:moveTo>
                  <a:cubicBezTo>
                    <a:pt x="71961" y="117759"/>
                    <a:pt x="83439" y="118542"/>
                    <a:pt x="94271" y="120000"/>
                  </a:cubicBezTo>
                  <a:cubicBezTo>
                    <a:pt x="110392" y="106396"/>
                    <a:pt x="120000" y="88852"/>
                    <a:pt x="120000" y="69716"/>
                  </a:cubicBezTo>
                  <a:cubicBezTo>
                    <a:pt x="120000" y="39271"/>
                    <a:pt x="95561" y="12928"/>
                    <a:pt x="59967" y="0"/>
                  </a:cubicBezTo>
                  <a:cubicBezTo>
                    <a:pt x="24373" y="12928"/>
                    <a:pt x="0" y="39271"/>
                    <a:pt x="0" y="69716"/>
                  </a:cubicBezTo>
                  <a:cubicBezTo>
                    <a:pt x="0" y="88852"/>
                    <a:pt x="9672" y="106423"/>
                    <a:pt x="25663" y="120000"/>
                  </a:cubicBezTo>
                  <a:cubicBezTo>
                    <a:pt x="36496" y="118542"/>
                    <a:pt x="48038" y="117759"/>
                    <a:pt x="59967" y="117759"/>
                  </a:cubicBezTo>
                  <a:close/>
                </a:path>
              </a:pathLst>
            </a:custGeom>
            <a:solidFill>
              <a:srgbClr val="FEAC1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89651" y="1379537"/>
              <a:ext cx="601799" cy="2857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1" y="0"/>
                  </a:moveTo>
                  <a:lnTo>
                    <a:pt x="0" y="134"/>
                  </a:lnTo>
                  <a:lnTo>
                    <a:pt x="0" y="117760"/>
                  </a:lnTo>
                  <a:lnTo>
                    <a:pt x="641" y="117760"/>
                  </a:lnTo>
                  <a:cubicBezTo>
                    <a:pt x="24487" y="117760"/>
                    <a:pt x="47307" y="118542"/>
                    <a:pt x="68846" y="120000"/>
                  </a:cubicBezTo>
                  <a:cubicBezTo>
                    <a:pt x="100897" y="106399"/>
                    <a:pt x="120000" y="88859"/>
                    <a:pt x="120000" y="69727"/>
                  </a:cubicBezTo>
                  <a:cubicBezTo>
                    <a:pt x="120000" y="39289"/>
                    <a:pt x="71410" y="12952"/>
                    <a:pt x="641" y="0"/>
                  </a:cubicBezTo>
                  <a:close/>
                </a:path>
              </a:pathLst>
            </a:custGeom>
            <a:solidFill>
              <a:srgbClr val="FE8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651501" y="1379537"/>
              <a:ext cx="882600" cy="70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56" y="117470"/>
                  </a:moveTo>
                  <a:cubicBezTo>
                    <a:pt x="80407" y="117470"/>
                    <a:pt x="100422" y="118350"/>
                    <a:pt x="120000" y="120000"/>
                  </a:cubicBezTo>
                  <a:cubicBezTo>
                    <a:pt x="105666" y="68964"/>
                    <a:pt x="84777" y="27167"/>
                    <a:pt x="59956" y="0"/>
                  </a:cubicBezTo>
                  <a:cubicBezTo>
                    <a:pt x="35134" y="27167"/>
                    <a:pt x="14333" y="68964"/>
                    <a:pt x="0" y="120000"/>
                  </a:cubicBezTo>
                  <a:cubicBezTo>
                    <a:pt x="19577" y="118350"/>
                    <a:pt x="39592" y="117470"/>
                    <a:pt x="59956" y="117470"/>
                  </a:cubicBezTo>
                  <a:close/>
                </a:path>
              </a:pathLst>
            </a:custGeom>
            <a:solidFill>
              <a:srgbClr val="DE445E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089651" y="1379537"/>
              <a:ext cx="444600" cy="70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49"/>
                  </a:moveTo>
                  <a:lnTo>
                    <a:pt x="0" y="117470"/>
                  </a:lnTo>
                  <a:lnTo>
                    <a:pt x="867" y="117470"/>
                  </a:lnTo>
                  <a:cubicBezTo>
                    <a:pt x="41445" y="117470"/>
                    <a:pt x="81156" y="118350"/>
                    <a:pt x="120000" y="120000"/>
                  </a:cubicBezTo>
                  <a:cubicBezTo>
                    <a:pt x="91560" y="68964"/>
                    <a:pt x="50115" y="27167"/>
                    <a:pt x="867" y="0"/>
                  </a:cubicBezTo>
                  <a:cubicBezTo>
                    <a:pt x="693" y="329"/>
                    <a:pt x="173" y="439"/>
                    <a:pt x="0" y="549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964237" y="3294062"/>
              <a:ext cx="257099" cy="138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4600" y="11162"/>
                    <a:pt x="0" y="33823"/>
                    <a:pt x="0" y="60000"/>
                  </a:cubicBezTo>
                  <a:cubicBezTo>
                    <a:pt x="0" y="86176"/>
                    <a:pt x="24600" y="108837"/>
                    <a:pt x="60000" y="120000"/>
                  </a:cubicBezTo>
                  <a:cubicBezTo>
                    <a:pt x="95700" y="108837"/>
                    <a:pt x="120000" y="86176"/>
                    <a:pt x="120000" y="60000"/>
                  </a:cubicBezTo>
                  <a:cubicBezTo>
                    <a:pt x="120000" y="33823"/>
                    <a:pt x="95700" y="11162"/>
                    <a:pt x="60000" y="0"/>
                  </a:cubicBezTo>
                  <a:close/>
                </a:path>
              </a:pathLst>
            </a:custGeom>
            <a:solidFill>
              <a:srgbClr val="DE445E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089651" y="3294062"/>
              <a:ext cx="131700" cy="138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"/>
                  </a:moveTo>
                  <a:lnTo>
                    <a:pt x="0" y="119441"/>
                  </a:lnTo>
                  <a:cubicBezTo>
                    <a:pt x="585" y="119609"/>
                    <a:pt x="2341" y="119832"/>
                    <a:pt x="2926" y="120000"/>
                  </a:cubicBezTo>
                  <a:cubicBezTo>
                    <a:pt x="72585" y="108837"/>
                    <a:pt x="120000" y="86176"/>
                    <a:pt x="120000" y="60000"/>
                  </a:cubicBezTo>
                  <a:cubicBezTo>
                    <a:pt x="120000" y="33823"/>
                    <a:pt x="72585" y="11162"/>
                    <a:pt x="2926" y="0"/>
                  </a:cubicBezTo>
                  <a:cubicBezTo>
                    <a:pt x="2341" y="223"/>
                    <a:pt x="585" y="446"/>
                    <a:pt x="0" y="613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757862" y="2368550"/>
              <a:ext cx="669899" cy="6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20000"/>
                  </a:moveTo>
                  <a:cubicBezTo>
                    <a:pt x="26870" y="120000"/>
                    <a:pt x="0" y="93014"/>
                    <a:pt x="0" y="59942"/>
                  </a:cubicBezTo>
                  <a:cubicBezTo>
                    <a:pt x="0" y="26870"/>
                    <a:pt x="26870" y="0"/>
                    <a:pt x="59942" y="0"/>
                  </a:cubicBezTo>
                  <a:cubicBezTo>
                    <a:pt x="93014" y="0"/>
                    <a:pt x="120000" y="26870"/>
                    <a:pt x="120000" y="59942"/>
                  </a:cubicBezTo>
                  <a:cubicBezTo>
                    <a:pt x="120000" y="93014"/>
                    <a:pt x="93014" y="120000"/>
                    <a:pt x="59942" y="120000"/>
                  </a:cubicBezTo>
                  <a:lnTo>
                    <a:pt x="59942" y="120000"/>
                  </a:ln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859462" y="2470150"/>
              <a:ext cx="466799" cy="466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82" y="0"/>
                  </a:moveTo>
                  <a:cubicBezTo>
                    <a:pt x="27070" y="0"/>
                    <a:pt x="330" y="26942"/>
                    <a:pt x="0" y="60000"/>
                  </a:cubicBezTo>
                  <a:cubicBezTo>
                    <a:pt x="0" y="93057"/>
                    <a:pt x="26905" y="120000"/>
                    <a:pt x="60082" y="120000"/>
                  </a:cubicBezTo>
                  <a:cubicBezTo>
                    <a:pt x="93094" y="120000"/>
                    <a:pt x="120000" y="93057"/>
                    <a:pt x="120000" y="60000"/>
                  </a:cubicBezTo>
                  <a:cubicBezTo>
                    <a:pt x="120000" y="26942"/>
                    <a:pt x="93094" y="0"/>
                    <a:pt x="60082" y="0"/>
                  </a:cubicBezTo>
                  <a:lnTo>
                    <a:pt x="60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089651" y="2366963"/>
              <a:ext cx="338100" cy="6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" y="0"/>
                  </a:moveTo>
                  <a:lnTo>
                    <a:pt x="0" y="0"/>
                  </a:lnTo>
                  <a:lnTo>
                    <a:pt x="0" y="18355"/>
                  </a:lnTo>
                  <a:lnTo>
                    <a:pt x="1136" y="18355"/>
                  </a:lnTo>
                  <a:cubicBezTo>
                    <a:pt x="46590" y="18355"/>
                    <a:pt x="83636" y="37055"/>
                    <a:pt x="83636" y="60000"/>
                  </a:cubicBezTo>
                  <a:cubicBezTo>
                    <a:pt x="83636" y="82944"/>
                    <a:pt x="46590" y="101644"/>
                    <a:pt x="1136" y="101644"/>
                  </a:cubicBezTo>
                  <a:lnTo>
                    <a:pt x="0" y="101644"/>
                  </a:lnTo>
                  <a:lnTo>
                    <a:pt x="0" y="120000"/>
                  </a:lnTo>
                  <a:lnTo>
                    <a:pt x="1136" y="120000"/>
                  </a:lnTo>
                  <a:cubicBezTo>
                    <a:pt x="66590" y="120000"/>
                    <a:pt x="120000" y="93040"/>
                    <a:pt x="120000" y="60000"/>
                  </a:cubicBezTo>
                  <a:cubicBezTo>
                    <a:pt x="120000" y="26959"/>
                    <a:pt x="66590" y="0"/>
                    <a:pt x="1136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089651" y="2470150"/>
              <a:ext cx="236400" cy="466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17"/>
                  </a:moveTo>
                  <a:cubicBezTo>
                    <a:pt x="120000" y="26905"/>
                    <a:pt x="66847" y="0"/>
                    <a:pt x="1630" y="0"/>
                  </a:cubicBezTo>
                  <a:lnTo>
                    <a:pt x="0" y="0"/>
                  </a:lnTo>
                  <a:lnTo>
                    <a:pt x="0" y="119834"/>
                  </a:lnTo>
                  <a:lnTo>
                    <a:pt x="1630" y="119834"/>
                  </a:lnTo>
                  <a:cubicBezTo>
                    <a:pt x="66847" y="120000"/>
                    <a:pt x="120000" y="93094"/>
                    <a:pt x="120000" y="59917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Shape 200"/>
          <p:cNvSpPr/>
          <p:nvPr/>
        </p:nvSpPr>
        <p:spPr>
          <a:xfrm>
            <a:off x="6317973" y="3285496"/>
            <a:ext cx="296999" cy="29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98" y="81259"/>
                </a:moveTo>
                <a:lnTo>
                  <a:pt x="29202" y="78450"/>
                </a:lnTo>
                <a:cubicBezTo>
                  <a:pt x="29685" y="77966"/>
                  <a:pt x="29975" y="77384"/>
                  <a:pt x="29975" y="76610"/>
                </a:cubicBezTo>
                <a:cubicBezTo>
                  <a:pt x="29975" y="74963"/>
                  <a:pt x="28912" y="73801"/>
                  <a:pt x="27268" y="73801"/>
                </a:cubicBezTo>
                <a:cubicBezTo>
                  <a:pt x="26398" y="73801"/>
                  <a:pt x="25914" y="74092"/>
                  <a:pt x="25334" y="74673"/>
                </a:cubicBezTo>
                <a:lnTo>
                  <a:pt x="22626" y="77384"/>
                </a:lnTo>
                <a:cubicBezTo>
                  <a:pt x="22046" y="77966"/>
                  <a:pt x="21756" y="78450"/>
                  <a:pt x="21756" y="79322"/>
                </a:cubicBezTo>
                <a:cubicBezTo>
                  <a:pt x="21756" y="80968"/>
                  <a:pt x="22917" y="82033"/>
                  <a:pt x="24560" y="82033"/>
                </a:cubicBezTo>
                <a:cubicBezTo>
                  <a:pt x="25334" y="82033"/>
                  <a:pt x="25914" y="81743"/>
                  <a:pt x="26398" y="81259"/>
                </a:cubicBezTo>
                <a:close/>
                <a:moveTo>
                  <a:pt x="43609" y="79322"/>
                </a:moveTo>
                <a:cubicBezTo>
                  <a:pt x="43609" y="77675"/>
                  <a:pt x="42546" y="76610"/>
                  <a:pt x="40902" y="76610"/>
                </a:cubicBezTo>
                <a:cubicBezTo>
                  <a:pt x="40032" y="76610"/>
                  <a:pt x="39548" y="76803"/>
                  <a:pt x="38968" y="77384"/>
                </a:cubicBezTo>
                <a:lnTo>
                  <a:pt x="11700" y="104697"/>
                </a:lnTo>
                <a:cubicBezTo>
                  <a:pt x="11120" y="105278"/>
                  <a:pt x="10829" y="105859"/>
                  <a:pt x="10829" y="106634"/>
                </a:cubicBezTo>
                <a:cubicBezTo>
                  <a:pt x="10829" y="108280"/>
                  <a:pt x="11990" y="109346"/>
                  <a:pt x="13634" y="109346"/>
                </a:cubicBezTo>
                <a:cubicBezTo>
                  <a:pt x="14407" y="109346"/>
                  <a:pt x="14987" y="109152"/>
                  <a:pt x="15471" y="108571"/>
                </a:cubicBezTo>
                <a:lnTo>
                  <a:pt x="42836" y="81259"/>
                </a:lnTo>
                <a:cubicBezTo>
                  <a:pt x="43319" y="80677"/>
                  <a:pt x="43609" y="80096"/>
                  <a:pt x="43609" y="79322"/>
                </a:cubicBezTo>
                <a:close/>
                <a:moveTo>
                  <a:pt x="43609" y="90266"/>
                </a:moveTo>
                <a:cubicBezTo>
                  <a:pt x="42836" y="90266"/>
                  <a:pt x="42256" y="90556"/>
                  <a:pt x="41676" y="91041"/>
                </a:cubicBezTo>
                <a:lnTo>
                  <a:pt x="33553" y="99273"/>
                </a:lnTo>
                <a:cubicBezTo>
                  <a:pt x="32973" y="99854"/>
                  <a:pt x="32683" y="100338"/>
                  <a:pt x="32683" y="101210"/>
                </a:cubicBezTo>
                <a:cubicBezTo>
                  <a:pt x="32683" y="102857"/>
                  <a:pt x="33843" y="103922"/>
                  <a:pt x="35390" y="103922"/>
                </a:cubicBezTo>
                <a:cubicBezTo>
                  <a:pt x="36261" y="103922"/>
                  <a:pt x="36841" y="103631"/>
                  <a:pt x="37324" y="103050"/>
                </a:cubicBezTo>
                <a:lnTo>
                  <a:pt x="45543" y="94915"/>
                </a:lnTo>
                <a:cubicBezTo>
                  <a:pt x="46124" y="94334"/>
                  <a:pt x="46317" y="93753"/>
                  <a:pt x="46317" y="92978"/>
                </a:cubicBezTo>
                <a:cubicBezTo>
                  <a:pt x="46317" y="91331"/>
                  <a:pt x="45253" y="90266"/>
                  <a:pt x="43609" y="90266"/>
                </a:cubicBezTo>
                <a:close/>
                <a:moveTo>
                  <a:pt x="120000" y="2808"/>
                </a:moveTo>
                <a:cubicBezTo>
                  <a:pt x="120000" y="1162"/>
                  <a:pt x="118936" y="0"/>
                  <a:pt x="117292" y="0"/>
                </a:cubicBezTo>
                <a:cubicBezTo>
                  <a:pt x="116712" y="0"/>
                  <a:pt x="116518" y="0"/>
                  <a:pt x="116228" y="290"/>
                </a:cubicBezTo>
                <a:lnTo>
                  <a:pt x="116228" y="290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lnTo>
                  <a:pt x="1547" y="49491"/>
                </a:lnTo>
                <a:cubicBezTo>
                  <a:pt x="773" y="50072"/>
                  <a:pt x="0" y="50847"/>
                  <a:pt x="0" y="52009"/>
                </a:cubicBezTo>
                <a:cubicBezTo>
                  <a:pt x="0" y="53365"/>
                  <a:pt x="773" y="54140"/>
                  <a:pt x="1837" y="54430"/>
                </a:cubicBezTo>
                <a:lnTo>
                  <a:pt x="1837" y="54430"/>
                </a:lnTo>
                <a:lnTo>
                  <a:pt x="46897" y="73026"/>
                </a:lnTo>
                <a:lnTo>
                  <a:pt x="65463" y="118159"/>
                </a:lnTo>
                <a:lnTo>
                  <a:pt x="65463" y="118159"/>
                </a:lnTo>
                <a:cubicBezTo>
                  <a:pt x="65753" y="119225"/>
                  <a:pt x="66817" y="120000"/>
                  <a:pt x="67880" y="120000"/>
                </a:cubicBezTo>
                <a:cubicBezTo>
                  <a:pt x="69041" y="120000"/>
                  <a:pt x="69814" y="119515"/>
                  <a:pt x="70394" y="118353"/>
                </a:cubicBezTo>
                <a:lnTo>
                  <a:pt x="70394" y="118353"/>
                </a:lnTo>
                <a:lnTo>
                  <a:pt x="70394" y="118353"/>
                </a:lnTo>
                <a:lnTo>
                  <a:pt x="70394" y="118353"/>
                </a:lnTo>
                <a:lnTo>
                  <a:pt x="119516" y="3583"/>
                </a:lnTo>
                <a:lnTo>
                  <a:pt x="119516" y="3583"/>
                </a:lnTo>
                <a:cubicBezTo>
                  <a:pt x="120000" y="3583"/>
                  <a:pt x="120000" y="3292"/>
                  <a:pt x="120000" y="2808"/>
                </a:cubicBezTo>
                <a:close/>
                <a:moveTo>
                  <a:pt x="9766" y="52009"/>
                </a:moveTo>
                <a:lnTo>
                  <a:pt x="105302" y="10944"/>
                </a:lnTo>
                <a:lnTo>
                  <a:pt x="48251" y="68087"/>
                </a:lnTo>
                <a:lnTo>
                  <a:pt x="9766" y="52009"/>
                </a:lnTo>
                <a:close/>
                <a:moveTo>
                  <a:pt x="68170" y="110508"/>
                </a:moveTo>
                <a:lnTo>
                  <a:pt x="52312" y="71670"/>
                </a:lnTo>
                <a:lnTo>
                  <a:pt x="109363" y="14527"/>
                </a:lnTo>
                <a:lnTo>
                  <a:pt x="68170" y="1105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230670" y="2294907"/>
            <a:ext cx="168600" cy="29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6376"/>
                </a:moveTo>
                <a:cubicBezTo>
                  <a:pt x="120000" y="44734"/>
                  <a:pt x="118050" y="43671"/>
                  <a:pt x="115036" y="43671"/>
                </a:cubicBezTo>
                <a:lnTo>
                  <a:pt x="74977" y="43671"/>
                </a:lnTo>
                <a:lnTo>
                  <a:pt x="99438" y="3574"/>
                </a:lnTo>
                <a:lnTo>
                  <a:pt x="99438" y="3574"/>
                </a:lnTo>
                <a:cubicBezTo>
                  <a:pt x="99438" y="3285"/>
                  <a:pt x="99970" y="2995"/>
                  <a:pt x="99970" y="2705"/>
                </a:cubicBezTo>
                <a:cubicBezTo>
                  <a:pt x="99970" y="1062"/>
                  <a:pt x="98020" y="0"/>
                  <a:pt x="95007" y="0"/>
                </a:cubicBezTo>
                <a:lnTo>
                  <a:pt x="45022" y="0"/>
                </a:lnTo>
                <a:cubicBezTo>
                  <a:pt x="42895" y="0"/>
                  <a:pt x="40945" y="869"/>
                  <a:pt x="40413" y="1932"/>
                </a:cubicBezTo>
                <a:lnTo>
                  <a:pt x="40413" y="1932"/>
                </a:lnTo>
                <a:lnTo>
                  <a:pt x="531" y="67342"/>
                </a:lnTo>
                <a:lnTo>
                  <a:pt x="531" y="67342"/>
                </a:lnTo>
                <a:cubicBezTo>
                  <a:pt x="531" y="67632"/>
                  <a:pt x="0" y="67922"/>
                  <a:pt x="0" y="68212"/>
                </a:cubicBezTo>
                <a:cubicBezTo>
                  <a:pt x="0" y="69855"/>
                  <a:pt x="1949" y="70917"/>
                  <a:pt x="4963" y="70917"/>
                </a:cubicBezTo>
                <a:lnTo>
                  <a:pt x="49453" y="70917"/>
                </a:lnTo>
                <a:lnTo>
                  <a:pt x="40059" y="117004"/>
                </a:lnTo>
                <a:lnTo>
                  <a:pt x="40059" y="117004"/>
                </a:lnTo>
                <a:lnTo>
                  <a:pt x="40059" y="117294"/>
                </a:lnTo>
                <a:cubicBezTo>
                  <a:pt x="40059" y="118937"/>
                  <a:pt x="42008" y="120000"/>
                  <a:pt x="45022" y="120000"/>
                </a:cubicBezTo>
                <a:cubicBezTo>
                  <a:pt x="46971" y="120000"/>
                  <a:pt x="48567" y="119420"/>
                  <a:pt x="49453" y="118357"/>
                </a:cubicBezTo>
                <a:lnTo>
                  <a:pt x="49453" y="118357"/>
                </a:lnTo>
                <a:lnTo>
                  <a:pt x="119468" y="47439"/>
                </a:lnTo>
                <a:lnTo>
                  <a:pt x="119468" y="47439"/>
                </a:lnTo>
                <a:cubicBezTo>
                  <a:pt x="120000" y="47149"/>
                  <a:pt x="120000" y="46956"/>
                  <a:pt x="120000" y="46376"/>
                </a:cubicBezTo>
                <a:close/>
                <a:moveTo>
                  <a:pt x="52998" y="103671"/>
                </a:moveTo>
                <a:lnTo>
                  <a:pt x="59911" y="68405"/>
                </a:lnTo>
                <a:lnTo>
                  <a:pt x="59911" y="68405"/>
                </a:lnTo>
                <a:lnTo>
                  <a:pt x="59911" y="68212"/>
                </a:lnTo>
                <a:cubicBezTo>
                  <a:pt x="59911" y="66570"/>
                  <a:pt x="57961" y="65410"/>
                  <a:pt x="54948" y="65410"/>
                </a:cubicBezTo>
                <a:lnTo>
                  <a:pt x="12053" y="65410"/>
                </a:lnTo>
                <a:lnTo>
                  <a:pt x="48567" y="5507"/>
                </a:lnTo>
                <a:lnTo>
                  <a:pt x="87917" y="5507"/>
                </a:lnTo>
                <a:lnTo>
                  <a:pt x="63456" y="45507"/>
                </a:lnTo>
                <a:lnTo>
                  <a:pt x="63456" y="45507"/>
                </a:lnTo>
                <a:cubicBezTo>
                  <a:pt x="63456" y="45797"/>
                  <a:pt x="62924" y="46086"/>
                  <a:pt x="62924" y="46376"/>
                </a:cubicBezTo>
                <a:cubicBezTo>
                  <a:pt x="62924" y="48019"/>
                  <a:pt x="65051" y="49082"/>
                  <a:pt x="68064" y="49082"/>
                </a:cubicBezTo>
                <a:lnTo>
                  <a:pt x="106528" y="49082"/>
                </a:lnTo>
                <a:lnTo>
                  <a:pt x="52998" y="1036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740575" y="3708350"/>
            <a:ext cx="13755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sis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Step 1 </a:t>
            </a:r>
            <a:r>
              <a:rPr lang="en" sz="1300" b="1"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" sz="1300" b="1">
                <a:latin typeface="Dosis"/>
                <a:ea typeface="Dosis"/>
                <a:cs typeface="Dosis"/>
                <a:sym typeface="Dosis"/>
              </a:rPr>
              <a:t>1.5 week</a:t>
            </a: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586950" y="998200"/>
            <a:ext cx="14439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sis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Step 2 : (</a:t>
            </a:r>
            <a:r>
              <a:rPr lang="en" sz="1300" b="1">
                <a:latin typeface="Dosis"/>
                <a:ea typeface="Dosis"/>
                <a:cs typeface="Dosis"/>
                <a:sym typeface="Dosis"/>
              </a:rPr>
              <a:t>1.5</a:t>
            </a: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weeks)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259425" y="3555925"/>
            <a:ext cx="14439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sis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Step 3 : </a:t>
            </a:r>
            <a:r>
              <a:rPr lang="en" sz="1300" b="1">
                <a:latin typeface="Dosis"/>
                <a:ea typeface="Dosis"/>
                <a:cs typeface="Dosis"/>
                <a:sym typeface="Dosis"/>
              </a:rPr>
              <a:t>(1 week)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482575" y="1284712"/>
            <a:ext cx="1835400" cy="8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999999"/>
              </a:buClr>
              <a:buSzPct val="25000"/>
              <a:buFont typeface="Open Sans"/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Develop and implement original algorithms and strategies using previous work to solve the problem of anomaly detection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568725" y="1085400"/>
            <a:ext cx="16104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sis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Step 4 : (2 weeks)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821650" y="3708325"/>
            <a:ext cx="1443900" cy="34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Dosis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Step 5 : (1</a:t>
            </a:r>
            <a:r>
              <a:rPr lang="en" sz="1300" b="1">
                <a:latin typeface="Dosis"/>
                <a:ea typeface="Dosis"/>
                <a:cs typeface="Dosis"/>
                <a:sym typeface="Dosis"/>
              </a:rPr>
              <a:t>.5 weeks</a:t>
            </a:r>
            <a:r>
              <a:rPr lang="en" sz="1300" b="1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1020162" y="3143325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31171" y="3258823"/>
            <a:ext cx="326700" cy="31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56682"/>
                  <a:pt x="118067" y="54243"/>
                  <a:pt x="115652" y="52878"/>
                </a:cubicBezTo>
                <a:lnTo>
                  <a:pt x="115652" y="52878"/>
                </a:lnTo>
                <a:lnTo>
                  <a:pt x="106086" y="47902"/>
                </a:lnTo>
                <a:lnTo>
                  <a:pt x="115652" y="42926"/>
                </a:lnTo>
                <a:lnTo>
                  <a:pt x="115652" y="42926"/>
                </a:lnTo>
                <a:cubicBezTo>
                  <a:pt x="118357" y="41560"/>
                  <a:pt x="120000" y="38829"/>
                  <a:pt x="120000" y="35804"/>
                </a:cubicBezTo>
                <a:cubicBezTo>
                  <a:pt x="120000" y="32780"/>
                  <a:pt x="118067" y="29951"/>
                  <a:pt x="115652" y="28585"/>
                </a:cubicBezTo>
                <a:lnTo>
                  <a:pt x="115652" y="28585"/>
                </a:lnTo>
                <a:lnTo>
                  <a:pt x="63864" y="1073"/>
                </a:lnTo>
                <a:lnTo>
                  <a:pt x="63864" y="1073"/>
                </a:lnTo>
                <a:cubicBezTo>
                  <a:pt x="62705" y="487"/>
                  <a:pt x="61352" y="0"/>
                  <a:pt x="60000" y="0"/>
                </a:cubicBezTo>
                <a:cubicBezTo>
                  <a:pt x="58647" y="0"/>
                  <a:pt x="57294" y="292"/>
                  <a:pt x="56231" y="1073"/>
                </a:cubicBezTo>
                <a:lnTo>
                  <a:pt x="56231" y="1073"/>
                </a:lnTo>
                <a:lnTo>
                  <a:pt x="4347" y="28585"/>
                </a:lnTo>
                <a:lnTo>
                  <a:pt x="4347" y="28585"/>
                </a:lnTo>
                <a:cubicBezTo>
                  <a:pt x="1642" y="29951"/>
                  <a:pt x="0" y="32780"/>
                  <a:pt x="0" y="35804"/>
                </a:cubicBezTo>
                <a:cubicBezTo>
                  <a:pt x="0" y="38829"/>
                  <a:pt x="1932" y="41560"/>
                  <a:pt x="4347" y="42926"/>
                </a:cubicBezTo>
                <a:lnTo>
                  <a:pt x="4347" y="42926"/>
                </a:lnTo>
                <a:lnTo>
                  <a:pt x="13913" y="47902"/>
                </a:lnTo>
                <a:lnTo>
                  <a:pt x="4347" y="52878"/>
                </a:lnTo>
                <a:lnTo>
                  <a:pt x="4347" y="52878"/>
                </a:lnTo>
                <a:cubicBezTo>
                  <a:pt x="1642" y="54243"/>
                  <a:pt x="0" y="56975"/>
                  <a:pt x="0" y="60000"/>
                </a:cubicBezTo>
                <a:cubicBezTo>
                  <a:pt x="0" y="63024"/>
                  <a:pt x="1932" y="65756"/>
                  <a:pt x="4347" y="67121"/>
                </a:cubicBezTo>
                <a:lnTo>
                  <a:pt x="4347" y="67121"/>
                </a:lnTo>
                <a:lnTo>
                  <a:pt x="13913" y="72097"/>
                </a:lnTo>
                <a:lnTo>
                  <a:pt x="4347" y="77073"/>
                </a:lnTo>
                <a:lnTo>
                  <a:pt x="4347" y="77073"/>
                </a:lnTo>
                <a:cubicBezTo>
                  <a:pt x="1642" y="78439"/>
                  <a:pt x="0" y="81170"/>
                  <a:pt x="0" y="84195"/>
                </a:cubicBezTo>
                <a:cubicBezTo>
                  <a:pt x="0" y="87219"/>
                  <a:pt x="1932" y="90048"/>
                  <a:pt x="4347" y="91414"/>
                </a:cubicBezTo>
                <a:lnTo>
                  <a:pt x="4347" y="91414"/>
                </a:lnTo>
                <a:lnTo>
                  <a:pt x="56231" y="118926"/>
                </a:lnTo>
                <a:lnTo>
                  <a:pt x="56231" y="118926"/>
                </a:lnTo>
                <a:cubicBezTo>
                  <a:pt x="57294" y="119512"/>
                  <a:pt x="58647" y="120000"/>
                  <a:pt x="60000" y="120000"/>
                </a:cubicBezTo>
                <a:cubicBezTo>
                  <a:pt x="61352" y="120000"/>
                  <a:pt x="62705" y="119707"/>
                  <a:pt x="63864" y="118926"/>
                </a:cubicBezTo>
                <a:lnTo>
                  <a:pt x="63864" y="118926"/>
                </a:lnTo>
                <a:lnTo>
                  <a:pt x="115652" y="91414"/>
                </a:lnTo>
                <a:lnTo>
                  <a:pt x="115652" y="91414"/>
                </a:lnTo>
                <a:cubicBezTo>
                  <a:pt x="118357" y="90048"/>
                  <a:pt x="120000" y="87219"/>
                  <a:pt x="120000" y="84195"/>
                </a:cubicBezTo>
                <a:cubicBezTo>
                  <a:pt x="120000" y="81170"/>
                  <a:pt x="118067" y="78439"/>
                  <a:pt x="115652" y="77073"/>
                </a:cubicBezTo>
                <a:lnTo>
                  <a:pt x="115652" y="77073"/>
                </a:lnTo>
                <a:lnTo>
                  <a:pt x="106086" y="72097"/>
                </a:lnTo>
                <a:lnTo>
                  <a:pt x="115652" y="67121"/>
                </a:lnTo>
                <a:lnTo>
                  <a:pt x="115652" y="67121"/>
                </a:lnTo>
                <a:cubicBezTo>
                  <a:pt x="118067" y="65756"/>
                  <a:pt x="120000" y="63317"/>
                  <a:pt x="120000" y="60000"/>
                </a:cubicBezTo>
                <a:close/>
                <a:moveTo>
                  <a:pt x="6859" y="37658"/>
                </a:moveTo>
                <a:lnTo>
                  <a:pt x="6859" y="37658"/>
                </a:lnTo>
                <a:cubicBezTo>
                  <a:pt x="5990" y="37170"/>
                  <a:pt x="5507" y="36292"/>
                  <a:pt x="5507" y="35219"/>
                </a:cubicBezTo>
                <a:cubicBezTo>
                  <a:pt x="5507" y="34146"/>
                  <a:pt x="5990" y="33268"/>
                  <a:pt x="6859" y="32780"/>
                </a:cubicBezTo>
                <a:lnTo>
                  <a:pt x="6859" y="32780"/>
                </a:lnTo>
                <a:lnTo>
                  <a:pt x="58647" y="5170"/>
                </a:lnTo>
                <a:lnTo>
                  <a:pt x="58647" y="5170"/>
                </a:lnTo>
                <a:cubicBezTo>
                  <a:pt x="58937" y="4975"/>
                  <a:pt x="59420" y="4975"/>
                  <a:pt x="60000" y="4975"/>
                </a:cubicBezTo>
                <a:cubicBezTo>
                  <a:pt x="60579" y="4975"/>
                  <a:pt x="60869" y="5170"/>
                  <a:pt x="61352" y="5170"/>
                </a:cubicBezTo>
                <a:lnTo>
                  <a:pt x="61352" y="5170"/>
                </a:lnTo>
                <a:lnTo>
                  <a:pt x="113140" y="32780"/>
                </a:lnTo>
                <a:lnTo>
                  <a:pt x="113140" y="32780"/>
                </a:lnTo>
                <a:cubicBezTo>
                  <a:pt x="114009" y="33268"/>
                  <a:pt x="114589" y="34146"/>
                  <a:pt x="114589" y="35219"/>
                </a:cubicBezTo>
                <a:cubicBezTo>
                  <a:pt x="114589" y="36292"/>
                  <a:pt x="114009" y="37170"/>
                  <a:pt x="113140" y="37658"/>
                </a:cubicBezTo>
                <a:lnTo>
                  <a:pt x="113140" y="37658"/>
                </a:lnTo>
                <a:lnTo>
                  <a:pt x="61352" y="65268"/>
                </a:lnTo>
                <a:lnTo>
                  <a:pt x="61352" y="65268"/>
                </a:lnTo>
                <a:cubicBezTo>
                  <a:pt x="61062" y="65463"/>
                  <a:pt x="60579" y="65463"/>
                  <a:pt x="60000" y="65463"/>
                </a:cubicBezTo>
                <a:cubicBezTo>
                  <a:pt x="59420" y="65463"/>
                  <a:pt x="59227" y="65268"/>
                  <a:pt x="58647" y="65268"/>
                </a:cubicBezTo>
                <a:lnTo>
                  <a:pt x="58647" y="65268"/>
                </a:lnTo>
                <a:lnTo>
                  <a:pt x="6859" y="37658"/>
                </a:lnTo>
                <a:close/>
                <a:moveTo>
                  <a:pt x="113140" y="82341"/>
                </a:moveTo>
                <a:lnTo>
                  <a:pt x="113140" y="82341"/>
                </a:lnTo>
                <a:cubicBezTo>
                  <a:pt x="114009" y="82829"/>
                  <a:pt x="114589" y="83707"/>
                  <a:pt x="114589" y="84780"/>
                </a:cubicBezTo>
                <a:cubicBezTo>
                  <a:pt x="114589" y="85853"/>
                  <a:pt x="114009" y="86731"/>
                  <a:pt x="113140" y="87219"/>
                </a:cubicBezTo>
                <a:lnTo>
                  <a:pt x="113140" y="87219"/>
                </a:lnTo>
                <a:lnTo>
                  <a:pt x="61352" y="114829"/>
                </a:lnTo>
                <a:lnTo>
                  <a:pt x="61352" y="114829"/>
                </a:lnTo>
                <a:cubicBezTo>
                  <a:pt x="61062" y="115024"/>
                  <a:pt x="60579" y="115024"/>
                  <a:pt x="60000" y="115024"/>
                </a:cubicBezTo>
                <a:cubicBezTo>
                  <a:pt x="59420" y="115024"/>
                  <a:pt x="59227" y="114829"/>
                  <a:pt x="58647" y="114829"/>
                </a:cubicBezTo>
                <a:lnTo>
                  <a:pt x="58647" y="114829"/>
                </a:lnTo>
                <a:lnTo>
                  <a:pt x="6859" y="87219"/>
                </a:lnTo>
                <a:lnTo>
                  <a:pt x="6859" y="87219"/>
                </a:lnTo>
                <a:cubicBezTo>
                  <a:pt x="5990" y="86731"/>
                  <a:pt x="5507" y="85853"/>
                  <a:pt x="5507" y="84780"/>
                </a:cubicBezTo>
                <a:cubicBezTo>
                  <a:pt x="5507" y="83707"/>
                  <a:pt x="5990" y="82829"/>
                  <a:pt x="6859" y="82341"/>
                </a:cubicBezTo>
                <a:lnTo>
                  <a:pt x="6859" y="82341"/>
                </a:lnTo>
                <a:lnTo>
                  <a:pt x="19613" y="75414"/>
                </a:lnTo>
                <a:lnTo>
                  <a:pt x="55942" y="94731"/>
                </a:lnTo>
                <a:lnTo>
                  <a:pt x="55942" y="94731"/>
                </a:lnTo>
                <a:cubicBezTo>
                  <a:pt x="57004" y="95219"/>
                  <a:pt x="58357" y="95804"/>
                  <a:pt x="59710" y="95804"/>
                </a:cubicBezTo>
                <a:cubicBezTo>
                  <a:pt x="61062" y="95804"/>
                  <a:pt x="62512" y="95512"/>
                  <a:pt x="63574" y="94731"/>
                </a:cubicBezTo>
                <a:lnTo>
                  <a:pt x="63574" y="94731"/>
                </a:lnTo>
                <a:lnTo>
                  <a:pt x="99806" y="75414"/>
                </a:lnTo>
                <a:lnTo>
                  <a:pt x="113140" y="82341"/>
                </a:lnTo>
                <a:close/>
                <a:moveTo>
                  <a:pt x="113140" y="62439"/>
                </a:moveTo>
                <a:lnTo>
                  <a:pt x="113140" y="62439"/>
                </a:lnTo>
                <a:lnTo>
                  <a:pt x="61352" y="90048"/>
                </a:lnTo>
                <a:lnTo>
                  <a:pt x="61352" y="90048"/>
                </a:lnTo>
                <a:cubicBezTo>
                  <a:pt x="61062" y="90243"/>
                  <a:pt x="60579" y="90243"/>
                  <a:pt x="60000" y="90243"/>
                </a:cubicBezTo>
                <a:cubicBezTo>
                  <a:pt x="59420" y="90243"/>
                  <a:pt x="59227" y="90048"/>
                  <a:pt x="58647" y="90048"/>
                </a:cubicBezTo>
                <a:lnTo>
                  <a:pt x="58647" y="90048"/>
                </a:lnTo>
                <a:lnTo>
                  <a:pt x="6859" y="62439"/>
                </a:lnTo>
                <a:lnTo>
                  <a:pt x="6859" y="62439"/>
                </a:lnTo>
                <a:cubicBezTo>
                  <a:pt x="5990" y="61951"/>
                  <a:pt x="5507" y="61073"/>
                  <a:pt x="5507" y="60000"/>
                </a:cubicBezTo>
                <a:cubicBezTo>
                  <a:pt x="5507" y="58926"/>
                  <a:pt x="5990" y="58048"/>
                  <a:pt x="6859" y="57560"/>
                </a:cubicBezTo>
                <a:lnTo>
                  <a:pt x="6859" y="57560"/>
                </a:lnTo>
                <a:lnTo>
                  <a:pt x="19613" y="50634"/>
                </a:lnTo>
                <a:lnTo>
                  <a:pt x="55942" y="69951"/>
                </a:lnTo>
                <a:lnTo>
                  <a:pt x="55942" y="69951"/>
                </a:lnTo>
                <a:cubicBezTo>
                  <a:pt x="57004" y="70439"/>
                  <a:pt x="58357" y="71024"/>
                  <a:pt x="59710" y="71024"/>
                </a:cubicBezTo>
                <a:cubicBezTo>
                  <a:pt x="61062" y="71024"/>
                  <a:pt x="62512" y="70731"/>
                  <a:pt x="63574" y="69951"/>
                </a:cubicBezTo>
                <a:lnTo>
                  <a:pt x="63574" y="69951"/>
                </a:lnTo>
                <a:lnTo>
                  <a:pt x="99806" y="50634"/>
                </a:lnTo>
                <a:lnTo>
                  <a:pt x="112657" y="57560"/>
                </a:lnTo>
                <a:lnTo>
                  <a:pt x="112657" y="57560"/>
                </a:lnTo>
                <a:cubicBezTo>
                  <a:pt x="113429" y="58048"/>
                  <a:pt x="114009" y="58926"/>
                  <a:pt x="114009" y="60000"/>
                </a:cubicBezTo>
                <a:cubicBezTo>
                  <a:pt x="114589" y="61073"/>
                  <a:pt x="114009" y="61951"/>
                  <a:pt x="113140" y="624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Shape 210"/>
          <p:cNvGrpSpPr/>
          <p:nvPr/>
        </p:nvGrpSpPr>
        <p:grpSpPr>
          <a:xfrm>
            <a:off x="2010850" y="2082000"/>
            <a:ext cx="548700" cy="548700"/>
            <a:chOff x="2544250" y="2576075"/>
            <a:chExt cx="548700" cy="548700"/>
          </a:xfrm>
        </p:grpSpPr>
        <p:sp>
          <p:nvSpPr>
            <p:cNvPr id="211" name="Shape 211"/>
            <p:cNvSpPr/>
            <p:nvPr/>
          </p:nvSpPr>
          <p:spPr>
            <a:xfrm>
              <a:off x="2544250" y="2576075"/>
              <a:ext cx="548700" cy="5487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648050" y="2684225"/>
              <a:ext cx="341100" cy="33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843" y="23980"/>
                  </a:moveTo>
                  <a:lnTo>
                    <a:pt x="111665" y="26204"/>
                  </a:lnTo>
                  <a:lnTo>
                    <a:pt x="111665" y="26204"/>
                  </a:lnTo>
                  <a:lnTo>
                    <a:pt x="98310" y="39838"/>
                  </a:lnTo>
                  <a:lnTo>
                    <a:pt x="98310" y="39838"/>
                  </a:lnTo>
                  <a:cubicBezTo>
                    <a:pt x="95943" y="42256"/>
                    <a:pt x="92722" y="43900"/>
                    <a:pt x="88934" y="43900"/>
                  </a:cubicBezTo>
                  <a:cubicBezTo>
                    <a:pt x="81452" y="43900"/>
                    <a:pt x="75580" y="37904"/>
                    <a:pt x="75580" y="30265"/>
                  </a:cubicBezTo>
                  <a:cubicBezTo>
                    <a:pt x="75580" y="26398"/>
                    <a:pt x="77190" y="23207"/>
                    <a:pt x="79652" y="20692"/>
                  </a:cubicBezTo>
                  <a:lnTo>
                    <a:pt x="75864" y="16921"/>
                  </a:lnTo>
                  <a:cubicBezTo>
                    <a:pt x="72359" y="20402"/>
                    <a:pt x="70276" y="25044"/>
                    <a:pt x="70276" y="30265"/>
                  </a:cubicBezTo>
                  <a:cubicBezTo>
                    <a:pt x="70276" y="40902"/>
                    <a:pt x="78516" y="49315"/>
                    <a:pt x="88934" y="49315"/>
                  </a:cubicBezTo>
                  <a:cubicBezTo>
                    <a:pt x="94048" y="49315"/>
                    <a:pt x="98879" y="47187"/>
                    <a:pt x="102099" y="43609"/>
                  </a:cubicBezTo>
                  <a:lnTo>
                    <a:pt x="102099" y="43609"/>
                  </a:lnTo>
                  <a:lnTo>
                    <a:pt x="111949" y="33553"/>
                  </a:lnTo>
                  <a:cubicBezTo>
                    <a:pt x="114127" y="41192"/>
                    <a:pt x="112991" y="48251"/>
                    <a:pt x="108445" y="52892"/>
                  </a:cubicBezTo>
                  <a:lnTo>
                    <a:pt x="94048" y="67880"/>
                  </a:lnTo>
                  <a:cubicBezTo>
                    <a:pt x="92154" y="69814"/>
                    <a:pt x="89502" y="71168"/>
                    <a:pt x="86566" y="71168"/>
                  </a:cubicBezTo>
                  <a:cubicBezTo>
                    <a:pt x="86566" y="71168"/>
                    <a:pt x="77474" y="70684"/>
                    <a:pt x="68382" y="64593"/>
                  </a:cubicBezTo>
                  <a:lnTo>
                    <a:pt x="68382" y="64593"/>
                  </a:lnTo>
                  <a:cubicBezTo>
                    <a:pt x="67813" y="64399"/>
                    <a:pt x="67624" y="64109"/>
                    <a:pt x="67056" y="64109"/>
                  </a:cubicBezTo>
                  <a:cubicBezTo>
                    <a:pt x="66203" y="64109"/>
                    <a:pt x="65445" y="64593"/>
                    <a:pt x="64877" y="65173"/>
                  </a:cubicBezTo>
                  <a:lnTo>
                    <a:pt x="64877" y="65173"/>
                  </a:lnTo>
                  <a:lnTo>
                    <a:pt x="24056" y="111297"/>
                  </a:lnTo>
                  <a:cubicBezTo>
                    <a:pt x="22162" y="113231"/>
                    <a:pt x="19510" y="114585"/>
                    <a:pt x="16574" y="114585"/>
                  </a:cubicBezTo>
                  <a:cubicBezTo>
                    <a:pt x="10607" y="114585"/>
                    <a:pt x="5872" y="109653"/>
                    <a:pt x="5872" y="103658"/>
                  </a:cubicBezTo>
                  <a:cubicBezTo>
                    <a:pt x="5872" y="100660"/>
                    <a:pt x="6913" y="97953"/>
                    <a:pt x="9092" y="96019"/>
                  </a:cubicBezTo>
                  <a:lnTo>
                    <a:pt x="53985" y="54826"/>
                  </a:lnTo>
                  <a:lnTo>
                    <a:pt x="53985" y="54826"/>
                  </a:lnTo>
                  <a:cubicBezTo>
                    <a:pt x="54743" y="54246"/>
                    <a:pt x="55027" y="53473"/>
                    <a:pt x="55027" y="52602"/>
                  </a:cubicBezTo>
                  <a:cubicBezTo>
                    <a:pt x="55027" y="52119"/>
                    <a:pt x="54743" y="51539"/>
                    <a:pt x="54459" y="50958"/>
                  </a:cubicBezTo>
                  <a:lnTo>
                    <a:pt x="54459" y="50958"/>
                  </a:lnTo>
                  <a:cubicBezTo>
                    <a:pt x="46692" y="40612"/>
                    <a:pt x="46503" y="32683"/>
                    <a:pt x="53133" y="25334"/>
                  </a:cubicBezTo>
                  <a:lnTo>
                    <a:pt x="67340" y="10346"/>
                  </a:lnTo>
                  <a:cubicBezTo>
                    <a:pt x="71033" y="6478"/>
                    <a:pt x="75580" y="5705"/>
                    <a:pt x="79084" y="5705"/>
                  </a:cubicBezTo>
                  <a:lnTo>
                    <a:pt x="79084" y="5705"/>
                  </a:lnTo>
                  <a:cubicBezTo>
                    <a:pt x="81262" y="5705"/>
                    <a:pt x="83062" y="5995"/>
                    <a:pt x="85240" y="6478"/>
                  </a:cubicBezTo>
                  <a:lnTo>
                    <a:pt x="75295" y="16631"/>
                  </a:lnTo>
                  <a:lnTo>
                    <a:pt x="79084" y="20402"/>
                  </a:lnTo>
                  <a:lnTo>
                    <a:pt x="92438" y="6768"/>
                  </a:lnTo>
                  <a:lnTo>
                    <a:pt x="92438" y="6768"/>
                  </a:lnTo>
                  <a:lnTo>
                    <a:pt x="94806" y="4351"/>
                  </a:lnTo>
                  <a:cubicBezTo>
                    <a:pt x="89786" y="1643"/>
                    <a:pt x="84198" y="0"/>
                    <a:pt x="79084" y="0"/>
                  </a:cubicBezTo>
                  <a:lnTo>
                    <a:pt x="79084" y="0"/>
                  </a:lnTo>
                  <a:cubicBezTo>
                    <a:pt x="73212" y="0"/>
                    <a:pt x="67624" y="1837"/>
                    <a:pt x="63551" y="6285"/>
                  </a:cubicBezTo>
                  <a:lnTo>
                    <a:pt x="49155" y="21273"/>
                  </a:lnTo>
                  <a:cubicBezTo>
                    <a:pt x="39779" y="31619"/>
                    <a:pt x="42146" y="42256"/>
                    <a:pt x="48587" y="51829"/>
                  </a:cubicBezTo>
                  <a:lnTo>
                    <a:pt x="4735" y="92248"/>
                  </a:lnTo>
                  <a:cubicBezTo>
                    <a:pt x="1799" y="95245"/>
                    <a:pt x="0" y="99307"/>
                    <a:pt x="0" y="103658"/>
                  </a:cubicBezTo>
                  <a:cubicBezTo>
                    <a:pt x="0" y="112651"/>
                    <a:pt x="7198" y="120000"/>
                    <a:pt x="16006" y="120000"/>
                  </a:cubicBezTo>
                  <a:cubicBezTo>
                    <a:pt x="20552" y="120000"/>
                    <a:pt x="24530" y="118162"/>
                    <a:pt x="27182" y="115165"/>
                  </a:cubicBezTo>
                  <a:lnTo>
                    <a:pt x="67056" y="70104"/>
                  </a:lnTo>
                  <a:cubicBezTo>
                    <a:pt x="76148" y="75326"/>
                    <a:pt x="84672" y="76099"/>
                    <a:pt x="85998" y="76099"/>
                  </a:cubicBezTo>
                  <a:cubicBezTo>
                    <a:pt x="90071" y="76099"/>
                    <a:pt x="94048" y="74456"/>
                    <a:pt x="97269" y="71458"/>
                  </a:cubicBezTo>
                  <a:lnTo>
                    <a:pt x="111665" y="56470"/>
                  </a:lnTo>
                  <a:cubicBezTo>
                    <a:pt x="119715" y="49121"/>
                    <a:pt x="120000" y="35970"/>
                    <a:pt x="113843" y="23980"/>
                  </a:cubicBezTo>
                  <a:close/>
                  <a:moveTo>
                    <a:pt x="14680" y="102014"/>
                  </a:moveTo>
                  <a:cubicBezTo>
                    <a:pt x="14112" y="102594"/>
                    <a:pt x="13827" y="103078"/>
                    <a:pt x="13827" y="103948"/>
                  </a:cubicBezTo>
                  <a:cubicBezTo>
                    <a:pt x="13827" y="105592"/>
                    <a:pt x="14964" y="106655"/>
                    <a:pt x="16574" y="106655"/>
                  </a:cubicBezTo>
                  <a:cubicBezTo>
                    <a:pt x="18089" y="106655"/>
                    <a:pt x="19226" y="105592"/>
                    <a:pt x="19226" y="103948"/>
                  </a:cubicBezTo>
                  <a:cubicBezTo>
                    <a:pt x="19226" y="102304"/>
                    <a:pt x="18089" y="101240"/>
                    <a:pt x="16574" y="101240"/>
                  </a:cubicBezTo>
                  <a:cubicBezTo>
                    <a:pt x="15722" y="101240"/>
                    <a:pt x="15153" y="101434"/>
                    <a:pt x="14680" y="1020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Shape 213"/>
          <p:cNvSpPr/>
          <p:nvPr/>
        </p:nvSpPr>
        <p:spPr>
          <a:xfrm>
            <a:off x="3535650" y="3019636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639448" y="3123450"/>
            <a:ext cx="341100" cy="34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951" y="47903"/>
                </a:moveTo>
                <a:lnTo>
                  <a:pt x="110168" y="46554"/>
                </a:lnTo>
                <a:cubicBezTo>
                  <a:pt x="109108" y="42216"/>
                  <a:pt x="107180" y="37879"/>
                  <a:pt x="105060" y="34024"/>
                </a:cubicBezTo>
                <a:lnTo>
                  <a:pt x="108048" y="28915"/>
                </a:lnTo>
                <a:cubicBezTo>
                  <a:pt x="108819" y="26987"/>
                  <a:pt x="109686" y="24771"/>
                  <a:pt x="108048" y="23132"/>
                </a:cubicBezTo>
                <a:lnTo>
                  <a:pt x="96867" y="12048"/>
                </a:lnTo>
                <a:cubicBezTo>
                  <a:pt x="96096" y="11180"/>
                  <a:pt x="95228" y="10891"/>
                  <a:pt x="94457" y="10891"/>
                </a:cubicBezTo>
                <a:cubicBezTo>
                  <a:pt x="93301" y="10891"/>
                  <a:pt x="92240" y="11469"/>
                  <a:pt x="91180" y="12048"/>
                </a:cubicBezTo>
                <a:lnTo>
                  <a:pt x="85975" y="15036"/>
                </a:lnTo>
                <a:cubicBezTo>
                  <a:pt x="82216" y="12819"/>
                  <a:pt x="77879" y="10891"/>
                  <a:pt x="73445" y="9831"/>
                </a:cubicBezTo>
                <a:lnTo>
                  <a:pt x="72096" y="4144"/>
                </a:lnTo>
                <a:cubicBezTo>
                  <a:pt x="71614" y="2216"/>
                  <a:pt x="70265" y="0"/>
                  <a:pt x="68048" y="0"/>
                </a:cubicBezTo>
                <a:lnTo>
                  <a:pt x="51951" y="0"/>
                </a:lnTo>
                <a:cubicBezTo>
                  <a:pt x="49831" y="0"/>
                  <a:pt x="48481" y="1927"/>
                  <a:pt x="47903" y="4144"/>
                </a:cubicBezTo>
                <a:lnTo>
                  <a:pt x="46554" y="9831"/>
                </a:lnTo>
                <a:cubicBezTo>
                  <a:pt x="42216" y="10891"/>
                  <a:pt x="37879" y="12819"/>
                  <a:pt x="34024" y="15036"/>
                </a:cubicBezTo>
                <a:lnTo>
                  <a:pt x="28915" y="12048"/>
                </a:lnTo>
                <a:cubicBezTo>
                  <a:pt x="28048" y="11469"/>
                  <a:pt x="26698" y="10891"/>
                  <a:pt x="25638" y="10891"/>
                </a:cubicBezTo>
                <a:cubicBezTo>
                  <a:pt x="24771" y="10891"/>
                  <a:pt x="24000" y="11180"/>
                  <a:pt x="23132" y="12048"/>
                </a:cubicBezTo>
                <a:lnTo>
                  <a:pt x="12048" y="23132"/>
                </a:lnTo>
                <a:cubicBezTo>
                  <a:pt x="10409" y="24771"/>
                  <a:pt x="11180" y="26987"/>
                  <a:pt x="12048" y="28915"/>
                </a:cubicBezTo>
                <a:lnTo>
                  <a:pt x="15036" y="34024"/>
                </a:lnTo>
                <a:cubicBezTo>
                  <a:pt x="12819" y="37879"/>
                  <a:pt x="10891" y="42216"/>
                  <a:pt x="9831" y="46554"/>
                </a:cubicBezTo>
                <a:lnTo>
                  <a:pt x="4144" y="47903"/>
                </a:lnTo>
                <a:cubicBezTo>
                  <a:pt x="2216" y="48481"/>
                  <a:pt x="0" y="49831"/>
                  <a:pt x="0" y="51951"/>
                </a:cubicBezTo>
                <a:lnTo>
                  <a:pt x="0" y="68048"/>
                </a:lnTo>
                <a:cubicBezTo>
                  <a:pt x="0" y="70265"/>
                  <a:pt x="1927" y="71325"/>
                  <a:pt x="4144" y="72096"/>
                </a:cubicBezTo>
                <a:lnTo>
                  <a:pt x="9831" y="73445"/>
                </a:lnTo>
                <a:cubicBezTo>
                  <a:pt x="10891" y="77879"/>
                  <a:pt x="12819" y="82216"/>
                  <a:pt x="15036" y="85975"/>
                </a:cubicBezTo>
                <a:lnTo>
                  <a:pt x="12048" y="91180"/>
                </a:lnTo>
                <a:cubicBezTo>
                  <a:pt x="10891" y="92819"/>
                  <a:pt x="10409" y="95228"/>
                  <a:pt x="12048" y="96867"/>
                </a:cubicBezTo>
                <a:lnTo>
                  <a:pt x="23132" y="108048"/>
                </a:lnTo>
                <a:cubicBezTo>
                  <a:pt x="24000" y="108819"/>
                  <a:pt x="24771" y="108819"/>
                  <a:pt x="25638" y="108819"/>
                </a:cubicBezTo>
                <a:cubicBezTo>
                  <a:pt x="26698" y="108819"/>
                  <a:pt x="27759" y="108337"/>
                  <a:pt x="28915" y="108048"/>
                </a:cubicBezTo>
                <a:lnTo>
                  <a:pt x="34024" y="105060"/>
                </a:lnTo>
                <a:cubicBezTo>
                  <a:pt x="37879" y="107180"/>
                  <a:pt x="42216" y="109108"/>
                  <a:pt x="46554" y="110168"/>
                </a:cubicBezTo>
                <a:lnTo>
                  <a:pt x="47903" y="115951"/>
                </a:lnTo>
                <a:cubicBezTo>
                  <a:pt x="48481" y="117783"/>
                  <a:pt x="49831" y="120000"/>
                  <a:pt x="51951" y="120000"/>
                </a:cubicBezTo>
                <a:lnTo>
                  <a:pt x="68048" y="120000"/>
                </a:lnTo>
                <a:cubicBezTo>
                  <a:pt x="70265" y="120000"/>
                  <a:pt x="71325" y="118072"/>
                  <a:pt x="72096" y="115951"/>
                </a:cubicBezTo>
                <a:lnTo>
                  <a:pt x="73445" y="110168"/>
                </a:lnTo>
                <a:cubicBezTo>
                  <a:pt x="77879" y="109108"/>
                  <a:pt x="82216" y="107180"/>
                  <a:pt x="85975" y="105060"/>
                </a:cubicBezTo>
                <a:lnTo>
                  <a:pt x="91180" y="108048"/>
                </a:lnTo>
                <a:cubicBezTo>
                  <a:pt x="92240" y="108626"/>
                  <a:pt x="93301" y="108819"/>
                  <a:pt x="94457" y="108819"/>
                </a:cubicBezTo>
                <a:cubicBezTo>
                  <a:pt x="95228" y="108819"/>
                  <a:pt x="96096" y="108626"/>
                  <a:pt x="96867" y="108048"/>
                </a:cubicBezTo>
                <a:lnTo>
                  <a:pt x="108048" y="96867"/>
                </a:lnTo>
                <a:cubicBezTo>
                  <a:pt x="109686" y="95228"/>
                  <a:pt x="109108" y="93108"/>
                  <a:pt x="108048" y="91180"/>
                </a:cubicBezTo>
                <a:lnTo>
                  <a:pt x="105060" y="85975"/>
                </a:lnTo>
                <a:cubicBezTo>
                  <a:pt x="107180" y="82216"/>
                  <a:pt x="109108" y="77879"/>
                  <a:pt x="110168" y="73445"/>
                </a:cubicBezTo>
                <a:lnTo>
                  <a:pt x="115951" y="72096"/>
                </a:lnTo>
                <a:cubicBezTo>
                  <a:pt x="117783" y="71614"/>
                  <a:pt x="120000" y="70265"/>
                  <a:pt x="120000" y="68048"/>
                </a:cubicBezTo>
                <a:lnTo>
                  <a:pt x="120000" y="51951"/>
                </a:lnTo>
                <a:cubicBezTo>
                  <a:pt x="120000" y="49831"/>
                  <a:pt x="118072" y="48481"/>
                  <a:pt x="115951" y="47903"/>
                </a:cubicBezTo>
                <a:close/>
                <a:moveTo>
                  <a:pt x="114602" y="66698"/>
                </a:moveTo>
                <a:lnTo>
                  <a:pt x="114602" y="66698"/>
                </a:lnTo>
                <a:lnTo>
                  <a:pt x="108819" y="68048"/>
                </a:lnTo>
                <a:cubicBezTo>
                  <a:pt x="106987" y="68626"/>
                  <a:pt x="105349" y="69975"/>
                  <a:pt x="105060" y="71903"/>
                </a:cubicBezTo>
                <a:cubicBezTo>
                  <a:pt x="103903" y="75662"/>
                  <a:pt x="102361" y="79518"/>
                  <a:pt x="100433" y="82987"/>
                </a:cubicBezTo>
                <a:cubicBezTo>
                  <a:pt x="99373" y="84626"/>
                  <a:pt x="99373" y="86843"/>
                  <a:pt x="100433" y="88481"/>
                </a:cubicBezTo>
                <a:lnTo>
                  <a:pt x="103421" y="93301"/>
                </a:lnTo>
                <a:lnTo>
                  <a:pt x="93879" y="102843"/>
                </a:lnTo>
                <a:lnTo>
                  <a:pt x="93879" y="102843"/>
                </a:lnTo>
                <a:lnTo>
                  <a:pt x="88963" y="99855"/>
                </a:lnTo>
                <a:cubicBezTo>
                  <a:pt x="88192" y="99373"/>
                  <a:pt x="87132" y="99084"/>
                  <a:pt x="86265" y="99084"/>
                </a:cubicBezTo>
                <a:cubicBezTo>
                  <a:pt x="85493" y="99084"/>
                  <a:pt x="84337" y="99373"/>
                  <a:pt x="83566" y="99855"/>
                </a:cubicBezTo>
                <a:cubicBezTo>
                  <a:pt x="80000" y="101783"/>
                  <a:pt x="76240" y="103421"/>
                  <a:pt x="72385" y="104481"/>
                </a:cubicBezTo>
                <a:cubicBezTo>
                  <a:pt x="70457" y="105060"/>
                  <a:pt x="69108" y="106409"/>
                  <a:pt x="68626" y="108337"/>
                </a:cubicBezTo>
                <a:lnTo>
                  <a:pt x="67180" y="114024"/>
                </a:lnTo>
                <a:lnTo>
                  <a:pt x="67180" y="114024"/>
                </a:lnTo>
                <a:lnTo>
                  <a:pt x="53879" y="114024"/>
                </a:lnTo>
                <a:lnTo>
                  <a:pt x="52530" y="108337"/>
                </a:lnTo>
                <a:cubicBezTo>
                  <a:pt x="51951" y="106409"/>
                  <a:pt x="50602" y="104771"/>
                  <a:pt x="48771" y="104481"/>
                </a:cubicBezTo>
                <a:cubicBezTo>
                  <a:pt x="44915" y="103421"/>
                  <a:pt x="41156" y="101783"/>
                  <a:pt x="37590" y="99855"/>
                </a:cubicBezTo>
                <a:cubicBezTo>
                  <a:pt x="36722" y="99373"/>
                  <a:pt x="35662" y="99084"/>
                  <a:pt x="34891" y="99084"/>
                </a:cubicBezTo>
                <a:cubicBezTo>
                  <a:pt x="33734" y="99084"/>
                  <a:pt x="32963" y="99373"/>
                  <a:pt x="32096" y="99855"/>
                </a:cubicBezTo>
                <a:lnTo>
                  <a:pt x="27277" y="102843"/>
                </a:lnTo>
                <a:lnTo>
                  <a:pt x="27277" y="102843"/>
                </a:lnTo>
                <a:lnTo>
                  <a:pt x="17734" y="93301"/>
                </a:lnTo>
                <a:lnTo>
                  <a:pt x="20722" y="88481"/>
                </a:lnTo>
                <a:cubicBezTo>
                  <a:pt x="21783" y="86843"/>
                  <a:pt x="21783" y="84626"/>
                  <a:pt x="20722" y="82987"/>
                </a:cubicBezTo>
                <a:cubicBezTo>
                  <a:pt x="18506" y="79518"/>
                  <a:pt x="17156" y="75662"/>
                  <a:pt x="16096" y="71903"/>
                </a:cubicBezTo>
                <a:cubicBezTo>
                  <a:pt x="15518" y="69975"/>
                  <a:pt x="14168" y="68626"/>
                  <a:pt x="12240" y="68048"/>
                </a:cubicBezTo>
                <a:lnTo>
                  <a:pt x="6843" y="66698"/>
                </a:lnTo>
                <a:lnTo>
                  <a:pt x="6843" y="66698"/>
                </a:lnTo>
                <a:lnTo>
                  <a:pt x="6843" y="53397"/>
                </a:lnTo>
                <a:lnTo>
                  <a:pt x="12530" y="51951"/>
                </a:lnTo>
                <a:cubicBezTo>
                  <a:pt x="14457" y="51469"/>
                  <a:pt x="16096" y="50120"/>
                  <a:pt x="16385" y="48192"/>
                </a:cubicBezTo>
                <a:cubicBezTo>
                  <a:pt x="17445" y="44337"/>
                  <a:pt x="19084" y="40578"/>
                  <a:pt x="21012" y="37012"/>
                </a:cubicBezTo>
                <a:cubicBezTo>
                  <a:pt x="22072" y="35373"/>
                  <a:pt x="22072" y="33253"/>
                  <a:pt x="21012" y="31614"/>
                </a:cubicBezTo>
                <a:lnTo>
                  <a:pt x="18024" y="26698"/>
                </a:lnTo>
                <a:lnTo>
                  <a:pt x="18024" y="26698"/>
                </a:lnTo>
                <a:lnTo>
                  <a:pt x="27469" y="17156"/>
                </a:lnTo>
                <a:lnTo>
                  <a:pt x="32385" y="20144"/>
                </a:lnTo>
                <a:cubicBezTo>
                  <a:pt x="33253" y="20722"/>
                  <a:pt x="34313" y="21012"/>
                  <a:pt x="35084" y="21012"/>
                </a:cubicBezTo>
                <a:cubicBezTo>
                  <a:pt x="35951" y="21012"/>
                  <a:pt x="37012" y="20722"/>
                  <a:pt x="37879" y="20144"/>
                </a:cubicBezTo>
                <a:cubicBezTo>
                  <a:pt x="41349" y="18313"/>
                  <a:pt x="45204" y="16674"/>
                  <a:pt x="48963" y="15518"/>
                </a:cubicBezTo>
                <a:cubicBezTo>
                  <a:pt x="50891" y="15036"/>
                  <a:pt x="52240" y="13686"/>
                  <a:pt x="52819" y="11759"/>
                </a:cubicBezTo>
                <a:lnTo>
                  <a:pt x="54168" y="6072"/>
                </a:lnTo>
                <a:lnTo>
                  <a:pt x="67469" y="6072"/>
                </a:lnTo>
                <a:lnTo>
                  <a:pt x="67469" y="6072"/>
                </a:lnTo>
                <a:lnTo>
                  <a:pt x="68819" y="11759"/>
                </a:lnTo>
                <a:cubicBezTo>
                  <a:pt x="69397" y="13686"/>
                  <a:pt x="70746" y="15228"/>
                  <a:pt x="72674" y="15518"/>
                </a:cubicBezTo>
                <a:cubicBezTo>
                  <a:pt x="76433" y="16674"/>
                  <a:pt x="80289" y="18313"/>
                  <a:pt x="83855" y="20144"/>
                </a:cubicBezTo>
                <a:cubicBezTo>
                  <a:pt x="84626" y="20722"/>
                  <a:pt x="85686" y="21012"/>
                  <a:pt x="86554" y="21012"/>
                </a:cubicBezTo>
                <a:cubicBezTo>
                  <a:pt x="87614" y="21012"/>
                  <a:pt x="88481" y="20722"/>
                  <a:pt x="89253" y="20144"/>
                </a:cubicBezTo>
                <a:lnTo>
                  <a:pt x="94168" y="17156"/>
                </a:lnTo>
                <a:lnTo>
                  <a:pt x="103710" y="26698"/>
                </a:lnTo>
                <a:lnTo>
                  <a:pt x="103710" y="26698"/>
                </a:lnTo>
                <a:lnTo>
                  <a:pt x="100722" y="31614"/>
                </a:lnTo>
                <a:cubicBezTo>
                  <a:pt x="99566" y="33253"/>
                  <a:pt x="99566" y="35373"/>
                  <a:pt x="100722" y="37012"/>
                </a:cubicBezTo>
                <a:cubicBezTo>
                  <a:pt x="102554" y="40578"/>
                  <a:pt x="104192" y="44337"/>
                  <a:pt x="105349" y="48192"/>
                </a:cubicBezTo>
                <a:cubicBezTo>
                  <a:pt x="105831" y="50120"/>
                  <a:pt x="107180" y="51469"/>
                  <a:pt x="109108" y="51951"/>
                </a:cubicBezTo>
                <a:lnTo>
                  <a:pt x="114795" y="53397"/>
                </a:lnTo>
                <a:lnTo>
                  <a:pt x="114795" y="66698"/>
                </a:lnTo>
                <a:lnTo>
                  <a:pt x="114602" y="66698"/>
                </a:lnTo>
                <a:close/>
                <a:moveTo>
                  <a:pt x="60144" y="32674"/>
                </a:moveTo>
                <a:cubicBezTo>
                  <a:pt x="45204" y="32674"/>
                  <a:pt x="32963" y="44915"/>
                  <a:pt x="32963" y="59855"/>
                </a:cubicBezTo>
                <a:cubicBezTo>
                  <a:pt x="32963" y="74891"/>
                  <a:pt x="45204" y="87132"/>
                  <a:pt x="60144" y="87132"/>
                </a:cubicBezTo>
                <a:cubicBezTo>
                  <a:pt x="75084" y="87132"/>
                  <a:pt x="87325" y="74891"/>
                  <a:pt x="87325" y="59855"/>
                </a:cubicBezTo>
                <a:cubicBezTo>
                  <a:pt x="87325" y="44915"/>
                  <a:pt x="75084" y="32674"/>
                  <a:pt x="60144" y="32674"/>
                </a:cubicBezTo>
                <a:close/>
                <a:moveTo>
                  <a:pt x="60144" y="81638"/>
                </a:moveTo>
                <a:cubicBezTo>
                  <a:pt x="48192" y="81638"/>
                  <a:pt x="38361" y="71903"/>
                  <a:pt x="38361" y="59855"/>
                </a:cubicBezTo>
                <a:cubicBezTo>
                  <a:pt x="38361" y="47903"/>
                  <a:pt x="48192" y="38168"/>
                  <a:pt x="60144" y="38168"/>
                </a:cubicBezTo>
                <a:cubicBezTo>
                  <a:pt x="72096" y="38168"/>
                  <a:pt x="81927" y="47903"/>
                  <a:pt x="81927" y="59855"/>
                </a:cubicBezTo>
                <a:cubicBezTo>
                  <a:pt x="81927" y="71903"/>
                  <a:pt x="72096" y="81638"/>
                  <a:pt x="60144" y="816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Shape 215" descr="... Ok, Perfect, Check, D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49" y="3339646"/>
            <a:ext cx="548699" cy="50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loader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125" y="32406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... Ok, Perfect, Check, Do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49" y="2196646"/>
            <a:ext cx="548699" cy="5084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0" y="4609525"/>
            <a:ext cx="7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894150" y="4786925"/>
            <a:ext cx="2076000" cy="2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507</Words>
  <Application>Microsoft Office PowerPoint</Application>
  <PresentationFormat>On-screen Show (16:9)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</vt:lpstr>
      <vt:lpstr>Karla</vt:lpstr>
      <vt:lpstr>Wingdings</vt:lpstr>
      <vt:lpstr>Arial</vt:lpstr>
      <vt:lpstr>Open Sans</vt:lpstr>
      <vt:lpstr>Dosis</vt:lpstr>
      <vt:lpstr>Calibri</vt:lpstr>
      <vt:lpstr>simple-light-2</vt:lpstr>
      <vt:lpstr>Arvirargus template</vt:lpstr>
      <vt:lpstr>ANOMALY DETECTION IN VIDEO FEEDS</vt:lpstr>
      <vt:lpstr>What are we doing?</vt:lpstr>
      <vt:lpstr>Motivation</vt:lpstr>
      <vt:lpstr>General Approach</vt:lpstr>
      <vt:lpstr>Performance of existing methods</vt:lpstr>
      <vt:lpstr>Methodology</vt:lpstr>
      <vt:lpstr>Methodology</vt:lpstr>
      <vt:lpstr>Dataset</vt:lpstr>
      <vt:lpstr>Project Timeline</vt:lpstr>
      <vt:lpstr>Thank You!!</vt:lpstr>
      <vt:lpstr>Performance of existing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Ashish Sharma</dc:creator>
  <cp:lastModifiedBy>Ashish Sharma</cp:lastModifiedBy>
  <cp:revision>35</cp:revision>
  <dcterms:modified xsi:type="dcterms:W3CDTF">2016-09-07T11:32:08Z</dcterms:modified>
</cp:coreProperties>
</file>