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82" r:id="rId14"/>
    <p:sldId id="283" r:id="rId15"/>
    <p:sldId id="284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292" r:id="rId32"/>
    <p:sldId id="293" r:id="rId33"/>
    <p:sldId id="294" r:id="rId34"/>
    <p:sldId id="295" r:id="rId35"/>
    <p:sldId id="317" r:id="rId36"/>
    <p:sldId id="318" r:id="rId37"/>
    <p:sldId id="319" r:id="rId38"/>
    <p:sldId id="320" r:id="rId39"/>
    <p:sldId id="291" r:id="rId40"/>
    <p:sldId id="285" r:id="rId41"/>
    <p:sldId id="286" r:id="rId42"/>
    <p:sldId id="287" r:id="rId43"/>
    <p:sldId id="288" r:id="rId44"/>
    <p:sldId id="289" r:id="rId45"/>
    <p:sldId id="290" r:id="rId46"/>
    <p:sldId id="322" r:id="rId47"/>
    <p:sldId id="323" r:id="rId48"/>
    <p:sldId id="324" r:id="rId49"/>
    <p:sldId id="325" r:id="rId50"/>
    <p:sldId id="326" r:id="rId51"/>
    <p:sldId id="327" r:id="rId52"/>
    <p:sldId id="281" r:id="rId53"/>
    <p:sldId id="270" r:id="rId54"/>
    <p:sldId id="271" r:id="rId55"/>
    <p:sldId id="272" r:id="rId56"/>
    <p:sldId id="273" r:id="rId57"/>
    <p:sldId id="274" r:id="rId58"/>
    <p:sldId id="275" r:id="rId59"/>
    <p:sldId id="276" r:id="rId60"/>
    <p:sldId id="277" r:id="rId61"/>
    <p:sldId id="278" r:id="rId62"/>
    <p:sldId id="279" r:id="rId63"/>
    <p:sldId id="280" r:id="rId64"/>
    <p:sldId id="321" r:id="rId65"/>
    <p:sldId id="297" r:id="rId66"/>
    <p:sldId id="296" r:id="rId67"/>
    <p:sldId id="298" r:id="rId68"/>
    <p:sldId id="345" r:id="rId69"/>
    <p:sldId id="299" r:id="rId70"/>
    <p:sldId id="300" r:id="rId71"/>
    <p:sldId id="328" r:id="rId72"/>
    <p:sldId id="329" r:id="rId73"/>
    <p:sldId id="301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say\Downloads\CS673B1S13P1_weekly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[CS673B1S13P1_weekly_report.xlsx]total!$C$9:$I$9</c:f>
              <c:strCache>
                <c:ptCount val="7"/>
                <c:pt idx="0">
                  <c:v>learning</c:v>
                </c:pt>
                <c:pt idx="1">
                  <c:v>requirement</c:v>
                </c:pt>
                <c:pt idx="2">
                  <c:v>design</c:v>
                </c:pt>
                <c:pt idx="3">
                  <c:v>implementation</c:v>
                </c:pt>
                <c:pt idx="4">
                  <c:v>test</c:v>
                </c:pt>
                <c:pt idx="5">
                  <c:v>management</c:v>
                </c:pt>
                <c:pt idx="6">
                  <c:v>others</c:v>
                </c:pt>
              </c:strCache>
            </c:strRef>
          </c:cat>
          <c:val>
            <c:numRef>
              <c:f>[CS673B1S13P1_weekly_report.xlsx]total!$C$8:$I$8</c:f>
              <c:numCache>
                <c:formatCode>General</c:formatCode>
                <c:ptCount val="7"/>
                <c:pt idx="0">
                  <c:v>152</c:v>
                </c:pt>
                <c:pt idx="1">
                  <c:v>33</c:v>
                </c:pt>
                <c:pt idx="2">
                  <c:v>35</c:v>
                </c:pt>
                <c:pt idx="3">
                  <c:v>117</c:v>
                </c:pt>
                <c:pt idx="4">
                  <c:v>36</c:v>
                </c:pt>
                <c:pt idx="5">
                  <c:v>49.5</c:v>
                </c:pt>
                <c:pt idx="6">
                  <c:v>22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21554123916329"/>
          <c:y val="0.19179536259625005"/>
          <c:w val="0.16079455977093773"/>
          <c:h val="0.6227231540808779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381F6-9DB2-4132-A276-A2F3144EDF1E}" type="doc">
      <dgm:prSet loTypeId="urn:microsoft.com/office/officeart/2005/8/layout/hierarchy6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703FBF7-3D1E-4DA7-8521-F235673BD1C6}">
      <dgm:prSet phldrT="[Text]"/>
      <dgm:spPr/>
      <dgm:t>
        <a:bodyPr/>
        <a:lstStyle/>
        <a:p>
          <a:r>
            <a:rPr lang="en-US" dirty="0" smtClean="0"/>
            <a:t>Webpage</a:t>
          </a:r>
          <a:endParaRPr lang="en-US" dirty="0"/>
        </a:p>
      </dgm:t>
    </dgm:pt>
    <dgm:pt modelId="{13C537A1-4A95-47E6-8ACC-57D30888E3C9}" type="parTrans" cxnId="{78423760-EC48-4D5C-BC31-444A06F35E0D}">
      <dgm:prSet/>
      <dgm:spPr/>
      <dgm:t>
        <a:bodyPr/>
        <a:lstStyle/>
        <a:p>
          <a:endParaRPr lang="en-US"/>
        </a:p>
      </dgm:t>
    </dgm:pt>
    <dgm:pt modelId="{972E2F11-4138-4F16-878F-77488F65DA16}" type="sibTrans" cxnId="{78423760-EC48-4D5C-BC31-444A06F35E0D}">
      <dgm:prSet/>
      <dgm:spPr/>
      <dgm:t>
        <a:bodyPr/>
        <a:lstStyle/>
        <a:p>
          <a:endParaRPr lang="en-US"/>
        </a:p>
      </dgm:t>
    </dgm:pt>
    <dgm:pt modelId="{31D0CB4C-0DCD-4C88-B2A1-575889FAC5D4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62521411-038A-40A8-AC42-CCC8F500B60A}" type="parTrans" cxnId="{BA59038C-5330-42B1-BAB3-24E0B61A768F}">
      <dgm:prSet/>
      <dgm:spPr/>
      <dgm:t>
        <a:bodyPr/>
        <a:lstStyle/>
        <a:p>
          <a:endParaRPr lang="en-US"/>
        </a:p>
      </dgm:t>
    </dgm:pt>
    <dgm:pt modelId="{AB7E7349-99A8-4EBD-A99A-94614C1F3A74}" type="sibTrans" cxnId="{BA59038C-5330-42B1-BAB3-24E0B61A768F}">
      <dgm:prSet/>
      <dgm:spPr/>
      <dgm:t>
        <a:bodyPr/>
        <a:lstStyle/>
        <a:p>
          <a:endParaRPr lang="en-US"/>
        </a:p>
      </dgm:t>
    </dgm:pt>
    <dgm:pt modelId="{9E1C5B43-7B1C-4791-8284-A17856584CAD}">
      <dgm:prSet phldrT="[Text]"/>
      <dgm:spPr/>
      <dgm:t>
        <a:bodyPr/>
        <a:lstStyle/>
        <a:p>
          <a:r>
            <a:rPr lang="en-US" dirty="0" smtClean="0"/>
            <a:t>Style-formatting</a:t>
          </a:r>
          <a:endParaRPr lang="en-US" dirty="0"/>
        </a:p>
      </dgm:t>
    </dgm:pt>
    <dgm:pt modelId="{67AF5109-E29B-42B9-BD5C-893380267BB3}" type="parTrans" cxnId="{0B68DC80-2B09-4CBD-8B83-C71795665A59}">
      <dgm:prSet/>
      <dgm:spPr/>
      <dgm:t>
        <a:bodyPr/>
        <a:lstStyle/>
        <a:p>
          <a:endParaRPr lang="en-US"/>
        </a:p>
      </dgm:t>
    </dgm:pt>
    <dgm:pt modelId="{E3B245A4-8306-4CA8-8202-3B23489AB746}" type="sibTrans" cxnId="{0B68DC80-2B09-4CBD-8B83-C71795665A59}">
      <dgm:prSet/>
      <dgm:spPr/>
      <dgm:t>
        <a:bodyPr/>
        <a:lstStyle/>
        <a:p>
          <a:endParaRPr lang="en-US"/>
        </a:p>
      </dgm:t>
    </dgm:pt>
    <dgm:pt modelId="{058C5062-AF4B-4A6B-BBF0-EF708D759980}">
      <dgm:prSet phldrT="[Text]"/>
      <dgm:spPr/>
      <dgm:t>
        <a:bodyPr/>
        <a:lstStyle/>
        <a:p>
          <a:r>
            <a:rPr lang="en-US" dirty="0" smtClean="0"/>
            <a:t>(X)HTML</a:t>
          </a:r>
          <a:endParaRPr lang="en-US" dirty="0"/>
        </a:p>
      </dgm:t>
    </dgm:pt>
    <dgm:pt modelId="{61384427-755A-455F-BBC7-02C79E1139E3}" type="parTrans" cxnId="{0C88FBF0-798A-4505-993E-8DD3A25BB526}">
      <dgm:prSet/>
      <dgm:spPr/>
      <dgm:t>
        <a:bodyPr/>
        <a:lstStyle/>
        <a:p>
          <a:endParaRPr lang="en-US"/>
        </a:p>
      </dgm:t>
    </dgm:pt>
    <dgm:pt modelId="{6A05A48C-3C7D-400D-87AB-1A645F082BD3}" type="sibTrans" cxnId="{0C88FBF0-798A-4505-993E-8DD3A25BB526}">
      <dgm:prSet/>
      <dgm:spPr/>
      <dgm:t>
        <a:bodyPr/>
        <a:lstStyle/>
        <a:p>
          <a:endParaRPr lang="en-US"/>
        </a:p>
      </dgm:t>
    </dgm:pt>
    <dgm:pt modelId="{4CEB3377-FFD5-42EE-88A5-A8CBCF664799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D7C88A7F-E09E-4EB2-B11D-85AA5ABBE52E}" type="parTrans" cxnId="{2B1A374D-BB9A-4720-AF7F-CA9A9C9C5050}">
      <dgm:prSet/>
      <dgm:spPr/>
      <dgm:t>
        <a:bodyPr/>
        <a:lstStyle/>
        <a:p>
          <a:endParaRPr lang="en-US"/>
        </a:p>
      </dgm:t>
    </dgm:pt>
    <dgm:pt modelId="{5F7C16EE-6CA5-4BD3-9D1F-34F4085397D3}" type="sibTrans" cxnId="{2B1A374D-BB9A-4720-AF7F-CA9A9C9C5050}">
      <dgm:prSet/>
      <dgm:spPr/>
      <dgm:t>
        <a:bodyPr/>
        <a:lstStyle/>
        <a:p>
          <a:endParaRPr lang="en-US"/>
        </a:p>
      </dgm:t>
    </dgm:pt>
    <dgm:pt modelId="{BB69AE3A-DFD1-4932-802D-38DD131054CA}" type="pres">
      <dgm:prSet presAssocID="{59C381F6-9DB2-4132-A276-A2F3144EDF1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544750-7AFF-48C4-BB4C-AC775FFE06E7}" type="pres">
      <dgm:prSet presAssocID="{59C381F6-9DB2-4132-A276-A2F3144EDF1E}" presName="hierFlow" presStyleCnt="0"/>
      <dgm:spPr/>
    </dgm:pt>
    <dgm:pt modelId="{1318AA1F-A04D-4D9C-90E9-4D95C1A8D0DC}" type="pres">
      <dgm:prSet presAssocID="{59C381F6-9DB2-4132-A276-A2F3144EDF1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E4FAE72-90A7-4C91-AB1F-C6872CF15D3D}" type="pres">
      <dgm:prSet presAssocID="{A703FBF7-3D1E-4DA7-8521-F235673BD1C6}" presName="Name14" presStyleCnt="0"/>
      <dgm:spPr/>
    </dgm:pt>
    <dgm:pt modelId="{37CDED91-1E99-4E1E-B329-3447A0C96136}" type="pres">
      <dgm:prSet presAssocID="{A703FBF7-3D1E-4DA7-8521-F235673BD1C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794E1F-FE94-44C0-A62F-DEFA62229816}" type="pres">
      <dgm:prSet presAssocID="{A703FBF7-3D1E-4DA7-8521-F235673BD1C6}" presName="hierChild2" presStyleCnt="0"/>
      <dgm:spPr/>
    </dgm:pt>
    <dgm:pt modelId="{1EC5D596-7DEE-492D-A02A-42BCF1037F53}" type="pres">
      <dgm:prSet presAssocID="{62521411-038A-40A8-AC42-CCC8F500B60A}" presName="Name19" presStyleLbl="parChTrans1D2" presStyleIdx="0" presStyleCnt="2"/>
      <dgm:spPr/>
      <dgm:t>
        <a:bodyPr/>
        <a:lstStyle/>
        <a:p>
          <a:endParaRPr lang="en-US"/>
        </a:p>
      </dgm:t>
    </dgm:pt>
    <dgm:pt modelId="{9410B541-FF84-4D19-A5D9-5E6F9CD2F843}" type="pres">
      <dgm:prSet presAssocID="{31D0CB4C-0DCD-4C88-B2A1-575889FAC5D4}" presName="Name21" presStyleCnt="0"/>
      <dgm:spPr/>
    </dgm:pt>
    <dgm:pt modelId="{9DB85B1F-07CB-41E9-8CAD-84AA3066E65F}" type="pres">
      <dgm:prSet presAssocID="{31D0CB4C-0DCD-4C88-B2A1-575889FAC5D4}" presName="level2Shape" presStyleLbl="node2" presStyleIdx="0" presStyleCnt="2"/>
      <dgm:spPr/>
      <dgm:t>
        <a:bodyPr/>
        <a:lstStyle/>
        <a:p>
          <a:endParaRPr lang="en-US"/>
        </a:p>
      </dgm:t>
    </dgm:pt>
    <dgm:pt modelId="{85B3506A-86F5-4ED8-A801-84D7E9241DA6}" type="pres">
      <dgm:prSet presAssocID="{31D0CB4C-0DCD-4C88-B2A1-575889FAC5D4}" presName="hierChild3" presStyleCnt="0"/>
      <dgm:spPr/>
    </dgm:pt>
    <dgm:pt modelId="{F2C3A776-5248-4C07-8AA2-CE7D80BACAA3}" type="pres">
      <dgm:prSet presAssocID="{61384427-755A-455F-BBC7-02C79E1139E3}" presName="Name19" presStyleLbl="parChTrans1D3" presStyleIdx="0" presStyleCnt="2"/>
      <dgm:spPr/>
      <dgm:t>
        <a:bodyPr/>
        <a:lstStyle/>
        <a:p>
          <a:endParaRPr lang="en-US"/>
        </a:p>
      </dgm:t>
    </dgm:pt>
    <dgm:pt modelId="{66BE1074-2872-461A-BC32-624FFB9AC710}" type="pres">
      <dgm:prSet presAssocID="{058C5062-AF4B-4A6B-BBF0-EF708D759980}" presName="Name21" presStyleCnt="0"/>
      <dgm:spPr/>
    </dgm:pt>
    <dgm:pt modelId="{0143B24B-33AA-4A1A-9A6B-5F205F489402}" type="pres">
      <dgm:prSet presAssocID="{058C5062-AF4B-4A6B-BBF0-EF708D759980}" presName="level2Shape" presStyleLbl="node3" presStyleIdx="0" presStyleCnt="2"/>
      <dgm:spPr/>
      <dgm:t>
        <a:bodyPr/>
        <a:lstStyle/>
        <a:p>
          <a:endParaRPr lang="en-US"/>
        </a:p>
      </dgm:t>
    </dgm:pt>
    <dgm:pt modelId="{F86A1A64-7362-4B0F-959B-929C486692E1}" type="pres">
      <dgm:prSet presAssocID="{058C5062-AF4B-4A6B-BBF0-EF708D759980}" presName="hierChild3" presStyleCnt="0"/>
      <dgm:spPr/>
    </dgm:pt>
    <dgm:pt modelId="{1193762C-7EF0-4F7C-8CE3-12B39F7F98A8}" type="pres">
      <dgm:prSet presAssocID="{67AF5109-E29B-42B9-BD5C-893380267BB3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A4D5E84-A98D-47E4-9EFC-88E688AF8012}" type="pres">
      <dgm:prSet presAssocID="{9E1C5B43-7B1C-4791-8284-A17856584CAD}" presName="Name21" presStyleCnt="0"/>
      <dgm:spPr/>
    </dgm:pt>
    <dgm:pt modelId="{968E6780-BB52-4A23-A303-3793532F4B23}" type="pres">
      <dgm:prSet presAssocID="{9E1C5B43-7B1C-4791-8284-A17856584CAD}" presName="level2Shape" presStyleLbl="node2" presStyleIdx="1" presStyleCnt="2"/>
      <dgm:spPr/>
      <dgm:t>
        <a:bodyPr/>
        <a:lstStyle/>
        <a:p>
          <a:endParaRPr lang="en-US"/>
        </a:p>
      </dgm:t>
    </dgm:pt>
    <dgm:pt modelId="{DDD76E9C-A03E-46E9-A3B2-E132151FBE67}" type="pres">
      <dgm:prSet presAssocID="{9E1C5B43-7B1C-4791-8284-A17856584CAD}" presName="hierChild3" presStyleCnt="0"/>
      <dgm:spPr/>
    </dgm:pt>
    <dgm:pt modelId="{573B3A3F-19D4-4B09-851A-33F617731603}" type="pres">
      <dgm:prSet presAssocID="{D7C88A7F-E09E-4EB2-B11D-85AA5ABBE52E}" presName="Name19" presStyleLbl="parChTrans1D3" presStyleIdx="1" presStyleCnt="2"/>
      <dgm:spPr/>
      <dgm:t>
        <a:bodyPr/>
        <a:lstStyle/>
        <a:p>
          <a:endParaRPr lang="en-US"/>
        </a:p>
      </dgm:t>
    </dgm:pt>
    <dgm:pt modelId="{3239D102-A8DE-4404-846F-101319ECB5CA}" type="pres">
      <dgm:prSet presAssocID="{4CEB3377-FFD5-42EE-88A5-A8CBCF664799}" presName="Name21" presStyleCnt="0"/>
      <dgm:spPr/>
    </dgm:pt>
    <dgm:pt modelId="{475618AF-F7E8-41F7-A8F8-6E043BFBFAEA}" type="pres">
      <dgm:prSet presAssocID="{4CEB3377-FFD5-42EE-88A5-A8CBCF664799}" presName="level2Shape" presStyleLbl="node3" presStyleIdx="1" presStyleCnt="2"/>
      <dgm:spPr/>
      <dgm:t>
        <a:bodyPr/>
        <a:lstStyle/>
        <a:p>
          <a:endParaRPr lang="en-US"/>
        </a:p>
      </dgm:t>
    </dgm:pt>
    <dgm:pt modelId="{8A1ACFAD-09F3-41DC-907F-6046ECE278BA}" type="pres">
      <dgm:prSet presAssocID="{4CEB3377-FFD5-42EE-88A5-A8CBCF664799}" presName="hierChild3" presStyleCnt="0"/>
      <dgm:spPr/>
    </dgm:pt>
    <dgm:pt modelId="{4051E7F0-1228-4150-963A-7ED86B59FB59}" type="pres">
      <dgm:prSet presAssocID="{59C381F6-9DB2-4132-A276-A2F3144EDF1E}" presName="bgShapesFlow" presStyleCnt="0"/>
      <dgm:spPr/>
    </dgm:pt>
  </dgm:ptLst>
  <dgm:cxnLst>
    <dgm:cxn modelId="{C928EC72-2BC0-45D4-A18C-A67707045C13}" type="presOf" srcId="{A703FBF7-3D1E-4DA7-8521-F235673BD1C6}" destId="{37CDED91-1E99-4E1E-B329-3447A0C96136}" srcOrd="0" destOrd="0" presId="urn:microsoft.com/office/officeart/2005/8/layout/hierarchy6"/>
    <dgm:cxn modelId="{5357A52F-CDD5-4A19-92E0-5580B19B9048}" type="presOf" srcId="{4CEB3377-FFD5-42EE-88A5-A8CBCF664799}" destId="{475618AF-F7E8-41F7-A8F8-6E043BFBFAEA}" srcOrd="0" destOrd="0" presId="urn:microsoft.com/office/officeart/2005/8/layout/hierarchy6"/>
    <dgm:cxn modelId="{582E3470-A2D1-4384-9C98-B6B6D54132B4}" type="presOf" srcId="{058C5062-AF4B-4A6B-BBF0-EF708D759980}" destId="{0143B24B-33AA-4A1A-9A6B-5F205F489402}" srcOrd="0" destOrd="0" presId="urn:microsoft.com/office/officeart/2005/8/layout/hierarchy6"/>
    <dgm:cxn modelId="{F9C1B0A1-1DBC-4932-AB91-D1F50995AA3B}" type="presOf" srcId="{67AF5109-E29B-42B9-BD5C-893380267BB3}" destId="{1193762C-7EF0-4F7C-8CE3-12B39F7F98A8}" srcOrd="0" destOrd="0" presId="urn:microsoft.com/office/officeart/2005/8/layout/hierarchy6"/>
    <dgm:cxn modelId="{0C88FBF0-798A-4505-993E-8DD3A25BB526}" srcId="{31D0CB4C-0DCD-4C88-B2A1-575889FAC5D4}" destId="{058C5062-AF4B-4A6B-BBF0-EF708D759980}" srcOrd="0" destOrd="0" parTransId="{61384427-755A-455F-BBC7-02C79E1139E3}" sibTransId="{6A05A48C-3C7D-400D-87AB-1A645F082BD3}"/>
    <dgm:cxn modelId="{0B68DC80-2B09-4CBD-8B83-C71795665A59}" srcId="{A703FBF7-3D1E-4DA7-8521-F235673BD1C6}" destId="{9E1C5B43-7B1C-4791-8284-A17856584CAD}" srcOrd="1" destOrd="0" parTransId="{67AF5109-E29B-42B9-BD5C-893380267BB3}" sibTransId="{E3B245A4-8306-4CA8-8202-3B23489AB746}"/>
    <dgm:cxn modelId="{78423760-EC48-4D5C-BC31-444A06F35E0D}" srcId="{59C381F6-9DB2-4132-A276-A2F3144EDF1E}" destId="{A703FBF7-3D1E-4DA7-8521-F235673BD1C6}" srcOrd="0" destOrd="0" parTransId="{13C537A1-4A95-47E6-8ACC-57D30888E3C9}" sibTransId="{972E2F11-4138-4F16-878F-77488F65DA16}"/>
    <dgm:cxn modelId="{2B1A374D-BB9A-4720-AF7F-CA9A9C9C5050}" srcId="{9E1C5B43-7B1C-4791-8284-A17856584CAD}" destId="{4CEB3377-FFD5-42EE-88A5-A8CBCF664799}" srcOrd="0" destOrd="0" parTransId="{D7C88A7F-E09E-4EB2-B11D-85AA5ABBE52E}" sibTransId="{5F7C16EE-6CA5-4BD3-9D1F-34F4085397D3}"/>
    <dgm:cxn modelId="{9E6A6B5E-69D9-4584-B6DD-385A474B29BF}" type="presOf" srcId="{62521411-038A-40A8-AC42-CCC8F500B60A}" destId="{1EC5D596-7DEE-492D-A02A-42BCF1037F53}" srcOrd="0" destOrd="0" presId="urn:microsoft.com/office/officeart/2005/8/layout/hierarchy6"/>
    <dgm:cxn modelId="{174FC679-E979-4DDF-98EA-83D838FCEDA9}" type="presOf" srcId="{9E1C5B43-7B1C-4791-8284-A17856584CAD}" destId="{968E6780-BB52-4A23-A303-3793532F4B23}" srcOrd="0" destOrd="0" presId="urn:microsoft.com/office/officeart/2005/8/layout/hierarchy6"/>
    <dgm:cxn modelId="{EDC23159-A188-4858-9D38-B3A53EDED18B}" type="presOf" srcId="{31D0CB4C-0DCD-4C88-B2A1-575889FAC5D4}" destId="{9DB85B1F-07CB-41E9-8CAD-84AA3066E65F}" srcOrd="0" destOrd="0" presId="urn:microsoft.com/office/officeart/2005/8/layout/hierarchy6"/>
    <dgm:cxn modelId="{5A24C1B1-D089-4485-887B-144A6D01AB88}" type="presOf" srcId="{D7C88A7F-E09E-4EB2-B11D-85AA5ABBE52E}" destId="{573B3A3F-19D4-4B09-851A-33F617731603}" srcOrd="0" destOrd="0" presId="urn:microsoft.com/office/officeart/2005/8/layout/hierarchy6"/>
    <dgm:cxn modelId="{BA59038C-5330-42B1-BAB3-24E0B61A768F}" srcId="{A703FBF7-3D1E-4DA7-8521-F235673BD1C6}" destId="{31D0CB4C-0DCD-4C88-B2A1-575889FAC5D4}" srcOrd="0" destOrd="0" parTransId="{62521411-038A-40A8-AC42-CCC8F500B60A}" sibTransId="{AB7E7349-99A8-4EBD-A99A-94614C1F3A74}"/>
    <dgm:cxn modelId="{3AADB073-63A6-4B80-8FCB-6158A834DF94}" type="presOf" srcId="{61384427-755A-455F-BBC7-02C79E1139E3}" destId="{F2C3A776-5248-4C07-8AA2-CE7D80BACAA3}" srcOrd="0" destOrd="0" presId="urn:microsoft.com/office/officeart/2005/8/layout/hierarchy6"/>
    <dgm:cxn modelId="{7AC24094-65AD-43B0-9CCA-0EBFED8CDC20}" type="presOf" srcId="{59C381F6-9DB2-4132-A276-A2F3144EDF1E}" destId="{BB69AE3A-DFD1-4932-802D-38DD131054CA}" srcOrd="0" destOrd="0" presId="urn:microsoft.com/office/officeart/2005/8/layout/hierarchy6"/>
    <dgm:cxn modelId="{FFF65E2E-2439-473C-90D8-6B83C3ABDBA7}" type="presParOf" srcId="{BB69AE3A-DFD1-4932-802D-38DD131054CA}" destId="{C1544750-7AFF-48C4-BB4C-AC775FFE06E7}" srcOrd="0" destOrd="0" presId="urn:microsoft.com/office/officeart/2005/8/layout/hierarchy6"/>
    <dgm:cxn modelId="{2C14E286-9A58-4741-A11E-EE3C054E96A8}" type="presParOf" srcId="{C1544750-7AFF-48C4-BB4C-AC775FFE06E7}" destId="{1318AA1F-A04D-4D9C-90E9-4D95C1A8D0DC}" srcOrd="0" destOrd="0" presId="urn:microsoft.com/office/officeart/2005/8/layout/hierarchy6"/>
    <dgm:cxn modelId="{3F1DC54D-F51F-4644-9E29-49A0D194A4C3}" type="presParOf" srcId="{1318AA1F-A04D-4D9C-90E9-4D95C1A8D0DC}" destId="{6E4FAE72-90A7-4C91-AB1F-C6872CF15D3D}" srcOrd="0" destOrd="0" presId="urn:microsoft.com/office/officeart/2005/8/layout/hierarchy6"/>
    <dgm:cxn modelId="{E231459E-52E9-4EBB-9F3C-B09FECECE711}" type="presParOf" srcId="{6E4FAE72-90A7-4C91-AB1F-C6872CF15D3D}" destId="{37CDED91-1E99-4E1E-B329-3447A0C96136}" srcOrd="0" destOrd="0" presId="urn:microsoft.com/office/officeart/2005/8/layout/hierarchy6"/>
    <dgm:cxn modelId="{EDBCCD5C-4EA1-4548-A0FA-424B45562266}" type="presParOf" srcId="{6E4FAE72-90A7-4C91-AB1F-C6872CF15D3D}" destId="{DB794E1F-FE94-44C0-A62F-DEFA62229816}" srcOrd="1" destOrd="0" presId="urn:microsoft.com/office/officeart/2005/8/layout/hierarchy6"/>
    <dgm:cxn modelId="{58155AA9-6EDA-4E5C-B002-128B7F45FD0F}" type="presParOf" srcId="{DB794E1F-FE94-44C0-A62F-DEFA62229816}" destId="{1EC5D596-7DEE-492D-A02A-42BCF1037F53}" srcOrd="0" destOrd="0" presId="urn:microsoft.com/office/officeart/2005/8/layout/hierarchy6"/>
    <dgm:cxn modelId="{4805EF9A-4ABD-4FC6-B444-146E8E8868DF}" type="presParOf" srcId="{DB794E1F-FE94-44C0-A62F-DEFA62229816}" destId="{9410B541-FF84-4D19-A5D9-5E6F9CD2F843}" srcOrd="1" destOrd="0" presId="urn:microsoft.com/office/officeart/2005/8/layout/hierarchy6"/>
    <dgm:cxn modelId="{06BE5665-46BB-4F62-B3AD-00FC9790C1CB}" type="presParOf" srcId="{9410B541-FF84-4D19-A5D9-5E6F9CD2F843}" destId="{9DB85B1F-07CB-41E9-8CAD-84AA3066E65F}" srcOrd="0" destOrd="0" presId="urn:microsoft.com/office/officeart/2005/8/layout/hierarchy6"/>
    <dgm:cxn modelId="{15BE8755-51E5-491E-8C4C-A836085A9FAE}" type="presParOf" srcId="{9410B541-FF84-4D19-A5D9-5E6F9CD2F843}" destId="{85B3506A-86F5-4ED8-A801-84D7E9241DA6}" srcOrd="1" destOrd="0" presId="urn:microsoft.com/office/officeart/2005/8/layout/hierarchy6"/>
    <dgm:cxn modelId="{6005E395-5D29-4323-B09E-B88E50B7E1C4}" type="presParOf" srcId="{85B3506A-86F5-4ED8-A801-84D7E9241DA6}" destId="{F2C3A776-5248-4C07-8AA2-CE7D80BACAA3}" srcOrd="0" destOrd="0" presId="urn:microsoft.com/office/officeart/2005/8/layout/hierarchy6"/>
    <dgm:cxn modelId="{183DC476-BA79-4E48-9358-500E0DF127C9}" type="presParOf" srcId="{85B3506A-86F5-4ED8-A801-84D7E9241DA6}" destId="{66BE1074-2872-461A-BC32-624FFB9AC710}" srcOrd="1" destOrd="0" presId="urn:microsoft.com/office/officeart/2005/8/layout/hierarchy6"/>
    <dgm:cxn modelId="{D61263E7-B16C-442B-8267-2B8F9E1802AE}" type="presParOf" srcId="{66BE1074-2872-461A-BC32-624FFB9AC710}" destId="{0143B24B-33AA-4A1A-9A6B-5F205F489402}" srcOrd="0" destOrd="0" presId="urn:microsoft.com/office/officeart/2005/8/layout/hierarchy6"/>
    <dgm:cxn modelId="{FFB8D765-46F8-4F7E-BF50-3628B6044723}" type="presParOf" srcId="{66BE1074-2872-461A-BC32-624FFB9AC710}" destId="{F86A1A64-7362-4B0F-959B-929C486692E1}" srcOrd="1" destOrd="0" presId="urn:microsoft.com/office/officeart/2005/8/layout/hierarchy6"/>
    <dgm:cxn modelId="{2EDBEB97-7B3C-478A-A645-3EB3DEB78BBA}" type="presParOf" srcId="{DB794E1F-FE94-44C0-A62F-DEFA62229816}" destId="{1193762C-7EF0-4F7C-8CE3-12B39F7F98A8}" srcOrd="2" destOrd="0" presId="urn:microsoft.com/office/officeart/2005/8/layout/hierarchy6"/>
    <dgm:cxn modelId="{04439D24-59FB-4D5D-A75E-D534E1A55AD3}" type="presParOf" srcId="{DB794E1F-FE94-44C0-A62F-DEFA62229816}" destId="{3A4D5E84-A98D-47E4-9EFC-88E688AF8012}" srcOrd="3" destOrd="0" presId="urn:microsoft.com/office/officeart/2005/8/layout/hierarchy6"/>
    <dgm:cxn modelId="{6FE9A891-630E-49E9-89A5-63DFA3A5145D}" type="presParOf" srcId="{3A4D5E84-A98D-47E4-9EFC-88E688AF8012}" destId="{968E6780-BB52-4A23-A303-3793532F4B23}" srcOrd="0" destOrd="0" presId="urn:microsoft.com/office/officeart/2005/8/layout/hierarchy6"/>
    <dgm:cxn modelId="{7E543EA9-3CB2-43C5-8E5D-52D3CC009001}" type="presParOf" srcId="{3A4D5E84-A98D-47E4-9EFC-88E688AF8012}" destId="{DDD76E9C-A03E-46E9-A3B2-E132151FBE67}" srcOrd="1" destOrd="0" presId="urn:microsoft.com/office/officeart/2005/8/layout/hierarchy6"/>
    <dgm:cxn modelId="{1CE52BBD-73DC-42EA-A4F2-54D6BC9412C3}" type="presParOf" srcId="{DDD76E9C-A03E-46E9-A3B2-E132151FBE67}" destId="{573B3A3F-19D4-4B09-851A-33F617731603}" srcOrd="0" destOrd="0" presId="urn:microsoft.com/office/officeart/2005/8/layout/hierarchy6"/>
    <dgm:cxn modelId="{EB8E2DD5-23A6-49F2-B7E9-C0EB9E652CA0}" type="presParOf" srcId="{DDD76E9C-A03E-46E9-A3B2-E132151FBE67}" destId="{3239D102-A8DE-4404-846F-101319ECB5CA}" srcOrd="1" destOrd="0" presId="urn:microsoft.com/office/officeart/2005/8/layout/hierarchy6"/>
    <dgm:cxn modelId="{283B4576-BB60-4209-8FC4-E64C15609D0A}" type="presParOf" srcId="{3239D102-A8DE-4404-846F-101319ECB5CA}" destId="{475618AF-F7E8-41F7-A8F8-6E043BFBFAEA}" srcOrd="0" destOrd="0" presId="urn:microsoft.com/office/officeart/2005/8/layout/hierarchy6"/>
    <dgm:cxn modelId="{02BFC6C2-527D-4578-A700-559B7D36AA86}" type="presParOf" srcId="{3239D102-A8DE-4404-846F-101319ECB5CA}" destId="{8A1ACFAD-09F3-41DC-907F-6046ECE278BA}" srcOrd="1" destOrd="0" presId="urn:microsoft.com/office/officeart/2005/8/layout/hierarchy6"/>
    <dgm:cxn modelId="{A1E6D887-953A-4E53-A228-B8E8BB8509E6}" type="presParOf" srcId="{BB69AE3A-DFD1-4932-802D-38DD131054CA}" destId="{4051E7F0-1228-4150-963A-7ED86B59FB5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DED91-1E99-4E1E-B329-3447A0C96136}">
      <dsp:nvSpPr>
        <dsp:cNvPr id="0" name=""/>
        <dsp:cNvSpPr/>
      </dsp:nvSpPr>
      <dsp:spPr>
        <a:xfrm>
          <a:off x="1508255" y="1362"/>
          <a:ext cx="1126892" cy="751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Webpage</a:t>
          </a:r>
          <a:endParaRPr lang="en-US" sz="1700" kern="1200" dirty="0"/>
        </a:p>
      </dsp:txBody>
      <dsp:txXfrm>
        <a:off x="1530259" y="23366"/>
        <a:ext cx="1082884" cy="707253"/>
      </dsp:txXfrm>
    </dsp:sp>
    <dsp:sp modelId="{1EC5D596-7DEE-492D-A02A-42BCF1037F53}">
      <dsp:nvSpPr>
        <dsp:cNvPr id="0" name=""/>
        <dsp:cNvSpPr/>
      </dsp:nvSpPr>
      <dsp:spPr>
        <a:xfrm>
          <a:off x="1339221" y="752624"/>
          <a:ext cx="732480" cy="300504"/>
        </a:xfrm>
        <a:custGeom>
          <a:avLst/>
          <a:gdLst/>
          <a:ahLst/>
          <a:cxnLst/>
          <a:rect l="0" t="0" r="0" b="0"/>
          <a:pathLst>
            <a:path>
              <a:moveTo>
                <a:pt x="732480" y="0"/>
              </a:moveTo>
              <a:lnTo>
                <a:pt x="732480" y="150252"/>
              </a:lnTo>
              <a:lnTo>
                <a:pt x="0" y="150252"/>
              </a:lnTo>
              <a:lnTo>
                <a:pt x="0" y="3005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85B1F-07CB-41E9-8CAD-84AA3066E65F}">
      <dsp:nvSpPr>
        <dsp:cNvPr id="0" name=""/>
        <dsp:cNvSpPr/>
      </dsp:nvSpPr>
      <dsp:spPr>
        <a:xfrm>
          <a:off x="775775" y="1053129"/>
          <a:ext cx="1126892" cy="751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Structure</a:t>
          </a:r>
          <a:endParaRPr lang="en-US" sz="1700" kern="1200" dirty="0"/>
        </a:p>
      </dsp:txBody>
      <dsp:txXfrm>
        <a:off x="797779" y="1075133"/>
        <a:ext cx="1082884" cy="707253"/>
      </dsp:txXfrm>
    </dsp:sp>
    <dsp:sp modelId="{F2C3A776-5248-4C07-8AA2-CE7D80BACAA3}">
      <dsp:nvSpPr>
        <dsp:cNvPr id="0" name=""/>
        <dsp:cNvSpPr/>
      </dsp:nvSpPr>
      <dsp:spPr>
        <a:xfrm>
          <a:off x="1293501" y="1804390"/>
          <a:ext cx="91440" cy="300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5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3B24B-33AA-4A1A-9A6B-5F205F489402}">
      <dsp:nvSpPr>
        <dsp:cNvPr id="0" name=""/>
        <dsp:cNvSpPr/>
      </dsp:nvSpPr>
      <dsp:spPr>
        <a:xfrm>
          <a:off x="775775" y="2104895"/>
          <a:ext cx="1126892" cy="751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(X)HTML</a:t>
          </a:r>
          <a:endParaRPr lang="en-US" sz="1700" kern="1200" dirty="0"/>
        </a:p>
      </dsp:txBody>
      <dsp:txXfrm>
        <a:off x="797779" y="2126899"/>
        <a:ext cx="1082884" cy="707253"/>
      </dsp:txXfrm>
    </dsp:sp>
    <dsp:sp modelId="{1193762C-7EF0-4F7C-8CE3-12B39F7F98A8}">
      <dsp:nvSpPr>
        <dsp:cNvPr id="0" name=""/>
        <dsp:cNvSpPr/>
      </dsp:nvSpPr>
      <dsp:spPr>
        <a:xfrm>
          <a:off x="2071702" y="752624"/>
          <a:ext cx="732480" cy="300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52"/>
              </a:lnTo>
              <a:lnTo>
                <a:pt x="732480" y="150252"/>
              </a:lnTo>
              <a:lnTo>
                <a:pt x="732480" y="3005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E6780-BB52-4A23-A303-3793532F4B23}">
      <dsp:nvSpPr>
        <dsp:cNvPr id="0" name=""/>
        <dsp:cNvSpPr/>
      </dsp:nvSpPr>
      <dsp:spPr>
        <a:xfrm>
          <a:off x="2240735" y="1053129"/>
          <a:ext cx="1126892" cy="751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Style-formatting</a:t>
          </a:r>
          <a:endParaRPr lang="en-US" sz="1700" kern="1200" dirty="0"/>
        </a:p>
      </dsp:txBody>
      <dsp:txXfrm>
        <a:off x="2262739" y="1075133"/>
        <a:ext cx="1082884" cy="707253"/>
      </dsp:txXfrm>
    </dsp:sp>
    <dsp:sp modelId="{573B3A3F-19D4-4B09-851A-33F617731603}">
      <dsp:nvSpPr>
        <dsp:cNvPr id="0" name=""/>
        <dsp:cNvSpPr/>
      </dsp:nvSpPr>
      <dsp:spPr>
        <a:xfrm>
          <a:off x="2758462" y="1804390"/>
          <a:ext cx="91440" cy="300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5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618AF-F7E8-41F7-A8F8-6E043BFBFAEA}">
      <dsp:nvSpPr>
        <dsp:cNvPr id="0" name=""/>
        <dsp:cNvSpPr/>
      </dsp:nvSpPr>
      <dsp:spPr>
        <a:xfrm>
          <a:off x="2240735" y="2104895"/>
          <a:ext cx="1126892" cy="751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CSS</a:t>
          </a:r>
          <a:endParaRPr lang="en-US" sz="1700" kern="1200" dirty="0"/>
        </a:p>
      </dsp:txBody>
      <dsp:txXfrm>
        <a:off x="2262739" y="2126899"/>
        <a:ext cx="1082884" cy="707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ABA77-2CC2-4CD5-A616-7181449A7968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548BF-3B4C-43F1-8F86-8BBB98B9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78EE68-1745-4478-AE04-F09C768BF691}" type="slidenum">
              <a:rPr lang="en-US"/>
              <a:pPr/>
              <a:t>13</a:t>
            </a:fld>
            <a:endParaRPr lang="en-US"/>
          </a:p>
        </p:txBody>
      </p:sp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F8F0A6-CC2B-4F90-98E5-81BD0C509BB2}" type="slidenum">
              <a:rPr lang="en-US"/>
              <a:pPr/>
              <a:t>40</a:t>
            </a:fld>
            <a:endParaRPr lang="en-US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1A1025-811C-4275-A174-5FD84F33D0BD}" type="slidenum">
              <a:rPr lang="en-US"/>
              <a:pPr/>
              <a:t>41</a:t>
            </a:fld>
            <a:endParaRPr lang="en-US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8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53C603-72AC-411C-BD95-D168741463C0}" type="slidenum">
              <a:rPr lang="en-US"/>
              <a:pPr/>
              <a:t>42</a:t>
            </a:fld>
            <a:endParaRPr lang="en-U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7C4595-30F7-4CAE-850F-9693CF643EA4}" type="slidenum">
              <a:rPr lang="en-US"/>
              <a:pPr/>
              <a:t>43</a:t>
            </a:fld>
            <a:endParaRPr lang="en-US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97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967990-149E-4FC5-8BAB-E0AC1724CB6C}" type="slidenum">
              <a:rPr lang="en-US"/>
              <a:pPr/>
              <a:t>44</a:t>
            </a:fld>
            <a:endParaRPr lang="en-US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7797D1-255E-497E-BAD6-64DBE0C8CD5A}" type="slidenum">
              <a:rPr lang="en-US"/>
              <a:pPr/>
              <a:t>45</a:t>
            </a:fld>
            <a:endParaRPr lang="en-US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mailto:dam_123@gmail.co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/>
              <a:t>Final</a:t>
            </a:r>
            <a:r>
              <a:rPr lang="en-US" dirty="0" smtClean="0"/>
              <a:t> presentation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51" y="1397001"/>
            <a:ext cx="8533800" cy="26217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5651" y="264153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 Wang	 </a:t>
            </a:r>
            <a:r>
              <a:rPr lang="en-US" dirty="0" err="1" smtClean="0"/>
              <a:t>Yasemin</a:t>
            </a:r>
            <a:r>
              <a:rPr lang="en-US" dirty="0" smtClean="0"/>
              <a:t>	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6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We are the WORLD 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Team with diverse experiences, nationalities and backgrounds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Provided us with the opportunity to learn about each others skills, work ethics as well as cultures and life in general.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On average little or </a:t>
            </a:r>
            <a:r>
              <a:rPr lang="en-US" sz="2400" dirty="0" smtClean="0"/>
              <a:t>no prior </a:t>
            </a:r>
            <a:r>
              <a:rPr lang="en-US" sz="2400" dirty="0" smtClean="0"/>
              <a:t>web development experience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074" name="Picture 2" descr="https://encrypted-tbn2.gstatic.com/images?q=tbn:ANd9GcRUXCqZsMjk493CEakfXY99DbWX8GptgCUvIchL5ipxYxXG6XdN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848755"/>
            <a:ext cx="1696152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0.gstatic.com/images?q=tbn:ANd9GcRjZfnUJjK8VBgkxa2JwQlJq_UR6_mCa3_QzylPMtd8cjAlwQrl6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53" y="4848755"/>
            <a:ext cx="1696153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3.gstatic.com/images?q=tbn:ANd9GcRlJdx5UjYWvuMLQEkgDSbAEygE3Tn0vFD3OdSBlD8lg-a3jMLgw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98" y="4848754"/>
            <a:ext cx="1680801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encrypted-tbn0.gstatic.com/images?q=tbn:ANd9GcSMUvTNvgeb3eeVFNYjrCflBV4c2Ig27L7EG4CFVLv1O7o8YE9Z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206" y="4848754"/>
            <a:ext cx="1696152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encrypted-tbn0.gstatic.com/images?q=tbn:ANd9GcREdllmoW0K_yZQ4tBCLGfCEcJDO9Pv9NY-EfPra_LbIxO9bv_0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358" y="4866731"/>
            <a:ext cx="2112442" cy="111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2.shoutem.com/wp-content/uploads/2009/07/team_1fron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79" y="225266"/>
            <a:ext cx="2016125" cy="151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 Wang	 </a:t>
            </a:r>
            <a:r>
              <a:rPr lang="en-US" b="1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9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New Technology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Time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Consensus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Risk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Team Size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</p:txBody>
      </p:sp>
      <p:pic>
        <p:nvPicPr>
          <p:cNvPr id="4098" name="Picture 2" descr="https://encrypted-tbn2.gstatic.com/images?q=tbn:ANd9GcQjNgxO5yFylIq0xXp0qTJc3vkXyfyw5ayHCzNNRAG8UWVHg05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1845734"/>
            <a:ext cx="545782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 Wang	 </a:t>
            </a:r>
            <a:r>
              <a:rPr lang="en-US" b="1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1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i="1" dirty="0" smtClean="0"/>
              <a:t>In General: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 smtClean="0"/>
              <a:t>Consensus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 smtClean="0"/>
              <a:t>Collaboration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 smtClean="0"/>
              <a:t>Enhance learning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 smtClean="0"/>
              <a:t>Project Management: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 smtClean="0"/>
              <a:t>Assign leadership roles to members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 smtClean="0"/>
              <a:t>Regular meetings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 smtClean="0"/>
              <a:t>Iterative and incremental</a:t>
            </a:r>
            <a:endParaRPr lang="en-US" sz="2600" dirty="0"/>
          </a:p>
        </p:txBody>
      </p:sp>
      <p:pic>
        <p:nvPicPr>
          <p:cNvPr id="2052" name="Picture 4" descr="https://encrypted-tbn1.gstatic.com/images?q=tbn:ANd9GcQwJGuqfNjdMhfdQECiS-k54tHhQGG0O0XXG5DF_aCStIT1JB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2260601"/>
            <a:ext cx="3150976" cy="31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 Wang	 </a:t>
            </a:r>
            <a:r>
              <a:rPr lang="en-US" b="1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4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022475" y="484188"/>
            <a:ext cx="755650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hangingPunct="1">
              <a:lnSpc>
                <a:spcPct val="112000"/>
              </a:lnSpc>
            </a:pPr>
            <a:r>
              <a:rPr lang="en-US" sz="3600" dirty="0" smtClean="0">
                <a:solidFill>
                  <a:srgbClr val="663366"/>
                </a:solidFill>
                <a:latin typeface="Rockwell" panose="02060603020205020403" pitchFamily="18" charset="0"/>
              </a:rPr>
              <a:t>Evolution per Iteration</a:t>
            </a:r>
            <a:endParaRPr lang="en-US" sz="3600" dirty="0">
              <a:solidFill>
                <a:srgbClr val="663366"/>
              </a:solidFill>
              <a:latin typeface="Rockwell" panose="02060603020205020403" pitchFamily="18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022475" y="1981201"/>
            <a:ext cx="7556500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33550"/>
            <a:ext cx="85153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 Wang	 </a:t>
            </a:r>
            <a:r>
              <a:rPr lang="en-US" dirty="0" err="1" smtClean="0"/>
              <a:t>Yasemin</a:t>
            </a:r>
            <a:r>
              <a:rPr lang="en-US" dirty="0" smtClean="0"/>
              <a:t>	 	</a:t>
            </a:r>
            <a:r>
              <a:rPr lang="en-US" b="1" dirty="0" smtClean="0"/>
              <a:t>Mike</a:t>
            </a:r>
            <a:r>
              <a:rPr lang="en-US" dirty="0" smtClean="0"/>
              <a:t>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Framework and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Search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Image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Database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Wang</a:t>
            </a:r>
            <a:r>
              <a:rPr lang="en-US" dirty="0" smtClean="0"/>
              <a:t>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4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Model – View – Controller Architecture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err="1" smtClean="0"/>
              <a:t>Yii</a:t>
            </a:r>
            <a:r>
              <a:rPr lang="en-US" sz="3200" dirty="0" smtClean="0"/>
              <a:t> </a:t>
            </a:r>
            <a:r>
              <a:rPr lang="en-US" sz="3200" dirty="0" err="1" smtClean="0"/>
              <a:t>Php</a:t>
            </a:r>
            <a:r>
              <a:rPr lang="en-US" sz="3200" dirty="0" smtClean="0"/>
              <a:t>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Twitter bootstrap front end framework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694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Data manipulation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Database connection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Validation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09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User entity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Email (require, unique)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Name (require)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Password (require)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 smtClean="0"/>
              <a:t>Password_repeat</a:t>
            </a:r>
            <a:r>
              <a:rPr lang="en-US" sz="2800" dirty="0" smtClean="0"/>
              <a:t> (require)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Method Inherited from </a:t>
            </a:r>
            <a:r>
              <a:rPr lang="en-US" sz="3200" dirty="0" err="1" smtClean="0"/>
              <a:t>CModel</a:t>
            </a:r>
            <a:r>
              <a:rPr lang="en-US" sz="3200" dirty="0" smtClean="0"/>
              <a:t>(Framework)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928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House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String: Title (required)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String: Address_1 (required)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String: Address_2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String: City (required)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String: State (required)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Integer: </a:t>
            </a:r>
            <a:r>
              <a:rPr lang="en-US" sz="2400" dirty="0" err="1" smtClean="0"/>
              <a:t>Zipcode</a:t>
            </a:r>
            <a:r>
              <a:rPr lang="en-US" sz="2400" dirty="0" smtClean="0"/>
              <a:t> (required)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Text: Description (required)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62456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Brief Introduction and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Evolution : A brief lifecycle of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Implementation details: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Framework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Search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Image Management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CSS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Testing and Quality </a:t>
            </a:r>
            <a:r>
              <a:rPr lang="en-US" dirty="0" smtClean="0"/>
              <a:t>Assurance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Conclusion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Stats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Lessons Learnt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845" y="6140028"/>
            <a:ext cx="3141755" cy="965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 Wang	 </a:t>
            </a:r>
            <a:r>
              <a:rPr lang="en-US" dirty="0" err="1" smtClean="0"/>
              <a:t>Yasemin</a:t>
            </a:r>
            <a:r>
              <a:rPr lang="en-US" dirty="0" smtClean="0"/>
              <a:t>	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5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House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Integer: number of floor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Integer: number of bathroom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Integer: number of room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Integer: Garage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Integer: Garden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205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/>
              <a:t>Image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 smtClean="0"/>
              <a:t>Image </a:t>
            </a:r>
            <a:r>
              <a:rPr lang="en-US" sz="3200" dirty="0" err="1" smtClean="0"/>
              <a:t>url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 smtClean="0"/>
              <a:t>House id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75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User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_</a:t>
            </a:r>
            <a:r>
              <a:rPr lang="en-US" sz="2800" dirty="0" err="1" smtClean="0"/>
              <a:t>form.php</a:t>
            </a:r>
            <a:r>
              <a:rPr lang="en-US" sz="2800" dirty="0" smtClean="0"/>
              <a:t>: hold the form for update and create user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 smtClean="0"/>
              <a:t>Create.php</a:t>
            </a:r>
            <a:r>
              <a:rPr lang="en-US" sz="2800" dirty="0" smtClean="0"/>
              <a:t>: interface for create user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 smtClean="0"/>
              <a:t>View.php</a:t>
            </a:r>
            <a:r>
              <a:rPr lang="en-US" sz="2800" dirty="0" smtClean="0"/>
              <a:t>: interface for view one user given the user 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 smtClean="0"/>
              <a:t>Setting.php</a:t>
            </a:r>
            <a:r>
              <a:rPr lang="en-US" sz="2800" dirty="0" smtClean="0"/>
              <a:t>: interface for manager user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 smtClean="0"/>
              <a:t>Update.php</a:t>
            </a:r>
            <a:r>
              <a:rPr lang="en-US" sz="2800" dirty="0" smtClean="0"/>
              <a:t>: interface for update user attribute;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128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House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_</a:t>
            </a:r>
            <a:r>
              <a:rPr lang="en-US" sz="2800" dirty="0" err="1" smtClean="0"/>
              <a:t>form.php</a:t>
            </a:r>
            <a:r>
              <a:rPr lang="en-US" sz="2800" dirty="0" smtClean="0"/>
              <a:t>: hold the form for update and create user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 smtClean="0"/>
              <a:t>Create.php</a:t>
            </a:r>
            <a:r>
              <a:rPr lang="en-US" sz="2800" dirty="0" smtClean="0"/>
              <a:t>: interface for create house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 smtClean="0"/>
              <a:t>View.php</a:t>
            </a:r>
            <a:r>
              <a:rPr lang="en-US" sz="2800" dirty="0" smtClean="0"/>
              <a:t>: interface for view one house given the house 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index.php</a:t>
            </a:r>
            <a:r>
              <a:rPr lang="en-US" sz="2800" dirty="0" smtClean="0"/>
              <a:t>: interface for view all house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 smtClean="0"/>
              <a:t>update.php</a:t>
            </a:r>
            <a:r>
              <a:rPr lang="en-US" sz="2800" dirty="0" smtClean="0"/>
              <a:t>: interface for update house</a:t>
            </a:r>
          </a:p>
        </p:txBody>
      </p:sp>
    </p:spTree>
    <p:extLst>
      <p:ext uri="{BB962C8B-B14F-4D97-AF65-F5344CB8AC3E}">
        <p14:creationId xmlns:p14="http://schemas.microsoft.com/office/powerpoint/2010/main" val="1649180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Site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 smtClean="0"/>
              <a:t>Index.php</a:t>
            </a:r>
            <a:r>
              <a:rPr lang="en-US" sz="2800" dirty="0" smtClean="0"/>
              <a:t>: interface of homepage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 smtClean="0"/>
              <a:t>Login.php</a:t>
            </a:r>
            <a:r>
              <a:rPr lang="en-US" sz="2800" dirty="0" smtClean="0"/>
              <a:t>: interface for login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341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Interact between Model and 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User Authentication and authorization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0260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Back end: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Front end: Ajax, JQuery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572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Table: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User: map to user class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House: map to house class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Image: map to image class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Seller: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/>
              <a:t>hold foreign key house id and user id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/>
              <a:t>Table build associate between user and house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 smtClean="0"/>
              <a:t>Authitem</a:t>
            </a:r>
            <a:r>
              <a:rPr lang="en-US" sz="2400" dirty="0" smtClean="0"/>
              <a:t>: hold business rule for role access based control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 smtClean="0"/>
              <a:t>Authassignment</a:t>
            </a:r>
            <a:r>
              <a:rPr lang="en-US" sz="2400" dirty="0" smtClean="0"/>
              <a:t>: map the role to user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29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Seller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Has foreign key reference to house table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On delete cascade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On update cascade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Has foreign key reference to users table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On delete cascade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On update cascade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0848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Image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Has foreign key reference to house table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On delete cascade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On update cascade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713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845" y="6140028"/>
            <a:ext cx="3141755" cy="965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 Wang	 </a:t>
            </a:r>
            <a:r>
              <a:rPr lang="en-US" dirty="0" err="1" smtClean="0"/>
              <a:t>Yasemin</a:t>
            </a:r>
            <a:r>
              <a:rPr lang="en-US" dirty="0" smtClean="0"/>
              <a:t>	 	Mike	 </a:t>
            </a:r>
            <a:r>
              <a:rPr lang="en-US" dirty="0" err="1" smtClean="0"/>
              <a:t>Sowmya</a:t>
            </a:r>
            <a:endParaRPr lang="en-US" dirty="0"/>
          </a:p>
        </p:txBody>
      </p:sp>
      <p:pic>
        <p:nvPicPr>
          <p:cNvPr id="8194" name="Picture 2" descr="http://media.smashingmagazine.com/wp-content/uploads/2011/03/Tag-Cloud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207" y="2323634"/>
            <a:ext cx="3175737" cy="200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057492"/>
            <a:ext cx="7195820" cy="381160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With the introduction of mobile devices and improvement in internet speed and bandwidth, Web-based applications are</a:t>
            </a:r>
            <a:r>
              <a:rPr lang="en-US" sz="2400" dirty="0" smtClean="0"/>
              <a:t> </a:t>
            </a:r>
            <a:r>
              <a:rPr lang="en-US" sz="2400" b="1" dirty="0" smtClean="0"/>
              <a:t>the </a:t>
            </a:r>
            <a:r>
              <a:rPr lang="en-US" sz="2400" b="1" dirty="0" smtClean="0"/>
              <a:t>future and the present too 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Multi </a:t>
            </a:r>
            <a:r>
              <a:rPr lang="en-US" sz="2400" b="1" dirty="0" err="1" smtClean="0"/>
              <a:t>Enviorment</a:t>
            </a:r>
            <a:r>
              <a:rPr lang="en-US" sz="2400" b="1" dirty="0" smtClean="0"/>
              <a:t> Programming …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Provided interesting learning and collaboration opportunities.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new take on already existing set of applications and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1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User can not delete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Only admin can delete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Admin then delete house reference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User can only delete and update his house and his profile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Anyone can view house information </a:t>
            </a:r>
          </a:p>
        </p:txBody>
      </p:sp>
    </p:spTree>
    <p:extLst>
      <p:ext uri="{BB962C8B-B14F-4D97-AF65-F5344CB8AC3E}">
        <p14:creationId xmlns:p14="http://schemas.microsoft.com/office/powerpoint/2010/main" val="374675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7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provided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Search by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Free mode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Return the image and brief details of the houses that match the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Further linked to the original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6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411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Not provided by the framework, had to be custom built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Coded in PHP and linked to the DB using MYSQLI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3643526"/>
            <a:ext cx="1983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b="1" dirty="0" smtClean="0"/>
              <a:t>Take Input</a:t>
            </a:r>
          </a:p>
          <a:p>
            <a:pPr algn="just"/>
            <a:r>
              <a:rPr lang="en-US" dirty="0" smtClean="0"/>
              <a:t>Get input string from the user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80825" y="3643526"/>
            <a:ext cx="198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Submit to search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4370" y="3643526"/>
            <a:ext cx="1983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Formulate select statement based on the parameter searched by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21638" y="2166198"/>
            <a:ext cx="198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4. Execute the select statement and display the results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28673" y="4289857"/>
            <a:ext cx="1983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4. Execute the statement, pool through results and by using PHP statements select the relevant ones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47915" y="2686929"/>
            <a:ext cx="773723" cy="95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1"/>
          </p:cNvCxnSpPr>
          <p:nvPr/>
        </p:nvCxnSpPr>
        <p:spPr>
          <a:xfrm>
            <a:off x="7047915" y="4382190"/>
            <a:ext cx="780758" cy="78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0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Code …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  <p:pic>
        <p:nvPicPr>
          <p:cNvPr id="20482" name="Picture 2" descr="http://steve.files.wordpress.com/2006/03/Matrix%20tut%20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6263"/>
            <a:ext cx="1005840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2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management/</a:t>
            </a:r>
            <a:br>
              <a:rPr lang="en-US" dirty="0" smtClean="0"/>
            </a:br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</a:t>
            </a:r>
            <a:r>
              <a:rPr lang="en-US" b="1" dirty="0" smtClean="0"/>
              <a:t> Emily</a:t>
            </a:r>
            <a:r>
              <a:rPr lang="en-US" dirty="0" smtClean="0"/>
              <a:t>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8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Management/Authentication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 of users</a:t>
            </a:r>
          </a:p>
          <a:p>
            <a:pPr lvl="1"/>
            <a:r>
              <a:rPr lang="en-US" dirty="0"/>
              <a:t>Browsers</a:t>
            </a:r>
          </a:p>
          <a:p>
            <a:pPr lvl="1"/>
            <a:r>
              <a:rPr lang="en-US" dirty="0"/>
              <a:t>Sellers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/>
              <a:t>User Management Page</a:t>
            </a:r>
          </a:p>
          <a:p>
            <a:pPr lvl="1"/>
            <a:r>
              <a:rPr lang="en-US" dirty="0"/>
              <a:t>Change </a:t>
            </a:r>
            <a:r>
              <a:rPr lang="en-US" dirty="0" smtClean="0"/>
              <a:t>password</a:t>
            </a:r>
          </a:p>
          <a:p>
            <a:r>
              <a:rPr lang="en-US" dirty="0" smtClean="0"/>
              <a:t>View House Postings</a:t>
            </a:r>
          </a:p>
          <a:p>
            <a:pPr lvl="1"/>
            <a:r>
              <a:rPr lang="en-US" dirty="0" smtClean="0"/>
              <a:t>Edit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</a:t>
            </a:r>
            <a:r>
              <a:rPr lang="en-US" b="1" dirty="0" smtClean="0"/>
              <a:t> Emily</a:t>
            </a:r>
            <a:r>
              <a:rPr lang="en-US" dirty="0" smtClean="0"/>
              <a:t>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6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relational queries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0755" y="2175351"/>
            <a:ext cx="4274820" cy="375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401824" y="1719073"/>
            <a:ext cx="33611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Behind user management of house postings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BELONGS_TO: </a:t>
            </a:r>
          </a:p>
          <a:p>
            <a:r>
              <a:rPr lang="en-US" sz="1400" dirty="0"/>
              <a:t>if the relationship between table A and B is one-to-many, then B belongs to A (e.g. House belongs to Seller);</a:t>
            </a:r>
          </a:p>
          <a:p>
            <a:endParaRPr lang="en-US" sz="1400" dirty="0"/>
          </a:p>
          <a:p>
            <a:r>
              <a:rPr lang="en-US" sz="1400" dirty="0"/>
              <a:t>HAS_MANY:</a:t>
            </a:r>
          </a:p>
          <a:p>
            <a:r>
              <a:rPr lang="en-US" sz="1400" dirty="0"/>
              <a:t>if the relationship between table A and B is one-to-many, then A has many B (e.g. User has many House);</a:t>
            </a:r>
          </a:p>
          <a:p>
            <a:endParaRPr lang="en-US" sz="1400" dirty="0"/>
          </a:p>
          <a:p>
            <a:r>
              <a:rPr lang="en-US" sz="1400" dirty="0"/>
              <a:t>HAS_ONE:</a:t>
            </a:r>
          </a:p>
          <a:p>
            <a:r>
              <a:rPr lang="en-US" sz="1400" dirty="0"/>
              <a:t>this is special case of HAS_MANY where A has at most one B (e.g. House has at most one Seller);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</a:t>
            </a:r>
            <a:r>
              <a:rPr lang="en-US" b="1" dirty="0" smtClean="0"/>
              <a:t> Emily</a:t>
            </a:r>
            <a:r>
              <a:rPr lang="en-US" dirty="0" smtClean="0"/>
              <a:t>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6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Yii</a:t>
            </a:r>
            <a:r>
              <a:rPr lang="en-US" dirty="0" smtClean="0"/>
              <a:t> Authentication via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475" y="1981201"/>
            <a:ext cx="3570606" cy="39441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UserIdentity</a:t>
            </a:r>
            <a:r>
              <a:rPr lang="en-US" dirty="0" smtClean="0"/>
              <a:t> represents the data needed to identify a user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UserId</a:t>
            </a:r>
            <a:r>
              <a:rPr lang="en-US" dirty="0" smtClean="0"/>
              <a:t> class contains the authentication method that checks if the provided data can identify the user</a:t>
            </a:r>
          </a:p>
          <a:p>
            <a:r>
              <a:rPr lang="en-US" dirty="0" err="1" smtClean="0"/>
              <a:t>Yii</a:t>
            </a:r>
            <a:r>
              <a:rPr lang="en-US" dirty="0" smtClean="0"/>
              <a:t> has a built in </a:t>
            </a:r>
            <a:r>
              <a:rPr lang="en-US" dirty="0" err="1" smtClean="0"/>
              <a:t>AuthManger</a:t>
            </a:r>
            <a:r>
              <a:rPr lang="en-US" dirty="0" smtClean="0"/>
              <a:t> requires configuration</a:t>
            </a:r>
          </a:p>
          <a:p>
            <a:pPr lvl="1"/>
            <a:r>
              <a:rPr lang="en-US" dirty="0" smtClean="0"/>
              <a:t>implement the authenticate() method to use the database to validate credentials.</a:t>
            </a:r>
          </a:p>
          <a:p>
            <a:pPr lvl="1"/>
            <a:r>
              <a:rPr lang="en-US" dirty="0" smtClean="0"/>
              <a:t>Overrode </a:t>
            </a:r>
            <a:r>
              <a:rPr lang="en-US" dirty="0" smtClean="0"/>
              <a:t>the </a:t>
            </a:r>
            <a:r>
              <a:rPr lang="en-US" dirty="0" err="1" smtClean="0"/>
              <a:t>CUserIdentity</a:t>
            </a:r>
            <a:r>
              <a:rPr lang="en-US" dirty="0" smtClean="0"/>
              <a:t>::</a:t>
            </a:r>
            <a:r>
              <a:rPr lang="en-US" dirty="0" err="1" smtClean="0"/>
              <a:t>getId</a:t>
            </a:r>
            <a:r>
              <a:rPr lang="en-US" dirty="0" smtClean="0"/>
              <a:t>() method to return the _id property because the default implementation returned the username as the ID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Update controller to identify user authentication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9969" y="1600201"/>
            <a:ext cx="4555846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</a:t>
            </a:r>
            <a:r>
              <a:rPr lang="en-US" b="1" dirty="0" smtClean="0"/>
              <a:t> Emily</a:t>
            </a:r>
            <a:r>
              <a:rPr lang="en-US" dirty="0" smtClean="0"/>
              <a:t>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6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Management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72880" y="-208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</a:t>
            </a:r>
            <a:r>
              <a:rPr lang="en-US" b="1" dirty="0" smtClean="0"/>
              <a:t>Mike</a:t>
            </a:r>
            <a:r>
              <a:rPr lang="en-US" dirty="0" smtClean="0"/>
              <a:t>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0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A web-based real estate </a:t>
            </a:r>
            <a:r>
              <a:rPr lang="en-US" sz="3200" dirty="0" smtClean="0"/>
              <a:t>application</a:t>
            </a:r>
          </a:p>
          <a:p>
            <a:pPr marL="0" indent="0">
              <a:buNone/>
            </a:pPr>
            <a:endParaRPr lang="en-US" sz="32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PHP based framework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Monopoly themed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MVC architecture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Fully provided with the CRUD functionality for User, property and Image classes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845" y="6140028"/>
            <a:ext cx="3141755" cy="965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 Wang	 </a:t>
            </a:r>
            <a:r>
              <a:rPr lang="en-US" dirty="0" err="1" smtClean="0"/>
              <a:t>Yasemin</a:t>
            </a:r>
            <a:r>
              <a:rPr lang="en-US" dirty="0" smtClean="0"/>
              <a:t>	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2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4/27/13</a:t>
            </a:r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981200" y="245353"/>
            <a:ext cx="755650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hangingPunct="1">
              <a:lnSpc>
                <a:spcPct val="112000"/>
              </a:lnSpc>
            </a:pPr>
            <a:r>
              <a:rPr lang="en-US" sz="5400" dirty="0">
                <a:solidFill>
                  <a:srgbClr val="663366"/>
                </a:solidFill>
                <a:latin typeface="Rockwell" panose="02060603020205020403" pitchFamily="18" charset="0"/>
              </a:rPr>
              <a:t>Image Management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81200" y="3398838"/>
            <a:ext cx="7556500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09800" y="3200401"/>
            <a:ext cx="80010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r>
              <a:rPr lang="en-US" dirty="0"/>
              <a:t>A Seller can ONLY upload valid image files from The House Update </a:t>
            </a:r>
            <a:r>
              <a:rPr lang="en-US" dirty="0" smtClean="0"/>
              <a:t>Page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r>
              <a:rPr lang="en-US" dirty="0"/>
              <a:t>On UPLOAD the </a:t>
            </a:r>
            <a:r>
              <a:rPr lang="en-US" dirty="0" err="1"/>
              <a:t>actionCreate</a:t>
            </a:r>
            <a:r>
              <a:rPr lang="en-US" dirty="0"/>
              <a:t>() from the Image Controller is invoked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r>
              <a:rPr lang="en-US" dirty="0"/>
              <a:t>Inside of </a:t>
            </a:r>
            <a:r>
              <a:rPr lang="en-US" dirty="0" err="1"/>
              <a:t>actionCreate</a:t>
            </a:r>
            <a:r>
              <a:rPr lang="en-US" dirty="0"/>
              <a:t>() the image is sent to our </a:t>
            </a:r>
            <a:r>
              <a:rPr lang="en-US" dirty="0" err="1"/>
              <a:t>Cloudinary</a:t>
            </a:r>
            <a:r>
              <a:rPr lang="en-US" dirty="0"/>
              <a:t> Account 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r>
              <a:rPr lang="en-US" dirty="0"/>
              <a:t>The Image Model is Updated with The Image URL &amp; </a:t>
            </a:r>
            <a:r>
              <a:rPr lang="en-US" dirty="0" err="1"/>
              <a:t>HouseID</a:t>
            </a:r>
            <a:r>
              <a:rPr lang="en-US" dirty="0"/>
              <a:t> 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r>
              <a:rPr lang="en-US" dirty="0"/>
              <a:t>After upload A Seller can  Delete the Image from the Image Table</a:t>
            </a:r>
          </a:p>
          <a:p>
            <a:pPr marL="342900" indent="-342900">
              <a:buClrTx/>
              <a:buSzTx/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ClrTx/>
              <a:buSzTx/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ClrTx/>
              <a:buSzTx/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ClrTx/>
              <a:buSzTx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1539082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7" y="1421562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31" y="1714500"/>
            <a:ext cx="16081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</a:t>
            </a:r>
            <a:r>
              <a:rPr lang="en-US" b="1" dirty="0" smtClean="0"/>
              <a:t>Mike</a:t>
            </a:r>
            <a:r>
              <a:rPr lang="en-US" dirty="0" smtClean="0"/>
              <a:t>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2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4/27/13</a:t>
            </a:r>
          </a:p>
        </p:txBody>
      </p:sp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2022475" y="484188"/>
            <a:ext cx="755650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hangingPunct="1">
              <a:lnSpc>
                <a:spcPct val="112000"/>
              </a:lnSpc>
            </a:pPr>
            <a:r>
              <a:rPr lang="en-US" sz="3600">
                <a:solidFill>
                  <a:srgbClr val="663366"/>
                </a:solidFill>
                <a:latin typeface="Rockwell" panose="02060603020205020403" pitchFamily="18" charset="0"/>
              </a:rPr>
              <a:t>Image Management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267200" y="3200401"/>
            <a:ext cx="320040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r>
              <a:rPr lang="en-US" b="1"/>
              <a:t>	 PHP framework:</a:t>
            </a:r>
          </a:p>
          <a:p>
            <a:endParaRPr lang="en-US" b="1"/>
          </a:p>
          <a:p>
            <a:endParaRPr lang="en-US" b="1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29000"/>
            <a:ext cx="2514600" cy="25146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062413" y="5688014"/>
            <a:ext cx="2286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r>
              <a:rPr lang="en-US"/>
              <a:t>Settings.php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867400" y="5715001"/>
            <a:ext cx="2514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r>
              <a:rPr lang="en-US"/>
              <a:t>Uploader.php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953000" y="3768726"/>
            <a:ext cx="2514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r>
              <a:rPr lang="en-US"/>
              <a:t>Cloudinary.php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</a:t>
            </a:r>
            <a:r>
              <a:rPr lang="en-US" b="1" dirty="0" smtClean="0"/>
              <a:t>Mike</a:t>
            </a:r>
            <a:r>
              <a:rPr lang="en-US" dirty="0" smtClean="0"/>
              <a:t>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4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4/27/13</a:t>
            </a:r>
          </a:p>
        </p:txBody>
      </p:sp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2022475" y="484188"/>
            <a:ext cx="755650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hangingPunct="1">
              <a:lnSpc>
                <a:spcPct val="112000"/>
              </a:lnSpc>
            </a:pPr>
            <a:r>
              <a:rPr lang="en-US" sz="3600">
                <a:solidFill>
                  <a:srgbClr val="663366"/>
                </a:solidFill>
                <a:latin typeface="Rockwell" panose="02060603020205020403" pitchFamily="18" charset="0"/>
              </a:rPr>
              <a:t>Image Management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022475" y="1981201"/>
            <a:ext cx="7556500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895600" y="2057400"/>
            <a:ext cx="36576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19476"/>
            <a:ext cx="76200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981200" y="2286001"/>
            <a:ext cx="8458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87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r>
              <a:rPr lang="en-US" sz="3500"/>
              <a:t>1. User Uploads from House Update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</a:t>
            </a:r>
            <a:r>
              <a:rPr lang="en-US" b="1" dirty="0" smtClean="0"/>
              <a:t>Mike</a:t>
            </a:r>
            <a:r>
              <a:rPr lang="en-US" dirty="0" smtClean="0"/>
              <a:t>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5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4/27/13</a:t>
            </a:r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2022475" y="484188"/>
            <a:ext cx="755650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hangingPunct="1">
              <a:lnSpc>
                <a:spcPct val="112000"/>
              </a:lnSpc>
            </a:pPr>
            <a:r>
              <a:rPr lang="en-US">
                <a:latin typeface="Rockwell" panose="02060603020205020403" pitchFamily="18" charset="0"/>
              </a:rPr>
              <a:t>Image Management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098675" y="2484438"/>
            <a:ext cx="7556500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971800" y="3281364"/>
            <a:ext cx="36576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6563"/>
            <a:ext cx="5562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743200" y="2824163"/>
            <a:ext cx="3657600" cy="914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1828800" y="3703638"/>
            <a:ext cx="4114800" cy="2286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3509963"/>
            <a:ext cx="3986213" cy="7350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110164"/>
            <a:ext cx="4364038" cy="9159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6" y="2286001"/>
            <a:ext cx="2524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47863" y="1597026"/>
            <a:ext cx="8458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87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r>
              <a:rPr lang="en-US" sz="3500"/>
              <a:t>2. Controller invokes actionCreate()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</a:t>
            </a:r>
            <a:r>
              <a:rPr lang="en-US" b="1" dirty="0" smtClean="0"/>
              <a:t>Mike</a:t>
            </a:r>
            <a:r>
              <a:rPr lang="en-US" dirty="0" smtClean="0"/>
              <a:t>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4/27/13</a:t>
            </a:r>
          </a:p>
        </p:txBody>
      </p:sp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2022475" y="484188"/>
            <a:ext cx="755650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hangingPunct="1">
              <a:lnSpc>
                <a:spcPct val="112000"/>
              </a:lnSpc>
            </a:pPr>
            <a:r>
              <a:rPr lang="en-US" sz="3600">
                <a:solidFill>
                  <a:srgbClr val="663366"/>
                </a:solidFill>
                <a:latin typeface="Rockwell" panose="02060603020205020403" pitchFamily="18" charset="0"/>
              </a:rPr>
              <a:t>Image Management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22475" y="1981201"/>
            <a:ext cx="7556500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895600" y="2057400"/>
            <a:ext cx="36576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981200" y="1927226"/>
            <a:ext cx="8458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87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r>
              <a:rPr lang="en-US" sz="3500"/>
              <a:t>3. Image Model defines relations()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209926"/>
            <a:ext cx="48387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</a:t>
            </a:r>
            <a:r>
              <a:rPr lang="en-US" b="1" dirty="0" smtClean="0"/>
              <a:t>Mike</a:t>
            </a:r>
            <a:r>
              <a:rPr lang="en-US" dirty="0" smtClean="0"/>
              <a:t>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7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4/27/13</a:t>
            </a:r>
          </a:p>
        </p:txBody>
      </p:sp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2022475" y="484188"/>
            <a:ext cx="755650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hangingPunct="1">
              <a:lnSpc>
                <a:spcPct val="112000"/>
              </a:lnSpc>
            </a:pPr>
            <a:r>
              <a:rPr lang="en-US" sz="3600">
                <a:solidFill>
                  <a:srgbClr val="663366"/>
                </a:solidFill>
                <a:latin typeface="Rockwell" panose="02060603020205020403" pitchFamily="18" charset="0"/>
              </a:rPr>
              <a:t>Image Management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22475" y="1981201"/>
            <a:ext cx="7556500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895600" y="2057400"/>
            <a:ext cx="36576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4" y="1600201"/>
            <a:ext cx="4268787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324600" y="2286000"/>
            <a:ext cx="4343400" cy="253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695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r>
              <a:rPr lang="en-US" sz="2800"/>
              <a:t>Define an Image Model: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CActiveRecord is the base class for classes representing relational data. </a:t>
            </a:r>
          </a:p>
          <a:p>
            <a:endParaRPr lang="en-US"/>
          </a:p>
          <a:p>
            <a:r>
              <a:rPr lang="en-US"/>
              <a:t>It implements the active record design pattern, a popular Object-Relational Mapping (ORM) technique.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</a:t>
            </a:r>
            <a:r>
              <a:rPr lang="en-US" b="1" dirty="0" smtClean="0"/>
              <a:t>Mike</a:t>
            </a:r>
            <a:r>
              <a:rPr lang="en-US" dirty="0" smtClean="0"/>
              <a:t>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8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and styling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</a:t>
            </a:r>
            <a:r>
              <a:rPr lang="en-US" b="1" dirty="0" smtClean="0"/>
              <a:t> </a:t>
            </a:r>
            <a:r>
              <a:rPr lang="en-US" b="1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57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Calibri" charset="0"/>
              </a:rPr>
              <a:t>CSS</a:t>
            </a:r>
            <a:r>
              <a:rPr lang="en-US" sz="2800" dirty="0" smtClean="0">
                <a:latin typeface="Calibri" charset="0"/>
              </a:rPr>
              <a:t> stands for </a:t>
            </a:r>
            <a:r>
              <a:rPr lang="en-US" sz="2800" b="1" dirty="0" smtClean="0">
                <a:latin typeface="Calibri" charset="0"/>
              </a:rPr>
              <a:t>C</a:t>
            </a:r>
            <a:r>
              <a:rPr lang="en-US" sz="2800" dirty="0" smtClean="0">
                <a:latin typeface="Calibri" charset="0"/>
              </a:rPr>
              <a:t>ascading </a:t>
            </a:r>
            <a:r>
              <a:rPr lang="en-US" sz="2800" b="1" dirty="0" smtClean="0">
                <a:latin typeface="Calibri" charset="0"/>
              </a:rPr>
              <a:t>S</a:t>
            </a:r>
            <a:r>
              <a:rPr lang="en-US" sz="2800" dirty="0" smtClean="0">
                <a:latin typeface="Calibri" charset="0"/>
              </a:rPr>
              <a:t>tyle </a:t>
            </a:r>
            <a:r>
              <a:rPr lang="en-US" sz="2800" b="1" dirty="0" smtClean="0">
                <a:latin typeface="Calibri" charset="0"/>
              </a:rPr>
              <a:t>S</a:t>
            </a:r>
            <a:r>
              <a:rPr lang="en-US" sz="2800" dirty="0" smtClean="0">
                <a:latin typeface="Calibri" charset="0"/>
              </a:rPr>
              <a:t>heets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charset="0"/>
              </a:rPr>
              <a:t>Styles define </a:t>
            </a:r>
            <a:r>
              <a:rPr lang="en-US" sz="2800" b="1" dirty="0" smtClean="0">
                <a:latin typeface="Calibri" charset="0"/>
              </a:rPr>
              <a:t>how to display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pl-PL" sz="2800" dirty="0" smtClean="0">
                <a:latin typeface="Calibri" charset="0"/>
              </a:rPr>
              <a:t>(X)</a:t>
            </a:r>
            <a:r>
              <a:rPr lang="en-US" sz="2800" dirty="0" smtClean="0">
                <a:latin typeface="Calibri" charset="0"/>
              </a:rPr>
              <a:t>HTML elements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charset="0"/>
              </a:rPr>
              <a:t>Styles are normally stored in </a:t>
            </a:r>
            <a:r>
              <a:rPr lang="en-US" sz="2800" b="1" dirty="0" smtClean="0">
                <a:latin typeface="Calibri" charset="0"/>
              </a:rPr>
              <a:t>Style Sheets</a:t>
            </a:r>
            <a:r>
              <a:rPr lang="en-US" sz="2800" dirty="0" smtClean="0">
                <a:latin typeface="Calibri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charset="0"/>
              </a:rPr>
              <a:t>Multiple style definitions will </a:t>
            </a:r>
            <a:r>
              <a:rPr lang="en-US" sz="2800" b="1" dirty="0" smtClean="0">
                <a:solidFill>
                  <a:srgbClr val="C00000"/>
                </a:solidFill>
                <a:latin typeface="Calibri" charset="0"/>
              </a:rPr>
              <a:t>cascade</a:t>
            </a:r>
            <a:r>
              <a:rPr lang="en-US" sz="2800" dirty="0" smtClean="0">
                <a:latin typeface="Calibri" charset="0"/>
              </a:rPr>
              <a:t> into one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</a:t>
            </a:r>
            <a:r>
              <a:rPr lang="en-US" b="1" dirty="0" smtClean="0"/>
              <a:t> </a:t>
            </a:r>
            <a:r>
              <a:rPr lang="en-US" b="1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4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Styles?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l-PL" sz="2800" dirty="0" err="1">
                <a:latin typeface="Calibri" charset="0"/>
              </a:rPr>
              <a:t>Documents</a:t>
            </a:r>
            <a:r>
              <a:rPr lang="pl-PL" sz="2800" dirty="0">
                <a:latin typeface="Calibri" charset="0"/>
              </a:rPr>
              <a:t> </a:t>
            </a:r>
            <a:r>
              <a:rPr lang="pl-PL" sz="2800" dirty="0" err="1">
                <a:latin typeface="Calibri" charset="0"/>
              </a:rPr>
              <a:t>written</a:t>
            </a:r>
            <a:r>
              <a:rPr lang="pl-PL" sz="2800" dirty="0">
                <a:latin typeface="Calibri" charset="0"/>
              </a:rPr>
              <a:t> with CSS </a:t>
            </a:r>
            <a:r>
              <a:rPr lang="pl-PL" sz="2800" dirty="0" err="1">
                <a:latin typeface="Calibri" charset="0"/>
              </a:rPr>
              <a:t>are</a:t>
            </a:r>
            <a:r>
              <a:rPr lang="pl-PL" sz="2800" dirty="0">
                <a:latin typeface="Calibri" charset="0"/>
              </a:rPr>
              <a:t> </a:t>
            </a:r>
            <a:endParaRPr lang="en-US" sz="2800" dirty="0">
              <a:latin typeface="Calibri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pl-PL" sz="2800" dirty="0" err="1">
                <a:latin typeface="Calibri" charset="0"/>
              </a:rPr>
              <a:t>more</a:t>
            </a:r>
            <a:r>
              <a:rPr lang="pl-PL" sz="2800" dirty="0">
                <a:latin typeface="Calibri" charset="0"/>
              </a:rPr>
              <a:t> </a:t>
            </a:r>
            <a:r>
              <a:rPr lang="pl-PL" sz="2800" dirty="0" err="1">
                <a:latin typeface="Calibri" charset="0"/>
              </a:rPr>
              <a:t>flexible</a:t>
            </a:r>
            <a:endParaRPr lang="en-US" sz="2800" dirty="0">
              <a:latin typeface="Calibri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pl-PL" sz="2800" dirty="0" err="1">
                <a:latin typeface="Calibri" charset="0"/>
              </a:rPr>
              <a:t>short</a:t>
            </a:r>
            <a:endParaRPr lang="en-US" sz="2800" dirty="0">
              <a:latin typeface="Calibri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pl-PL" sz="2800" dirty="0" err="1">
                <a:latin typeface="Calibri" charset="0"/>
              </a:rPr>
              <a:t>clear</a:t>
            </a:r>
            <a:endParaRPr lang="pl-PL" sz="2800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l-PL" sz="2800" dirty="0">
                <a:latin typeface="Calibri" charset="0"/>
              </a:rPr>
              <a:t>Basic </a:t>
            </a:r>
            <a:r>
              <a:rPr lang="pl-PL" sz="2800" dirty="0" err="1">
                <a:latin typeface="Calibri" charset="0"/>
              </a:rPr>
              <a:t>formating</a:t>
            </a:r>
            <a:r>
              <a:rPr lang="pl-PL" sz="2800" dirty="0">
                <a:latin typeface="Calibri" charset="0"/>
              </a:rPr>
              <a:t> </a:t>
            </a:r>
            <a:r>
              <a:rPr lang="pl-PL" sz="2800" dirty="0" err="1">
                <a:latin typeface="Calibri" charset="0"/>
              </a:rPr>
              <a:t>tool</a:t>
            </a:r>
            <a:endParaRPr lang="pl-PL" sz="2800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l-PL" sz="2800" dirty="0" err="1">
                <a:latin typeface="Calibri" charset="0"/>
              </a:rPr>
              <a:t>Easy</a:t>
            </a:r>
            <a:r>
              <a:rPr lang="pl-PL" sz="2800" dirty="0">
                <a:latin typeface="Calibri" charset="0"/>
              </a:rPr>
              <a:t> </a:t>
            </a:r>
            <a:r>
              <a:rPr lang="pl-PL" sz="2800" dirty="0" err="1">
                <a:latin typeface="Calibri" charset="0"/>
              </a:rPr>
              <a:t>multiple</a:t>
            </a:r>
            <a:r>
              <a:rPr lang="pl-PL" sz="2800" dirty="0">
                <a:latin typeface="Calibri" charset="0"/>
              </a:rPr>
              <a:t> </a:t>
            </a:r>
            <a:r>
              <a:rPr lang="pl-PL" sz="2800" dirty="0" err="1">
                <a:latin typeface="Calibri" charset="0"/>
              </a:rPr>
              <a:t>document</a:t>
            </a:r>
            <a:r>
              <a:rPr lang="pl-PL" sz="2800" dirty="0">
                <a:latin typeface="Calibri" charset="0"/>
              </a:rPr>
              <a:t> </a:t>
            </a:r>
            <a:r>
              <a:rPr lang="pl-PL" sz="2800" dirty="0" err="1">
                <a:latin typeface="Calibri" charset="0"/>
              </a:rPr>
              <a:t>managment</a:t>
            </a:r>
            <a:endParaRPr lang="pl-PL" sz="2800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l-PL" sz="2800" dirty="0" err="1">
                <a:latin typeface="Calibri" charset="0"/>
              </a:rPr>
              <a:t>Save</a:t>
            </a:r>
            <a:r>
              <a:rPr lang="pl-PL" sz="2800" dirty="0">
                <a:latin typeface="Calibri" charset="0"/>
              </a:rPr>
              <a:t> </a:t>
            </a:r>
            <a:r>
              <a:rPr lang="pl-PL" sz="2800" dirty="0" err="1">
                <a:latin typeface="Calibri" charset="0"/>
              </a:rPr>
              <a:t>time</a:t>
            </a:r>
            <a:r>
              <a:rPr lang="pl-PL" sz="2800" dirty="0">
                <a:latin typeface="Calibri" charset="0"/>
              </a:rPr>
              <a:t> by </a:t>
            </a:r>
            <a:r>
              <a:rPr lang="pl-PL" sz="2800" dirty="0" err="1">
                <a:latin typeface="Calibri" charset="0"/>
              </a:rPr>
              <a:t>using</a:t>
            </a:r>
            <a:r>
              <a:rPr lang="pl-PL" sz="2800" dirty="0">
                <a:latin typeface="Calibri" charset="0"/>
              </a:rPr>
              <a:t> </a:t>
            </a:r>
            <a:r>
              <a:rPr lang="pl-PL" sz="2800" dirty="0" err="1">
                <a:latin typeface="Calibri" charset="0"/>
              </a:rPr>
              <a:t>selector</a:t>
            </a:r>
            <a:r>
              <a:rPr lang="pl-PL" sz="2800" dirty="0">
                <a:latin typeface="Calibri" charset="0"/>
              </a:rPr>
              <a:t> </a:t>
            </a:r>
            <a:r>
              <a:rPr lang="pl-PL" sz="2800" dirty="0" err="1">
                <a:latin typeface="Calibri" charset="0"/>
              </a:rPr>
              <a:t>classes</a:t>
            </a:r>
            <a:endParaRPr lang="pl-PL" sz="2800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l-PL" sz="2800" dirty="0">
                <a:latin typeface="Calibri" charset="0"/>
              </a:rPr>
              <a:t>New </a:t>
            </a:r>
            <a:r>
              <a:rPr lang="pl-PL" sz="2800" dirty="0" err="1">
                <a:latin typeface="Calibri" charset="0"/>
              </a:rPr>
              <a:t>opportunities</a:t>
            </a:r>
            <a:r>
              <a:rPr lang="pl-PL" sz="2800" dirty="0">
                <a:latin typeface="Calibri" charset="0"/>
              </a:rPr>
              <a:t> in </a:t>
            </a:r>
            <a:r>
              <a:rPr lang="pl-PL" sz="2800" dirty="0" err="1">
                <a:latin typeface="Calibri" charset="0"/>
              </a:rPr>
              <a:t>formating</a:t>
            </a:r>
            <a:endParaRPr lang="en-US" sz="2800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524596" y="3214686"/>
          <a:ext cx="4143404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</a:t>
            </a:r>
            <a:r>
              <a:rPr lang="en-US" b="1" dirty="0" smtClean="0"/>
              <a:t> </a:t>
            </a:r>
            <a:r>
              <a:rPr lang="en-US" b="1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4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UI framework (set of JavaScript, CSS, and images 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Open Source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Supports HTML5 and CSS3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Supported by all major browser (even IE7)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Released in August 2011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</a:t>
            </a:r>
            <a:r>
              <a:rPr lang="en-US" b="1" dirty="0" smtClean="0"/>
              <a:t> </a:t>
            </a:r>
            <a:r>
              <a:rPr lang="en-US" b="1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1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Here is how it works …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845" y="6140028"/>
            <a:ext cx="3141755" cy="965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 Wang	 </a:t>
            </a:r>
            <a:r>
              <a:rPr lang="en-US" dirty="0" err="1" smtClean="0"/>
              <a:t>Yasemin</a:t>
            </a:r>
            <a:r>
              <a:rPr lang="en-US" dirty="0" smtClean="0"/>
              <a:t>	 	Mike	 </a:t>
            </a:r>
            <a:r>
              <a:rPr lang="en-US" dirty="0" err="1" smtClean="0"/>
              <a:t>Sowmya</a:t>
            </a:r>
            <a:endParaRPr lang="en-US" dirty="0"/>
          </a:p>
        </p:txBody>
      </p:sp>
      <p:pic>
        <p:nvPicPr>
          <p:cNvPr id="4098" name="Picture 2" descr="http://www.ni.com/cms/images/devzone/tut/b/9ef86ce2332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52613"/>
            <a:ext cx="32575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98600" y="3805238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2829" y="2057493"/>
            <a:ext cx="252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Client Side:</a:t>
            </a:r>
          </a:p>
          <a:p>
            <a:r>
              <a:rPr lang="en-US" dirty="0" smtClean="0"/>
              <a:t>The web-application’s display interacts with the user’s input and sends a request to the Web-server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18729" y="2057493"/>
            <a:ext cx="252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Server Side:</a:t>
            </a:r>
          </a:p>
          <a:p>
            <a:r>
              <a:rPr lang="en-US" dirty="0" smtClean="0"/>
              <a:t>Provides the requested service by using the database if </a:t>
            </a:r>
            <a:r>
              <a:rPr lang="en-US" dirty="0" err="1" smtClean="0"/>
              <a:t>reqired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26479" y="3805238"/>
            <a:ext cx="252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Client Side:</a:t>
            </a:r>
          </a:p>
          <a:p>
            <a:r>
              <a:rPr lang="en-US" dirty="0" smtClean="0"/>
              <a:t>Displays the result or the altered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9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en-US" dirty="0"/>
          </a:p>
        </p:txBody>
      </p:sp>
      <p:pic>
        <p:nvPicPr>
          <p:cNvPr id="4" name="Picture 3" descr="Screen Shot 2013-04-29 at 6.13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34147"/>
            <a:ext cx="8293100" cy="3955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</a:t>
            </a:r>
            <a:r>
              <a:rPr lang="en-US" b="1" dirty="0" smtClean="0"/>
              <a:t> </a:t>
            </a:r>
            <a:r>
              <a:rPr lang="en-US" b="1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Shot 2013-04-29 at 6.13.0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" r="209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</a:t>
            </a:r>
            <a:r>
              <a:rPr lang="en-US" b="1" dirty="0" smtClean="0"/>
              <a:t> </a:t>
            </a:r>
            <a:r>
              <a:rPr lang="en-US" b="1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7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00051" y="2672541"/>
            <a:ext cx="10058400" cy="35661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iqualityconcepts.com/images/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13" y="175069"/>
            <a:ext cx="78486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b="1" dirty="0" err="1" smtClean="0"/>
              <a:t>Sowmya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318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Software Testing is a process of verifying and validating that the product meet the requirements.</a:t>
            </a:r>
          </a:p>
          <a:p>
            <a:pPr marL="0" indent="0">
              <a:buNone/>
            </a:pPr>
            <a:r>
              <a:rPr lang="en-US" dirty="0" smtClean="0"/>
              <a:t>Testing Types: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Unit testing.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Component testing.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Integration testing.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System testing.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Regression testing.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b="1" dirty="0" err="1" smtClean="0"/>
              <a:t>Sowmya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55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Unit </a:t>
            </a:r>
            <a:r>
              <a:rPr lang="en-US" dirty="0"/>
              <a:t>testing is a method where the individual units of source code are tested to make sure each of them works </a:t>
            </a:r>
            <a:r>
              <a:rPr lang="en-US" dirty="0" smtClean="0"/>
              <a:t>fine.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PHP Unit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PHP unit testing procedures are similar to Java Unit testing, where each block/function of the code is tested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PHP unit also provide us with the opportunity to test th</a:t>
            </a:r>
            <a:r>
              <a:rPr lang="en-US" dirty="0" smtClean="0"/>
              <a:t>e code coverage …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b="1" dirty="0" err="1" smtClean="0"/>
              <a:t>Sowmya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98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 smtClean="0"/>
              <a:t>implemented component of </a:t>
            </a:r>
            <a:r>
              <a:rPr lang="en-US" dirty="0"/>
              <a:t>the website was tested.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How?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b="1" dirty="0" err="1" smtClean="0"/>
              <a:t>Sowmya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579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Integration </a:t>
            </a:r>
            <a:r>
              <a:rPr lang="en-US" dirty="0"/>
              <a:t>testing is the phase </a:t>
            </a:r>
            <a:r>
              <a:rPr lang="en-US" dirty="0" smtClean="0"/>
              <a:t>in </a:t>
            </a:r>
            <a:r>
              <a:rPr lang="en-US" dirty="0"/>
              <a:t>which individual software modules are combined and tested as a group.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How we did it?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b="1" dirty="0" err="1" smtClean="0"/>
              <a:t>Sowmya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029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 testing of 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 </a:t>
            </a:r>
            <a:r>
              <a:rPr lang="en-US" dirty="0"/>
              <a:t>conducted on a complete, integrated </a:t>
            </a:r>
            <a:r>
              <a:rPr lang="en-US" dirty="0" smtClean="0"/>
              <a:t>system to evaluate the system’s compliance with its specified requirements.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Techniques used: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Black box </a:t>
            </a:r>
            <a:r>
              <a:rPr lang="en-US" dirty="0" smtClean="0"/>
              <a:t>testing.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Domain testing for </a:t>
            </a:r>
            <a:r>
              <a:rPr lang="en-US" dirty="0" err="1" smtClean="0"/>
              <a:t>SignUp</a:t>
            </a:r>
            <a:r>
              <a:rPr lang="en-US" dirty="0" smtClean="0"/>
              <a:t> page.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Variables are Name, Password and email.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Boundary values 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 smtClean="0"/>
              <a:t> Name: valid: 1, 32  Invalid: -1, 33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 smtClean="0"/>
              <a:t>Password: valid: 1, 8 Invalid: &lt;1, &gt;8.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 smtClean="0"/>
              <a:t>Email : beyond the standard format.</a:t>
            </a:r>
            <a:endParaRPr lang="en-US" dirty="0" smtClean="0"/>
          </a:p>
          <a:p>
            <a:pPr marL="384048" lvl="2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b="1" dirty="0" err="1" smtClean="0"/>
              <a:t>Sowmya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126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Template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124200" y="1828800"/>
          <a:ext cx="6080760" cy="3819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8730"/>
                <a:gridCol w="48120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case ID: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TID1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items: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Signup - Username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priority 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Medium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Dependencies 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Website Search Page.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input data: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Username: Dammy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email: </a:t>
                      </a:r>
                      <a:r>
                        <a:rPr lang="en-US" sz="900" u="sng">
                          <a:effectLst/>
                          <a:hlinkClick r:id="rId2"/>
                        </a:rPr>
                        <a:t>dam_123@gmail.com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User_password:12345678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steps: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Step1: Open Webpage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Step2:Click on Signup button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Step3: Fill in the Username, User email, Password, Password repeat and then click on create button.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 conditions: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should be able to login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Expected output: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Create User and Redirect to Login Page.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Actual output: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Create User and Redirect to Login Page.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 or Fail: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Pass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Bug id/link: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Additional notes: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 Regression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Regression Result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Fail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Regression Bug id/link.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#24 https://github.com/cs673p1/cs673p1/issues/24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b="1" dirty="0" err="1" smtClean="0"/>
              <a:t>Sowmya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821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Selenium</a:t>
            </a:r>
            <a:r>
              <a:rPr lang="en-US" dirty="0" smtClean="0"/>
              <a:t>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 smtClean="0"/>
              <a:t>Selenium is a portable software framework 	for web applications.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 smtClean="0"/>
              <a:t>Provides a record or play back tool.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 smtClean="0"/>
              <a:t>It is a plugin to Firefox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      It is freely available on the internet.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b="1" dirty="0" err="1" smtClean="0"/>
              <a:t>Sowmya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79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</a:t>
            </a:r>
            <a:r>
              <a:rPr lang="en-US" sz="2000" dirty="0" smtClean="0"/>
              <a:t>reate </a:t>
            </a:r>
            <a:r>
              <a:rPr lang="en-US" dirty="0" smtClean="0"/>
              <a:t>R</a:t>
            </a:r>
            <a:r>
              <a:rPr lang="en-US" sz="2000" dirty="0" smtClean="0"/>
              <a:t>ead </a:t>
            </a:r>
            <a:r>
              <a:rPr lang="en-US" sz="4400" dirty="0" smtClean="0"/>
              <a:t>U</a:t>
            </a:r>
            <a:r>
              <a:rPr lang="en-US" sz="2000" dirty="0" smtClean="0"/>
              <a:t>pdate </a:t>
            </a:r>
            <a:r>
              <a:rPr lang="en-US" sz="4400" dirty="0" smtClean="0"/>
              <a:t>D</a:t>
            </a:r>
            <a:r>
              <a:rPr lang="en-US" sz="2000" dirty="0" smtClean="0"/>
              <a:t>elete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845" y="6140028"/>
            <a:ext cx="3141755" cy="965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 Wang	 </a:t>
            </a:r>
            <a:r>
              <a:rPr lang="en-US" dirty="0" err="1" smtClean="0"/>
              <a:t>Yasemin</a:t>
            </a:r>
            <a:r>
              <a:rPr lang="en-US" dirty="0" smtClean="0"/>
              <a:t>	 	Mike	 </a:t>
            </a:r>
            <a:r>
              <a:rPr lang="en-US" dirty="0" err="1" smtClean="0"/>
              <a:t>Sowmya</a:t>
            </a:r>
            <a:endParaRPr lang="en-US" dirty="0"/>
          </a:p>
        </p:txBody>
      </p:sp>
      <p:pic>
        <p:nvPicPr>
          <p:cNvPr id="5122" name="Picture 2" descr="http://lexfridman.com/blogs/research/files/2011/02/Advanced_Automation_for_Space_Missions_figure_5-29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23" y="1897315"/>
            <a:ext cx="7244912" cy="439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23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Scripts by Selenium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1" y="1737360"/>
            <a:ext cx="5486399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b="1" dirty="0" err="1" smtClean="0"/>
              <a:t>Sowmya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82700" y="1841500"/>
            <a:ext cx="4381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Command: Displays the command for the currently selected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Target:	It is used to identify web elements on the web page. There different ways of locating web elements for example locating by ID, locating by hyperlink, locating by CSS3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Value: field where each input values for the web elements are stored in here.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064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Selenium also provides us with the Log pane which displays error messages and information messages showing the progress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581400"/>
            <a:ext cx="48958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b="1" dirty="0" err="1" smtClean="0"/>
              <a:t>Sowmya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862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test:</a:t>
            </a:r>
          </a:p>
          <a:p>
            <a:r>
              <a:rPr lang="en-US" dirty="0" smtClean="0"/>
              <a:t>To test the performance of </a:t>
            </a:r>
            <a:r>
              <a:rPr lang="en-US" i="1" dirty="0" smtClean="0"/>
              <a:t>‘Home-o-poly’.</a:t>
            </a:r>
            <a:endParaRPr lang="en-US" dirty="0" smtClean="0"/>
          </a:p>
          <a:p>
            <a:r>
              <a:rPr lang="en-US" dirty="0" smtClean="0"/>
              <a:t>YSlow.</a:t>
            </a:r>
          </a:p>
          <a:p>
            <a:r>
              <a:rPr lang="en-US" dirty="0" smtClean="0"/>
              <a:t>Performance of </a:t>
            </a:r>
            <a:r>
              <a:rPr lang="en-US" i="1" dirty="0" smtClean="0"/>
              <a:t>‘Home-o-poly’ is 85% and Grade B.</a:t>
            </a:r>
            <a:endParaRPr lang="en-US" dirty="0"/>
          </a:p>
          <a:p>
            <a:r>
              <a:rPr lang="en-US" dirty="0" smtClean="0"/>
              <a:t>Advices provided by Yslow to improve </a:t>
            </a:r>
            <a:r>
              <a:rPr lang="en-US" dirty="0" smtClean="0"/>
              <a:t>performance can be </a:t>
            </a:r>
            <a:r>
              <a:rPr lang="en-US" dirty="0" smtClean="0"/>
              <a:t>implemented in the future.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b="1" dirty="0" err="1" smtClean="0"/>
              <a:t>Sowmya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717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Regression testing is the process of testing changes to computer programs to make sure that the older programming still works with the new changes.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b="1" dirty="0" err="1" smtClean="0"/>
              <a:t>Sowmya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99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Correctness  </a:t>
            </a:r>
          </a:p>
          <a:p>
            <a:pPr lvl="1"/>
            <a:r>
              <a:rPr lang="en-US" dirty="0" err="1" smtClean="0"/>
              <a:t>Yii</a:t>
            </a:r>
            <a:r>
              <a:rPr lang="en-US" dirty="0" smtClean="0"/>
              <a:t> provides framework</a:t>
            </a:r>
          </a:p>
          <a:p>
            <a:pPr lvl="1"/>
            <a:r>
              <a:rPr lang="en-US" dirty="0" smtClean="0"/>
              <a:t>We configured functionality</a:t>
            </a:r>
          </a:p>
          <a:p>
            <a:pPr lvl="1"/>
            <a:r>
              <a:rPr lang="en-US" dirty="0" smtClean="0"/>
              <a:t>Average 2 errors per page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Error prevention by individual code review</a:t>
            </a:r>
            <a:endParaRPr lang="en-US" dirty="0" smtClean="0"/>
          </a:p>
          <a:p>
            <a:r>
              <a:rPr lang="en-US" dirty="0" smtClean="0"/>
              <a:t>Maintainability 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github</a:t>
            </a:r>
            <a:r>
              <a:rPr lang="en-US" dirty="0" smtClean="0"/>
              <a:t> for issue tracking and code control</a:t>
            </a:r>
          </a:p>
          <a:p>
            <a:pPr lvl="1"/>
            <a:r>
              <a:rPr lang="en-US" dirty="0" smtClean="0"/>
              <a:t>Maintained code readability and documentation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User Passwords</a:t>
            </a:r>
          </a:p>
          <a:p>
            <a:pPr lvl="1"/>
            <a:r>
              <a:rPr lang="en-US" dirty="0" smtClean="0"/>
              <a:t>Authentication</a:t>
            </a:r>
            <a:endParaRPr lang="en-US" dirty="0" smtClean="0"/>
          </a:p>
          <a:p>
            <a:r>
              <a:rPr lang="en-US" dirty="0" smtClean="0"/>
              <a:t>Usability </a:t>
            </a:r>
          </a:p>
          <a:p>
            <a:pPr lvl="1"/>
            <a:r>
              <a:rPr lang="en-US" dirty="0" smtClean="0"/>
              <a:t>Incorporating user-centered design</a:t>
            </a:r>
          </a:p>
          <a:p>
            <a:pPr lvl="1"/>
            <a:r>
              <a:rPr lang="en-US" dirty="0" smtClean="0"/>
              <a:t>beta testing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</a:t>
            </a:r>
            <a:r>
              <a:rPr lang="en-US" b="1" dirty="0" smtClean="0"/>
              <a:t>Emily</a:t>
            </a:r>
            <a:r>
              <a:rPr lang="en-US" dirty="0" smtClean="0"/>
              <a:t>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1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 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the end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42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Time Division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8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and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4081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Total time spent : 600 Hours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Total Number of meetings: 16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Time spent per person per week: 7 Hours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Viewable Pages implemented: 15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Database Tables: 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Total Entities: 40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Total Pivotal Tracker stories: 26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2050" name="Picture 2" descr="https://encrypted-tbn0.gstatic.com/images?q=tbn:ANd9GcQUgmi1tOiI6gZrSfgd7c-ezu-5kvxgb0Ti8Oprv2gIp-0tca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435" y="1956894"/>
            <a:ext cx="2715026" cy="38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06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and Numbers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4081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Total time Testing towards the end : 60 Hours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Total test cases ~ 30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Issues reported: 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Issues resolved</a:t>
            </a:r>
            <a:r>
              <a:rPr lang="en-US" sz="2400" smtClean="0"/>
              <a:t>: 19</a:t>
            </a:r>
            <a:endParaRPr lang="en-US" sz="2400" dirty="0" smtClean="0"/>
          </a:p>
        </p:txBody>
      </p:sp>
      <p:pic>
        <p:nvPicPr>
          <p:cNvPr id="2050" name="Picture 2" descr="https://encrypted-tbn0.gstatic.com/images?q=tbn:ANd9GcQUgmi1tOiI6gZrSfgd7c-ezu-5kvxgb0Ti8Oprv2gIp-0tca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435" y="1956894"/>
            <a:ext cx="2715026" cy="38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64898"/>
            <a:ext cx="10058400" cy="395302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3400" dirty="0" smtClean="0"/>
              <a:t>Individual Matters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 smtClean="0"/>
              <a:t>Acknowledge , debate and discuss ideas …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 smtClean="0"/>
              <a:t>Time overhead, yet everyone feels involved, motivated and the end product is unique as are our individual personalities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/>
              <a:t>Plan Ahead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A little planning goes a long way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/>
              <a:t>Know thy project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Make sure that everyone in the group is comfortable with what is going on …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17412" name="Picture 4" descr="http://www.tobiasjaniesch.com/images/strategybytobiasjanies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796" y="392527"/>
            <a:ext cx="1871003" cy="123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5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845" y="6140028"/>
            <a:ext cx="3141755" cy="965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 Wang	 </a:t>
            </a:r>
            <a:r>
              <a:rPr lang="en-US" dirty="0" err="1" smtClean="0"/>
              <a:t>Yasemin</a:t>
            </a:r>
            <a:r>
              <a:rPr lang="en-US" dirty="0" smtClean="0"/>
              <a:t>	 	Mike	 </a:t>
            </a:r>
            <a:r>
              <a:rPr lang="en-US" dirty="0" err="1" smtClean="0"/>
              <a:t>Sowmya</a:t>
            </a:r>
            <a:endParaRPr lang="en-US" dirty="0"/>
          </a:p>
        </p:txBody>
      </p:sp>
      <p:pic>
        <p:nvPicPr>
          <p:cNvPr id="3074" name="Picture 2" descr="https://encrypted-tbn1.gstatic.com/images?q=tbn:ANd9GcRYLWvYnBv58iOTrQ9mkk3s1ZQKnucTiaDSD8YhtzkyKnd5BCf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190182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1.gstatic.com/images?q=tbn:ANd9GcSZFyPA1jGOb36wbTD4HNLPtzNpCQ6aBT5XF3pPjxPSjHHTzvT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057493"/>
            <a:ext cx="2117725" cy="111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0.gstatic.com/images?q=tbn:ANd9GcSU6A9dyrklqq4OTemBCN20IyCTtJqvHUF16y57DOaquinpzyL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79" y="22066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encrypted-tbn1.gstatic.com/images?q=tbn:ANd9GcRTFZmcKLnLNoIf9gisDmBMhXoLAeg9dwtGCv79aLW4n9TQKwSV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58" y="1901825"/>
            <a:ext cx="1145542" cy="16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encrypted-tbn3.gstatic.com/images?q=tbn:ANd9GcSZ1ksWoWUkPL_5FkuAD0uGVNI860BTKdMq1H0FA2OEznogdMchE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437" y="1901825"/>
            <a:ext cx="2324101" cy="169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encrypted-tbn2.gstatic.com/images?q=tbn:ANd9GcT5YHBAQJZyy31PBWMMa7ySnx9xaOQnC8X2ujgo6FLHdFZXfCdj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4202112"/>
            <a:ext cx="28003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encrypted-tbn2.gstatic.com/images?q=tbn:ANd9GcR51nQfCucmcAsPD7bS3VzQyBMudeRu7HB7POLi4mkozm12aCu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18426"/>
            <a:ext cx="253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encrypted-tbn2.gstatic.com/images?q=tbn:ANd9GcSBnkKvffHqzj3INyaZNxS7DXnd9xdquGBzLJHDqWijAhbpLTrI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04" y="3888985"/>
            <a:ext cx="4705350" cy="19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79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“</a:t>
            </a:r>
          </a:p>
          <a:p>
            <a:pPr marL="0" indent="0">
              <a:buNone/>
            </a:pPr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If </a:t>
            </a:r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you're not making mistakes, then you're not doing </a:t>
            </a:r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anything” - Wooden</a:t>
            </a: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/>
            </a:r>
            <a:b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You will make </a:t>
            </a:r>
            <a:r>
              <a:rPr lang="en-US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mistakes</a:t>
            </a:r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, have the </a:t>
            </a:r>
            <a:r>
              <a:rPr lang="en-US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courage</a:t>
            </a:r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to admit them but more importantly have the drive and motivation to </a:t>
            </a:r>
            <a:r>
              <a:rPr lang="en-US" sz="6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overcome</a:t>
            </a:r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them</a:t>
            </a:r>
            <a:endParaRPr lang="en-US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18434" name="Picture 2" descr="https://encrypted-tbn2.gstatic.com/images?q=tbn:ANd9GcTm_17cbdTmfDsbLYBnnWNK3qvezXVBLPuj-IZgKM8BH5cdsVf-F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681089"/>
            <a:ext cx="22098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Wasay</a:t>
            </a:r>
            <a:r>
              <a:rPr lang="en-US" dirty="0" smtClean="0"/>
              <a:t>	 Emily	</a:t>
            </a:r>
            <a:r>
              <a:rPr lang="en-US" b="1" dirty="0" smtClean="0"/>
              <a:t> </a:t>
            </a:r>
            <a:r>
              <a:rPr lang="en-US" dirty="0" smtClean="0"/>
              <a:t>Wang	 </a:t>
            </a:r>
            <a:r>
              <a:rPr lang="en-US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</a:t>
            </a:r>
            <a:r>
              <a:rPr lang="en-US" b="1" dirty="0" smtClean="0"/>
              <a:t> </a:t>
            </a:r>
            <a:r>
              <a:rPr lang="en-US" b="1" dirty="0" err="1" smtClean="0"/>
              <a:t>Sowmya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745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…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6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 </a:t>
            </a:r>
            <a:r>
              <a:rPr lang="en-US" sz="31900" dirty="0" smtClean="0">
                <a:latin typeface="Algerian" panose="04020705040A02060702" pitchFamily="82" charset="0"/>
              </a:rPr>
              <a:t>?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7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 descr="http://reportersofshakandallstars.files.wordpress.com/2013/02/thats-all-folks-7172-128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23"/>
            <a:ext cx="12192000" cy="684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492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Lifecycle of the project and its management</a:t>
            </a:r>
            <a:endParaRPr lang="en-US" dirty="0"/>
          </a:p>
        </p:txBody>
      </p:sp>
      <p:pic>
        <p:nvPicPr>
          <p:cNvPr id="1026" name="Picture 2" descr="http://daily.swarthmore.edu/static/uploads/by_date/2009/02/19/evolu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589" y="-159191"/>
            <a:ext cx="6062549" cy="45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00050" y="3095624"/>
            <a:ext cx="10055629" cy="1229487"/>
          </a:xfrm>
        </p:spPr>
        <p:txBody>
          <a:bodyPr/>
          <a:lstStyle/>
          <a:p>
            <a:r>
              <a:rPr lang="en-US" dirty="0" smtClean="0"/>
              <a:t>Evolution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 Wang	 </a:t>
            </a:r>
            <a:r>
              <a:rPr lang="en-US" b="1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4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Bang … </a:t>
            </a:r>
            <a:endParaRPr lang="en-US" dirty="0"/>
          </a:p>
        </p:txBody>
      </p:sp>
      <p:pic>
        <p:nvPicPr>
          <p:cNvPr id="2050" name="Picture 2" descr="https://encrypted-tbn1.gstatic.com/images?q=tbn:ANd9GcTHyLS_poCcsu7Ch6lUAmgxALgfMX47YRv9pqpZTicmEU_epq5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5243" y="2087563"/>
            <a:ext cx="3500437" cy="350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845734"/>
            <a:ext cx="60401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Decided to take the course (Finally)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Had to do a project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 dirty="0" smtClean="0"/>
              <a:t>In a group :/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Made a group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201168" lvl="1" indent="0">
              <a:buNone/>
            </a:pPr>
            <a:endParaRPr lang="en-US" sz="3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072880" y="-33530"/>
            <a:ext cx="610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Wasay	 Emily	 Wang	 </a:t>
            </a:r>
            <a:r>
              <a:rPr lang="en-US" b="1" dirty="0" err="1" smtClean="0"/>
              <a:t>Yasemin</a:t>
            </a:r>
            <a:r>
              <a:rPr lang="en-US" b="1" dirty="0" smtClean="0"/>
              <a:t>	</a:t>
            </a:r>
            <a:r>
              <a:rPr lang="en-US" dirty="0" smtClean="0"/>
              <a:t> 	Mike	 </a:t>
            </a:r>
            <a:r>
              <a:rPr lang="en-US" dirty="0" err="1" smtClean="0"/>
              <a:t>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9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5664</TotalTime>
  <Words>1936</Words>
  <Application>Microsoft Office PowerPoint</Application>
  <PresentationFormat>Widescreen</PresentationFormat>
  <Paragraphs>481</Paragraphs>
  <Slides>73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MS Gothic</vt:lpstr>
      <vt:lpstr>Algerian</vt:lpstr>
      <vt:lpstr>Arabic Typesetting</vt:lpstr>
      <vt:lpstr>Arial</vt:lpstr>
      <vt:lpstr>Calibri</vt:lpstr>
      <vt:lpstr>Calibri Light</vt:lpstr>
      <vt:lpstr>Rockwell</vt:lpstr>
      <vt:lpstr>Times New Roman</vt:lpstr>
      <vt:lpstr>Wingdings</vt:lpstr>
      <vt:lpstr>Retrospect</vt:lpstr>
      <vt:lpstr>PowerPoint Presentation</vt:lpstr>
      <vt:lpstr>Overview</vt:lpstr>
      <vt:lpstr>Motivation </vt:lpstr>
      <vt:lpstr>Brief Introduction </vt:lpstr>
      <vt:lpstr>So Here is how it works … </vt:lpstr>
      <vt:lpstr>Create Read Update Delete </vt:lpstr>
      <vt:lpstr>Technology Used</vt:lpstr>
      <vt:lpstr>Evolution </vt:lpstr>
      <vt:lpstr>The Big Bang … </vt:lpstr>
      <vt:lpstr>Our Team</vt:lpstr>
      <vt:lpstr>Our Challenges</vt:lpstr>
      <vt:lpstr>The Approach</vt:lpstr>
      <vt:lpstr>PowerPoint Presentation</vt:lpstr>
      <vt:lpstr>Implementation Details</vt:lpstr>
      <vt:lpstr>Overview </vt:lpstr>
      <vt:lpstr>Software Architecture </vt:lpstr>
      <vt:lpstr>Model</vt:lpstr>
      <vt:lpstr>Model</vt:lpstr>
      <vt:lpstr>Model</vt:lpstr>
      <vt:lpstr>Model</vt:lpstr>
      <vt:lpstr>Model</vt:lpstr>
      <vt:lpstr>View</vt:lpstr>
      <vt:lpstr>View</vt:lpstr>
      <vt:lpstr>View</vt:lpstr>
      <vt:lpstr>Controller</vt:lpstr>
      <vt:lpstr>Validation</vt:lpstr>
      <vt:lpstr>Database Implementation</vt:lpstr>
      <vt:lpstr>Database Implementation</vt:lpstr>
      <vt:lpstr>Database Implementation</vt:lpstr>
      <vt:lpstr>Implementation</vt:lpstr>
      <vt:lpstr>Search Functionality</vt:lpstr>
      <vt:lpstr>Function provided</vt:lpstr>
      <vt:lpstr>How it works …</vt:lpstr>
      <vt:lpstr>Some Code … </vt:lpstr>
      <vt:lpstr>User management/ Authentication</vt:lpstr>
      <vt:lpstr>User Management/Authentication</vt:lpstr>
      <vt:lpstr>AR relational queries</vt:lpstr>
      <vt:lpstr>Yii Authentication via Database</vt:lpstr>
      <vt:lpstr>Image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and styling </vt:lpstr>
      <vt:lpstr>What is CSS?</vt:lpstr>
      <vt:lpstr>Why to use Styles?</vt:lpstr>
      <vt:lpstr>What is Bootstrap?</vt:lpstr>
      <vt:lpstr>Bootstrap Features</vt:lpstr>
      <vt:lpstr>EXAMPLE</vt:lpstr>
      <vt:lpstr>PowerPoint Presentation</vt:lpstr>
      <vt:lpstr>Testing</vt:lpstr>
      <vt:lpstr>Unit Testing</vt:lpstr>
      <vt:lpstr>Component Testing</vt:lpstr>
      <vt:lpstr>Integration Testing</vt:lpstr>
      <vt:lpstr>System Testing</vt:lpstr>
      <vt:lpstr>Test Case Template</vt:lpstr>
      <vt:lpstr>Tools Used? </vt:lpstr>
      <vt:lpstr>Test Scripts by Selenium</vt:lpstr>
      <vt:lpstr>PowerPoint Presentation</vt:lpstr>
      <vt:lpstr>Performance </vt:lpstr>
      <vt:lpstr>Regression Testing</vt:lpstr>
      <vt:lpstr>Quality Assurance</vt:lpstr>
      <vt:lpstr>Conclusion  </vt:lpstr>
      <vt:lpstr>Our Time Division</vt:lpstr>
      <vt:lpstr>Stats and Numbers</vt:lpstr>
      <vt:lpstr>Stats and Numbers (contd.)</vt:lpstr>
      <vt:lpstr>Lessons Learnt</vt:lpstr>
      <vt:lpstr>Lessons Learnt (Contd.)</vt:lpstr>
      <vt:lpstr>Demo … </vt:lpstr>
      <vt:lpstr>   Questions 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wasay</dc:creator>
  <cp:lastModifiedBy>wasay</cp:lastModifiedBy>
  <cp:revision>117</cp:revision>
  <dcterms:created xsi:type="dcterms:W3CDTF">2013-04-25T03:17:10Z</dcterms:created>
  <dcterms:modified xsi:type="dcterms:W3CDTF">2013-04-30T03:31:21Z</dcterms:modified>
</cp:coreProperties>
</file>