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18"/>
  </p:notesMasterIdLst>
  <p:sldIdLst>
    <p:sldId id="256" r:id="rId2"/>
    <p:sldId id="258" r:id="rId3"/>
    <p:sldId id="257" r:id="rId4"/>
    <p:sldId id="259" r:id="rId5"/>
    <p:sldId id="260" r:id="rId6"/>
    <p:sldId id="264" r:id="rId7"/>
    <p:sldId id="272" r:id="rId8"/>
    <p:sldId id="266" r:id="rId9"/>
    <p:sldId id="274" r:id="rId10"/>
    <p:sldId id="275" r:id="rId11"/>
    <p:sldId id="277" r:id="rId12"/>
    <p:sldId id="271" r:id="rId13"/>
    <p:sldId id="278" r:id="rId14"/>
    <p:sldId id="27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150A"/>
    <a:srgbClr val="990099"/>
    <a:srgbClr val="996600"/>
    <a:srgbClr val="39302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21"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9A2A5-65A9-4052-96E2-8F0BCDEC77ED}" type="datetimeFigureOut">
              <a:rPr lang="en-US" smtClean="0"/>
              <a:pPr/>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D82C1-9F01-4734-8E85-DEAC29044B41}" type="slidenum">
              <a:rPr lang="en-US" smtClean="0"/>
              <a:pPr/>
              <a:t>‹#›</a:t>
            </a:fld>
            <a:endParaRPr lang="en-US"/>
          </a:p>
        </p:txBody>
      </p:sp>
    </p:spTree>
    <p:extLst>
      <p:ext uri="{BB962C8B-B14F-4D97-AF65-F5344CB8AC3E}">
        <p14:creationId xmlns:p14="http://schemas.microsoft.com/office/powerpoint/2010/main" xmlns="" val="38903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D82C1-9F01-4734-8E85-DEAC29044B41}" type="slidenum">
              <a:rPr lang="en-US" smtClean="0"/>
              <a:pPr/>
              <a:t>15</a:t>
            </a:fld>
            <a:endParaRPr lang="en-US"/>
          </a:p>
        </p:txBody>
      </p:sp>
    </p:spTree>
    <p:extLst>
      <p:ext uri="{BB962C8B-B14F-4D97-AF65-F5344CB8AC3E}">
        <p14:creationId xmlns:p14="http://schemas.microsoft.com/office/powerpoint/2010/main" xmlns="" val="218364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D82C1-9F01-4734-8E85-DEAC29044B41}" type="slidenum">
              <a:rPr lang="en-US" smtClean="0"/>
              <a:pPr/>
              <a:t>16</a:t>
            </a:fld>
            <a:endParaRPr lang="en-US"/>
          </a:p>
        </p:txBody>
      </p:sp>
    </p:spTree>
    <p:extLst>
      <p:ext uri="{BB962C8B-B14F-4D97-AF65-F5344CB8AC3E}">
        <p14:creationId xmlns:p14="http://schemas.microsoft.com/office/powerpoint/2010/main" xmlns="" val="313681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BD7E5E-FC33-4E67-9D4C-543CEAD4697A}" type="datetime1">
              <a:rPr lang="en-US" smtClean="0"/>
              <a:pPr/>
              <a:t>10/28/2016</a:t>
            </a:fld>
            <a:endParaRPr lang="en-US"/>
          </a:p>
        </p:txBody>
      </p:sp>
      <p:sp>
        <p:nvSpPr>
          <p:cNvPr id="5" name="Footer Placeholder 4"/>
          <p:cNvSpPr>
            <a:spLocks noGrp="1"/>
          </p:cNvSpPr>
          <p:nvPr>
            <p:ph type="ftr" sz="quarter" idx="11"/>
          </p:nvPr>
        </p:nvSpPr>
        <p:spPr/>
        <p:txBody>
          <a:bodyPr/>
          <a:lstStyle/>
          <a:p>
            <a:r>
              <a:rPr lang="en-US" smtClean="0"/>
              <a:t>Smart Iot Drive</a:t>
            </a:r>
            <a:endParaRPr lang="en-US"/>
          </a:p>
        </p:txBody>
      </p:sp>
      <p:sp>
        <p:nvSpPr>
          <p:cNvPr id="6" name="Slide Number Placeholder 5"/>
          <p:cNvSpPr>
            <a:spLocks noGrp="1"/>
          </p:cNvSpPr>
          <p:nvPr>
            <p:ph type="sldNum" sz="quarter" idx="12"/>
          </p:nvPr>
        </p:nvSpPr>
        <p:spPr/>
        <p:txBody>
          <a:bodyPr/>
          <a:lstStyle/>
          <a:p>
            <a:fld id="{CB12240C-E354-4987-91BA-828F6D9539E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6387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5CF713-6E8A-4D18-9E95-DE8850C4CF65}" type="datetime1">
              <a:rPr lang="en-US" smtClean="0"/>
              <a:pPr/>
              <a:t>10/28/2016</a:t>
            </a:fld>
            <a:endParaRPr lang="en-US"/>
          </a:p>
        </p:txBody>
      </p:sp>
      <p:sp>
        <p:nvSpPr>
          <p:cNvPr id="5" name="Footer Placeholder 4"/>
          <p:cNvSpPr>
            <a:spLocks noGrp="1"/>
          </p:cNvSpPr>
          <p:nvPr>
            <p:ph type="ftr" sz="quarter" idx="11"/>
          </p:nvPr>
        </p:nvSpPr>
        <p:spPr/>
        <p:txBody>
          <a:bodyPr/>
          <a:lstStyle/>
          <a:p>
            <a:r>
              <a:rPr lang="en-US" smtClean="0"/>
              <a:t>Smart Iot Drive</a:t>
            </a:r>
            <a:endParaRPr lang="en-US"/>
          </a:p>
        </p:txBody>
      </p:sp>
      <p:sp>
        <p:nvSpPr>
          <p:cNvPr id="6" name="Slide Number Placeholder 5"/>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56284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5C29FE-B139-407A-A132-BE7BAD6557E8}" type="datetime1">
              <a:rPr lang="en-US" smtClean="0"/>
              <a:pPr/>
              <a:t>10/28/2016</a:t>
            </a:fld>
            <a:endParaRPr lang="en-US"/>
          </a:p>
        </p:txBody>
      </p:sp>
      <p:sp>
        <p:nvSpPr>
          <p:cNvPr id="5" name="Footer Placeholder 4"/>
          <p:cNvSpPr>
            <a:spLocks noGrp="1"/>
          </p:cNvSpPr>
          <p:nvPr>
            <p:ph type="ftr" sz="quarter" idx="11"/>
          </p:nvPr>
        </p:nvSpPr>
        <p:spPr/>
        <p:txBody>
          <a:bodyPr/>
          <a:lstStyle/>
          <a:p>
            <a:r>
              <a:rPr lang="en-US" smtClean="0"/>
              <a:t>Smart Iot Drive</a:t>
            </a:r>
            <a:endParaRPr lang="en-US"/>
          </a:p>
        </p:txBody>
      </p:sp>
      <p:sp>
        <p:nvSpPr>
          <p:cNvPr id="6" name="Slide Number Placeholder 5"/>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120379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53B640-0FF4-4625-8515-1F9266D0F28E}" type="datetime1">
              <a:rPr lang="en-US" smtClean="0"/>
              <a:pPr/>
              <a:t>10/28/2016</a:t>
            </a:fld>
            <a:endParaRPr lang="en-US"/>
          </a:p>
        </p:txBody>
      </p:sp>
      <p:sp>
        <p:nvSpPr>
          <p:cNvPr id="5" name="Footer Placeholder 4"/>
          <p:cNvSpPr>
            <a:spLocks noGrp="1"/>
          </p:cNvSpPr>
          <p:nvPr>
            <p:ph type="ftr" sz="quarter" idx="11"/>
          </p:nvPr>
        </p:nvSpPr>
        <p:spPr/>
        <p:txBody>
          <a:bodyPr/>
          <a:lstStyle/>
          <a:p>
            <a:r>
              <a:rPr lang="en-US" smtClean="0"/>
              <a:t>Smart Iot Drive</a:t>
            </a:r>
            <a:endParaRPr lang="en-US"/>
          </a:p>
        </p:txBody>
      </p:sp>
      <p:sp>
        <p:nvSpPr>
          <p:cNvPr id="6" name="Slide Number Placeholder 5"/>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250286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6F779-E909-4B11-A494-D20EE35BAE1E}" type="datetime1">
              <a:rPr lang="en-US" smtClean="0"/>
              <a:pPr/>
              <a:t>10/28/2016</a:t>
            </a:fld>
            <a:endParaRPr lang="en-US"/>
          </a:p>
        </p:txBody>
      </p:sp>
      <p:sp>
        <p:nvSpPr>
          <p:cNvPr id="5" name="Footer Placeholder 4"/>
          <p:cNvSpPr>
            <a:spLocks noGrp="1"/>
          </p:cNvSpPr>
          <p:nvPr>
            <p:ph type="ftr" sz="quarter" idx="11"/>
          </p:nvPr>
        </p:nvSpPr>
        <p:spPr/>
        <p:txBody>
          <a:bodyPr/>
          <a:lstStyle/>
          <a:p>
            <a:r>
              <a:rPr lang="en-US" smtClean="0"/>
              <a:t>Smart Iot Drive</a:t>
            </a:r>
            <a:endParaRPr lang="en-US"/>
          </a:p>
        </p:txBody>
      </p:sp>
      <p:sp>
        <p:nvSpPr>
          <p:cNvPr id="6" name="Slide Number Placeholder 5"/>
          <p:cNvSpPr>
            <a:spLocks noGrp="1"/>
          </p:cNvSpPr>
          <p:nvPr>
            <p:ph type="sldNum" sz="quarter" idx="12"/>
          </p:nvPr>
        </p:nvSpPr>
        <p:spPr/>
        <p:txBody>
          <a:bodyPr/>
          <a:lstStyle/>
          <a:p>
            <a:fld id="{CB12240C-E354-4987-91BA-828F6D9539E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1763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9AA551-5168-46E8-84AC-9D1EB60C44AB}" type="datetime1">
              <a:rPr lang="en-US" smtClean="0"/>
              <a:pPr/>
              <a:t>10/28/2016</a:t>
            </a:fld>
            <a:endParaRPr lang="en-US"/>
          </a:p>
        </p:txBody>
      </p:sp>
      <p:sp>
        <p:nvSpPr>
          <p:cNvPr id="6" name="Footer Placeholder 5"/>
          <p:cNvSpPr>
            <a:spLocks noGrp="1"/>
          </p:cNvSpPr>
          <p:nvPr>
            <p:ph type="ftr" sz="quarter" idx="11"/>
          </p:nvPr>
        </p:nvSpPr>
        <p:spPr/>
        <p:txBody>
          <a:bodyPr/>
          <a:lstStyle/>
          <a:p>
            <a:r>
              <a:rPr lang="en-US" smtClean="0"/>
              <a:t>Smart Iot Drive</a:t>
            </a:r>
            <a:endParaRPr lang="en-US"/>
          </a:p>
        </p:txBody>
      </p:sp>
      <p:sp>
        <p:nvSpPr>
          <p:cNvPr id="7" name="Slide Number Placeholder 6"/>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218099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BF8901-F463-4831-BE69-8172AE7FB4DA}" type="datetime1">
              <a:rPr lang="en-US" smtClean="0"/>
              <a:pPr/>
              <a:t>10/28/2016</a:t>
            </a:fld>
            <a:endParaRPr lang="en-US"/>
          </a:p>
        </p:txBody>
      </p:sp>
      <p:sp>
        <p:nvSpPr>
          <p:cNvPr id="8" name="Footer Placeholder 7"/>
          <p:cNvSpPr>
            <a:spLocks noGrp="1"/>
          </p:cNvSpPr>
          <p:nvPr>
            <p:ph type="ftr" sz="quarter" idx="11"/>
          </p:nvPr>
        </p:nvSpPr>
        <p:spPr/>
        <p:txBody>
          <a:bodyPr/>
          <a:lstStyle/>
          <a:p>
            <a:r>
              <a:rPr lang="en-US" smtClean="0"/>
              <a:t>Smart Iot Drive</a:t>
            </a:r>
            <a:endParaRPr lang="en-US"/>
          </a:p>
        </p:txBody>
      </p:sp>
      <p:sp>
        <p:nvSpPr>
          <p:cNvPr id="9" name="Slide Number Placeholder 8"/>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3450562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9CB989-EC12-4CB2-B0DD-D6B8CD97BA84}" type="datetime1">
              <a:rPr lang="en-US" smtClean="0"/>
              <a:pPr/>
              <a:t>10/28/2016</a:t>
            </a:fld>
            <a:endParaRPr lang="en-US"/>
          </a:p>
        </p:txBody>
      </p:sp>
      <p:sp>
        <p:nvSpPr>
          <p:cNvPr id="4" name="Footer Placeholder 3"/>
          <p:cNvSpPr>
            <a:spLocks noGrp="1"/>
          </p:cNvSpPr>
          <p:nvPr>
            <p:ph type="ftr" sz="quarter" idx="11"/>
          </p:nvPr>
        </p:nvSpPr>
        <p:spPr/>
        <p:txBody>
          <a:bodyPr/>
          <a:lstStyle/>
          <a:p>
            <a:r>
              <a:rPr lang="en-US" smtClean="0"/>
              <a:t>Smart Iot Drive</a:t>
            </a:r>
            <a:endParaRPr lang="en-US"/>
          </a:p>
        </p:txBody>
      </p:sp>
      <p:sp>
        <p:nvSpPr>
          <p:cNvPr id="5" name="Slide Number Placeholder 4"/>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10288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6C129E-5F2B-4FCA-AC22-5A093463FEF9}" type="datetime1">
              <a:rPr lang="en-US" smtClean="0"/>
              <a:pPr/>
              <a:t>10/28/2016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Smart Iot Drive</a:t>
            </a:r>
            <a:endParaRPr lang="en-US"/>
          </a:p>
        </p:txBody>
      </p:sp>
      <p:sp>
        <p:nvSpPr>
          <p:cNvPr id="9" name="Slide Number Placeholder 8"/>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119506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46C400-F087-40BE-A9E3-7C3325F6DCF6}" type="datetime1">
              <a:rPr lang="en-US" smtClean="0"/>
              <a:pPr/>
              <a:t>10/28/2016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Smart Iot Drive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353861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DA55F-A4ED-4203-BCF2-0C31873F619B}" type="datetime1">
              <a:rPr lang="en-US" smtClean="0"/>
              <a:pPr/>
              <a:t>10/28/2016</a:t>
            </a:fld>
            <a:endParaRPr lang="en-US"/>
          </a:p>
        </p:txBody>
      </p:sp>
      <p:sp>
        <p:nvSpPr>
          <p:cNvPr id="6" name="Footer Placeholder 5"/>
          <p:cNvSpPr>
            <a:spLocks noGrp="1"/>
          </p:cNvSpPr>
          <p:nvPr>
            <p:ph type="ftr" sz="quarter" idx="11"/>
          </p:nvPr>
        </p:nvSpPr>
        <p:spPr/>
        <p:txBody>
          <a:bodyPr/>
          <a:lstStyle/>
          <a:p>
            <a:r>
              <a:rPr lang="en-US" smtClean="0"/>
              <a:t>Smart Iot Drive</a:t>
            </a:r>
            <a:endParaRPr lang="en-US"/>
          </a:p>
        </p:txBody>
      </p:sp>
      <p:sp>
        <p:nvSpPr>
          <p:cNvPr id="7" name="Slide Number Placeholder 6"/>
          <p:cNvSpPr>
            <a:spLocks noGrp="1"/>
          </p:cNvSpPr>
          <p:nvPr>
            <p:ph type="sldNum" sz="quarter" idx="12"/>
          </p:nvPr>
        </p:nvSpPr>
        <p:spPr/>
        <p:txBody>
          <a:bodyPr/>
          <a:lstStyle/>
          <a:p>
            <a:fld id="{CB12240C-E354-4987-91BA-828F6D9539E3}" type="slidenum">
              <a:rPr lang="en-US" smtClean="0"/>
              <a:pPr/>
              <a:t>‹#›</a:t>
            </a:fld>
            <a:endParaRPr lang="en-US"/>
          </a:p>
        </p:txBody>
      </p:sp>
    </p:spTree>
    <p:extLst>
      <p:ext uri="{BB962C8B-B14F-4D97-AF65-F5344CB8AC3E}">
        <p14:creationId xmlns:p14="http://schemas.microsoft.com/office/powerpoint/2010/main" xmlns="" val="39150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BA914E-F01A-41E7-B2DD-61CAE0ED81F3}" type="datetime1">
              <a:rPr lang="en-US" smtClean="0"/>
              <a:pPr/>
              <a:t>10/28/2016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Smart Iot Drive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12240C-E354-4987-91BA-828F6D9539E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7711708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121363"/>
          </a:xfrm>
        </p:spPr>
        <p:txBody>
          <a:bodyPr>
            <a:normAutofit/>
          </a:bodyPr>
          <a:lstStyle/>
          <a:p>
            <a:pPr algn="ctr"/>
            <a:r>
              <a:rPr lang="en-US" sz="6600" b="1" dirty="0">
                <a:solidFill>
                  <a:schemeClr val="tx2"/>
                </a:solidFill>
                <a:latin typeface="Times New Roman" panose="02020603050405020304" pitchFamily="18" charset="0"/>
                <a:cs typeface="Times New Roman" panose="02020603050405020304" pitchFamily="18" charset="0"/>
              </a:rPr>
              <a:t>Smart </a:t>
            </a:r>
            <a:r>
              <a:rPr lang="en-US" sz="6600" b="1" dirty="0" err="1">
                <a:solidFill>
                  <a:schemeClr val="tx2"/>
                </a:solidFill>
                <a:latin typeface="Times New Roman" panose="02020603050405020304" pitchFamily="18" charset="0"/>
                <a:cs typeface="Times New Roman" panose="02020603050405020304" pitchFamily="18" charset="0"/>
              </a:rPr>
              <a:t>IoT</a:t>
            </a:r>
            <a:r>
              <a:rPr lang="en-US" sz="6600" b="1" dirty="0">
                <a:solidFill>
                  <a:schemeClr val="tx2"/>
                </a:solidFill>
                <a:latin typeface="Times New Roman" panose="02020603050405020304" pitchFamily="18" charset="0"/>
                <a:cs typeface="Times New Roman" panose="02020603050405020304" pitchFamily="18" charset="0"/>
              </a:rPr>
              <a:t> Memory Drives</a:t>
            </a:r>
            <a:r>
              <a:rPr lang="en-US" sz="6600" dirty="0">
                <a:solidFill>
                  <a:schemeClr val="tx2"/>
                </a:solidFill>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1097280" y="2291971"/>
            <a:ext cx="10058400" cy="1906542"/>
          </a:xfrm>
        </p:spPr>
        <p:txBody>
          <a:bodyPr>
            <a:normAutofit/>
          </a:bodyPr>
          <a:lstStyle/>
          <a:p>
            <a:pPr algn="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1) </a:t>
            </a:r>
            <a:r>
              <a:rPr lang="en-US" b="1" dirty="0" err="1" smtClean="0">
                <a:solidFill>
                  <a:schemeClr val="tx1"/>
                </a:solidFill>
                <a:latin typeface="Times New Roman" panose="02020603050405020304" pitchFamily="18" charset="0"/>
                <a:cs typeface="Times New Roman" panose="02020603050405020304" pitchFamily="18" charset="0"/>
              </a:rPr>
              <a:t>Nishant</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Kathpal</a:t>
            </a:r>
            <a:r>
              <a:rPr lang="en-US" b="1" dirty="0">
                <a:solidFill>
                  <a:schemeClr val="tx1"/>
                </a:solidFill>
                <a:latin typeface="Times New Roman" panose="02020603050405020304" pitchFamily="18" charset="0"/>
                <a:cs typeface="Times New Roman" panose="02020603050405020304" pitchFamily="18" charset="0"/>
              </a:rPr>
              <a:t> (153079026)</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2) Darshit </a:t>
            </a:r>
            <a:r>
              <a:rPr lang="en-US" b="1" dirty="0" err="1">
                <a:solidFill>
                  <a:schemeClr val="tx1"/>
                </a:solidFill>
                <a:latin typeface="Times New Roman" panose="02020603050405020304" pitchFamily="18" charset="0"/>
                <a:cs typeface="Times New Roman" panose="02020603050405020304" pitchFamily="18" charset="0"/>
              </a:rPr>
              <a:t>Vaghani</a:t>
            </a:r>
            <a:r>
              <a:rPr lang="en-US" b="1" dirty="0">
                <a:solidFill>
                  <a:schemeClr val="tx1"/>
                </a:solidFill>
                <a:latin typeface="Times New Roman" panose="02020603050405020304" pitchFamily="18" charset="0"/>
                <a:cs typeface="Times New Roman" panose="02020603050405020304" pitchFamily="18" charset="0"/>
              </a:rPr>
              <a:t> (15307R010)</a:t>
            </a:r>
            <a:r>
              <a:rPr lang="en-US" dirty="0">
                <a:solidFill>
                  <a:schemeClr val="tx1"/>
                </a:solidFill>
                <a:latin typeface="Times New Roman" panose="02020603050405020304" pitchFamily="18" charset="0"/>
                <a:cs typeface="Times New Roman" panose="02020603050405020304" pitchFamily="18" charset="0"/>
              </a:rPr>
              <a:t> </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B12240C-E354-4987-91BA-828F6D9539E3}" type="slidenum">
              <a:rPr lang="en-US" smtClean="0"/>
              <a:pPr/>
              <a:t>1</a:t>
            </a:fld>
            <a:endParaRPr lang="en-US" dirty="0"/>
          </a:p>
        </p:txBody>
      </p:sp>
    </p:spTree>
    <p:extLst>
      <p:ext uri="{BB962C8B-B14F-4D97-AF65-F5344CB8AC3E}">
        <p14:creationId xmlns:p14="http://schemas.microsoft.com/office/powerpoint/2010/main" xmlns="" val="1789389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2207623"/>
            <a:ext cx="10870760" cy="3935599"/>
          </a:xfrm>
        </p:spPr>
        <p:txBody>
          <a:bodyPr>
            <a:noAutofit/>
          </a:bodyPr>
          <a:lstStyle/>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Data transfer </a:t>
            </a:r>
            <a:r>
              <a:rPr lang="en-IN" sz="2400" dirty="0">
                <a:solidFill>
                  <a:srgbClr val="C00000"/>
                </a:solidFill>
                <a:latin typeface="Times New Roman" panose="02020603050405020304" pitchFamily="18" charset="0"/>
                <a:cs typeface="Times New Roman" panose="02020603050405020304" pitchFamily="18" charset="0"/>
              </a:rPr>
              <a:t>between </a:t>
            </a:r>
            <a:r>
              <a:rPr lang="en-IN" sz="2400" dirty="0" smtClean="0">
                <a:solidFill>
                  <a:srgbClr val="C00000"/>
                </a:solidFill>
                <a:latin typeface="Times New Roman" panose="02020603050405020304" pitchFamily="18" charset="0"/>
                <a:cs typeface="Times New Roman" panose="02020603050405020304" pitchFamily="18" charset="0"/>
              </a:rPr>
              <a:t>drives </a:t>
            </a:r>
            <a:r>
              <a:rPr lang="en-IN" sz="2400" dirty="0">
                <a:solidFill>
                  <a:srgbClr val="C00000"/>
                </a:solidFill>
                <a:latin typeface="Times New Roman" panose="02020603050405020304" pitchFamily="18" charset="0"/>
                <a:cs typeface="Times New Roman" panose="02020603050405020304" pitchFamily="18" charset="0"/>
              </a:rPr>
              <a:t>which are remotely </a:t>
            </a:r>
            <a:r>
              <a:rPr lang="en-IN" sz="2400" dirty="0" smtClean="0">
                <a:solidFill>
                  <a:srgbClr val="C00000"/>
                </a:solidFill>
                <a:latin typeface="Times New Roman" panose="02020603050405020304" pitchFamily="18" charset="0"/>
                <a:cs typeface="Times New Roman" panose="02020603050405020304" pitchFamily="18" charset="0"/>
              </a:rPr>
              <a:t>placed but within same network.</a:t>
            </a:r>
            <a:endParaRPr lang="en-IN" sz="2200" dirty="0" smtClean="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transfer between memory drives which are remotely placed but having static IP.</a:t>
            </a:r>
          </a:p>
          <a:p>
            <a:pPr lvl="1">
              <a:buFont typeface="Wingdings" panose="05000000000000000000" pitchFamily="2" charset="2"/>
              <a:buChar char="q"/>
            </a:pPr>
            <a:r>
              <a:rPr lang="en-US" sz="2200" dirty="0" smtClean="0">
                <a:solidFill>
                  <a:srgbClr val="C0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Above two tasks require knowledge of IP addressing.</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CC3100 require IP in Hex format, so initially we faced difficulty as we were giving the ip address directly without converting to Hex format.</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TCP socket programming would be of great help.</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Maintaining the TCP link active was also one of the problem. Initially TCP link became inactive if it does not find any receiver. So i placed one infinite loop to wait for the connection to establish and following the data transfer process.</a:t>
            </a:r>
          </a:p>
          <a:p>
            <a:pPr lvl="1">
              <a:buFont typeface="Wingdings" panose="05000000000000000000" pitchFamily="2" charset="2"/>
              <a:buChar char="q"/>
            </a:pPr>
            <a:endParaRPr lang="en-US" sz="2200" dirty="0" smtClean="0">
              <a:solidFill>
                <a:srgbClr val="C00000"/>
              </a:solidFill>
              <a:latin typeface="Times New Roman" panose="02020603050405020304" pitchFamily="18" charset="0"/>
              <a:cs typeface="Times New Roman" panose="02020603050405020304" pitchFamily="18" charset="0"/>
            </a:endParaRPr>
          </a:p>
          <a:p>
            <a:pPr lvl="1">
              <a:buNone/>
            </a:pPr>
            <a:endParaRPr lang="en-IN" sz="2200" dirty="0" smtClean="0">
              <a:solidFill>
                <a:srgbClr val="C00000"/>
              </a:solidFill>
              <a:latin typeface="Times New Roman" panose="02020603050405020304" pitchFamily="18" charset="0"/>
              <a:cs typeface="Times New Roman" panose="02020603050405020304" pitchFamily="18" charset="0"/>
            </a:endParaRPr>
          </a:p>
          <a:p>
            <a:pPr>
              <a:buNone/>
            </a:pPr>
            <a:endParaRPr lang="en-US" sz="2200" dirty="0">
              <a:solidFill>
                <a:srgbClr val="C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Tasks Completed</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10</a:t>
            </a:fld>
            <a:endParaRPr lang="en-US"/>
          </a:p>
        </p:txBody>
      </p:sp>
    </p:spTree>
    <p:extLst>
      <p:ext uri="{BB962C8B-B14F-4D97-AF65-F5344CB8AC3E}">
        <p14:creationId xmlns:p14="http://schemas.microsoft.com/office/powerpoint/2010/main" xmlns="" val="136050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2886891"/>
            <a:ext cx="10870760" cy="3256331"/>
          </a:xfrm>
        </p:spPr>
        <p:txBody>
          <a:bodyPr>
            <a:noAutofit/>
          </a:bodyPr>
          <a:lstStyle/>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Code written is well commented so that any one having basic knowledge of programming can get the idea of it.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More than 70% of the code is implemented with the functions and these are implemented in such a way that it can be understood easily and modified later on.</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Functions for different hardware module are well separated. </a:t>
            </a:r>
            <a:endParaRPr lang="en-US" sz="24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Re-Usability</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11</a:t>
            </a:fld>
            <a:endParaRPr lang="en-US"/>
          </a:p>
        </p:txBody>
      </p:sp>
    </p:spTree>
    <p:extLst>
      <p:ext uri="{BB962C8B-B14F-4D97-AF65-F5344CB8AC3E}">
        <p14:creationId xmlns:p14="http://schemas.microsoft.com/office/powerpoint/2010/main" xmlns="" val="1360501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1874351"/>
            <a:ext cx="11039572" cy="4226003"/>
          </a:xfrm>
        </p:spPr>
        <p:txBody>
          <a:bodyPr>
            <a:noAutofit/>
          </a:bodyPr>
          <a:lstStyle/>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Test 1::</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While interfacing the modules, each component we are going to use will be checked according to the function it’s going to perform like for example, are we able to Read/Write with SD Card, wireless functions of CC3100.</a:t>
            </a: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	Result :: </a:t>
            </a:r>
            <a:r>
              <a:rPr lang="en-US" sz="2400" dirty="0" smtClean="0">
                <a:latin typeface="Times New Roman" panose="02020603050405020304" pitchFamily="18" charset="0"/>
                <a:cs typeface="Times New Roman" panose="02020603050405020304" pitchFamily="18" charset="0"/>
              </a:rPr>
              <a:t>Every module used for this product is tested and satisfies our 		requirement.</a:t>
            </a:r>
            <a:endParaRPr lang="en-US" sz="2400" b="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Test 2::</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Speed of data transfer between 2 SD Cards through wireless link and its maximum capability of handling the data transfer according to its Class.</a:t>
            </a: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	Result :: </a:t>
            </a:r>
            <a:r>
              <a:rPr lang="en-US" sz="2400" dirty="0" smtClean="0">
                <a:latin typeface="Times New Roman" panose="02020603050405020304" pitchFamily="18" charset="0"/>
                <a:cs typeface="Times New Roman" panose="02020603050405020304" pitchFamily="18" charset="0"/>
              </a:rPr>
              <a:t>Speed of data transfer here depends on many factors here like SD card 	class, bandwidth offered by CC3100, mode of accessing the SD card, file type etc. 	As per analysis it can offer average speed of 10Mb/s</a:t>
            </a: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Testing</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12</a:t>
            </a:fld>
            <a:endParaRPr lang="en-US"/>
          </a:p>
        </p:txBody>
      </p:sp>
    </p:spTree>
    <p:extLst>
      <p:ext uri="{BB962C8B-B14F-4D97-AF65-F5344CB8AC3E}">
        <p14:creationId xmlns:p14="http://schemas.microsoft.com/office/powerpoint/2010/main" xmlns="" val="2973647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1874351"/>
            <a:ext cx="11039572" cy="4226003"/>
          </a:xfrm>
        </p:spPr>
        <p:txBody>
          <a:bodyPr>
            <a:noAutofit/>
          </a:bodyPr>
          <a:lstStyle/>
          <a:p>
            <a:pPr marL="0" indent="0" algn="just">
              <a:lnSpc>
                <a:spcPct val="100000"/>
              </a:lnSpc>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Test 3:: </a:t>
            </a:r>
            <a:r>
              <a:rPr lang="en-US" sz="2400" dirty="0" smtClean="0">
                <a:solidFill>
                  <a:srgbClr val="C00000"/>
                </a:solidFill>
                <a:latin typeface="Times New Roman" panose="02020603050405020304" pitchFamily="18" charset="0"/>
                <a:cs typeface="Times New Roman" panose="02020603050405020304" pitchFamily="18" charset="0"/>
              </a:rPr>
              <a:t>File transfer or block transfer.</a:t>
            </a: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	Result :: </a:t>
            </a:r>
            <a:r>
              <a:rPr lang="en-US" sz="2400" dirty="0" smtClean="0">
                <a:latin typeface="Times New Roman" panose="02020603050405020304" pitchFamily="18" charset="0"/>
                <a:cs typeface="Times New Roman" panose="02020603050405020304" pitchFamily="18" charset="0"/>
              </a:rPr>
              <a:t>First data is transferred in blocks from SD card to the other module and 	is received perfectly. But for the file transfer, integration of FATFS module is 	required and implemented successfully. </a:t>
            </a:r>
            <a:endParaRPr lang="en-US" sz="2400" b="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Testing</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13</a:t>
            </a:fld>
            <a:endParaRPr lang="en-US"/>
          </a:p>
        </p:txBody>
      </p:sp>
    </p:spTree>
    <p:extLst>
      <p:ext uri="{BB962C8B-B14F-4D97-AF65-F5344CB8AC3E}">
        <p14:creationId xmlns:p14="http://schemas.microsoft.com/office/powerpoint/2010/main" xmlns="" val="2973647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2886891"/>
            <a:ext cx="10870760" cy="3256331"/>
          </a:xfrm>
        </p:spPr>
        <p:txBody>
          <a:bodyPr>
            <a:noAutofit/>
          </a:bodyPr>
          <a:lstStyle/>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Currently one need to send and receive files manually. Like for sending the file, one need to select it and then transfer it. But this drive will become more smarter if it acts like temporary cloud and one can view the contents of his/her pendrive anywhere anytime. </a:t>
            </a:r>
            <a:endParaRPr lang="en-US" sz="24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Future Enhancements</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14</a:t>
            </a:fld>
            <a:endParaRPr lang="en-US"/>
          </a:p>
        </p:txBody>
      </p:sp>
    </p:spTree>
    <p:extLst>
      <p:ext uri="{BB962C8B-B14F-4D97-AF65-F5344CB8AC3E}">
        <p14:creationId xmlns:p14="http://schemas.microsoft.com/office/powerpoint/2010/main" xmlns="" val="1360501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129" y="1181686"/>
            <a:ext cx="10733649" cy="14349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1182" y="661182"/>
            <a:ext cx="11254153" cy="2532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itchenvalleychurches.files.wordpress.com/2015/12/question-mark-red-3d-glossy.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4384" y="422031"/>
            <a:ext cx="4009292" cy="557928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6231990" y="4403188"/>
            <a:ext cx="3699796"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FF0000"/>
                </a:solidFill>
              </a:rPr>
              <a:t>Question</a:t>
            </a:r>
            <a:endParaRPr lang="en-US" sz="7200" dirty="0">
              <a:solidFill>
                <a:srgbClr val="FF0000"/>
              </a:solidFill>
            </a:endParaRPr>
          </a:p>
        </p:txBody>
      </p:sp>
      <p:sp>
        <p:nvSpPr>
          <p:cNvPr id="8" name="Slide Number Placeholder 7"/>
          <p:cNvSpPr>
            <a:spLocks noGrp="1"/>
          </p:cNvSpPr>
          <p:nvPr>
            <p:ph type="sldNum" sz="quarter" idx="12"/>
          </p:nvPr>
        </p:nvSpPr>
        <p:spPr/>
        <p:txBody>
          <a:bodyPr/>
          <a:lstStyle/>
          <a:p>
            <a:fld id="{CB12240C-E354-4987-91BA-828F6D9539E3}" type="slidenum">
              <a:rPr lang="en-US" smtClean="0"/>
              <a:pPr/>
              <a:t>15</a:t>
            </a:fld>
            <a:endParaRPr lang="en-US"/>
          </a:p>
        </p:txBody>
      </p:sp>
    </p:spTree>
    <p:extLst>
      <p:ext uri="{BB962C8B-B14F-4D97-AF65-F5344CB8AC3E}">
        <p14:creationId xmlns:p14="http://schemas.microsoft.com/office/powerpoint/2010/main" xmlns="" val="2843123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8000" b="1" dirty="0" smtClean="0">
                <a:solidFill>
                  <a:schemeClr val="accent2">
                    <a:lumMod val="75000"/>
                  </a:schemeClr>
                </a:solidFill>
                <a:latin typeface="Times New Roman" panose="02020603050405020304" pitchFamily="18" charset="0"/>
                <a:cs typeface="Times New Roman" panose="02020603050405020304" pitchFamily="18" charset="0"/>
              </a:rPr>
              <a:t>Thank You</a:t>
            </a:r>
            <a:endParaRPr lang="en-US" sz="8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16</a:t>
            </a:fld>
            <a:endParaRPr lang="en-US"/>
          </a:p>
        </p:txBody>
      </p:sp>
    </p:spTree>
    <p:extLst>
      <p:ext uri="{BB962C8B-B14F-4D97-AF65-F5344CB8AC3E}">
        <p14:creationId xmlns:p14="http://schemas.microsoft.com/office/powerpoint/2010/main" xmlns="" val="66036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1874351"/>
            <a:ext cx="10020834" cy="4268871"/>
          </a:xfrm>
        </p:spPr>
        <p:txBody>
          <a:bodyPr>
            <a:noAutofit/>
          </a:bodyPr>
          <a:lstStyle/>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Sharing between memory drives require 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party device.</a:t>
            </a: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Missing the drive somewhere, Headache!! </a:t>
            </a: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Presently the embedded system used in </a:t>
            </a:r>
            <a:r>
              <a:rPr lang="en-US" sz="2400" dirty="0" smtClean="0">
                <a:solidFill>
                  <a:srgbClr val="C00000"/>
                </a:solidFill>
                <a:latin typeface="Times New Roman" panose="02020603050405020304" pitchFamily="18" charset="0"/>
                <a:cs typeface="Times New Roman" panose="02020603050405020304" pitchFamily="18" charset="0"/>
              </a:rPr>
              <a:t>large automation industries</a:t>
            </a:r>
            <a:r>
              <a:rPr lang="en-US" sz="2400" dirty="0" smtClean="0">
                <a:latin typeface="Times New Roman" panose="02020603050405020304" pitchFamily="18" charset="0"/>
                <a:cs typeface="Times New Roman" panose="02020603050405020304" pitchFamily="18" charset="0"/>
              </a:rPr>
              <a:t> have </a:t>
            </a:r>
            <a:r>
              <a:rPr lang="en-US" sz="2400" dirty="0" smtClean="0">
                <a:solidFill>
                  <a:srgbClr val="C00000"/>
                </a:solidFill>
                <a:latin typeface="Times New Roman" panose="02020603050405020304" pitchFamily="18" charset="0"/>
                <a:cs typeface="Times New Roman" panose="02020603050405020304" pitchFamily="18" charset="0"/>
              </a:rPr>
              <a:t>huge number of sensors and actuators</a:t>
            </a:r>
            <a:r>
              <a:rPr lang="en-US" sz="2400" dirty="0" smtClean="0">
                <a:latin typeface="Times New Roman" panose="02020603050405020304" pitchFamily="18" charset="0"/>
                <a:cs typeface="Times New Roman" panose="02020603050405020304" pitchFamily="18" charset="0"/>
              </a:rPr>
              <a:t>. In order to transfer data from the sensors/actuators with the central hub, wired/ethernet connections are used.</a:t>
            </a: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it is </a:t>
            </a:r>
            <a:r>
              <a:rPr lang="en-US" sz="2400" dirty="0">
                <a:solidFill>
                  <a:srgbClr val="C00000"/>
                </a:solidFill>
                <a:latin typeface="Times New Roman" panose="02020603050405020304" pitchFamily="18" charset="0"/>
                <a:cs typeface="Times New Roman" panose="02020603050405020304" pitchFamily="18" charset="0"/>
              </a:rPr>
              <a:t>very </a:t>
            </a:r>
            <a:r>
              <a:rPr lang="en-US" sz="2400" dirty="0" smtClean="0">
                <a:solidFill>
                  <a:srgbClr val="C00000"/>
                </a:solidFill>
                <a:latin typeface="Times New Roman" panose="02020603050405020304" pitchFamily="18" charset="0"/>
                <a:cs typeface="Times New Roman" panose="02020603050405020304" pitchFamily="18" charset="0"/>
              </a:rPr>
              <a:t>hectic process and </a:t>
            </a:r>
            <a:r>
              <a:rPr lang="en-US" sz="2400" dirty="0">
                <a:solidFill>
                  <a:srgbClr val="C00000"/>
                </a:solidFill>
                <a:latin typeface="Times New Roman" panose="02020603050405020304" pitchFamily="18" charset="0"/>
                <a:cs typeface="Times New Roman" panose="02020603050405020304" pitchFamily="18" charset="0"/>
              </a:rPr>
              <a:t>costly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Why not transfer the data wirelessly if technology is </a:t>
            </a:r>
            <a:r>
              <a:rPr lang="en-US" sz="2400" dirty="0" smtClean="0">
                <a:latin typeface="Times New Roman" panose="02020603050405020304" pitchFamily="18" charset="0"/>
                <a:cs typeface="Times New Roman" panose="02020603050405020304" pitchFamily="18" charset="0"/>
              </a:rPr>
              <a:t>available currently.</a:t>
            </a: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a:t>
            </a:r>
            <a:r>
              <a:rPr lang="en-US" sz="2400" dirty="0">
                <a:solidFill>
                  <a:srgbClr val="C00000"/>
                </a:solidFill>
                <a:latin typeface="Times New Roman" panose="02020603050405020304" pitchFamily="18" charset="0"/>
                <a:cs typeface="Times New Roman" panose="02020603050405020304" pitchFamily="18" charset="0"/>
              </a:rPr>
              <a:t>motivates us to propose</a:t>
            </a:r>
            <a:r>
              <a:rPr lang="en-US" sz="2400" dirty="0">
                <a:latin typeface="Times New Roman" panose="02020603050405020304" pitchFamily="18" charset="0"/>
                <a:cs typeface="Times New Roman" panose="02020603050405020304" pitchFamily="18" charset="0"/>
              </a:rPr>
              <a:t> memory drive </a:t>
            </a: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is </a:t>
            </a:r>
            <a:r>
              <a:rPr lang="en-US" sz="2400" dirty="0">
                <a:solidFill>
                  <a:srgbClr val="C00000"/>
                </a:solidFill>
                <a:latin typeface="Times New Roman" panose="02020603050405020304" pitchFamily="18" charset="0"/>
                <a:cs typeface="Times New Roman" panose="02020603050405020304" pitchFamily="18" charset="0"/>
              </a:rPr>
              <a:t>smart</a:t>
            </a:r>
            <a:r>
              <a:rPr lang="en-US" sz="2400" dirty="0">
                <a:latin typeface="Times New Roman" panose="02020603050405020304" pitchFamily="18" charset="0"/>
                <a:cs typeface="Times New Roman" panose="02020603050405020304" pitchFamily="18" charset="0"/>
              </a:rPr>
              <a:t> enough to get or </a:t>
            </a:r>
            <a:r>
              <a:rPr lang="en-US" sz="2400" dirty="0" smtClean="0">
                <a:solidFill>
                  <a:srgbClr val="C00000"/>
                </a:solidFill>
                <a:latin typeface="Times New Roman" panose="02020603050405020304" pitchFamily="18" charset="0"/>
                <a:cs typeface="Times New Roman" panose="02020603050405020304" pitchFamily="18" charset="0"/>
              </a:rPr>
              <a:t>transfer data</a:t>
            </a:r>
            <a:r>
              <a:rPr lang="en-US"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wirelessly. </a:t>
            </a:r>
            <a:endParaRPr lang="en-US" sz="2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875763" y="840464"/>
            <a:ext cx="9601196" cy="130386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600" b="1" dirty="0" smtClean="0">
                <a:solidFill>
                  <a:schemeClr val="accent1"/>
                </a:solidFill>
                <a:latin typeface="Times New Roman" panose="02020603050405020304" pitchFamily="18" charset="0"/>
                <a:cs typeface="Times New Roman" panose="02020603050405020304" pitchFamily="18" charset="0"/>
              </a:rPr>
              <a:t>Introduction/Motivation </a:t>
            </a:r>
            <a:br>
              <a:rPr lang="en-US" sz="4600" b="1" dirty="0" smtClean="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CB12240C-E354-4987-91BA-828F6D9539E3}" type="slidenum">
              <a:rPr lang="en-US" smtClean="0"/>
              <a:pPr/>
              <a:t>2</a:t>
            </a:fld>
            <a:endParaRPr lang="en-US"/>
          </a:p>
        </p:txBody>
      </p:sp>
    </p:spTree>
    <p:extLst>
      <p:ext uri="{BB962C8B-B14F-4D97-AF65-F5344CB8AC3E}">
        <p14:creationId xmlns:p14="http://schemas.microsoft.com/office/powerpoint/2010/main" xmlns="" val="3413229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3" y="840464"/>
            <a:ext cx="9601196" cy="1303867"/>
          </a:xfrm>
        </p:spPr>
        <p:txBody>
          <a:bodyPr>
            <a:normAutofit/>
          </a:bodyPr>
          <a:lstStyle/>
          <a:p>
            <a:r>
              <a:rPr lang="en-US" sz="4600" b="1" dirty="0">
                <a:solidFill>
                  <a:schemeClr val="accent1"/>
                </a:solidFill>
                <a:latin typeface="Times New Roman" panose="02020603050405020304" pitchFamily="18" charset="0"/>
                <a:cs typeface="Times New Roman" panose="02020603050405020304" pitchFamily="18" charset="0"/>
              </a:rPr>
              <a:t>Abstract</a:t>
            </a:r>
            <a:r>
              <a:rPr lang="en-US" sz="4600" dirty="0">
                <a:solidFill>
                  <a:schemeClr val="accent1"/>
                </a:solidFill>
                <a:latin typeface="Times New Roman" panose="02020603050405020304" pitchFamily="18" charset="0"/>
                <a:cs typeface="Times New Roman" panose="02020603050405020304" pitchFamily="18" charset="0"/>
              </a:rPr>
              <a:t> </a:t>
            </a:r>
            <a:br>
              <a:rPr lang="en-US" sz="4600" dirty="0">
                <a:solidFill>
                  <a:schemeClr val="accent1"/>
                </a:solidFill>
                <a:latin typeface="Times New Roman" panose="02020603050405020304" pitchFamily="18" charset="0"/>
                <a:cs typeface="Times New Roman" panose="02020603050405020304" pitchFamily="18" charset="0"/>
              </a:rPr>
            </a:br>
            <a:endParaRPr lang="en-US" sz="46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5763" y="1874351"/>
            <a:ext cx="10020834" cy="4268871"/>
          </a:xfrm>
        </p:spPr>
        <p:txBody>
          <a:bodyPr>
            <a:noAutofit/>
          </a:bodyPr>
          <a:lstStyle/>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With </a:t>
            </a:r>
            <a:r>
              <a:rPr lang="en-US" sz="2400" dirty="0">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advancement in technology</a:t>
            </a:r>
            <a:r>
              <a:rPr lang="en-US" sz="2400" b="1"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day by day, </a:t>
            </a:r>
            <a:r>
              <a:rPr lang="en-US" sz="2400" dirty="0" err="1">
                <a:solidFill>
                  <a:srgbClr val="C00000"/>
                </a:solidFill>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is one of such which is </a:t>
            </a:r>
            <a:r>
              <a:rPr lang="en-US" sz="2400" dirty="0">
                <a:solidFill>
                  <a:srgbClr val="C00000"/>
                </a:solidFill>
                <a:latin typeface="Times New Roman" panose="02020603050405020304" pitchFamily="18" charset="0"/>
                <a:cs typeface="Times New Roman" panose="02020603050405020304" pitchFamily="18" charset="0"/>
              </a:rPr>
              <a:t>catching most of </a:t>
            </a:r>
            <a:r>
              <a:rPr lang="en-US" sz="2400" dirty="0" smtClean="0">
                <a:solidFill>
                  <a:srgbClr val="C00000"/>
                </a:solidFill>
                <a:latin typeface="Times New Roman" panose="02020603050405020304" pitchFamily="18" charset="0"/>
                <a:cs typeface="Times New Roman" panose="02020603050405020304" pitchFamily="18" charset="0"/>
              </a:rPr>
              <a:t>the eyes</a:t>
            </a:r>
            <a:r>
              <a:rPr lang="en-US" sz="2400" dirty="0" smtClean="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internet of things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is the </a:t>
            </a:r>
            <a:r>
              <a:rPr lang="en-US" sz="2400" dirty="0" smtClean="0">
                <a:latin typeface="Times New Roman" panose="02020603050405020304" pitchFamily="18" charset="0"/>
                <a:cs typeface="Times New Roman" panose="02020603050405020304" pitchFamily="18" charset="0"/>
              </a:rPr>
              <a:t>internet working </a:t>
            </a:r>
            <a:r>
              <a:rPr lang="en-US" sz="2400" dirty="0">
                <a:latin typeface="Times New Roman" panose="02020603050405020304" pitchFamily="18" charset="0"/>
                <a:cs typeface="Times New Roman" panose="02020603050405020304" pitchFamily="18" charset="0"/>
              </a:rPr>
              <a:t>of physical media which </a:t>
            </a:r>
            <a:r>
              <a:rPr lang="en-US" sz="2400" dirty="0" smtClean="0">
                <a:latin typeface="Times New Roman" panose="02020603050405020304" pitchFamily="18" charset="0"/>
                <a:cs typeface="Times New Roman" panose="02020603050405020304" pitchFamily="18" charset="0"/>
              </a:rPr>
              <a:t>can be vehicles, buildings </a:t>
            </a:r>
            <a:r>
              <a:rPr lang="en-US" sz="2400" dirty="0">
                <a:latin typeface="Times New Roman" panose="02020603050405020304" pitchFamily="18" charset="0"/>
                <a:cs typeface="Times New Roman" panose="02020603050405020304" pitchFamily="18" charset="0"/>
              </a:rPr>
              <a:t>and other item, or embedded components like sensors, actuators, that </a:t>
            </a:r>
            <a:r>
              <a:rPr lang="en-US" sz="2400" dirty="0">
                <a:solidFill>
                  <a:srgbClr val="C00000"/>
                </a:solidFill>
                <a:latin typeface="Times New Roman" panose="02020603050405020304" pitchFamily="18" charset="0"/>
                <a:cs typeface="Times New Roman" panose="02020603050405020304" pitchFamily="18" charset="0"/>
              </a:rPr>
              <a:t>enable objects </a:t>
            </a:r>
            <a:r>
              <a:rPr lang="en-US" sz="2400" dirty="0" smtClean="0">
                <a:solidFill>
                  <a:srgbClr val="C00000"/>
                </a:solidFill>
                <a:latin typeface="Times New Roman" panose="02020603050405020304" pitchFamily="18" charset="0"/>
                <a:cs typeface="Times New Roman" panose="02020603050405020304" pitchFamily="18" charset="0"/>
              </a:rPr>
              <a:t>to collect </a:t>
            </a:r>
            <a:r>
              <a:rPr lang="en-US" sz="2400" dirty="0">
                <a:solidFill>
                  <a:srgbClr val="C00000"/>
                </a:solidFill>
                <a:latin typeface="Times New Roman" panose="02020603050405020304" pitchFamily="18" charset="0"/>
                <a:cs typeface="Times New Roman" panose="02020603050405020304" pitchFamily="18" charset="0"/>
              </a:rPr>
              <a:t>and exchange data. </a:t>
            </a:r>
            <a:endParaRPr lang="en-US" sz="2400" dirty="0" smtClean="0">
              <a:solidFill>
                <a:srgbClr val="C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Using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technology, we </a:t>
            </a:r>
            <a:r>
              <a:rPr lang="en-US" sz="2400" dirty="0">
                <a:solidFill>
                  <a:srgbClr val="C00000"/>
                </a:solidFill>
                <a:latin typeface="Times New Roman" panose="02020603050405020304" pitchFamily="18" charset="0"/>
                <a:cs typeface="Times New Roman" panose="02020603050405020304" pitchFamily="18" charset="0"/>
              </a:rPr>
              <a:t>propose a new kind of memory drives </a:t>
            </a:r>
            <a:r>
              <a:rPr lang="en-US" sz="2400" dirty="0" smtClean="0">
                <a:latin typeface="Times New Roman" panose="02020603050405020304" pitchFamily="18" charset="0"/>
                <a:cs typeface="Times New Roman" panose="02020603050405020304" pitchFamily="18" charset="0"/>
              </a:rPr>
              <a:t>called smart </a:t>
            </a:r>
            <a:r>
              <a:rPr lang="en-US" sz="2400" dirty="0" err="1">
                <a:solidFill>
                  <a:srgbClr val="C00000"/>
                </a:solidFill>
                <a:latin typeface="Times New Roman" panose="02020603050405020304" pitchFamily="18" charset="0"/>
                <a:cs typeface="Times New Roman" panose="02020603050405020304" pitchFamily="18" charset="0"/>
              </a:rPr>
              <a:t>IoT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Memory drives</a:t>
            </a:r>
            <a:r>
              <a:rPr lang="en-US" sz="2400" dirty="0">
                <a:latin typeface="Times New Roman" panose="02020603050405020304" pitchFamily="18" charset="0"/>
                <a:cs typeface="Times New Roman" panose="02020603050405020304" pitchFamily="18" charset="0"/>
              </a:rPr>
              <a:t>. Days are gone when someone needs pc to exchange data with </a:t>
            </a:r>
            <a:r>
              <a:rPr lang="en-US" sz="2400" dirty="0" smtClean="0">
                <a:latin typeface="Times New Roman" panose="02020603050405020304" pitchFamily="18" charset="0"/>
                <a:cs typeface="Times New Roman" panose="02020603050405020304" pitchFamily="18" charset="0"/>
              </a:rPr>
              <a:t>the </a:t>
            </a:r>
            <a:r>
              <a:rPr lang="en-US" sz="2400" dirty="0" err="1" smtClean="0">
                <a:latin typeface="Times New Roman" panose="02020603050405020304" pitchFamily="18" charset="0"/>
                <a:cs typeface="Times New Roman" panose="02020603050405020304" pitchFamily="18" charset="0"/>
              </a:rPr>
              <a:t>pendrive</a:t>
            </a:r>
            <a:r>
              <a:rPr lang="en-US" sz="2400" dirty="0" smtClean="0">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with this </a:t>
            </a:r>
            <a:r>
              <a:rPr lang="en-US" sz="2400" dirty="0" smtClean="0">
                <a:latin typeface="Times New Roman" panose="02020603050405020304" pitchFamily="18" charset="0"/>
                <a:cs typeface="Times New Roman" panose="02020603050405020304" pitchFamily="18" charset="0"/>
              </a:rPr>
              <a:t>smart drive we </a:t>
            </a:r>
            <a:r>
              <a:rPr lang="en-US" sz="2400" dirty="0" smtClean="0">
                <a:solidFill>
                  <a:srgbClr val="C00000"/>
                </a:solidFill>
                <a:latin typeface="Times New Roman" panose="02020603050405020304" pitchFamily="18" charset="0"/>
                <a:cs typeface="Times New Roman" panose="02020603050405020304" pitchFamily="18" charset="0"/>
              </a:rPr>
              <a:t>won’t need PC </a:t>
            </a:r>
            <a:r>
              <a:rPr lang="en-US" sz="2400" dirty="0" smtClean="0">
                <a:latin typeface="Times New Roman" panose="02020603050405020304" pitchFamily="18" charset="0"/>
                <a:cs typeface="Times New Roman" panose="02020603050405020304" pitchFamily="18" charset="0"/>
              </a:rPr>
              <a:t>for exchanging Data.</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B12240C-E354-4987-91BA-828F6D9539E3}" type="slidenum">
              <a:rPr lang="en-US" smtClean="0"/>
              <a:pPr/>
              <a:t>3</a:t>
            </a:fld>
            <a:endParaRPr lang="en-US"/>
          </a:p>
        </p:txBody>
      </p:sp>
    </p:spTree>
    <p:extLst>
      <p:ext uri="{BB962C8B-B14F-4D97-AF65-F5344CB8AC3E}">
        <p14:creationId xmlns:p14="http://schemas.microsoft.com/office/powerpoint/2010/main" xmlns="" val="172866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75763" y="840465"/>
            <a:ext cx="9601196" cy="1367158"/>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Innovation And Challenges</a:t>
            </a:r>
            <a:br>
              <a:rPr lang="en-US" sz="4600" b="1" dirty="0" smtClean="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CB12240C-E354-4987-91BA-828F6D9539E3}" type="slidenum">
              <a:rPr lang="en-US" smtClean="0"/>
              <a:pPr/>
              <a:t>4</a:t>
            </a:fld>
            <a:endParaRPr lang="en-US"/>
          </a:p>
        </p:txBody>
      </p:sp>
      <p:pic>
        <p:nvPicPr>
          <p:cNvPr id="6" name="Content Placeholder 5" descr="http://zdnet3.cbsistatic.com/hub/i/2015/01/04/84cc494e-16aa-4fc6-95ba-f0ca7507a80f/b9e9a7c16d147957529ecf5b0879030d/seagate-wireless-portable-external-hard-drive.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948" y="2944609"/>
            <a:ext cx="1832956" cy="1371600"/>
          </a:xfrm>
          <a:prstGeom prst="rect">
            <a:avLst/>
          </a:prstGeom>
          <a:noFill/>
          <a:effectLst>
            <a:glow rad="139700">
              <a:schemeClr val="accent6">
                <a:satMod val="175000"/>
                <a:alpha val="57000"/>
              </a:schemeClr>
            </a:glow>
            <a:softEdge rad="12700"/>
          </a:effectLst>
          <a:extLst>
            <a:ext uri="{909E8E84-426E-40DD-AFC4-6F175D3DCCD1}">
              <a14:hiddenFill xmlns:a14="http://schemas.microsoft.com/office/drawing/2010/main" xmlns="">
                <a:solidFill>
                  <a:srgbClr val="FFFFFF"/>
                </a:solidFill>
              </a14:hiddenFill>
            </a:ext>
          </a:extLst>
        </p:spPr>
      </p:pic>
      <p:pic>
        <p:nvPicPr>
          <p:cNvPr id="8" name="Picture 7" descr="https://rukminim1.flixcart.com/image/832/832/pendrive/utility-pendrive/b/d/h/sandisk-connect-wireless-stick-original-imaebfdqf4trmwhf.jpeg?q=7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04323" y="2918581"/>
            <a:ext cx="1612168" cy="1457152"/>
          </a:xfrm>
          <a:prstGeom prst="rect">
            <a:avLst/>
          </a:prstGeom>
          <a:noFill/>
          <a:effectLst>
            <a:glow rad="63500">
              <a:schemeClr val="accent6">
                <a:satMod val="175000"/>
                <a:alpha val="60000"/>
              </a:schemeClr>
            </a:glow>
            <a:softEdge rad="12700"/>
          </a:effectLst>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4602480" y="2519096"/>
            <a:ext cx="3548743" cy="2446824"/>
          </a:xfrm>
          <a:prstGeom prst="rect">
            <a:avLst/>
          </a:prstGeom>
        </p:spPr>
        <p:txBody>
          <a:bodyPr wrap="square">
            <a:spAutoFit/>
          </a:bodyPr>
          <a:lstStyle/>
          <a:p>
            <a:pPr>
              <a:lnSpc>
                <a:spcPct val="150000"/>
              </a:lnSpc>
            </a:pPr>
            <a:r>
              <a:rPr lang="en-US" dirty="0" smtClean="0"/>
              <a:t>Sharing data among 2 drives </a:t>
            </a:r>
          </a:p>
          <a:p>
            <a:pPr>
              <a:lnSpc>
                <a:spcPct val="150000"/>
              </a:lnSpc>
            </a:pPr>
            <a:r>
              <a:rPr lang="en-US" dirty="0" smtClean="0"/>
              <a:t>Sharing data over the Internet</a:t>
            </a:r>
          </a:p>
          <a:p>
            <a:pPr>
              <a:lnSpc>
                <a:spcPct val="150000"/>
              </a:lnSpc>
            </a:pPr>
            <a:r>
              <a:rPr lang="en-US" dirty="0" smtClean="0"/>
              <a:t>IoT Technology </a:t>
            </a:r>
          </a:p>
          <a:p>
            <a:pPr>
              <a:lnSpc>
                <a:spcPct val="150000"/>
              </a:lnSpc>
            </a:pPr>
            <a:r>
              <a:rPr lang="en-US" dirty="0" smtClean="0"/>
              <a:t>Don’t Need 3</a:t>
            </a:r>
            <a:r>
              <a:rPr lang="en-US" baseline="30000" dirty="0" smtClean="0"/>
              <a:t>rd</a:t>
            </a:r>
            <a:r>
              <a:rPr lang="en-US" dirty="0" smtClean="0"/>
              <a:t> party Device </a:t>
            </a:r>
          </a:p>
          <a:p>
            <a:pPr>
              <a:lnSpc>
                <a:spcPct val="150000"/>
              </a:lnSpc>
            </a:pPr>
            <a:r>
              <a:rPr lang="en-US" dirty="0" smtClean="0"/>
              <a:t>High speed data Transfer </a:t>
            </a:r>
          </a:p>
          <a:p>
            <a:endParaRPr lang="en-US" dirty="0"/>
          </a:p>
        </p:txBody>
      </p:sp>
      <p:pic>
        <p:nvPicPr>
          <p:cNvPr id="10" name="Picture 9" descr="C:\Users\Tidsp-lab\AppData\Local\Microsoft\Windows\Temporary Internet Files\Content.IE5\JRC631AI\Arnoud999-Right-or-wrong-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18863" y="2663019"/>
            <a:ext cx="241806" cy="24180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9" descr="C:\Users\Tidsp-lab\AppData\Local\Microsoft\Windows\Temporary Internet Files\Content.IE5\JRC631AI\Arnoud999-Right-or-wrong-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84177" y="3930116"/>
            <a:ext cx="241806" cy="24180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9" descr="C:\Users\Tidsp-lab\AppData\Local\Microsoft\Windows\Temporary Internet Files\Content.IE5\JRC631AI\Arnoud999-Right-or-wrong-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24657" y="3917054"/>
            <a:ext cx="241806" cy="241806"/>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9" descr="C:\Users\Tidsp-lab\AppData\Local\Microsoft\Windows\Temporary Internet Files\Content.IE5\JRC631AI\Arnoud999-Right-or-wrong-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94177" y="3507751"/>
            <a:ext cx="241806" cy="241806"/>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9" descr="C:\Users\Tidsp-lab\AppData\Local\Microsoft\Windows\Temporary Internet Files\Content.IE5\JRC631AI\Arnoud999-Right-or-wrong-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876759" y="3111511"/>
            <a:ext cx="241806" cy="241806"/>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8" descr="C:\Users\Tidsp-lab\AppData\Local\Microsoft\Windows\Temporary Internet Files\Content.IE5\JRC631AI\Tick-red[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67750" y="3111460"/>
            <a:ext cx="216371" cy="20447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8" descr="C:\Users\Tidsp-lab\AppData\Local\Microsoft\Windows\Temporary Internet Files\Content.IE5\JRC631AI\Tick-red[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930001" y="4295826"/>
            <a:ext cx="216371" cy="204470"/>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8" descr="C:\Users\Tidsp-lab\AppData\Local\Microsoft\Windows\Temporary Internet Files\Content.IE5\JRC631AI\Tick-red[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821144" y="2697802"/>
            <a:ext cx="216371" cy="20447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8" descr="C:\Users\Tidsp-lab\AppData\Local\Microsoft\Windows\Temporary Internet Files\Content.IE5\JRC631AI\Tick-red[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20001" y="4352431"/>
            <a:ext cx="216371" cy="20447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8" descr="C:\Users\Tidsp-lab\AppData\Local\Microsoft\Windows\Temporary Internet Files\Content.IE5\JRC631AI\Tick-red[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089521" y="3538180"/>
            <a:ext cx="216371" cy="2044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084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2207623"/>
            <a:ext cx="10870760" cy="3935599"/>
          </a:xfrm>
        </p:spPr>
        <p:txBody>
          <a:bodyPr>
            <a:noAutofit/>
          </a:bodyPr>
          <a:lstStyle/>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transfer between </a:t>
            </a:r>
            <a:r>
              <a:rPr lang="en-IN" sz="2400" dirty="0">
                <a:solidFill>
                  <a:srgbClr val="C00000"/>
                </a:solidFill>
                <a:latin typeface="Times New Roman" panose="02020603050405020304" pitchFamily="18" charset="0"/>
                <a:cs typeface="Times New Roman" panose="02020603050405020304" pitchFamily="18" charset="0"/>
              </a:rPr>
              <a:t>memory drives without using any physical medium like </a:t>
            </a:r>
            <a:r>
              <a:rPr lang="en-IN" sz="2400" dirty="0" smtClean="0">
                <a:solidFill>
                  <a:srgbClr val="C00000"/>
                </a:solidFill>
                <a:latin typeface="Times New Roman" panose="02020603050405020304" pitchFamily="18" charset="0"/>
                <a:cs typeface="Times New Roman" panose="02020603050405020304" pitchFamily="18" charset="0"/>
              </a:rPr>
              <a:t>PC.</a:t>
            </a:r>
          </a:p>
          <a:p>
            <a:pPr>
              <a:buFont typeface="Wingdings" panose="05000000000000000000" pitchFamily="2" charset="2"/>
              <a:buChar char="q"/>
            </a:pPr>
            <a:r>
              <a:rPr lang="en-US" sz="2400" dirty="0" smtClean="0">
                <a:solidFill>
                  <a:srgbClr val="C00000"/>
                </a:solidFill>
                <a:latin typeface="Times New Roman" panose="02020603050405020304" pitchFamily="18" charset="0"/>
                <a:cs typeface="Times New Roman" panose="02020603050405020304" pitchFamily="18" charset="0"/>
              </a:rPr>
              <a:t> Selective data transfer with the help of switches and LCD.</a:t>
            </a:r>
            <a:endParaRPr lang="en-IN" sz="2400" dirty="0" smtClean="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transfer </a:t>
            </a:r>
            <a:r>
              <a:rPr lang="en-IN" sz="2400" dirty="0">
                <a:solidFill>
                  <a:srgbClr val="C00000"/>
                </a:solidFill>
                <a:latin typeface="Times New Roman" panose="02020603050405020304" pitchFamily="18" charset="0"/>
                <a:cs typeface="Times New Roman" panose="02020603050405020304" pitchFamily="18" charset="0"/>
              </a:rPr>
              <a:t>between memory drives which are remotely </a:t>
            </a:r>
            <a:r>
              <a:rPr lang="en-IN" sz="2400" dirty="0" smtClean="0">
                <a:solidFill>
                  <a:srgbClr val="C00000"/>
                </a:solidFill>
                <a:latin typeface="Times New Roman" panose="02020603050405020304" pitchFamily="18" charset="0"/>
                <a:cs typeface="Times New Roman" panose="02020603050405020304" pitchFamily="18" charset="0"/>
              </a:rPr>
              <a:t>placed but within same      network.</a:t>
            </a:r>
          </a:p>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transfer between memory drives which are remotely placed but having static IP.</a:t>
            </a:r>
          </a:p>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to be transferred wirelessly at speed comparable to wired connection.</a:t>
            </a:r>
            <a:endParaRPr lang="en-US" sz="2400" dirty="0">
              <a:solidFill>
                <a:srgbClr val="C0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q"/>
            </a:pP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Tasks Specification</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5</a:t>
            </a:fld>
            <a:endParaRPr lang="en-US"/>
          </a:p>
        </p:txBody>
      </p:sp>
    </p:spTree>
    <p:extLst>
      <p:ext uri="{BB962C8B-B14F-4D97-AF65-F5344CB8AC3E}">
        <p14:creationId xmlns:p14="http://schemas.microsoft.com/office/powerpoint/2010/main" xmlns="" val="1360501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2" y="1874351"/>
            <a:ext cx="11011437" cy="4268871"/>
          </a:xfrm>
        </p:spPr>
        <p:txBody>
          <a:bodyPr>
            <a:noAutofit/>
          </a:bodyPr>
          <a:lstStyle/>
          <a:p>
            <a:pPr marL="514350" indent="-514350" algn="just">
              <a:lnSpc>
                <a:spcPct val="100000"/>
              </a:lnSpc>
              <a:buFont typeface="+mj-lt"/>
              <a:buAutoNum type="romanUcPeriod"/>
            </a:pPr>
            <a:r>
              <a:rPr lang="en-IN" sz="2400" dirty="0" smtClean="0">
                <a:latin typeface="Times New Roman" panose="02020603050405020304" pitchFamily="18" charset="0"/>
                <a:cs typeface="Times New Roman" panose="02020603050405020304" pitchFamily="18" charset="0"/>
              </a:rPr>
              <a:t>Setting up of wifi link by interfacing CC3100 wifi module with TIVA µC. (1 week)</a:t>
            </a:r>
          </a:p>
          <a:p>
            <a:pPr marL="514350" indent="-514350" algn="just">
              <a:lnSpc>
                <a:spcPct val="100000"/>
              </a:lnSpc>
              <a:buFont typeface="+mj-lt"/>
              <a:buAutoNum type="romanUcPeriod"/>
            </a:pPr>
            <a:r>
              <a:rPr lang="en-US" sz="2400" dirty="0" smtClean="0">
                <a:latin typeface="Times New Roman" panose="02020603050405020304" pitchFamily="18" charset="0"/>
                <a:cs typeface="Times New Roman" panose="02020603050405020304" pitchFamily="18" charset="0"/>
              </a:rPr>
              <a:t>Data transfer over intranet or internet using socket programming. (1 week)</a:t>
            </a:r>
            <a:endParaRPr lang="en-IN" sz="2400" dirty="0" smtClean="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romanUcPeriod"/>
            </a:pPr>
            <a:r>
              <a:rPr lang="en-IN" sz="2400" dirty="0" smtClean="0">
                <a:latin typeface="Times New Roman" panose="02020603050405020304" pitchFamily="18" charset="0"/>
                <a:cs typeface="Times New Roman" panose="02020603050405020304" pitchFamily="18" charset="0"/>
              </a:rPr>
              <a:t>Interfacing SD Card Module with TIVA µC. </a:t>
            </a:r>
            <a:r>
              <a:rPr lang="en-US" sz="2400" dirty="0" smtClean="0">
                <a:latin typeface="Times New Roman" panose="02020603050405020304" pitchFamily="18" charset="0"/>
                <a:cs typeface="Times New Roman" panose="02020603050405020304" pitchFamily="18" charset="0"/>
              </a:rPr>
              <a:t>(1 week)</a:t>
            </a:r>
          </a:p>
          <a:p>
            <a:pPr marL="514350" indent="-514350" algn="just">
              <a:lnSpc>
                <a:spcPct val="100000"/>
              </a:lnSpc>
              <a:buFont typeface="+mj-lt"/>
              <a:buAutoNum type="romanUcPeriod"/>
            </a:pPr>
            <a:r>
              <a:rPr lang="en-US" sz="2400" dirty="0" smtClean="0">
                <a:latin typeface="Times New Roman" panose="02020603050405020304" pitchFamily="18" charset="0"/>
                <a:cs typeface="Times New Roman" panose="02020603050405020304" pitchFamily="18" charset="0"/>
              </a:rPr>
              <a:t>Transferring the Data block saved in SD Card using CC3100 module. (2 days)</a:t>
            </a:r>
          </a:p>
          <a:p>
            <a:pPr marL="514350" indent="-514350" algn="just">
              <a:lnSpc>
                <a:spcPct val="100000"/>
              </a:lnSpc>
              <a:buFont typeface="+mj-lt"/>
              <a:buAutoNum type="romanUcPeriod"/>
            </a:pPr>
            <a:r>
              <a:rPr lang="en-US" sz="2400" dirty="0" smtClean="0">
                <a:latin typeface="Times New Roman" panose="02020603050405020304" pitchFamily="18" charset="0"/>
                <a:cs typeface="Times New Roman" panose="02020603050405020304" pitchFamily="18" charset="0"/>
              </a:rPr>
              <a:t>Enabling file transfer require integrating FATFS module. (1 week)</a:t>
            </a:r>
          </a:p>
          <a:p>
            <a:pPr marL="514350" indent="-514350" algn="just">
              <a:lnSpc>
                <a:spcPct val="100000"/>
              </a:lnSpc>
              <a:buFont typeface="+mj-lt"/>
              <a:buAutoNum type="romanUcPeriod"/>
            </a:pPr>
            <a:r>
              <a:rPr lang="en-US" sz="2400" dirty="0" smtClean="0">
                <a:latin typeface="Times New Roman" panose="02020603050405020304" pitchFamily="18" charset="0"/>
                <a:cs typeface="Times New Roman" panose="02020603050405020304" pitchFamily="18" charset="0"/>
              </a:rPr>
              <a:t>Interfacing LCD with TIVA for selective data transfer. (1 week)</a:t>
            </a:r>
          </a:p>
          <a:p>
            <a:pPr marL="514350" indent="-514350" algn="just">
              <a:lnSpc>
                <a:spcPct val="100000"/>
              </a:lnSpc>
              <a:buFont typeface="+mj-lt"/>
              <a:buAutoNum type="romanUcPeriod"/>
            </a:pPr>
            <a:r>
              <a:rPr lang="en-US" sz="2400" dirty="0" smtClean="0">
                <a:latin typeface="Times New Roman" panose="02020603050405020304" pitchFamily="18" charset="0"/>
                <a:cs typeface="Times New Roman" panose="02020603050405020304" pitchFamily="18" charset="0"/>
              </a:rPr>
              <a:t>Short version of OS having options for the flexible flow of data transfer. (1 week)</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Project Plan</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6</a:t>
            </a:fld>
            <a:endParaRPr lang="en-US"/>
          </a:p>
        </p:txBody>
      </p:sp>
    </p:spTree>
    <p:extLst>
      <p:ext uri="{BB962C8B-B14F-4D97-AF65-F5344CB8AC3E}">
        <p14:creationId xmlns:p14="http://schemas.microsoft.com/office/powerpoint/2010/main" xmlns="" val="191754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548" y="1763487"/>
            <a:ext cx="11039572" cy="4532811"/>
          </a:xfrm>
        </p:spPr>
        <p:txBody>
          <a:bodyPr>
            <a:noAutofit/>
          </a:bodyPr>
          <a:lstStyle/>
          <a:p>
            <a:pPr marL="0" indent="0" algn="just">
              <a:lnSpc>
                <a:spcPct val="100000"/>
              </a:lnSpc>
              <a:buNone/>
            </a:pPr>
            <a:r>
              <a:rPr lang="en-US" sz="1600" b="1" dirty="0" smtClean="0">
                <a:latin typeface="Times New Roman" panose="02020603050405020304" pitchFamily="18" charset="0"/>
                <a:cs typeface="Times New Roman" panose="02020603050405020304" pitchFamily="18" charset="0"/>
              </a:rPr>
              <a:t>Nishant Kathpal ::</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Interfacing CC3100 with TIVA Launchpad And Testing.</a:t>
            </a:r>
          </a:p>
          <a:p>
            <a:pPr marL="457200" indent="-457200" algn="just">
              <a:lnSpc>
                <a:spcPct val="100000"/>
              </a:lnSpc>
              <a:buFont typeface="Calibri" panose="020F0502020204030204" pitchFamily="34" charset="0"/>
              <a:buAutoNum type="arabicParenR"/>
            </a:pPr>
            <a:r>
              <a:rPr lang="en-US" sz="1600" dirty="0" smtClean="0">
                <a:latin typeface="Times New Roman" panose="02020603050405020304" pitchFamily="18" charset="0"/>
                <a:cs typeface="Times New Roman" panose="02020603050405020304" pitchFamily="18" charset="0"/>
              </a:rPr>
              <a:t>TCP/IP Link Setup between two TIVA Launchpad Using CC3100 Booster.</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Interfacing SD Card with TIVA Launchpad And Testing.</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Enabling data block transfer using CC3100 module.</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Integrating FATFS module to enable file transfer instead of block transfer. (Most Critical One)</a:t>
            </a:r>
          </a:p>
          <a:p>
            <a:pPr marL="457200" indent="-457200" algn="just">
              <a:lnSpc>
                <a:spcPct val="100000"/>
              </a:lnSpc>
              <a:buNone/>
            </a:pPr>
            <a:r>
              <a:rPr lang="en-US" sz="1600" b="1" dirty="0" smtClean="0">
                <a:latin typeface="Times New Roman" panose="02020603050405020304" pitchFamily="18" charset="0"/>
                <a:cs typeface="Times New Roman" panose="02020603050405020304" pitchFamily="18" charset="0"/>
              </a:rPr>
              <a:t>Darshit Waghani ::</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Interfacing LCD and switches (including switch debounce) with TIVA Launchpad And Testing.</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Enabling data transfer between 2 SD Cards.</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Selection of Data Using LCD. </a:t>
            </a:r>
          </a:p>
          <a:p>
            <a:pPr marL="457200" indent="-457200" algn="just">
              <a:lnSpc>
                <a:spcPct val="100000"/>
              </a:lnSpc>
              <a:buAutoNum type="arabicParenR"/>
            </a:pPr>
            <a:r>
              <a:rPr lang="en-US" sz="1600" dirty="0" smtClean="0">
                <a:latin typeface="Times New Roman" panose="02020603050405020304" pitchFamily="18" charset="0"/>
                <a:cs typeface="Times New Roman" panose="02020603050405020304" pitchFamily="18" charset="0"/>
              </a:rPr>
              <a:t>Making short version OS for flexible flow. (Most Critical One)</a:t>
            </a:r>
            <a:endParaRPr lang="en-US" sz="2400" dirty="0" smtClean="0">
              <a:latin typeface="Times New Roman" panose="02020603050405020304" pitchFamily="18" charset="0"/>
              <a:cs typeface="Times New Roman" panose="02020603050405020304" pitchFamily="18" charset="0"/>
            </a:endParaRPr>
          </a:p>
          <a:p>
            <a:pPr marL="457200" indent="-457200" algn="just">
              <a:lnSpc>
                <a:spcPct val="100000"/>
              </a:lnSpc>
              <a:buAutoNum type="arabicParenR"/>
            </a:pPr>
            <a:endParaRPr lang="en-US" sz="24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954141" y="93190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Work Allocation</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7</a:t>
            </a:fld>
            <a:endParaRPr lang="en-US"/>
          </a:p>
        </p:txBody>
      </p:sp>
    </p:spTree>
    <p:extLst>
      <p:ext uri="{BB962C8B-B14F-4D97-AF65-F5344CB8AC3E}">
        <p14:creationId xmlns:p14="http://schemas.microsoft.com/office/powerpoint/2010/main" xmlns="" val="297364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4949"/>
            <a:ext cx="5745167" cy="6453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u="sng" dirty="0" smtClean="0">
              <a:solidFill>
                <a:schemeClr val="accent1"/>
              </a:solidFill>
              <a:latin typeface="Times New Roman" panose="02020603050405020304" pitchFamily="18" charset="0"/>
              <a:cs typeface="Times New Roman" panose="02020603050405020304" pitchFamily="18" charset="0"/>
            </a:endParaRPr>
          </a:p>
          <a:p>
            <a:pPr algn="ctr"/>
            <a:endParaRPr lang="en-US" sz="5400" b="1" u="sng" dirty="0" smtClean="0">
              <a:solidFill>
                <a:schemeClr val="accent1"/>
              </a:solidFill>
              <a:latin typeface="Times New Roman" panose="02020603050405020304" pitchFamily="18" charset="0"/>
              <a:cs typeface="Times New Roman" panose="02020603050405020304" pitchFamily="18" charset="0"/>
            </a:endParaRPr>
          </a:p>
          <a:p>
            <a:pPr algn="ctr"/>
            <a:r>
              <a:rPr lang="en-US" sz="5400" b="1" u="sng" dirty="0" smtClean="0">
                <a:solidFill>
                  <a:schemeClr val="accent1"/>
                </a:solidFill>
                <a:latin typeface="Times New Roman" panose="02020603050405020304" pitchFamily="18" charset="0"/>
                <a:cs typeface="Times New Roman" panose="02020603050405020304" pitchFamily="18" charset="0"/>
              </a:rPr>
              <a:t>Flow Chart</a:t>
            </a:r>
          </a:p>
          <a:p>
            <a:pPr algn="ctr"/>
            <a:endParaRPr lang="en-US" sz="5400" b="1" u="sng" dirty="0" smtClean="0">
              <a:solidFill>
                <a:schemeClr val="accent1"/>
              </a:solidFill>
              <a:latin typeface="Times New Roman" panose="02020603050405020304" pitchFamily="18" charset="0"/>
              <a:cs typeface="Times New Roman" panose="02020603050405020304" pitchFamily="18" charset="0"/>
            </a:endParaRPr>
          </a:p>
          <a:p>
            <a:pPr marL="742950" indent="-742950"/>
            <a:r>
              <a:rPr 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Mode 1 :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Drive To Drive Direct</a:t>
            </a:r>
          </a:p>
          <a:p>
            <a:pPr marL="742950" indent="-742950"/>
            <a:r>
              <a:rPr 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Mode 2 :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Between Drives Over Local N/W</a:t>
            </a:r>
          </a:p>
          <a:p>
            <a:pPr marL="742950" indent="-742950"/>
            <a:r>
              <a:rPr lang="en-US" sz="2400" b="1" dirty="0" smtClean="0">
                <a:solidFill>
                  <a:schemeClr val="tx1">
                    <a:lumMod val="75000"/>
                    <a:lumOff val="25000"/>
                  </a:schemeClr>
                </a:solidFill>
                <a:latin typeface="Times New Roman" panose="02020603050405020304" pitchFamily="18" charset="0"/>
                <a:cs typeface="Times New Roman" panose="02020603050405020304" pitchFamily="18" charset="0"/>
              </a:rPr>
              <a:t>Mode 3 : </a:t>
            </a:r>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Between Drives Over Internet</a:t>
            </a:r>
          </a:p>
          <a:p>
            <a:pPr algn="ctr"/>
            <a:endParaRPr lang="en-US" sz="5400" b="1" dirty="0">
              <a:solidFill>
                <a:schemeClr val="accent1"/>
              </a:solidFill>
              <a:latin typeface="Times New Roman" panose="02020603050405020304" pitchFamily="18" charset="0"/>
              <a:cs typeface="Times New Roman" panose="02020603050405020304" pitchFamily="18" charset="0"/>
            </a:endParaRPr>
          </a:p>
          <a:p>
            <a:pPr algn="ctr"/>
            <a:endParaRPr lang="en-US" sz="5400" b="1" dirty="0" smtClean="0">
              <a:solidFill>
                <a:schemeClr val="accent1"/>
              </a:solidFill>
              <a:latin typeface="Times New Roman" panose="02020603050405020304" pitchFamily="18" charset="0"/>
              <a:cs typeface="Times New Roman" panose="02020603050405020304" pitchFamily="18" charset="0"/>
            </a:endParaRPr>
          </a:p>
          <a:p>
            <a:pPr algn="ctr"/>
            <a:endParaRPr lang="en-US" sz="5400" dirty="0"/>
          </a:p>
        </p:txBody>
      </p:sp>
      <p:sp>
        <p:nvSpPr>
          <p:cNvPr id="7" name="Rectangle 6"/>
          <p:cNvSpPr/>
          <p:nvPr/>
        </p:nvSpPr>
        <p:spPr>
          <a:xfrm>
            <a:off x="11047695" y="0"/>
            <a:ext cx="12756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CB12240C-E354-4987-91BA-828F6D9539E3}" type="slidenum">
              <a:rPr lang="en-US" smtClean="0"/>
              <a:pPr/>
              <a:t>8</a:t>
            </a:fld>
            <a:endParaRPr lang="en-US"/>
          </a:p>
        </p:txBody>
      </p:sp>
      <p:pic>
        <p:nvPicPr>
          <p:cNvPr id="10" name="Picture 9" descr="fc_1.png"/>
          <p:cNvPicPr>
            <a:picLocks noChangeAspect="1"/>
          </p:cNvPicPr>
          <p:nvPr/>
        </p:nvPicPr>
        <p:blipFill>
          <a:blip r:embed="rId2"/>
          <a:stretch>
            <a:fillRect/>
          </a:stretch>
        </p:blipFill>
        <p:spPr>
          <a:xfrm>
            <a:off x="5710534" y="0"/>
            <a:ext cx="5906701" cy="6858000"/>
          </a:xfrm>
          <a:prstGeom prst="rect">
            <a:avLst/>
          </a:prstGeom>
        </p:spPr>
      </p:pic>
    </p:spTree>
    <p:extLst>
      <p:ext uri="{BB962C8B-B14F-4D97-AF65-F5344CB8AC3E}">
        <p14:creationId xmlns:p14="http://schemas.microsoft.com/office/powerpoint/2010/main" xmlns="" val="612524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63" y="2207623"/>
            <a:ext cx="10870760" cy="3935599"/>
          </a:xfrm>
        </p:spPr>
        <p:txBody>
          <a:bodyPr>
            <a:noAutofit/>
          </a:bodyPr>
          <a:lstStyle/>
          <a:p>
            <a:pPr>
              <a:buFont typeface="Wingdings" panose="05000000000000000000" pitchFamily="2" charset="2"/>
              <a:buChar char="q"/>
            </a:pPr>
            <a:r>
              <a:rPr lang="en-IN" sz="2400" dirty="0" smtClean="0">
                <a:solidFill>
                  <a:srgbClr val="C00000"/>
                </a:solidFill>
                <a:latin typeface="Times New Roman" panose="02020603050405020304" pitchFamily="18" charset="0"/>
                <a:cs typeface="Times New Roman" panose="02020603050405020304" pitchFamily="18" charset="0"/>
              </a:rPr>
              <a:t> Data transfer between </a:t>
            </a:r>
            <a:r>
              <a:rPr lang="en-IN" sz="2400" dirty="0">
                <a:solidFill>
                  <a:srgbClr val="C00000"/>
                </a:solidFill>
                <a:latin typeface="Times New Roman" panose="02020603050405020304" pitchFamily="18" charset="0"/>
                <a:cs typeface="Times New Roman" panose="02020603050405020304" pitchFamily="18" charset="0"/>
              </a:rPr>
              <a:t>memory drives without using any physical medium like </a:t>
            </a:r>
            <a:r>
              <a:rPr lang="en-IN" sz="2400" dirty="0" smtClean="0">
                <a:solidFill>
                  <a:srgbClr val="C00000"/>
                </a:solidFill>
                <a:latin typeface="Times New Roman" panose="02020603050405020304" pitchFamily="18" charset="0"/>
                <a:cs typeface="Times New Roman" panose="02020603050405020304" pitchFamily="18" charset="0"/>
              </a:rPr>
              <a:t>PC.</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Knowledge of socket programming. </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Understanding the hardware structure of wifi module CC3100. </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With the help of sources available on the web, we learnt how to make socket connection and initialise the module.</a:t>
            </a:r>
          </a:p>
          <a:p>
            <a:pPr lvl="1">
              <a:buNone/>
            </a:pPr>
            <a:endParaRPr lang="en-IN" sz="2200" dirty="0" smtClean="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smtClean="0">
                <a:solidFill>
                  <a:srgbClr val="C00000"/>
                </a:solidFill>
                <a:latin typeface="Times New Roman" panose="02020603050405020304" pitchFamily="18" charset="0"/>
                <a:cs typeface="Times New Roman" panose="02020603050405020304" pitchFamily="18" charset="0"/>
              </a:rPr>
              <a:t> Selective data transfer with the help of switches and LCD.</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Interfacing SD card with TIVA Launchpad is itself  a big task.</a:t>
            </a:r>
          </a:p>
          <a:p>
            <a:pPr lvl="1">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Implementing FATFS module to enable file</a:t>
            </a:r>
            <a:r>
              <a:rPr lang="en-IN" sz="2400" dirty="0" smtClean="0">
                <a:latin typeface="Times New Roman" panose="02020603050405020304" pitchFamily="18" charset="0"/>
                <a:cs typeface="Times New Roman" panose="02020603050405020304" pitchFamily="18" charset="0"/>
              </a:rPr>
              <a:t> transfer instead of block transfer. This is the most difficult task to implement.</a:t>
            </a:r>
          </a:p>
        </p:txBody>
      </p:sp>
      <p:sp>
        <p:nvSpPr>
          <p:cNvPr id="5" name="Title 1"/>
          <p:cNvSpPr>
            <a:spLocks noGrp="1"/>
          </p:cNvSpPr>
          <p:nvPr>
            <p:ph type="title"/>
          </p:nvPr>
        </p:nvSpPr>
        <p:spPr>
          <a:xfrm>
            <a:off x="875763" y="840464"/>
            <a:ext cx="9601196" cy="1303867"/>
          </a:xfrm>
        </p:spPr>
        <p:txBody>
          <a:bodyPr>
            <a:normAutofit/>
          </a:bodyPr>
          <a:lstStyle/>
          <a:p>
            <a:r>
              <a:rPr lang="en-US" sz="4600" b="1" dirty="0" smtClean="0">
                <a:solidFill>
                  <a:schemeClr val="accent1"/>
                </a:solidFill>
                <a:latin typeface="Times New Roman" panose="02020603050405020304" pitchFamily="18" charset="0"/>
                <a:cs typeface="Times New Roman" panose="02020603050405020304" pitchFamily="18" charset="0"/>
              </a:rPr>
              <a:t>Tasks Completed</a:t>
            </a:r>
            <a:r>
              <a:rPr lang="en-US" sz="4600" b="1" dirty="0">
                <a:solidFill>
                  <a:schemeClr val="accent1"/>
                </a:solidFill>
                <a:latin typeface="Times New Roman" panose="02020603050405020304" pitchFamily="18" charset="0"/>
                <a:cs typeface="Times New Roman" panose="02020603050405020304" pitchFamily="18" charset="0"/>
              </a:rPr>
              <a:t/>
            </a:r>
            <a:br>
              <a:rPr lang="en-US" sz="4600" b="1" dirty="0">
                <a:solidFill>
                  <a:schemeClr val="accent1"/>
                </a:solidFill>
                <a:latin typeface="Times New Roman" panose="02020603050405020304" pitchFamily="18" charset="0"/>
                <a:cs typeface="Times New Roman" panose="02020603050405020304" pitchFamily="18" charset="0"/>
              </a:rPr>
            </a:br>
            <a:endParaRPr lang="en-US" sz="46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2240C-E354-4987-91BA-828F6D9539E3}" type="slidenum">
              <a:rPr lang="en-US" smtClean="0"/>
              <a:pPr/>
              <a:t>9</a:t>
            </a:fld>
            <a:endParaRPr lang="en-US"/>
          </a:p>
        </p:txBody>
      </p:sp>
    </p:spTree>
    <p:extLst>
      <p:ext uri="{BB962C8B-B14F-4D97-AF65-F5344CB8AC3E}">
        <p14:creationId xmlns:p14="http://schemas.microsoft.com/office/powerpoint/2010/main" xmlns="" val="13605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937</TotalTime>
  <Words>948</Words>
  <Application>Microsoft Office PowerPoint</Application>
  <PresentationFormat>Custom</PresentationFormat>
  <Paragraphs>107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Smart IoT Memory Drives </vt:lpstr>
      <vt:lpstr>Slide 2</vt:lpstr>
      <vt:lpstr>Abstract  </vt:lpstr>
      <vt:lpstr>Innovation And Challenges </vt:lpstr>
      <vt:lpstr>Tasks Specification </vt:lpstr>
      <vt:lpstr>Project Plan </vt:lpstr>
      <vt:lpstr>Work Allocation </vt:lpstr>
      <vt:lpstr>Slide 8</vt:lpstr>
      <vt:lpstr>Tasks Completed </vt:lpstr>
      <vt:lpstr>Tasks Completed </vt:lpstr>
      <vt:lpstr>Re-Usability </vt:lpstr>
      <vt:lpstr>Testing </vt:lpstr>
      <vt:lpstr>Testing </vt:lpstr>
      <vt:lpstr>Future Enhancements </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IoT Memory Drives</dc:title>
  <dc:creator>Darshit</dc:creator>
  <cp:lastModifiedBy>DealsChamp</cp:lastModifiedBy>
  <cp:revision>164</cp:revision>
  <dcterms:created xsi:type="dcterms:W3CDTF">2016-09-14T20:32:05Z</dcterms:created>
  <dcterms:modified xsi:type="dcterms:W3CDTF">2016-10-28T13:19:35Z</dcterms:modified>
</cp:coreProperties>
</file>