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2" r:id="rId13"/>
    <p:sldId id="283" r:id="rId14"/>
    <p:sldId id="260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0AE7D8-EC0F-4811-9DF1-6606FD11308F}">
          <p14:sldIdLst>
            <p14:sldId id="256"/>
            <p14:sldId id="25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2"/>
            <p14:sldId id="283"/>
            <p14:sldId id="26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5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0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4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243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05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76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6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3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0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9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3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6E018B-85F2-4EF1-ACD1-BB2B54F1B47B}" type="datetimeFigureOut">
              <a:rPr lang="en-US" smtClean="0"/>
              <a:t>27-Oct-16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6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msdn.microsoft.com/en-us/library/windows/desktop/dd371455(v=vs.85)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769541"/>
            <a:ext cx="9144000" cy="1828801"/>
          </a:xfrm>
        </p:spPr>
        <p:txBody>
          <a:bodyPr>
            <a:normAutofit fontScale="90000"/>
          </a:bodyPr>
          <a:lstStyle/>
          <a:p>
            <a:r>
              <a:rPr lang="en-US" sz="8900" i="1" dirty="0" err="1">
                <a:solidFill>
                  <a:srgbClr val="FF0000"/>
                </a:solidFill>
                <a:effectLst/>
              </a:rPr>
              <a:t>R</a:t>
            </a:r>
            <a:r>
              <a:rPr lang="en-US" sz="4900" i="1" dirty="0" err="1">
                <a:effectLst/>
              </a:rPr>
              <a:t>e</a:t>
            </a:r>
            <a:r>
              <a:rPr lang="en-US" sz="8900" i="1" dirty="0" err="1">
                <a:solidFill>
                  <a:srgbClr val="FF0000"/>
                </a:solidFill>
                <a:effectLst/>
              </a:rPr>
              <a:t>ā</a:t>
            </a:r>
            <a:r>
              <a:rPr lang="en-US" sz="4400" i="1" dirty="0" err="1">
                <a:effectLst/>
              </a:rPr>
              <a:t>ltime</a:t>
            </a:r>
            <a:r>
              <a:rPr lang="en-US" sz="4400" i="1" dirty="0">
                <a:effectLst/>
              </a:rPr>
              <a:t> </a:t>
            </a:r>
            <a:r>
              <a:rPr lang="en-US" sz="4400" i="1" dirty="0" smtClean="0">
                <a:effectLst/>
              </a:rPr>
              <a:t>wireless </a:t>
            </a:r>
            <a:r>
              <a:rPr lang="en-US" sz="8900" i="1" dirty="0" err="1" smtClean="0">
                <a:solidFill>
                  <a:srgbClr val="FF0000"/>
                </a:solidFill>
                <a:effectLst/>
              </a:rPr>
              <a:t>g</a:t>
            </a:r>
            <a:r>
              <a:rPr lang="en-US" sz="4400" i="1" dirty="0" err="1" smtClean="0">
                <a:effectLst/>
              </a:rPr>
              <a:t>aana</a:t>
            </a:r>
            <a:r>
              <a:rPr lang="en-US" sz="4400" i="1" dirty="0" smtClean="0">
                <a:effectLst/>
              </a:rPr>
              <a:t> stre</a:t>
            </a:r>
            <a:r>
              <a:rPr lang="en-US" sz="8900" i="1" dirty="0" smtClean="0">
                <a:solidFill>
                  <a:srgbClr val="FF0000"/>
                </a:solidFill>
                <a:effectLst/>
              </a:rPr>
              <a:t>am</a:t>
            </a:r>
            <a:r>
              <a:rPr lang="en-US" sz="4400" i="1" dirty="0" smtClean="0">
                <a:effectLst/>
              </a:rPr>
              <a:t>ing</a:t>
            </a:r>
            <a:br>
              <a:rPr lang="en-US" sz="4400" i="1" dirty="0" smtClean="0">
                <a:effectLst/>
              </a:rPr>
            </a:br>
            <a:r>
              <a:rPr lang="en-US" sz="2200" i="1" dirty="0" smtClean="0">
                <a:effectLst/>
              </a:rPr>
              <a:t>Final Project 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under the guidance of</a:t>
            </a:r>
            <a:br>
              <a:rPr lang="en-US" sz="2000" dirty="0" smtClean="0"/>
            </a:br>
            <a:r>
              <a:rPr lang="en-US" sz="2000" dirty="0" smtClean="0"/>
              <a:t>Prof. Kavi Arya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4139750"/>
            <a:ext cx="9144000" cy="1152383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150" b="1" dirty="0" smtClean="0">
              <a:solidFill>
                <a:schemeClr val="bg1"/>
              </a:solidFill>
              <a:effectLst/>
            </a:endParaRPr>
          </a:p>
          <a:p>
            <a:r>
              <a:rPr lang="en-US" sz="2400" dirty="0" smtClean="0">
                <a:solidFill>
                  <a:schemeClr val="bg1"/>
                </a:solidFill>
                <a:effectLst/>
              </a:rPr>
              <a:t>Bharat Reddy, Diptesh Kanojia, and Vinod Saini</a:t>
            </a:r>
          </a:p>
          <a:p>
            <a:r>
              <a:rPr lang="en-US" sz="2400" dirty="0" smtClean="0">
                <a:solidFill>
                  <a:schemeClr val="bg1"/>
                </a:solidFill>
                <a:effectLst/>
              </a:rPr>
              <a:t>CS684: Embedded Systems Project</a:t>
            </a: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  <a:effectLst/>
              </a:rPr>
              <a:t>CSE Department, IIT Bombay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8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260" y="4190929"/>
            <a:ext cx="1050024" cy="10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27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October,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Capturing audio on the client side using the WASAPI which can be written to a WAV file.</a:t>
            </a:r>
          </a:p>
          <a:p>
            <a:r>
              <a:rPr lang="en-US" dirty="0" smtClean="0"/>
              <a:t>Socket connection establishing and sending data to Raspberry Pi.</a:t>
            </a:r>
          </a:p>
          <a:p>
            <a:r>
              <a:rPr lang="en-US" dirty="0" smtClean="0"/>
              <a:t>Playing generic system audio on Raspberry Pi device with minimal lag (low latency).</a:t>
            </a:r>
          </a:p>
          <a:p>
            <a:r>
              <a:rPr lang="en-US" dirty="0" smtClean="0"/>
              <a:t>In this case, we are capturing audio from sound card, so it doesn’t matter which audio player we use, this being a limitation of our previous implementation.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27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October, 2016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Tasks Completed - II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49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1732450"/>
            <a:ext cx="8740589" cy="46011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 Experience </a:t>
            </a:r>
          </a:p>
          <a:p>
            <a:pPr lvl="1"/>
            <a:r>
              <a:rPr lang="en-US" dirty="0" smtClean="0"/>
              <a:t>Delay </a:t>
            </a:r>
            <a:r>
              <a:rPr lang="en-US" dirty="0" smtClean="0"/>
              <a:t>time</a:t>
            </a:r>
          </a:p>
          <a:p>
            <a:pPr lvl="2"/>
            <a:r>
              <a:rPr lang="en-US" dirty="0"/>
              <a:t>Method - I</a:t>
            </a:r>
          </a:p>
          <a:p>
            <a:pPr lvl="3"/>
            <a:r>
              <a:rPr lang="en-US" dirty="0"/>
              <a:t>Client Side (Windows PC) - &gt; Server Side (</a:t>
            </a:r>
            <a:r>
              <a:rPr lang="en-US" dirty="0" err="1"/>
              <a:t>RPi</a:t>
            </a:r>
            <a:r>
              <a:rPr lang="en-US" dirty="0"/>
              <a:t>) - &gt; </a:t>
            </a:r>
            <a:r>
              <a:rPr lang="en-US" dirty="0" err="1" smtClean="0"/>
              <a:t>Sepakers</a:t>
            </a:r>
            <a:endParaRPr lang="en-US" dirty="0" smtClean="0"/>
          </a:p>
          <a:p>
            <a:pPr lvl="2"/>
            <a:r>
              <a:rPr lang="en-US" dirty="0" smtClean="0"/>
              <a:t>Method - II</a:t>
            </a:r>
            <a:endParaRPr lang="en-US" dirty="0" smtClean="0"/>
          </a:p>
          <a:p>
            <a:pPr lvl="3"/>
            <a:r>
              <a:rPr lang="en-US" dirty="0" smtClean="0"/>
              <a:t>Client Side </a:t>
            </a:r>
            <a:r>
              <a:rPr lang="en-US" dirty="0"/>
              <a:t>(Windows </a:t>
            </a:r>
            <a:r>
              <a:rPr lang="en-US" dirty="0" smtClean="0"/>
              <a:t>PC</a:t>
            </a:r>
            <a:r>
              <a:rPr lang="en-US" dirty="0" smtClean="0"/>
              <a:t>) - &gt; Server Side (</a:t>
            </a:r>
            <a:r>
              <a:rPr lang="en-US" dirty="0" err="1" smtClean="0"/>
              <a:t>RPi</a:t>
            </a:r>
            <a:r>
              <a:rPr lang="en-US" dirty="0" smtClean="0"/>
              <a:t>) - &gt; </a:t>
            </a:r>
            <a:r>
              <a:rPr lang="en-US" dirty="0" err="1" smtClean="0"/>
              <a:t>Sepakers</a:t>
            </a:r>
            <a:endParaRPr lang="en-US" dirty="0" smtClean="0"/>
          </a:p>
          <a:p>
            <a:pPr lvl="3"/>
            <a:r>
              <a:rPr lang="en-US" dirty="0"/>
              <a:t>Client Side </a:t>
            </a:r>
            <a:r>
              <a:rPr lang="en-US" dirty="0" smtClean="0"/>
              <a:t>(Android) </a:t>
            </a:r>
            <a:r>
              <a:rPr lang="en-US" dirty="0"/>
              <a:t>- &gt; Server Side (</a:t>
            </a:r>
            <a:r>
              <a:rPr lang="en-US" dirty="0" err="1"/>
              <a:t>RPi</a:t>
            </a:r>
            <a:r>
              <a:rPr lang="en-US" dirty="0"/>
              <a:t>) - &gt; </a:t>
            </a:r>
            <a:r>
              <a:rPr lang="en-US" dirty="0" err="1"/>
              <a:t>Sepakers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/>
              <a:t>Client Side </a:t>
            </a:r>
            <a:r>
              <a:rPr lang="en-US" dirty="0" smtClean="0"/>
              <a:t>(Apple Devices) </a:t>
            </a:r>
            <a:r>
              <a:rPr lang="en-US" dirty="0"/>
              <a:t>- &gt; Server Side (</a:t>
            </a:r>
            <a:r>
              <a:rPr lang="en-US" dirty="0" err="1"/>
              <a:t>RPi</a:t>
            </a:r>
            <a:r>
              <a:rPr lang="en-US" dirty="0"/>
              <a:t>) - &gt; </a:t>
            </a:r>
            <a:r>
              <a:rPr lang="en-US" dirty="0" err="1" smtClean="0"/>
              <a:t>Sepakers</a:t>
            </a:r>
            <a:endParaRPr lang="en-US" dirty="0" smtClean="0"/>
          </a:p>
          <a:p>
            <a:pPr lvl="1"/>
            <a:r>
              <a:rPr lang="en-US" dirty="0" smtClean="0"/>
              <a:t>Audio </a:t>
            </a:r>
            <a:r>
              <a:rPr lang="en-US" dirty="0" smtClean="0"/>
              <a:t>Quality </a:t>
            </a:r>
            <a:endParaRPr lang="en-US" dirty="0" smtClean="0"/>
          </a:p>
          <a:p>
            <a:pPr lvl="2"/>
            <a:r>
              <a:rPr lang="en-US" dirty="0"/>
              <a:t>Method - I</a:t>
            </a:r>
          </a:p>
          <a:p>
            <a:pPr lvl="3"/>
            <a:r>
              <a:rPr lang="en-US" dirty="0"/>
              <a:t>Client Side (Windows PC) - &gt; Server Side (</a:t>
            </a:r>
            <a:r>
              <a:rPr lang="en-US" dirty="0" err="1"/>
              <a:t>RPi</a:t>
            </a:r>
            <a:r>
              <a:rPr lang="en-US" dirty="0"/>
              <a:t>) - &gt; </a:t>
            </a:r>
            <a:r>
              <a:rPr lang="en-US" dirty="0" err="1"/>
              <a:t>Sepakers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/>
              <a:t>Method - II</a:t>
            </a:r>
          </a:p>
          <a:p>
            <a:pPr lvl="3"/>
            <a:r>
              <a:rPr lang="en-US" dirty="0"/>
              <a:t>Client Side (Windows PC) - &gt; Server Side (</a:t>
            </a:r>
            <a:r>
              <a:rPr lang="en-US" dirty="0" err="1"/>
              <a:t>RPi</a:t>
            </a:r>
            <a:r>
              <a:rPr lang="en-US" dirty="0"/>
              <a:t>) - &gt; </a:t>
            </a:r>
            <a:r>
              <a:rPr lang="en-US" dirty="0" err="1"/>
              <a:t>Sepakers</a:t>
            </a:r>
            <a:endParaRPr lang="en-US" dirty="0"/>
          </a:p>
          <a:p>
            <a:pPr lvl="3"/>
            <a:r>
              <a:rPr lang="en-US" dirty="0"/>
              <a:t>Client Side (Android) - &gt; Server Side (</a:t>
            </a:r>
            <a:r>
              <a:rPr lang="en-US" dirty="0" err="1"/>
              <a:t>RPi</a:t>
            </a:r>
            <a:r>
              <a:rPr lang="en-US" dirty="0"/>
              <a:t>) - &gt; </a:t>
            </a:r>
            <a:r>
              <a:rPr lang="en-US" dirty="0" err="1"/>
              <a:t>Sepakers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Client Side (Apple Devices) - &gt; Server Side (</a:t>
            </a:r>
            <a:r>
              <a:rPr lang="en-US" dirty="0" err="1"/>
              <a:t>RPi</a:t>
            </a:r>
            <a:r>
              <a:rPr lang="en-US" dirty="0"/>
              <a:t>) - &gt; </a:t>
            </a:r>
            <a:r>
              <a:rPr lang="en-US" dirty="0" err="1" smtClean="0"/>
              <a:t>Sepakers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27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October,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Shairport</a:t>
            </a:r>
            <a:r>
              <a:rPr lang="en-US" dirty="0" smtClean="0"/>
              <a:t> Sync is a open source library which creates a server on Raspberry Pi / Ubuntu / </a:t>
            </a:r>
            <a:r>
              <a:rPr lang="en-US" dirty="0" err="1" smtClean="0"/>
              <a:t>Debian</a:t>
            </a:r>
            <a:r>
              <a:rPr lang="en-US" dirty="0" smtClean="0"/>
              <a:t> / </a:t>
            </a:r>
            <a:r>
              <a:rPr lang="en-US" dirty="0" err="1" smtClean="0"/>
              <a:t>OpenWRT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WASAPI, We have tried to implement the code using functions which can be re-used.</a:t>
            </a:r>
          </a:p>
          <a:p>
            <a:r>
              <a:rPr lang="en-US" dirty="0" smtClean="0"/>
              <a:t>We have mostly use the WASAPI, which supports function calling, and thus even our part of the code is reusable.</a:t>
            </a:r>
          </a:p>
          <a:p>
            <a:r>
              <a:rPr lang="en-US" dirty="0" smtClean="0"/>
              <a:t>Our server side code for Implementation-II are C programs which can be run individually, and could also be called from </a:t>
            </a:r>
            <a:r>
              <a:rPr lang="en-US" dirty="0" err="1" smtClean="0"/>
              <a:t>crontab</a:t>
            </a:r>
            <a:r>
              <a:rPr lang="en-US" dirty="0" smtClean="0"/>
              <a:t> of the server during </a:t>
            </a:r>
            <a:r>
              <a:rPr lang="en-US" dirty="0" err="1" smtClean="0"/>
              <a:t>bootup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Reusability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27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October,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Streaming to an FM frequency.</a:t>
            </a:r>
          </a:p>
          <a:p>
            <a:r>
              <a:rPr lang="en-US" dirty="0" smtClean="0"/>
              <a:t>We need to have iTunes (or Airplay supportive client side), we could later obliterate this limitation if we implement an open source </a:t>
            </a:r>
            <a:r>
              <a:rPr lang="en-US" dirty="0" err="1" smtClean="0"/>
              <a:t>uPnP</a:t>
            </a:r>
            <a:r>
              <a:rPr lang="en-US" dirty="0" smtClean="0"/>
              <a:t> / </a:t>
            </a:r>
            <a:r>
              <a:rPr lang="en-US" dirty="0" err="1" smtClean="0"/>
              <a:t>BubblePnP</a:t>
            </a:r>
            <a:r>
              <a:rPr lang="en-US" dirty="0" smtClean="0"/>
              <a:t> Server.</a:t>
            </a:r>
          </a:p>
          <a:p>
            <a:r>
              <a:rPr lang="en-US" dirty="0" smtClean="0"/>
              <a:t>Currently for implementation two, we can only use Windows, we will have to write the same OS level audio capturing for Linux.</a:t>
            </a:r>
          </a:p>
          <a:p>
            <a:pPr lvl="1"/>
            <a:r>
              <a:rPr lang="en-US" dirty="0" smtClean="0"/>
              <a:t>Most of the parameter in implementation are hard-coded due to time constraint, we could have a configuration file for them.</a:t>
            </a:r>
          </a:p>
          <a:p>
            <a:pPr lvl="1"/>
            <a:r>
              <a:rPr lang="en-US" dirty="0" err="1" smtClean="0"/>
              <a:t>Downsampling</a:t>
            </a:r>
            <a:r>
              <a:rPr lang="en-US" dirty="0" smtClean="0"/>
              <a:t> the file before sending data to server to reduce bandwidth.</a:t>
            </a:r>
          </a:p>
          <a:p>
            <a:pPr lvl="1"/>
            <a:r>
              <a:rPr lang="en-US" dirty="0" smtClean="0"/>
              <a:t>Supporting multiple audio format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27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October, 2016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Future Enhancements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2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http://make.witworks.com/preorder/trippy [5th September 2016]</a:t>
            </a:r>
          </a:p>
          <a:p>
            <a:r>
              <a:rPr lang="en-US" dirty="0"/>
              <a:t>https://gramofon.com/ [15th September </a:t>
            </a:r>
            <a:r>
              <a:rPr lang="en-US" dirty="0" smtClean="0"/>
              <a:t>2016]</a:t>
            </a:r>
          </a:p>
          <a:p>
            <a:r>
              <a:rPr lang="en-US" dirty="0" smtClean="0"/>
              <a:t>https</a:t>
            </a:r>
            <a:r>
              <a:rPr lang="en-US" dirty="0"/>
              <a:t>://www.bose.com/en_us/products/speakers/wireless_speakers/soundtouch-10-wireless-system.html [15th September 2016</a:t>
            </a:r>
            <a:r>
              <a:rPr lang="en-US" dirty="0" smtClean="0"/>
              <a:t>]</a:t>
            </a:r>
          </a:p>
          <a:p>
            <a:r>
              <a:rPr lang="en-US" dirty="0" smtClean="0"/>
              <a:t>http</a:t>
            </a:r>
            <a:r>
              <a:rPr lang="en-US" dirty="0"/>
              <a:t>://www.ebay.in/itm/Bose-Soundtouch-10-/</a:t>
            </a:r>
            <a:r>
              <a:rPr lang="en-US" dirty="0" smtClean="0"/>
              <a:t>272349437205</a:t>
            </a:r>
          </a:p>
          <a:p>
            <a:r>
              <a:rPr lang="en-US" dirty="0" smtClean="0"/>
              <a:t>Google Images (Non – Copyright images like Clipart used from </a:t>
            </a:r>
            <a:r>
              <a:rPr lang="en-US" dirty="0" err="1" smtClean="0"/>
              <a:t>OpenClipart</a:t>
            </a:r>
            <a:r>
              <a:rPr lang="en-US" dirty="0" smtClean="0"/>
              <a:t>, and </a:t>
            </a:r>
            <a:r>
              <a:rPr lang="en-US" dirty="0" err="1" smtClean="0"/>
              <a:t>ClipartPanda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https://msdn.microsoft.com/en-us/library/windows/desktop/dd371455(v=vs.85).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r>
              <a:rPr lang="en-US" dirty="0"/>
              <a:t>http://alsa-project.org/main/index.php/Main_Page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September,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2708883"/>
            <a:ext cx="9144000" cy="1152383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150" b="1" dirty="0" smtClean="0">
              <a:solidFill>
                <a:schemeClr val="bg1"/>
              </a:solidFill>
              <a:effectLst/>
            </a:endParaRPr>
          </a:p>
          <a:p>
            <a:r>
              <a:rPr lang="en-US" sz="3900" dirty="0" smtClean="0">
                <a:solidFill>
                  <a:schemeClr val="bg1"/>
                </a:solidFill>
                <a:effectLst/>
              </a:rPr>
              <a:t>Thank you! </a:t>
            </a:r>
            <a:r>
              <a:rPr lang="en-US" sz="3900" dirty="0" smtClean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</a:t>
            </a:r>
          </a:p>
          <a:p>
            <a:r>
              <a:rPr lang="en-US" sz="2400" dirty="0" smtClean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Questions ?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8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260" y="2760062"/>
            <a:ext cx="1050024" cy="10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27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October,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Roadmap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September, 2016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7746" y="18848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Work Allocation &amp; Timeline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Innovation &amp; Challenges</a:t>
            </a:r>
          </a:p>
          <a:p>
            <a:r>
              <a:rPr lang="en-US" dirty="0" smtClean="0"/>
              <a:t>Tasks Completed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5199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 device which can stream audio from PC / Mobile to speakers.</a:t>
            </a:r>
          </a:p>
          <a:p>
            <a:r>
              <a:rPr lang="en-US" dirty="0" smtClean="0"/>
              <a:t>The device should make use of Wi-Fi wireless protocol to stream data.</a:t>
            </a:r>
          </a:p>
          <a:p>
            <a:r>
              <a:rPr lang="en-US" dirty="0" smtClean="0"/>
              <a:t>It should also be able to stream audio at a higher bitrate.</a:t>
            </a:r>
          </a:p>
          <a:p>
            <a:r>
              <a:rPr lang="en-US" dirty="0" smtClean="0"/>
              <a:t>The device should be able to perform without any lags whatsoever.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27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October,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</a:t>
            </a:r>
            <a:r>
              <a:rPr lang="en-US" dirty="0"/>
              <a:t>3</a:t>
            </a:r>
            <a:r>
              <a:rPr lang="en-US" strike="sngStrike" dirty="0" smtClean="0"/>
              <a:t>/ Arduino (primarily testing)</a:t>
            </a:r>
          </a:p>
          <a:p>
            <a:r>
              <a:rPr lang="en-US" dirty="0" smtClean="0"/>
              <a:t>Wireless router </a:t>
            </a:r>
            <a:r>
              <a:rPr lang="en-US" dirty="0"/>
              <a:t>(primarily testing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PC / Laptop / Mobile Device (programming and testing)</a:t>
            </a:r>
          </a:p>
          <a:p>
            <a:r>
              <a:rPr lang="en-US" strike="sngStrike" dirty="0" smtClean="0"/>
              <a:t>USB sound card (good quality)</a:t>
            </a:r>
          </a:p>
          <a:p>
            <a:r>
              <a:rPr lang="en-US" dirty="0" smtClean="0"/>
              <a:t>Wires to connect (Power, LAN, Audio cable etc.)</a:t>
            </a:r>
          </a:p>
          <a:p>
            <a:r>
              <a:rPr lang="en-US" dirty="0" smtClean="0"/>
              <a:t>C/C++11</a:t>
            </a:r>
            <a:endParaRPr lang="en-US" dirty="0"/>
          </a:p>
          <a:p>
            <a:r>
              <a:rPr lang="en-US" dirty="0" err="1" smtClean="0"/>
              <a:t>RaspbianOS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strike="sngStrike" dirty="0" smtClean="0"/>
              <a:t>Ubuntu</a:t>
            </a:r>
            <a:r>
              <a:rPr lang="en-US" dirty="0" smtClean="0"/>
              <a:t> (Server Side)</a:t>
            </a:r>
          </a:p>
          <a:p>
            <a:r>
              <a:rPr lang="en-US" dirty="0"/>
              <a:t>Power Sockets with Electric Supply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27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October,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7737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Work Allocation</a:t>
            </a:r>
          </a:p>
          <a:p>
            <a:pPr lvl="1"/>
            <a:r>
              <a:rPr lang="en-US" dirty="0" err="1" smtClean="0"/>
              <a:t>Bharath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Sending data from Client side using WASAPI</a:t>
            </a:r>
          </a:p>
          <a:p>
            <a:pPr lvl="2"/>
            <a:r>
              <a:rPr lang="en-US" dirty="0" smtClean="0"/>
              <a:t>Initial Setup</a:t>
            </a:r>
          </a:p>
          <a:p>
            <a:pPr lvl="1"/>
            <a:r>
              <a:rPr lang="en-US" dirty="0" smtClean="0"/>
              <a:t>Diptesh and Vinod</a:t>
            </a:r>
          </a:p>
          <a:p>
            <a:pPr lvl="2"/>
            <a:r>
              <a:rPr lang="en-US" b="1" i="1" dirty="0" smtClean="0"/>
              <a:t>Trying multiple other available implementations which failed. (</a:t>
            </a:r>
            <a:r>
              <a:rPr lang="en-US" b="1" i="1" dirty="0" err="1" smtClean="0"/>
              <a:t>PiMusicBox</a:t>
            </a:r>
            <a:r>
              <a:rPr lang="en-US" b="1" i="1" dirty="0" smtClean="0"/>
              <a:t>, </a:t>
            </a:r>
            <a:r>
              <a:rPr lang="en-US" b="1" i="1" dirty="0" err="1" smtClean="0"/>
              <a:t>Mopidy</a:t>
            </a:r>
            <a:r>
              <a:rPr lang="en-US" b="1" i="1" dirty="0" smtClean="0"/>
              <a:t> Server, </a:t>
            </a:r>
            <a:r>
              <a:rPr lang="en-US" b="1" i="1" dirty="0" err="1" smtClean="0"/>
              <a:t>MPDroidServer</a:t>
            </a:r>
            <a:r>
              <a:rPr lang="en-US" b="1" i="1" dirty="0" smtClean="0"/>
              <a:t>, and </a:t>
            </a:r>
            <a:r>
              <a:rPr lang="en-US" b="1" i="1" dirty="0" err="1" smtClean="0"/>
              <a:t>SoundWire</a:t>
            </a:r>
            <a:r>
              <a:rPr lang="en-US" b="1" i="1" dirty="0" smtClean="0"/>
              <a:t> Server, </a:t>
            </a:r>
            <a:r>
              <a:rPr lang="en-US" b="1" i="1" dirty="0" err="1" smtClean="0"/>
              <a:t>paprefs</a:t>
            </a:r>
            <a:r>
              <a:rPr lang="en-US" b="1" i="1" dirty="0" smtClean="0"/>
              <a:t> in Ubuntu, SWYH in Windows, </a:t>
            </a:r>
            <a:r>
              <a:rPr lang="en-US" b="1" i="1" dirty="0" err="1" smtClean="0"/>
              <a:t>nAudio</a:t>
            </a:r>
            <a:r>
              <a:rPr lang="en-US" b="1" i="1" dirty="0" smtClean="0"/>
              <a:t> in Windows)</a:t>
            </a:r>
          </a:p>
          <a:p>
            <a:pPr lvl="2"/>
            <a:r>
              <a:rPr lang="en-US" dirty="0" smtClean="0"/>
              <a:t>Receiving data on Server side using ALSA driver in Ubuntu.</a:t>
            </a:r>
            <a:endParaRPr lang="en-US" dirty="0"/>
          </a:p>
          <a:p>
            <a:pPr lvl="2"/>
            <a:r>
              <a:rPr lang="en-US" dirty="0" smtClean="0"/>
              <a:t>Setup (configuring </a:t>
            </a:r>
            <a:r>
              <a:rPr lang="en-US" dirty="0" err="1" smtClean="0"/>
              <a:t>WiFi</a:t>
            </a:r>
            <a:r>
              <a:rPr lang="en-US" dirty="0" smtClean="0"/>
              <a:t> module on </a:t>
            </a:r>
            <a:r>
              <a:rPr lang="en-US" dirty="0" err="1" smtClean="0"/>
              <a:t>RPi</a:t>
            </a:r>
            <a:r>
              <a:rPr lang="en-US" dirty="0" smtClean="0"/>
              <a:t> to connect to local </a:t>
            </a:r>
            <a:r>
              <a:rPr lang="en-US" dirty="0" err="1" smtClean="0"/>
              <a:t>WiFi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Implementation 2 with </a:t>
            </a:r>
            <a:r>
              <a:rPr lang="en-US" dirty="0" err="1" smtClean="0"/>
              <a:t>Shairport</a:t>
            </a:r>
            <a:r>
              <a:rPr lang="en-US" dirty="0" smtClean="0"/>
              <a:t> - Sync</a:t>
            </a:r>
          </a:p>
          <a:p>
            <a:r>
              <a:rPr lang="en-US" dirty="0" smtClean="0"/>
              <a:t>Timeline:</a:t>
            </a:r>
          </a:p>
          <a:p>
            <a:pPr lvl="1">
              <a:buFont typeface="Wingdings 2" panose="05020102010507070707" pitchFamily="18" charset="2"/>
              <a:buChar char=""/>
            </a:pPr>
            <a:r>
              <a:rPr lang="en-US" dirty="0" smtClean="0"/>
              <a:t>Procurement and Setup  - 1 Week</a:t>
            </a:r>
          </a:p>
          <a:p>
            <a:pPr lvl="1">
              <a:buFont typeface="Wingdings 2" panose="05020102010507070707" pitchFamily="18" charset="2"/>
              <a:buChar char=""/>
            </a:pPr>
            <a:r>
              <a:rPr lang="en-US" dirty="0" smtClean="0"/>
              <a:t>Server Side setup – 2 weeks</a:t>
            </a:r>
          </a:p>
          <a:p>
            <a:pPr lvl="1">
              <a:buFont typeface="Wingdings 2" panose="05020102010507070707" pitchFamily="18" charset="2"/>
              <a:buChar char=""/>
            </a:pPr>
            <a:r>
              <a:rPr lang="en-US" dirty="0" smtClean="0"/>
              <a:t>Client side Audio Streaming API – 2 Week</a:t>
            </a:r>
          </a:p>
          <a:p>
            <a:pPr lvl="1">
              <a:buFont typeface="Wingdings 2" panose="05020102010507070707" pitchFamily="18" charset="2"/>
              <a:buChar char=""/>
            </a:pPr>
            <a:r>
              <a:rPr lang="en-US" dirty="0" smtClean="0"/>
              <a:t>Quality Control and Testing – few days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Work allocation &amp; Timeline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27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October,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96465" y="3540388"/>
            <a:ext cx="3883864" cy="2888995"/>
          </a:xfrm>
          <a:prstGeom prst="rect">
            <a:avLst/>
          </a:prstGeom>
          <a:solidFill>
            <a:srgbClr val="BC451B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Implementation-1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 Diagonal Corner Rectangle 1"/>
          <p:cNvSpPr/>
          <p:nvPr/>
        </p:nvSpPr>
        <p:spPr>
          <a:xfrm>
            <a:off x="1372704" y="3930668"/>
            <a:ext cx="1305992" cy="93979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Ragam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1315" y="1522095"/>
            <a:ext cx="2878666" cy="116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Wi-Fi Router</a:t>
            </a:r>
          </a:p>
          <a:p>
            <a:pPr algn="ctr"/>
            <a:r>
              <a:rPr lang="en-US" dirty="0" smtClean="0"/>
              <a:t>(Access Point for Internet)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2242" y="3258828"/>
            <a:ext cx="4711358" cy="2888995"/>
          </a:xfrm>
          <a:prstGeom prst="rect">
            <a:avLst/>
          </a:prstGeom>
          <a:solidFill>
            <a:srgbClr val="BC451B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6697921" y="1991399"/>
            <a:ext cx="2277533" cy="9398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Speakers</a:t>
            </a:r>
          </a:p>
          <a:p>
            <a:pPr algn="ctr"/>
            <a:r>
              <a:rPr lang="en-US" dirty="0" smtClean="0"/>
              <a:t>(Target)</a:t>
            </a:r>
            <a:endParaRPr lang="en-US" dirty="0"/>
          </a:p>
        </p:txBody>
      </p:sp>
      <p:sp>
        <p:nvSpPr>
          <p:cNvPr id="39" name="Round Diagonal Corner Rectangle 38"/>
          <p:cNvSpPr/>
          <p:nvPr/>
        </p:nvSpPr>
        <p:spPr>
          <a:xfrm>
            <a:off x="150044" y="5651413"/>
            <a:ext cx="1611520" cy="6552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Player</a:t>
            </a:r>
            <a:endParaRPr lang="en-US" dirty="0"/>
          </a:p>
        </p:txBody>
      </p:sp>
      <p:sp>
        <p:nvSpPr>
          <p:cNvPr id="40" name="Round Diagonal Corner Rectangle 39"/>
          <p:cNvSpPr/>
          <p:nvPr/>
        </p:nvSpPr>
        <p:spPr>
          <a:xfrm>
            <a:off x="2226081" y="5651413"/>
            <a:ext cx="1611520" cy="6552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 Card</a:t>
            </a:r>
            <a:endParaRPr lang="en-US" dirty="0"/>
          </a:p>
        </p:txBody>
      </p:sp>
      <p:cxnSp>
        <p:nvCxnSpPr>
          <p:cNvPr id="11" name="Straight Connector 10"/>
          <p:cNvCxnSpPr>
            <a:stCxn id="39" idx="0"/>
            <a:endCxn id="40" idx="2"/>
          </p:cNvCxnSpPr>
          <p:nvPr/>
        </p:nvCxnSpPr>
        <p:spPr>
          <a:xfrm>
            <a:off x="1761564" y="5979042"/>
            <a:ext cx="46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93822" y="4901485"/>
            <a:ext cx="0" cy="107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 Diagonal Corner Rectangle 42"/>
          <p:cNvSpPr/>
          <p:nvPr/>
        </p:nvSpPr>
        <p:spPr>
          <a:xfrm>
            <a:off x="7122393" y="3406676"/>
            <a:ext cx="1611520" cy="6552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ALSA</a:t>
            </a:r>
            <a:endParaRPr lang="en-US" dirty="0"/>
          </a:p>
        </p:txBody>
      </p:sp>
      <p:sp>
        <p:nvSpPr>
          <p:cNvPr id="44" name="Round Diagonal Corner Rectangle 43"/>
          <p:cNvSpPr/>
          <p:nvPr/>
        </p:nvSpPr>
        <p:spPr>
          <a:xfrm>
            <a:off x="4564634" y="4573856"/>
            <a:ext cx="2590695" cy="6552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Ragam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4506" y="6266364"/>
            <a:ext cx="212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Raspbian</a:t>
            </a:r>
            <a:r>
              <a:rPr lang="en-US" dirty="0" smtClean="0"/>
              <a:t>/ Linux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93822" y="5016407"/>
            <a:ext cx="110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WASAPI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1296398" y="6459869"/>
            <a:ext cx="212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998615" y="4061934"/>
            <a:ext cx="0" cy="83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4" idx="0"/>
          </p:cNvCxnSpPr>
          <p:nvPr/>
        </p:nvCxnSpPr>
        <p:spPr>
          <a:xfrm>
            <a:off x="7155329" y="4901485"/>
            <a:ext cx="843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</p:cNvCxnSpPr>
          <p:nvPr/>
        </p:nvCxnSpPr>
        <p:spPr>
          <a:xfrm flipV="1">
            <a:off x="7928153" y="2929476"/>
            <a:ext cx="0" cy="47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99527" y="2925409"/>
            <a:ext cx="212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678696" y="2809025"/>
            <a:ext cx="1005798" cy="11216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814047" y="2809025"/>
            <a:ext cx="914400" cy="17648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17036" y="2768473"/>
            <a:ext cx="212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TCP/IP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Implementation-2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97176" y="1924431"/>
            <a:ext cx="2878666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Wi-Fi Router</a:t>
            </a:r>
          </a:p>
          <a:p>
            <a:pPr algn="ctr"/>
            <a:r>
              <a:rPr lang="en-US" dirty="0" smtClean="0"/>
              <a:t>(Access Point for Internet)</a:t>
            </a:r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6658222" y="2084098"/>
            <a:ext cx="2277533" cy="9398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Speakers</a:t>
            </a:r>
          </a:p>
          <a:p>
            <a:pPr algn="ctr"/>
            <a:r>
              <a:rPr lang="en-US" dirty="0" smtClean="0"/>
              <a:t>(Target)</a:t>
            </a:r>
            <a:endParaRPr lang="en-US" dirty="0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27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October, 2016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9282" y="4223252"/>
            <a:ext cx="2365655" cy="1787584"/>
          </a:xfrm>
          <a:prstGeom prst="rect">
            <a:avLst/>
          </a:prstGeom>
          <a:solidFill>
            <a:srgbClr val="BC451B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5558238" y="4202161"/>
            <a:ext cx="3432718" cy="2014453"/>
          </a:xfrm>
          <a:prstGeom prst="rect">
            <a:avLst/>
          </a:prstGeom>
          <a:solidFill>
            <a:srgbClr val="BC451B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1" name="Round Diagonal Corner Rectangle 40"/>
          <p:cNvSpPr/>
          <p:nvPr/>
        </p:nvSpPr>
        <p:spPr>
          <a:xfrm>
            <a:off x="553290" y="4529481"/>
            <a:ext cx="1565619" cy="9398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AirPlay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42" name="Round Diagonal Corner Rectangle 41"/>
          <p:cNvSpPr/>
          <p:nvPr/>
        </p:nvSpPr>
        <p:spPr>
          <a:xfrm>
            <a:off x="5620851" y="4759991"/>
            <a:ext cx="1564759" cy="9398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ShairPort</a:t>
            </a:r>
            <a:endParaRPr lang="en-US" dirty="0" smtClean="0"/>
          </a:p>
          <a:p>
            <a:pPr algn="ctr"/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58238" y="5736549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Raspbian</a:t>
            </a:r>
            <a:r>
              <a:rPr lang="en-US" dirty="0" smtClean="0"/>
              <a:t>/ Linux/ </a:t>
            </a:r>
            <a:r>
              <a:rPr lang="en-US" dirty="0" err="1" smtClean="0"/>
              <a:t>OpenWRT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31285" y="5620654"/>
            <a:ext cx="2121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Windows/ Mac / Android</a:t>
            </a:r>
            <a:endParaRPr lang="en-US" sz="1200" dirty="0"/>
          </a:p>
        </p:txBody>
      </p:sp>
      <p:cxnSp>
        <p:nvCxnSpPr>
          <p:cNvPr id="11" name="Straight Connector 10"/>
          <p:cNvCxnSpPr>
            <a:stCxn id="39" idx="0"/>
          </p:cNvCxnSpPr>
          <p:nvPr/>
        </p:nvCxnSpPr>
        <p:spPr>
          <a:xfrm flipV="1">
            <a:off x="1492110" y="2821900"/>
            <a:ext cx="1869655" cy="140135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3290" y="2982488"/>
            <a:ext cx="212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Music Transmission with Time Stamp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82988" y="2821898"/>
            <a:ext cx="1143000" cy="1380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 Diagonal Corner Rectangle 49"/>
          <p:cNvSpPr/>
          <p:nvPr/>
        </p:nvSpPr>
        <p:spPr>
          <a:xfrm>
            <a:off x="7335855" y="4254096"/>
            <a:ext cx="1611520" cy="6552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ALSA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8212749" y="4909354"/>
            <a:ext cx="0" cy="47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212226" y="5385432"/>
            <a:ext cx="1000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89930" y="3214664"/>
            <a:ext cx="212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Music Transmission with Buffer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212749" y="3023898"/>
            <a:ext cx="0" cy="11782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6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the Windows Audio Session API for capturing sound data from the output buffer.</a:t>
            </a:r>
          </a:p>
          <a:p>
            <a:r>
              <a:rPr lang="en-US" dirty="0"/>
              <a:t>This allows us to </a:t>
            </a:r>
            <a:r>
              <a:rPr lang="en-US" dirty="0" smtClean="0"/>
              <a:t>capture data, which is then transferred to Server Side or can be saved as a wave file.</a:t>
            </a:r>
          </a:p>
          <a:p>
            <a:r>
              <a:rPr lang="en-US" dirty="0" smtClean="0"/>
              <a:t>Audio lag reduction, and underrun errors on Raspberry Pi while using ALSA API.</a:t>
            </a:r>
          </a:p>
          <a:p>
            <a:r>
              <a:rPr lang="en-US" dirty="0" smtClean="0"/>
              <a:t>Buffer Allocation due to low memory of Raspberry Pi.</a:t>
            </a:r>
          </a:p>
          <a:p>
            <a:r>
              <a:rPr lang="en-US" dirty="0" smtClean="0"/>
              <a:t>Understanding of WAS and ALSA API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27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October, 2016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Innovation &amp; Challenges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8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play low bitrate Audio at server side without any lag whatsoever (through iTunes).</a:t>
            </a:r>
          </a:p>
          <a:p>
            <a:r>
              <a:rPr lang="en-US" dirty="0" smtClean="0"/>
              <a:t>We can play highest available bitrate Audio (ALAC) files also without any lag on the server side.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27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October, 2016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Tasks Completed - 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525</TotalTime>
  <Words>982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Calisto MT</vt:lpstr>
      <vt:lpstr>Trebuchet MS</vt:lpstr>
      <vt:lpstr>Wingdings</vt:lpstr>
      <vt:lpstr>Wingdings 2</vt:lpstr>
      <vt:lpstr>Slate</vt:lpstr>
      <vt:lpstr>Reāltime wireless gaana streaming Final Project Presentation under the guidance of Prof. Kavi Arya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Resources</dc:title>
  <dc:creator>Diptesh Kanojia</dc:creator>
  <cp:lastModifiedBy>CFILTET</cp:lastModifiedBy>
  <cp:revision>70</cp:revision>
  <cp:lastPrinted>2016-09-15T07:56:06Z</cp:lastPrinted>
  <dcterms:created xsi:type="dcterms:W3CDTF">2016-06-13T06:00:56Z</dcterms:created>
  <dcterms:modified xsi:type="dcterms:W3CDTF">2016-10-27T09:03:18Z</dcterms:modified>
</cp:coreProperties>
</file>