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2" r:id="rId2"/>
    <p:sldId id="256" r:id="rId3"/>
    <p:sldId id="258" r:id="rId4"/>
    <p:sldId id="257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0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0AE7D8-EC0F-4811-9DF1-6606FD11308F}">
          <p14:sldIdLst>
            <p14:sldId id="262"/>
            <p14:sldId id="256"/>
            <p14:sldId id="258"/>
            <p14:sldId id="257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22-Sep-16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5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22-Sep-16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0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22-Sep-16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42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22-Sep-16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243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22-Sep-16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05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22-Sep-16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22-Sep-16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76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22-Sep-16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69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22-Sep-16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8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22-Sep-16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0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22-Sep-16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9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22-Sep-16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6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22-Sep-16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3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22-Sep-16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1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22-Sep-16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0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22-Sep-16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9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018B-85F2-4EF1-ACD1-BB2B54F1B47B}" type="datetimeFigureOut">
              <a:rPr lang="en-US" smtClean="0"/>
              <a:t>22-Sep-16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3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C6E018B-85F2-4EF1-ACD1-BB2B54F1B47B}" type="datetimeFigureOut">
              <a:rPr lang="en-US" smtClean="0"/>
              <a:t>22-Sep-16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0F0473E-CD0F-4775-BDD0-34E535AD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36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“Chapping lips without any sound look really weird” </a:t>
            </a:r>
          </a:p>
          <a:p>
            <a:pPr marL="2877600" lvl="8" indent="0">
              <a:buNone/>
            </a:pPr>
            <a:r>
              <a:rPr lang="en-US" dirty="0" smtClean="0"/>
              <a:t>                                                   – </a:t>
            </a:r>
            <a:r>
              <a:rPr lang="en-US" dirty="0" err="1" smtClean="0"/>
              <a:t>chromecast</a:t>
            </a:r>
            <a:r>
              <a:rPr lang="en-US" dirty="0" smtClean="0"/>
              <a:t> audio user</a:t>
            </a:r>
          </a:p>
          <a:p>
            <a:r>
              <a:rPr lang="en-US" dirty="0" smtClean="0"/>
              <a:t>“Google, you should be better than this”</a:t>
            </a:r>
          </a:p>
          <a:p>
            <a:pPr marL="2877600" lvl="8" indent="0">
              <a:buNone/>
            </a:pPr>
            <a:r>
              <a:rPr lang="en-US" dirty="0" smtClean="0"/>
              <a:t>                                     </a:t>
            </a:r>
            <a:r>
              <a:rPr lang="en-US" dirty="0"/>
              <a:t>– another </a:t>
            </a:r>
            <a:r>
              <a:rPr lang="en-US" dirty="0" err="1"/>
              <a:t>chromecast</a:t>
            </a:r>
            <a:r>
              <a:rPr lang="en-US" dirty="0"/>
              <a:t> audio user</a:t>
            </a:r>
            <a:endParaRPr lang="en-US" dirty="0" smtClean="0"/>
          </a:p>
          <a:p>
            <a:r>
              <a:rPr lang="en-US" dirty="0" smtClean="0"/>
              <a:t>Existing systems like Bose </a:t>
            </a:r>
            <a:r>
              <a:rPr lang="en-US" dirty="0" err="1" smtClean="0"/>
              <a:t>SoundTouch</a:t>
            </a:r>
            <a:r>
              <a:rPr lang="en-US" dirty="0" smtClean="0"/>
              <a:t> or </a:t>
            </a:r>
            <a:r>
              <a:rPr lang="en-US" dirty="0" err="1" smtClean="0"/>
              <a:t>Sonos</a:t>
            </a:r>
            <a:r>
              <a:rPr lang="en-US" dirty="0" smtClean="0"/>
              <a:t> Play are either costly or not available in the Indian Market.</a:t>
            </a:r>
          </a:p>
          <a:p>
            <a:r>
              <a:rPr lang="en-US" dirty="0" smtClean="0"/>
              <a:t>Do not want to plug in speakers wires intro every other device.</a:t>
            </a:r>
          </a:p>
          <a:p>
            <a:r>
              <a:rPr lang="en-US" dirty="0" smtClean="0"/>
              <a:t>Speaker wires are fragile (even getting them soldered back costs INR 100)</a:t>
            </a:r>
          </a:p>
          <a:p>
            <a:r>
              <a:rPr lang="en-US" dirty="0" smtClean="0"/>
              <a:t>We need a device which can stream PC audio in </a:t>
            </a:r>
            <a:r>
              <a:rPr lang="en-US" dirty="0" err="1" smtClean="0"/>
              <a:t>realtime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669633"/>
            <a:ext cx="9143999" cy="727838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https://www.iitbombay.org/iitb_dean_acr/october-newsletter/images/IIT%20Bombay%20Logo%20I.JPG/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22" y="694451"/>
            <a:ext cx="671987" cy="6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6537278"/>
            <a:ext cx="9144000" cy="320722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14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 September, 2016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would be feasible, Yes!</a:t>
            </a:r>
          </a:p>
          <a:p>
            <a:r>
              <a:rPr lang="en-US" dirty="0" smtClean="0"/>
              <a:t>But, there are some pitfalls i.e. we might experience temporal lag in the audio, which we would like to remove.</a:t>
            </a:r>
          </a:p>
          <a:p>
            <a:r>
              <a:rPr lang="en-US" dirty="0" smtClean="0"/>
              <a:t>The reasons for such lag could be constrained bandwidth, high bitrate, connectivity issues etc.</a:t>
            </a:r>
          </a:p>
          <a:p>
            <a:r>
              <a:rPr lang="en-US" dirty="0" smtClean="0"/>
              <a:t>We would like to test our device in various scenarios and ample test cases for it to be a viable and cost-effective product.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669633"/>
            <a:ext cx="9143999" cy="727838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Feasibility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https://www.iitbombay.org/iitb_dean_acr/october-newsletter/images/IIT%20Bombay%20Logo%20I.JPG/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22" y="694451"/>
            <a:ext cx="671987" cy="6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6537278"/>
            <a:ext cx="9144000" cy="320722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14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 September, 2016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54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like to test our device based on these cases:</a:t>
            </a:r>
          </a:p>
          <a:p>
            <a:pPr lvl="1"/>
            <a:r>
              <a:rPr lang="en-US" dirty="0" smtClean="0"/>
              <a:t>PC -&gt; Device -&gt; Speakers (any audio)</a:t>
            </a:r>
          </a:p>
          <a:p>
            <a:pPr lvl="1"/>
            <a:r>
              <a:rPr lang="en-US" dirty="0"/>
              <a:t>PC -&gt; Device -&gt; </a:t>
            </a:r>
            <a:r>
              <a:rPr lang="en-US" dirty="0" smtClean="0"/>
              <a:t>Speakers (low bitrate)</a:t>
            </a:r>
          </a:p>
          <a:p>
            <a:pPr lvl="1"/>
            <a:r>
              <a:rPr lang="en-US" dirty="0"/>
              <a:t>PC -&gt; Device -&gt; </a:t>
            </a:r>
            <a:r>
              <a:rPr lang="en-US" dirty="0" smtClean="0"/>
              <a:t>Speakers (high bitrate)</a:t>
            </a:r>
          </a:p>
          <a:p>
            <a:pPr lvl="1"/>
            <a:r>
              <a:rPr lang="en-US" dirty="0"/>
              <a:t>PC -&gt; Device -&gt; </a:t>
            </a:r>
            <a:r>
              <a:rPr lang="en-US" dirty="0" smtClean="0"/>
              <a:t>Speakers (FLAC audio)</a:t>
            </a:r>
          </a:p>
          <a:p>
            <a:pPr lvl="1"/>
            <a:r>
              <a:rPr lang="en-US" sz="1400" dirty="0" smtClean="0"/>
              <a:t>Optionally, PC </a:t>
            </a:r>
            <a:r>
              <a:rPr lang="en-US" sz="1400" dirty="0"/>
              <a:t>-&gt; Device -&gt; </a:t>
            </a:r>
            <a:r>
              <a:rPr lang="en-US" sz="1400" dirty="0" smtClean="0"/>
              <a:t>FM Transmitter -&gt; FM Receiver -&gt; Speakers (the above cases)</a:t>
            </a:r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669633"/>
            <a:ext cx="9143999" cy="727838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Testing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https://www.iitbombay.org/iitb_dean_acr/october-newsletter/images/IIT%20Bombay%20Logo%20I.JPG/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22" y="694451"/>
            <a:ext cx="671987" cy="6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6537278"/>
            <a:ext cx="9144000" cy="320722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14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 September, 2016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05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Work Allocation</a:t>
            </a:r>
          </a:p>
          <a:p>
            <a:pPr lvl="1"/>
            <a:r>
              <a:rPr lang="en-US" dirty="0" smtClean="0"/>
              <a:t>Bharat:</a:t>
            </a:r>
          </a:p>
          <a:p>
            <a:pPr lvl="2"/>
            <a:r>
              <a:rPr lang="en-US" dirty="0" smtClean="0"/>
              <a:t>Receiving data on the Microcontroller.</a:t>
            </a:r>
          </a:p>
          <a:p>
            <a:pPr lvl="2"/>
            <a:r>
              <a:rPr lang="en-US" dirty="0" err="1" smtClean="0"/>
              <a:t>Downsampling</a:t>
            </a:r>
            <a:r>
              <a:rPr lang="en-US" dirty="0" smtClean="0"/>
              <a:t> (if required).</a:t>
            </a:r>
          </a:p>
          <a:p>
            <a:pPr lvl="1"/>
            <a:r>
              <a:rPr lang="en-US" dirty="0" smtClean="0"/>
              <a:t>Diptesh and Vinod</a:t>
            </a:r>
          </a:p>
          <a:p>
            <a:pPr lvl="2"/>
            <a:r>
              <a:rPr lang="en-US" dirty="0" smtClean="0"/>
              <a:t>Procurement.</a:t>
            </a:r>
            <a:endParaRPr lang="en-US" dirty="0"/>
          </a:p>
          <a:p>
            <a:pPr lvl="2"/>
            <a:r>
              <a:rPr lang="en-US" dirty="0" smtClean="0"/>
              <a:t>Setup (configuring </a:t>
            </a:r>
            <a:r>
              <a:rPr lang="en-US" dirty="0" err="1" smtClean="0"/>
              <a:t>WiFi</a:t>
            </a:r>
            <a:r>
              <a:rPr lang="en-US" dirty="0" smtClean="0"/>
              <a:t> module on </a:t>
            </a:r>
            <a:r>
              <a:rPr lang="en-US" dirty="0" err="1" smtClean="0"/>
              <a:t>RPi</a:t>
            </a:r>
            <a:r>
              <a:rPr lang="en-US" dirty="0" smtClean="0"/>
              <a:t> to connect to local </a:t>
            </a:r>
            <a:r>
              <a:rPr lang="en-US" dirty="0" err="1" smtClean="0"/>
              <a:t>WiFi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Sending data to Microcontroller.</a:t>
            </a:r>
          </a:p>
          <a:p>
            <a:r>
              <a:rPr lang="en-US" dirty="0" smtClean="0"/>
              <a:t>Timeline:</a:t>
            </a:r>
          </a:p>
          <a:p>
            <a:pPr lvl="1"/>
            <a:r>
              <a:rPr lang="en-US" dirty="0" smtClean="0"/>
              <a:t>Procurement and Setup  - 1 Week</a:t>
            </a:r>
          </a:p>
          <a:p>
            <a:pPr lvl="1"/>
            <a:r>
              <a:rPr lang="en-US" dirty="0" smtClean="0"/>
              <a:t>Microcontroller setup – 2 weeks</a:t>
            </a:r>
          </a:p>
          <a:p>
            <a:pPr lvl="1"/>
            <a:r>
              <a:rPr lang="en-US" dirty="0" smtClean="0"/>
              <a:t>Audio Streaming API – 1 Week</a:t>
            </a:r>
          </a:p>
          <a:p>
            <a:pPr lvl="1"/>
            <a:r>
              <a:rPr lang="en-US" dirty="0" smtClean="0"/>
              <a:t>Quality Control and Testing – 2 Weeks (</a:t>
            </a:r>
            <a:r>
              <a:rPr lang="en-US" dirty="0" err="1" smtClean="0"/>
              <a:t>Upto</a:t>
            </a:r>
            <a:r>
              <a:rPr lang="en-US" dirty="0" smtClean="0"/>
              <a:t> End Semester)</a:t>
            </a:r>
          </a:p>
          <a:p>
            <a:pPr lvl="1"/>
            <a:r>
              <a:rPr lang="en-US" dirty="0" smtClean="0"/>
              <a:t>Application Development (Serious Time </a:t>
            </a:r>
            <a:r>
              <a:rPr lang="en-US" dirty="0" err="1" smtClean="0"/>
              <a:t>Contraint</a:t>
            </a:r>
            <a:r>
              <a:rPr lang="en-US" dirty="0" smtClean="0"/>
              <a:t>) – 2 Weeks</a:t>
            </a:r>
          </a:p>
          <a:p>
            <a:pPr lvl="1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669633"/>
            <a:ext cx="9143999" cy="727838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Work allocation &amp; Timeline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https://www.iitbombay.org/iitb_dean_acr/october-newsletter/images/IIT%20Bombay%20Logo%20I.JPG/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22" y="694451"/>
            <a:ext cx="671987" cy="6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6537278"/>
            <a:ext cx="9144000" cy="320722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14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 September, 2016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24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http://make.witworks.com/preorder/trippy [5th September 2016]</a:t>
            </a:r>
          </a:p>
          <a:p>
            <a:r>
              <a:rPr lang="en-US" dirty="0"/>
              <a:t>https://gramofon.com/ [15th September </a:t>
            </a:r>
            <a:r>
              <a:rPr lang="en-US" dirty="0" smtClean="0"/>
              <a:t>2016]</a:t>
            </a:r>
          </a:p>
          <a:p>
            <a:r>
              <a:rPr lang="en-US" dirty="0" smtClean="0"/>
              <a:t>https</a:t>
            </a:r>
            <a:r>
              <a:rPr lang="en-US" dirty="0"/>
              <a:t>://www.bose.com/en_us/products/speakers/wireless_speakers/soundtouch-10-wireless-system.html [15th September 2016</a:t>
            </a:r>
            <a:r>
              <a:rPr lang="en-US" dirty="0" smtClean="0"/>
              <a:t>]</a:t>
            </a:r>
          </a:p>
          <a:p>
            <a:r>
              <a:rPr lang="en-US" dirty="0" smtClean="0"/>
              <a:t>http</a:t>
            </a:r>
            <a:r>
              <a:rPr lang="en-US" dirty="0"/>
              <a:t>://www.ebay.in/itm/Bose-Soundtouch-10-/</a:t>
            </a:r>
            <a:r>
              <a:rPr lang="en-US" dirty="0" smtClean="0"/>
              <a:t>272349437205</a:t>
            </a:r>
          </a:p>
          <a:p>
            <a:r>
              <a:rPr lang="en-US" dirty="0" smtClean="0"/>
              <a:t>Google Images (Non – Copyright images like Clipart used from </a:t>
            </a:r>
            <a:r>
              <a:rPr lang="en-US" dirty="0" err="1" smtClean="0"/>
              <a:t>OpenClipart</a:t>
            </a:r>
            <a:r>
              <a:rPr lang="en-US" dirty="0" smtClean="0"/>
              <a:t>, and </a:t>
            </a:r>
            <a:r>
              <a:rPr lang="en-US" dirty="0" err="1" smtClean="0"/>
              <a:t>ClipartPanda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669633"/>
            <a:ext cx="9143999" cy="727838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References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https://www.iitbombay.org/iitb_dean_acr/october-newsletter/images/IIT%20Bombay%20Logo%20I.JPG/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22" y="694451"/>
            <a:ext cx="671987" cy="6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6537278"/>
            <a:ext cx="9144000" cy="320722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14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 September, 2016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8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2708883"/>
            <a:ext cx="9144000" cy="1152383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sz="150" b="1" dirty="0" smtClean="0">
              <a:solidFill>
                <a:schemeClr val="bg1"/>
              </a:solidFill>
              <a:effectLst/>
            </a:endParaRPr>
          </a:p>
          <a:p>
            <a:r>
              <a:rPr lang="en-US" sz="3900" dirty="0" smtClean="0">
                <a:solidFill>
                  <a:schemeClr val="bg1"/>
                </a:solidFill>
                <a:effectLst/>
              </a:rPr>
              <a:t>Thank you! </a:t>
            </a:r>
            <a:r>
              <a:rPr lang="en-US" sz="3900" dirty="0" smtClean="0">
                <a:solidFill>
                  <a:schemeClr val="bg1"/>
                </a:solidFill>
                <a:effectLst/>
                <a:sym typeface="Wingdings" panose="05000000000000000000" pitchFamily="2" charset="2"/>
              </a:rPr>
              <a:t></a:t>
            </a:r>
          </a:p>
          <a:p>
            <a:r>
              <a:rPr lang="en-US" sz="2400" dirty="0" smtClean="0">
                <a:solidFill>
                  <a:schemeClr val="bg1"/>
                </a:solidFill>
                <a:effectLst/>
                <a:sym typeface="Wingdings" panose="05000000000000000000" pitchFamily="2" charset="2"/>
              </a:rPr>
              <a:t>Questions ?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6" name="Picture 8" descr="https://www.iitbombay.org/iitb_dean_acr/october-newsletter/images/IIT%20Bombay%20Logo%20I.JPG/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260" y="2760062"/>
            <a:ext cx="1050024" cy="105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6537278"/>
            <a:ext cx="9144000" cy="320722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14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 September, 2016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37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69541"/>
            <a:ext cx="9144000" cy="1828801"/>
          </a:xfrm>
        </p:spPr>
        <p:txBody>
          <a:bodyPr>
            <a:normAutofit/>
          </a:bodyPr>
          <a:lstStyle/>
          <a:p>
            <a:r>
              <a:rPr lang="en-US" i="1" dirty="0" smtClean="0">
                <a:effectLst/>
              </a:rPr>
              <a:t>Rāgam: </a:t>
            </a:r>
            <a:r>
              <a:rPr lang="en-US" dirty="0" smtClean="0"/>
              <a:t>Project Proposal</a:t>
            </a:r>
            <a:br>
              <a:rPr lang="en-US" dirty="0" smtClean="0"/>
            </a:br>
            <a:r>
              <a:rPr lang="en-US" sz="2000" dirty="0" smtClean="0"/>
              <a:t>under the guidance of</a:t>
            </a:r>
            <a:br>
              <a:rPr lang="en-US" sz="2000" dirty="0" smtClean="0"/>
            </a:br>
            <a:r>
              <a:rPr lang="en-US" sz="2000" dirty="0" smtClean="0"/>
              <a:t>Prof. Kavi Arya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4139750"/>
            <a:ext cx="9144000" cy="1152383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sz="150" b="1" dirty="0" smtClean="0">
              <a:solidFill>
                <a:schemeClr val="bg1"/>
              </a:solidFill>
              <a:effectLst/>
            </a:endParaRPr>
          </a:p>
          <a:p>
            <a:r>
              <a:rPr lang="en-US" sz="2400" dirty="0" smtClean="0">
                <a:solidFill>
                  <a:schemeClr val="bg1"/>
                </a:solidFill>
                <a:effectLst/>
              </a:rPr>
              <a:t>Bharat Reddy, Diptesh Kanojia, and Vinod Saini</a:t>
            </a:r>
          </a:p>
          <a:p>
            <a:r>
              <a:rPr lang="en-US" sz="2400" dirty="0" smtClean="0">
                <a:solidFill>
                  <a:schemeClr val="bg1"/>
                </a:solidFill>
                <a:effectLst/>
              </a:rPr>
              <a:t>CS684: Embedded Systems Project</a:t>
            </a: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chemeClr val="bg1"/>
                </a:solidFill>
                <a:effectLst/>
              </a:rPr>
              <a:t>CSE Department, IIT Bombay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6" name="Picture 8" descr="https://www.iitbombay.org/iitb_dean_acr/october-newsletter/images/IIT%20Bombay%20Logo%20I.JPG/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260" y="4190929"/>
            <a:ext cx="1050024" cy="105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6537278"/>
            <a:ext cx="9144000" cy="320722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14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 September, 2016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80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3690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669633"/>
            <a:ext cx="9143999" cy="727838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Roadmap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https://www.iitbombay.org/iitb_dean_acr/october-newsletter/images/IIT%20Bombay%20Logo%20I.JPG/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22" y="694451"/>
            <a:ext cx="671987" cy="6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6537278"/>
            <a:ext cx="9144000" cy="320722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14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 September, 2016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7746" y="18848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Abstract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Prior Work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Hardware Requirements</a:t>
            </a:r>
          </a:p>
          <a:p>
            <a:r>
              <a:rPr lang="en-US" dirty="0" smtClean="0"/>
              <a:t>Software Requirements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Feasibility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Work Allocation and Timeline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6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effectLst/>
              </a:rPr>
              <a:t>Device to be able to receive music from PC (mandatorily) / Mobile Devices (optionally), and transmit the audio to speakers connected to it.</a:t>
            </a:r>
          </a:p>
          <a:p>
            <a:r>
              <a:rPr lang="en-US" dirty="0" smtClean="0">
                <a:effectLst/>
              </a:rPr>
              <a:t>Our motto – “Make Wired speakers great again!”</a:t>
            </a:r>
          </a:p>
          <a:p>
            <a:r>
              <a:rPr lang="en-US" dirty="0" smtClean="0">
                <a:effectLst/>
              </a:rPr>
              <a:t>We aim to route low bit rate music to the device initially.</a:t>
            </a:r>
          </a:p>
          <a:p>
            <a:r>
              <a:rPr lang="en-US" dirty="0" smtClean="0">
                <a:effectLst/>
              </a:rPr>
              <a:t>Our device should be able to route music of any quality to a standard 3.5mm audio jack later.</a:t>
            </a:r>
          </a:p>
          <a:p>
            <a:r>
              <a:rPr lang="en-US" dirty="0" smtClean="0">
                <a:effectLst/>
              </a:rPr>
              <a:t>Additionally, we aim to stream the music over FM Radio frequency.</a:t>
            </a:r>
          </a:p>
          <a:p>
            <a:r>
              <a:rPr lang="en-US" dirty="0" smtClean="0">
                <a:effectLst/>
              </a:rPr>
              <a:t>Finally, we would like the product to be stripped off any extra components, and become portable / cost – effective for the Indian market.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669633"/>
            <a:ext cx="9143999" cy="727838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Abstract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</a:rPr>
              <a:t>“Make Wired speakers great again!”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https://www.iitbombay.org/iitb_dean_acr/october-newsletter/images/IIT%20Bombay%20Logo%20I.JPG/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22" y="694451"/>
            <a:ext cx="671987" cy="6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6537278"/>
            <a:ext cx="9144000" cy="320722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14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 September, 2016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66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Bose </a:t>
            </a:r>
            <a:r>
              <a:rPr lang="en-US" dirty="0" err="1" smtClean="0"/>
              <a:t>SoundTouch</a:t>
            </a:r>
            <a:r>
              <a:rPr lang="en-US" dirty="0" smtClean="0"/>
              <a:t> 10 (USD 200!</a:t>
            </a:r>
            <a:r>
              <a:rPr lang="en-US" baseline="30000" dirty="0" smtClean="0"/>
              <a:t>1</a:t>
            </a:r>
            <a:r>
              <a:rPr lang="en-US" dirty="0" smtClean="0"/>
              <a:t> / INR 18,602</a:t>
            </a:r>
            <a:r>
              <a:rPr lang="en-US" baseline="30000" dirty="0" smtClean="0"/>
              <a:t>1</a:t>
            </a:r>
            <a:r>
              <a:rPr lang="en-US" dirty="0" smtClean="0"/>
              <a:t>. Costly, app does not support PC setup)</a:t>
            </a:r>
          </a:p>
          <a:p>
            <a:r>
              <a:rPr lang="en-US" dirty="0" err="1" smtClean="0"/>
              <a:t>Sonos</a:t>
            </a:r>
            <a:r>
              <a:rPr lang="en-US" dirty="0" smtClean="0"/>
              <a:t> SoundPlay:1 (INR 26,999!</a:t>
            </a:r>
            <a:r>
              <a:rPr lang="en-US" baseline="30000" dirty="0" smtClean="0"/>
              <a:t>2</a:t>
            </a:r>
            <a:r>
              <a:rPr lang="en-US" dirty="0" smtClean="0"/>
              <a:t> Costly)</a:t>
            </a:r>
          </a:p>
          <a:p>
            <a:r>
              <a:rPr lang="en-US" dirty="0" err="1" smtClean="0"/>
              <a:t>Gramofon</a:t>
            </a:r>
            <a:r>
              <a:rPr lang="en-US" dirty="0" smtClean="0"/>
              <a:t> (60 EUR</a:t>
            </a:r>
            <a:r>
              <a:rPr lang="en-US" baseline="30000" dirty="0" smtClean="0"/>
              <a:t>3</a:t>
            </a:r>
            <a:r>
              <a:rPr lang="en-US" dirty="0" smtClean="0"/>
              <a:t>, not available in India)</a:t>
            </a:r>
          </a:p>
          <a:p>
            <a:r>
              <a:rPr lang="en-US" dirty="0" smtClean="0"/>
              <a:t>Trippy</a:t>
            </a:r>
            <a:r>
              <a:rPr lang="en-US" baseline="30000" dirty="0" smtClean="0"/>
              <a:t>4</a:t>
            </a:r>
            <a:r>
              <a:rPr lang="en-US" dirty="0" smtClean="0"/>
              <a:t> (shelved)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669633"/>
            <a:ext cx="9143999" cy="727838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Prior Work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https://www.iitbombay.org/iitb_dean_acr/october-newsletter/images/IIT%20Bombay%20Logo%20I.JPG/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22" y="694451"/>
            <a:ext cx="671987" cy="6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6537278"/>
            <a:ext cx="9144000" cy="320722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14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 September, 2016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803014"/>
            <a:ext cx="9144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 smtClean="0"/>
              <a:t>1</a:t>
            </a:r>
            <a:r>
              <a:rPr lang="en-US" sz="1100" dirty="0" smtClean="0"/>
              <a:t>https</a:t>
            </a:r>
            <a:r>
              <a:rPr lang="en-US" sz="1100" dirty="0"/>
              <a:t>://</a:t>
            </a:r>
            <a:r>
              <a:rPr lang="en-US" sz="1100" dirty="0" smtClean="0"/>
              <a:t>www.bose.com/en_us/products/speakers/wireless_speakers/soundtouch-10-wireless-system.html</a:t>
            </a:r>
          </a:p>
          <a:p>
            <a:r>
              <a:rPr lang="en-US" sz="1100" baseline="30000" dirty="0"/>
              <a:t>2</a:t>
            </a:r>
            <a:r>
              <a:rPr lang="en-US" sz="1100" dirty="0" smtClean="0"/>
              <a:t>http</a:t>
            </a:r>
            <a:r>
              <a:rPr lang="en-US" sz="1100" dirty="0"/>
              <a:t>://www.ebay.in/itm/Bose-Soundtouch-10-/</a:t>
            </a:r>
            <a:r>
              <a:rPr lang="en-US" sz="1100" dirty="0" smtClean="0"/>
              <a:t>272349437205</a:t>
            </a:r>
          </a:p>
          <a:p>
            <a:r>
              <a:rPr lang="en-US" sz="1100" baseline="30000" dirty="0" smtClean="0"/>
              <a:t>3</a:t>
            </a:r>
            <a:r>
              <a:rPr lang="en-US" sz="1100" dirty="0" smtClean="0"/>
              <a:t>https</a:t>
            </a:r>
            <a:r>
              <a:rPr lang="en-US" sz="1100" dirty="0"/>
              <a:t>://gramofon.com</a:t>
            </a:r>
            <a:r>
              <a:rPr lang="en-US" sz="1100" dirty="0" smtClean="0"/>
              <a:t>/</a:t>
            </a:r>
          </a:p>
          <a:p>
            <a:r>
              <a:rPr lang="en-US" sz="1100" baseline="30000" dirty="0"/>
              <a:t>4</a:t>
            </a:r>
            <a:r>
              <a:rPr lang="en-US" sz="1100" dirty="0"/>
              <a:t>http://make.witworks.com/preorder/trippy</a:t>
            </a:r>
            <a:endParaRPr lang="en-US" sz="1100" dirty="0" smtClean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826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develop a device which can stream audio from PC / Mobile to speakers.</a:t>
            </a:r>
          </a:p>
          <a:p>
            <a:r>
              <a:rPr lang="en-US" dirty="0" smtClean="0"/>
              <a:t>The device should make use of Wi-Fi wireless protocol to receive data.</a:t>
            </a:r>
          </a:p>
          <a:p>
            <a:r>
              <a:rPr lang="en-US" dirty="0" smtClean="0"/>
              <a:t>It should be able to stream higher bitrate audio (usually 320 Kbps).</a:t>
            </a:r>
          </a:p>
          <a:p>
            <a:r>
              <a:rPr lang="en-US" dirty="0" smtClean="0"/>
              <a:t>The device should be able to perform without any lags whatsoever.</a:t>
            </a:r>
          </a:p>
          <a:p>
            <a:r>
              <a:rPr lang="en-US" dirty="0" smtClean="0"/>
              <a:t>Additionally, the device can be made to transmit music over FM frequency thus making it accessible over a large range (across rooms).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669633"/>
            <a:ext cx="9143999" cy="727838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Problem Statement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https://www.iitbombay.org/iitb_dean_acr/october-newsletter/images/IIT%20Bombay%20Logo%20I.JPG/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22" y="694451"/>
            <a:ext cx="671987" cy="6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6537278"/>
            <a:ext cx="9144000" cy="320722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14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 September, 2016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86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 </a:t>
            </a:r>
            <a:r>
              <a:rPr lang="en-US" smtClean="0"/>
              <a:t>Pi 3/ </a:t>
            </a:r>
            <a:r>
              <a:rPr lang="en-US" dirty="0" smtClean="0"/>
              <a:t>Arduino (primarily testing)</a:t>
            </a:r>
          </a:p>
          <a:p>
            <a:r>
              <a:rPr lang="en-US" dirty="0" smtClean="0"/>
              <a:t>Wireless router </a:t>
            </a:r>
            <a:r>
              <a:rPr lang="en-US" dirty="0"/>
              <a:t>(primarily testing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PC / Laptop / Mobile Device (programming and testing)</a:t>
            </a:r>
          </a:p>
          <a:p>
            <a:r>
              <a:rPr lang="en-US" dirty="0" smtClean="0"/>
              <a:t>USB sound card (good quality)</a:t>
            </a:r>
          </a:p>
          <a:p>
            <a:r>
              <a:rPr lang="en-US" dirty="0" smtClean="0"/>
              <a:t>FM Transmitter</a:t>
            </a:r>
          </a:p>
          <a:p>
            <a:r>
              <a:rPr lang="en-US" dirty="0" smtClean="0"/>
              <a:t>Wires to connect (Power, LAN, Audio cable etc.)</a:t>
            </a:r>
          </a:p>
          <a:p>
            <a:r>
              <a:rPr lang="en-US" dirty="0" smtClean="0"/>
              <a:t>Power Sockets with Electric Supply!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669633"/>
            <a:ext cx="9143999" cy="727838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Hardware Requirements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https://www.iitbombay.org/iitb_dean_acr/october-newsletter/images/IIT%20Bombay%20Logo%20I.JPG/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22" y="694451"/>
            <a:ext cx="671987" cy="6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6537278"/>
            <a:ext cx="9144000" cy="320722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14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 September, 2016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/ CPP</a:t>
            </a:r>
          </a:p>
          <a:p>
            <a:r>
              <a:rPr lang="en-US" dirty="0" err="1" smtClean="0"/>
              <a:t>RaspbianOS</a:t>
            </a:r>
            <a:r>
              <a:rPr lang="en-US" dirty="0" smtClean="0"/>
              <a:t> / </a:t>
            </a:r>
            <a:r>
              <a:rPr lang="en-US" dirty="0" err="1" smtClean="0"/>
              <a:t>JessieOS</a:t>
            </a:r>
            <a:r>
              <a:rPr lang="en-US" dirty="0" smtClean="0"/>
              <a:t> / </a:t>
            </a:r>
            <a:r>
              <a:rPr lang="en-US" dirty="0" err="1" smtClean="0"/>
              <a:t>Energia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669633"/>
            <a:ext cx="9143999" cy="727838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Software Requirements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https://www.iitbombay.org/iitb_dean_acr/october-newsletter/images/IIT%20Bombay%20Logo%20I.JPG/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22" y="694451"/>
            <a:ext cx="671987" cy="6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6537278"/>
            <a:ext cx="9144000" cy="320722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14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 September, 2016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82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" y="669633"/>
            <a:ext cx="9143999" cy="727838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Implementation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https://www.iitbombay.org/iitb_dean_acr/october-newsletter/images/IIT%20Bombay%20Logo%20I.JPG/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22" y="694451"/>
            <a:ext cx="671987" cy="6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6537278"/>
            <a:ext cx="9144000" cy="320722"/>
          </a:xfrm>
          <a:prstGeom prst="rect">
            <a:avLst/>
          </a:prstGeom>
          <a:solidFill>
            <a:schemeClr val="tx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14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 September, 2016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Round Diagonal Corner Rectangle 1"/>
          <p:cNvSpPr/>
          <p:nvPr/>
        </p:nvSpPr>
        <p:spPr>
          <a:xfrm>
            <a:off x="311410" y="3692742"/>
            <a:ext cx="2277533" cy="9398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 / Mobile Device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Source)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2393" y="1422289"/>
            <a:ext cx="2878666" cy="89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Wi-Fi Router</a:t>
            </a:r>
          </a:p>
          <a:p>
            <a:pPr algn="ctr"/>
            <a:r>
              <a:rPr lang="en-US" dirty="0" smtClean="0"/>
              <a:t>(Access Point for Internet / Music sharing)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86593" y="4347917"/>
            <a:ext cx="1778000" cy="84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Microcontroller Board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52726" y="3039680"/>
            <a:ext cx="1778000" cy="84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Wi-Fi Module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58393" y="4357376"/>
            <a:ext cx="1842324" cy="84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Sound Card</a:t>
            </a:r>
          </a:p>
          <a:p>
            <a:pPr algn="ctr"/>
            <a:r>
              <a:rPr lang="en-US" dirty="0" smtClean="0"/>
              <a:t>(Output Device)</a:t>
            </a:r>
            <a:endParaRPr lang="en-US" dirty="0"/>
          </a:p>
        </p:txBody>
      </p:sp>
      <p:sp>
        <p:nvSpPr>
          <p:cNvPr id="13" name="Round Diagonal Corner Rectangle 12"/>
          <p:cNvSpPr/>
          <p:nvPr/>
        </p:nvSpPr>
        <p:spPr>
          <a:xfrm>
            <a:off x="6540788" y="2459456"/>
            <a:ext cx="2277533" cy="9398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Amplified Speakers</a:t>
            </a:r>
          </a:p>
          <a:p>
            <a:pPr algn="ctr"/>
            <a:r>
              <a:rPr lang="en-US" dirty="0" smtClean="0"/>
              <a:t>(Target)</a:t>
            </a:r>
            <a:endParaRPr lang="en-US" dirty="0"/>
          </a:p>
        </p:txBody>
      </p:sp>
      <p:sp>
        <p:nvSpPr>
          <p:cNvPr id="14" name="Up-Down Arrow 13"/>
          <p:cNvSpPr/>
          <p:nvPr/>
        </p:nvSpPr>
        <p:spPr>
          <a:xfrm>
            <a:off x="4569759" y="3886347"/>
            <a:ext cx="211667" cy="4615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564593" y="4632542"/>
            <a:ext cx="1193800" cy="389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7520393" y="3399256"/>
            <a:ext cx="414867" cy="9486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193209" y="2330942"/>
            <a:ext cx="1630945" cy="1322049"/>
          </a:xfrm>
          <a:prstGeom prst="straightConnector1">
            <a:avLst/>
          </a:prstGeom>
          <a:ln w="635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0" idx="0"/>
          </p:cNvCxnSpPr>
          <p:nvPr/>
        </p:nvCxnSpPr>
        <p:spPr>
          <a:xfrm>
            <a:off x="4641726" y="2319756"/>
            <a:ext cx="0" cy="719924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81464" y="1482548"/>
            <a:ext cx="8398227" cy="3805169"/>
            <a:chOff x="381464" y="1482548"/>
            <a:chExt cx="8398227" cy="3805169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464" y="3880463"/>
              <a:ext cx="593226" cy="593226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744" y="3823913"/>
              <a:ext cx="826195" cy="766296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4489" y="3767311"/>
              <a:ext cx="408001" cy="79066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3706" y="4395123"/>
              <a:ext cx="1043771" cy="7388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223" y="4281063"/>
              <a:ext cx="1656664" cy="1006654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64"/>
            <a:stretch/>
          </p:blipFill>
          <p:spPr>
            <a:xfrm>
              <a:off x="6579416" y="2029703"/>
              <a:ext cx="2200275" cy="136469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6609" y="3028494"/>
              <a:ext cx="1642430" cy="83425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7035" y="1482548"/>
              <a:ext cx="985582" cy="821319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>
            <a:stCxn id="9" idx="1"/>
            <a:endCxn id="45" idx="0"/>
          </p:cNvCxnSpPr>
          <p:nvPr/>
        </p:nvCxnSpPr>
        <p:spPr>
          <a:xfrm flipH="1">
            <a:off x="1662772" y="4771251"/>
            <a:ext cx="2123821" cy="857745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36600" y="5628996"/>
            <a:ext cx="1852343" cy="719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FM Transmitter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744532" y="5586447"/>
            <a:ext cx="1852343" cy="719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FM Receiver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655544" y="5586447"/>
            <a:ext cx="1852343" cy="719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Speakers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5" idx="3"/>
            <a:endCxn id="51" idx="1"/>
          </p:cNvCxnSpPr>
          <p:nvPr/>
        </p:nvCxnSpPr>
        <p:spPr>
          <a:xfrm flipV="1">
            <a:off x="2588943" y="5946409"/>
            <a:ext cx="1155589" cy="42549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3"/>
            <a:endCxn id="52" idx="1"/>
          </p:cNvCxnSpPr>
          <p:nvPr/>
        </p:nvCxnSpPr>
        <p:spPr>
          <a:xfrm>
            <a:off x="5596875" y="5946409"/>
            <a:ext cx="1058669" cy="0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11410" y="5352467"/>
            <a:ext cx="8646323" cy="112453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11410" y="5352467"/>
            <a:ext cx="1559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(Optional)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932182" y="6290801"/>
            <a:ext cx="3494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Sources: </a:t>
            </a:r>
            <a:r>
              <a:rPr lang="en-US" sz="800" dirty="0" err="1" smtClean="0"/>
              <a:t>OpenClipart</a:t>
            </a:r>
            <a:r>
              <a:rPr lang="en-US" sz="800" dirty="0" smtClean="0"/>
              <a:t>, </a:t>
            </a:r>
            <a:r>
              <a:rPr lang="en-US" sz="800" dirty="0" err="1" smtClean="0"/>
              <a:t>ClicpartKid</a:t>
            </a:r>
            <a:r>
              <a:rPr lang="en-US" sz="800" dirty="0" smtClean="0"/>
              <a:t>, Google Image Search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9521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0" animBg="1"/>
      <p:bldP spid="52" grpId="0" animBg="1"/>
      <p:bldP spid="61" grpId="0" animBg="1"/>
      <p:bldP spid="6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313</TotalTime>
  <Words>836</Words>
  <Application>Microsoft Office PowerPoint</Application>
  <PresentationFormat>On-screen Show (4:3)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Calisto MT</vt:lpstr>
      <vt:lpstr>Trebuchet MS</vt:lpstr>
      <vt:lpstr>Wingdings</vt:lpstr>
      <vt:lpstr>Wingdings 2</vt:lpstr>
      <vt:lpstr>Slate</vt:lpstr>
      <vt:lpstr>PowerPoint Presentation</vt:lpstr>
      <vt:lpstr>Rāgam: Project Proposal under the guidance of Prof. Kavi Arya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Resources</dc:title>
  <dc:creator>Diptesh Kanojia</dc:creator>
  <cp:lastModifiedBy>CFILTET</cp:lastModifiedBy>
  <cp:revision>36</cp:revision>
  <cp:lastPrinted>2016-09-15T07:56:06Z</cp:lastPrinted>
  <dcterms:created xsi:type="dcterms:W3CDTF">2016-06-13T06:00:56Z</dcterms:created>
  <dcterms:modified xsi:type="dcterms:W3CDTF">2016-09-22T04:41:30Z</dcterms:modified>
</cp:coreProperties>
</file>