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hyperlink" Target="#slide=id.g384c88ceda_0_338" TargetMode="External"/><Relationship Id="rId4" Type="http://schemas.openxmlformats.org/officeDocument/2006/relationships/hyperlink" Target="#slide=id.g384c88ceda_0_338" TargetMode="External"/><Relationship Id="rId5" Type="http://schemas.openxmlformats.org/officeDocument/2006/relationships/hyperlink" Target="#slide=id.g384c88ceda_0_338" TargetMode="External"/><Relationship Id="rId6" Type="http://schemas.openxmlformats.org/officeDocument/2006/relationships/hyperlink" Target="#slide=id.g384c88ceda_0_338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#slide=id.g384c88ceda_0_338" TargetMode="External"/><Relationship Id="rId3" Type="http://schemas.openxmlformats.org/officeDocument/2006/relationships/hyperlink" Target="#slide=id.g384c88ceda_0_338" TargetMode="External"/><Relationship Id="rId4" Type="http://schemas.openxmlformats.org/officeDocument/2006/relationships/hyperlink" Target="#slide=id.g384c88ceda_0_338" TargetMode="External"/><Relationship Id="rId5" Type="http://schemas.openxmlformats.org/officeDocument/2006/relationships/hyperlink" Target="#slide=id.g384c88ceda_0_338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#slide=id.g384c88ceda_0_338" TargetMode="External"/><Relationship Id="rId3" Type="http://schemas.openxmlformats.org/officeDocument/2006/relationships/hyperlink" Target="#slide=id.g384c88ceda_0_338" TargetMode="External"/><Relationship Id="rId4" Type="http://schemas.openxmlformats.org/officeDocument/2006/relationships/hyperlink" Target="#slide=id.g384c88ceda_0_338" TargetMode="External"/><Relationship Id="rId5" Type="http://schemas.openxmlformats.org/officeDocument/2006/relationships/hyperlink" Target="#slide=id.g384c88ceda_0_338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Shape 5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Shape 6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Shape 6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Shape 8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Shape 9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Shape 9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Shape 1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Shape 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Shape 10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Shape 11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Shape 11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Shape 13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Shape 13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Shape 14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Shape 14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Shape 14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Shape 15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Shape 170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Shape 17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77" name="Shape 17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98" name="Shape 198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Shape 202">
            <a:hlinkClick r:id="rId3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>
            <a:hlinkClick r:id="rId4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>
            <a:hlinkClick r:id="rId5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>
            <a:hlinkClick r:id="rId6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Shape 20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07" name="Shape 20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1" name="Shape 211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Shape 213">
            <a:hlinkClick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>
            <a:hlinkClick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>
            <a:hlinkClick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>
            <a:hlinkClick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Shape 2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8" name="Shape 2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Shape 220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4" name="Shape 224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>
            <a:hlinkClick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>
            <a:hlinkClick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>
            <a:hlinkClick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>
            <a:hlinkClick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Shape 22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30" name="Shape 23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Shape 232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Retail Store</a:t>
            </a:r>
            <a:endParaRPr/>
          </a:p>
        </p:txBody>
      </p:sp>
      <p:sp>
        <p:nvSpPr>
          <p:cNvPr id="240" name="Shape 240"/>
          <p:cNvSpPr txBox="1"/>
          <p:nvPr>
            <p:ph idx="1" type="subTitle"/>
          </p:nvPr>
        </p:nvSpPr>
        <p:spPr>
          <a:xfrm>
            <a:off x="5225825" y="3491975"/>
            <a:ext cx="37254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Members :</a:t>
            </a:r>
            <a:endParaRPr sz="1800"/>
          </a:p>
          <a:p>
            <a:pPr indent="-3429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Deep Modh</a:t>
            </a:r>
            <a:endParaRPr i="1" sz="1800"/>
          </a:p>
          <a:p>
            <a:pPr indent="-3429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Neeladrishekhar Kanjilal</a:t>
            </a:r>
            <a:endParaRPr i="1" sz="1800"/>
          </a:p>
          <a:p>
            <a:pPr indent="-3429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Anuja Parab</a:t>
            </a:r>
            <a:endParaRPr i="1" sz="1800"/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 amt="66000"/>
          </a:blip>
          <a:srcRect b="0" l="0" r="21715" t="0"/>
          <a:stretch/>
        </p:blipFill>
        <p:spPr>
          <a:xfrm>
            <a:off x="0" y="2355425"/>
            <a:ext cx="3725400" cy="2779200"/>
          </a:xfrm>
          <a:prstGeom prst="snip1Rect">
            <a:avLst>
              <a:gd fmla="val 49294" name="adj"/>
            </a:avLst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8146500" y="0"/>
            <a:ext cx="997500" cy="9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>
            <p:ph idx="1" type="subTitle"/>
          </p:nvPr>
        </p:nvSpPr>
        <p:spPr>
          <a:xfrm>
            <a:off x="2836650" y="0"/>
            <a:ext cx="34707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 - 684 </a:t>
            </a:r>
            <a:r>
              <a:rPr lang="en"/>
              <a:t>Embedded Systems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Strategies</a:t>
            </a:r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812750" y="19073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Prototype</a:t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812750" y="235057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Make at least 2  of the localized digital weighing mechanism</a:t>
            </a:r>
            <a:endParaRPr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812750" y="33201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Share</a:t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812750" y="376337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Upload weights to cloud and check for accuracy, latency and implementation delays</a:t>
            </a:r>
            <a:endParaRPr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6548585" y="19073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Refine</a:t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6548585" y="235057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Setup the positions of shelves, racks accordingly. May vary  on the tracking mechanism</a:t>
            </a:r>
            <a:endParaRPr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6548585" y="33201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Get position</a:t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6548585" y="376337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Implement GPS first. Get its limitations. If heavy failures then shift to iBeacon tracking.</a:t>
            </a:r>
            <a:endParaRPr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3" name="Shape 323"/>
          <p:cNvCxnSpPr/>
          <p:nvPr/>
        </p:nvCxnSpPr>
        <p:spPr>
          <a:xfrm flipH="1">
            <a:off x="780745" y="1641850"/>
            <a:ext cx="7596300" cy="10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Shape 324"/>
          <p:cNvCxnSpPr/>
          <p:nvPr/>
        </p:nvCxnSpPr>
        <p:spPr>
          <a:xfrm flipH="1">
            <a:off x="780842" y="3044098"/>
            <a:ext cx="2275500" cy="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5" name="Shape 325"/>
          <p:cNvCxnSpPr/>
          <p:nvPr/>
        </p:nvCxnSpPr>
        <p:spPr>
          <a:xfrm flipH="1">
            <a:off x="6101542" y="3044098"/>
            <a:ext cx="2275500" cy="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6" name="Shape 326"/>
          <p:cNvCxnSpPr/>
          <p:nvPr/>
        </p:nvCxnSpPr>
        <p:spPr>
          <a:xfrm flipH="1">
            <a:off x="780745" y="4455175"/>
            <a:ext cx="7596300" cy="10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Shape 327"/>
          <p:cNvSpPr/>
          <p:nvPr/>
        </p:nvSpPr>
        <p:spPr>
          <a:xfrm>
            <a:off x="3171573" y="1660783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9BC5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 rot="5400000">
            <a:off x="3171560" y="1660783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0D4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 rot="10800000">
            <a:off x="3171560" y="1660768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 rot="-5400000">
            <a:off x="3171573" y="1660768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Shape 331"/>
          <p:cNvGrpSpPr/>
          <p:nvPr/>
        </p:nvGrpSpPr>
        <p:grpSpPr>
          <a:xfrm>
            <a:off x="3078687" y="2700858"/>
            <a:ext cx="737729" cy="737729"/>
            <a:chOff x="2920647" y="2157958"/>
            <a:chExt cx="827700" cy="827700"/>
          </a:xfrm>
        </p:grpSpPr>
        <p:sp>
          <p:nvSpPr>
            <p:cNvPr id="332" name="Shape 332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9BC5E9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9BC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Shape 334"/>
          <p:cNvSpPr txBox="1"/>
          <p:nvPr/>
        </p:nvSpPr>
        <p:spPr>
          <a:xfrm>
            <a:off x="3199194" y="28828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5" name="Shape 335"/>
          <p:cNvGrpSpPr/>
          <p:nvPr/>
        </p:nvGrpSpPr>
        <p:grpSpPr>
          <a:xfrm rot="-5400000">
            <a:off x="4225338" y="3802929"/>
            <a:ext cx="737729" cy="737729"/>
            <a:chOff x="2920647" y="2157958"/>
            <a:chExt cx="827700" cy="827700"/>
          </a:xfrm>
        </p:grpSpPr>
        <p:sp>
          <p:nvSpPr>
            <p:cNvPr id="336" name="Shape 336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2196F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Shape 338"/>
          <p:cNvSpPr txBox="1"/>
          <p:nvPr/>
        </p:nvSpPr>
        <p:spPr>
          <a:xfrm>
            <a:off x="4320431" y="3970948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9" name="Shape 339"/>
          <p:cNvGrpSpPr/>
          <p:nvPr/>
        </p:nvGrpSpPr>
        <p:grpSpPr>
          <a:xfrm>
            <a:off x="5313093" y="2700655"/>
            <a:ext cx="737804" cy="737804"/>
            <a:chOff x="5428888" y="2158023"/>
            <a:chExt cx="828900" cy="828900"/>
          </a:xfrm>
        </p:grpSpPr>
        <p:sp>
          <p:nvSpPr>
            <p:cNvPr id="340" name="Shape 340"/>
            <p:cNvSpPr/>
            <p:nvPr/>
          </p:nvSpPr>
          <p:spPr>
            <a:xfrm rot="-8431175">
              <a:off x="5548912" y="2278047"/>
              <a:ext cx="588851" cy="588851"/>
            </a:xfrm>
            <a:prstGeom prst="pie">
              <a:avLst>
                <a:gd fmla="val 19686997" name="adj1"/>
                <a:gd fmla="val 7771013" name="adj2"/>
              </a:avLst>
            </a:prstGeom>
            <a:solidFill>
              <a:srgbClr val="1976D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 rot="-10551618">
              <a:off x="5498383" y="2253584"/>
              <a:ext cx="656613" cy="656891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197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Shape 342"/>
          <p:cNvSpPr txBox="1"/>
          <p:nvPr/>
        </p:nvSpPr>
        <p:spPr>
          <a:xfrm>
            <a:off x="5404083" y="28828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3" name="Shape 343"/>
          <p:cNvGrpSpPr/>
          <p:nvPr/>
        </p:nvGrpSpPr>
        <p:grpSpPr>
          <a:xfrm rot="5400000">
            <a:off x="4193370" y="1569752"/>
            <a:ext cx="737729" cy="737729"/>
            <a:chOff x="2920647" y="2157958"/>
            <a:chExt cx="827700" cy="827700"/>
          </a:xfrm>
        </p:grpSpPr>
        <p:sp>
          <p:nvSpPr>
            <p:cNvPr id="344" name="Shape 344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0D47A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0D4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Shape 346"/>
          <p:cNvSpPr txBox="1"/>
          <p:nvPr/>
        </p:nvSpPr>
        <p:spPr>
          <a:xfrm>
            <a:off x="4320431" y="1765093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3753714" y="2242913"/>
            <a:ext cx="1623000" cy="1623000"/>
          </a:xfrm>
          <a:prstGeom prst="ellipse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747"/>
            <a:ext cx="9144001" cy="4045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741" y="0"/>
            <a:ext cx="289321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920" y="0"/>
            <a:ext cx="28878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console output for ESP 32</a:t>
            </a:r>
            <a:endParaRPr/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1272"/>
            <a:ext cx="9143999" cy="1371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192000" y="1823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Implementation of a Database at the MQTT servers(AWS </a:t>
            </a:r>
            <a:r>
              <a:rPr b="1" lang="en" sz="1800" u="sng"/>
              <a:t>DynamoDB</a:t>
            </a:r>
            <a:r>
              <a:rPr lang="en" sz="1800"/>
              <a:t>) for customer tracking and product management.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Scaling the model for multiple weighing scales across a common micro-controller, multiple product management, etc.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Implementation of different tracking models (viz. GPS, iBeacon, RF) for a more generalized purpose and testing its limits.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Cognito</a:t>
            </a:r>
            <a:r>
              <a:rPr lang="en" sz="1800"/>
              <a:t> based user identification and implementing different roles via IAM policies for multiple </a:t>
            </a:r>
            <a:r>
              <a:rPr b="1" lang="en" sz="1800"/>
              <a:t>User-Pools</a:t>
            </a:r>
            <a:r>
              <a:rPr lang="en" sz="1800"/>
              <a:t>.</a:t>
            </a:r>
            <a:endParaRPr sz="1800"/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4921" y="202150"/>
            <a:ext cx="2100900" cy="24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696625" y="1695900"/>
            <a:ext cx="30363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300" y="660975"/>
            <a:ext cx="5976700" cy="448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>
            <p:ph idx="1" type="subTitle"/>
          </p:nvPr>
        </p:nvSpPr>
        <p:spPr>
          <a:xfrm>
            <a:off x="336100" y="2937125"/>
            <a:ext cx="2620200" cy="19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working solution that exists today.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works... and has similar ideas.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store of only Vending machines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835875" y="3345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50" name="Shape 250"/>
          <p:cNvSpPr txBox="1"/>
          <p:nvPr>
            <p:ph idx="4294967295" type="body"/>
          </p:nvPr>
        </p:nvSpPr>
        <p:spPr>
          <a:xfrm>
            <a:off x="2030400" y="1743675"/>
            <a:ext cx="47595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idea is to make a store where customers can purchase products without using a cashier or checkout station. 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52" name="Shape 252"/>
          <p:cNvSpPr txBox="1"/>
          <p:nvPr>
            <p:ph idx="4294967295" type="body"/>
          </p:nvPr>
        </p:nvSpPr>
        <p:spPr>
          <a:xfrm>
            <a:off x="2030400" y="265851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customers should never have to wait in a line.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54" name="Shape 254"/>
          <p:cNvSpPr txBox="1"/>
          <p:nvPr>
            <p:ph idx="4294967295" type="body"/>
          </p:nvPr>
        </p:nvSpPr>
        <p:spPr>
          <a:xfrm>
            <a:off x="2030400" y="357336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Just Walk Out shopping experience.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problems</a:t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2030400" y="1743675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Knowledge of </a:t>
            </a:r>
            <a:r>
              <a:rPr b="1" lang="en" u="sng"/>
              <a:t>WHAT</a:t>
            </a:r>
            <a:r>
              <a:rPr lang="en"/>
              <a:t> the customer is buying. Real-time tracking of weights of the racks in a shelf where the products are placed.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2030400" y="265851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Knowledge of </a:t>
            </a:r>
            <a:r>
              <a:rPr b="1" lang="en" u="sng"/>
              <a:t>WHERE</a:t>
            </a:r>
            <a:r>
              <a:rPr lang="en"/>
              <a:t> the customer is buying. Real-time positional tracking of customers, to get the shelf of interest.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2030400" y="357336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Knowledge of </a:t>
            </a:r>
            <a:r>
              <a:rPr b="1" lang="en" u="sng"/>
              <a:t>HOW</a:t>
            </a:r>
            <a:r>
              <a:rPr lang="en"/>
              <a:t> the customer is buying. A mobile application that will keep track of the actions and charge accordingly on exit.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Load Cell Weight Sensor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Hx711 Weighing Sensors ADC module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 Wifi Bluetooth Development Board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device with a GPS tracker</a:t>
            </a:r>
            <a:r>
              <a:rPr lang="en">
                <a:solidFill>
                  <a:srgbClr val="FF9900"/>
                </a:solidFill>
              </a:rPr>
              <a:t>*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AWS IoT Services and a Mobile Application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297500" y="393750"/>
            <a:ext cx="70389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1297500" y="934650"/>
            <a:ext cx="67506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Showcasing how our tools would work</a:t>
            </a:r>
            <a:endParaRPr/>
          </a:p>
        </p:txBody>
      </p:sp>
      <p:sp>
        <p:nvSpPr>
          <p:cNvPr id="283" name="Shape 283"/>
          <p:cNvSpPr txBox="1"/>
          <p:nvPr>
            <p:ph idx="2" type="body"/>
          </p:nvPr>
        </p:nvSpPr>
        <p:spPr>
          <a:xfrm>
            <a:off x="1297500" y="1656775"/>
            <a:ext cx="49635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will have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specialized shelves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where each of its rack would have its own weight tracking mechanism.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mobile application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would keep a track of the products which a customer picked and show it accordingly.</a:t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26411" r="25644" t="0"/>
          <a:stretch/>
        </p:blipFill>
        <p:spPr>
          <a:xfrm>
            <a:off x="7335973" y="1372350"/>
            <a:ext cx="1808027" cy="37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 b="30368" l="24763" r="9059" t="6809"/>
          <a:stretch/>
        </p:blipFill>
        <p:spPr>
          <a:xfrm>
            <a:off x="0" y="3747200"/>
            <a:ext cx="2379474" cy="13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297500" y="393750"/>
            <a:ext cx="70389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291" name="Shape 291"/>
          <p:cNvSpPr txBox="1"/>
          <p:nvPr>
            <p:ph idx="1" type="subTitle"/>
          </p:nvPr>
        </p:nvSpPr>
        <p:spPr>
          <a:xfrm>
            <a:off x="1297500" y="934650"/>
            <a:ext cx="67506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weight trackers ...</a:t>
            </a:r>
            <a:endParaRPr/>
          </a:p>
        </p:txBody>
      </p:sp>
      <p:sp>
        <p:nvSpPr>
          <p:cNvPr id="292" name="Shape 292"/>
          <p:cNvSpPr txBox="1"/>
          <p:nvPr>
            <p:ph idx="2" type="body"/>
          </p:nvPr>
        </p:nvSpPr>
        <p:spPr>
          <a:xfrm>
            <a:off x="184650" y="1587825"/>
            <a:ext cx="35202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>
                <a:solidFill>
                  <a:schemeClr val="dk2"/>
                </a:solidFill>
              </a:rPr>
              <a:t>Digital Load Cell Weight Sensor will give </a:t>
            </a:r>
            <a:r>
              <a:rPr b="1" lang="en" sz="1400" u="sng">
                <a:solidFill>
                  <a:schemeClr val="dk2"/>
                </a:solidFill>
              </a:rPr>
              <a:t>Analog</a:t>
            </a:r>
            <a:r>
              <a:rPr lang="en" sz="1400">
                <a:solidFill>
                  <a:schemeClr val="dk2"/>
                </a:solidFill>
              </a:rPr>
              <a:t> signals corresponding to the weights. </a:t>
            </a:r>
            <a:endParaRPr sz="1400">
              <a:solidFill>
                <a:schemeClr val="dk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This is then transferred to the Hx711 Weighing Sensors ADC module for getting a </a:t>
            </a:r>
            <a:r>
              <a:rPr b="1" lang="en" sz="1400" u="sng">
                <a:solidFill>
                  <a:schemeClr val="dk2"/>
                </a:solidFill>
              </a:rPr>
              <a:t>Digital</a:t>
            </a:r>
            <a:r>
              <a:rPr lang="en" sz="1400">
                <a:solidFill>
                  <a:schemeClr val="dk2"/>
                </a:solidFill>
              </a:rPr>
              <a:t> value of the weights. </a:t>
            </a:r>
            <a:endParaRPr sz="1400">
              <a:solidFill>
                <a:schemeClr val="dk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These values will be uploaded to </a:t>
            </a:r>
            <a:r>
              <a:rPr b="1" lang="en" sz="1400" u="sng">
                <a:solidFill>
                  <a:schemeClr val="dk2"/>
                </a:solidFill>
              </a:rPr>
              <a:t>Cloud</a:t>
            </a:r>
            <a:r>
              <a:rPr lang="en" sz="1400">
                <a:solidFill>
                  <a:schemeClr val="dk2"/>
                </a:solidFill>
              </a:rPr>
              <a:t> using the Esp32 wifi module(Relying on the AWS IoT services at the backend)</a:t>
            </a:r>
            <a:endParaRPr sz="1400"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875" y="0"/>
            <a:ext cx="5356123" cy="30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 b="49627" l="13450" r="13406" t="0"/>
          <a:stretch/>
        </p:blipFill>
        <p:spPr>
          <a:xfrm>
            <a:off x="5018973" y="3012825"/>
            <a:ext cx="4125029" cy="213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297500" y="393750"/>
            <a:ext cx="70389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300" name="Shape 300"/>
          <p:cNvSpPr txBox="1"/>
          <p:nvPr>
            <p:ph idx="1" type="subTitle"/>
          </p:nvPr>
        </p:nvSpPr>
        <p:spPr>
          <a:xfrm>
            <a:off x="1297500" y="934650"/>
            <a:ext cx="67506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position trackers ...</a:t>
            </a:r>
            <a:endParaRPr/>
          </a:p>
        </p:txBody>
      </p:sp>
      <p:sp>
        <p:nvSpPr>
          <p:cNvPr id="301" name="Shape 301"/>
          <p:cNvSpPr txBox="1"/>
          <p:nvPr>
            <p:ph idx="2" type="body"/>
          </p:nvPr>
        </p:nvSpPr>
        <p:spPr>
          <a:xfrm>
            <a:off x="5492125" y="1021475"/>
            <a:ext cx="33648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Primarily we had planned to rely on the </a:t>
            </a:r>
            <a:r>
              <a:rPr b="1" lang="en" u="sng">
                <a:solidFill>
                  <a:schemeClr val="dk2"/>
                </a:solidFill>
              </a:rPr>
              <a:t>inbuilt GPS</a:t>
            </a:r>
            <a:r>
              <a:rPr lang="en">
                <a:solidFill>
                  <a:schemeClr val="dk2"/>
                </a:solidFill>
              </a:rPr>
              <a:t> of the mobile device which have an accuracy of less than half a meter.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On a </a:t>
            </a:r>
            <a:r>
              <a:rPr b="1" lang="en" u="sng">
                <a:solidFill>
                  <a:schemeClr val="dk2"/>
                </a:solidFill>
              </a:rPr>
              <a:t>terrace/balcony</a:t>
            </a:r>
            <a:r>
              <a:rPr lang="en">
                <a:solidFill>
                  <a:schemeClr val="dk2"/>
                </a:solidFill>
              </a:rPr>
              <a:t> based store this method of tracking works really well.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However for indoors(within walls), because of attenuation and scattering, the accuracy of GPS may drop significantly. Solutions to these would be usin</a:t>
            </a:r>
            <a:r>
              <a:rPr lang="en">
                <a:solidFill>
                  <a:schemeClr val="dk2"/>
                </a:solidFill>
              </a:rPr>
              <a:t>g </a:t>
            </a:r>
            <a:r>
              <a:rPr b="1" lang="en" u="sng">
                <a:solidFill>
                  <a:schemeClr val="dk2"/>
                </a:solidFill>
              </a:rPr>
              <a:t>beacon tracking</a:t>
            </a:r>
            <a:r>
              <a:rPr lang="en">
                <a:solidFill>
                  <a:schemeClr val="dk2"/>
                </a:solidFill>
              </a:rPr>
              <a:t> based upon Bluetooth, Wifi or RFID.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The prototype uses the in-built wifi module of esp-32 and the consumer mobile for localizing.</a:t>
            </a:r>
            <a:endParaRPr b="1" sz="1400">
              <a:solidFill>
                <a:schemeClr val="dk2"/>
              </a:solidFill>
            </a:endParaRP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8800"/>
            <a:ext cx="5408441" cy="34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811850" y="420625"/>
            <a:ext cx="2913600" cy="7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08" name="Shape 308"/>
          <p:cNvSpPr txBox="1"/>
          <p:nvPr>
            <p:ph idx="4294967295" type="body"/>
          </p:nvPr>
        </p:nvSpPr>
        <p:spPr>
          <a:xfrm>
            <a:off x="715725" y="1507675"/>
            <a:ext cx="65550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Returning products to unassigned shelves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Have a different returning area for collecting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Have products with weights never in multiples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Tagging every product separately for tracking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Exact position of customer picking the product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supportive iBeacon technologies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Localization using Wifi fingerprinting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customers near a shelf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Have smaller width shelves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Multiple weight trackers on the same rack</a:t>
            </a:r>
            <a:endParaRPr sz="1800"/>
          </a:p>
        </p:txBody>
      </p:sp>
      <p:sp>
        <p:nvSpPr>
          <p:cNvPr id="309" name="Shape 309"/>
          <p:cNvSpPr/>
          <p:nvPr/>
        </p:nvSpPr>
        <p:spPr>
          <a:xfrm>
            <a:off x="7040600" y="3923575"/>
            <a:ext cx="2106350" cy="1222450"/>
          </a:xfrm>
          <a:custGeom>
            <a:pathLst>
              <a:path extrusionOk="0" h="48898" w="84254">
                <a:moveTo>
                  <a:pt x="0" y="0"/>
                </a:moveTo>
                <a:lnTo>
                  <a:pt x="50319" y="0"/>
                </a:lnTo>
                <a:lnTo>
                  <a:pt x="84254" y="33935"/>
                </a:lnTo>
                <a:lnTo>
                  <a:pt x="84254" y="48898"/>
                </a:lnTo>
                <a:lnTo>
                  <a:pt x="48798" y="488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