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6.jpeg" ContentType="image/jpeg"/>
  <Override PartName="/ppt/media/image15.jpeg" ContentType="image/jpeg"/>
  <Override PartName="/ppt/media/image14.jpeg" ContentType="image/jpeg"/>
  <Override PartName="/ppt/media/image13.png" ContentType="image/png"/>
  <Override PartName="/ppt/media/image12.jpeg" ContentType="image/jpeg"/>
  <Override PartName="/ppt/media/image11.png" ContentType="image/png"/>
  <Override PartName="/ppt/media/image4.png" ContentType="image/png"/>
  <Override PartName="/ppt/media/image6.jpeg" ContentType="image/jpeg"/>
  <Override PartName="/ppt/media/image3.png" ContentType="image/png"/>
  <Override PartName="/ppt/media/image1.png" ContentType="image/png"/>
  <Override PartName="/ppt/media/image5.jpeg" ContentType="image/jpeg"/>
  <Override PartName="/ppt/media/image2.png" ContentType="image/png"/>
  <Override PartName="/ppt/media/image7.jpeg" ContentType="image/jpeg"/>
  <Override PartName="/ppt/media/image8.png" ContentType="image/png"/>
  <Override PartName="/ppt/media/image9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228600" y="228600"/>
            <a:ext cx="8695440" cy="246852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6047280" y="1824480"/>
            <a:ext cx="2876040" cy="713520"/>
          </a:xfrm>
          <a:custGeom>
            <a:avLst/>
            <a:gdLst/>
            <a:ahLst/>
            <a:rect l="l" t="t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2619360" y="1696320"/>
            <a:ext cx="5544000" cy="849600"/>
          </a:xfrm>
          <a:custGeom>
            <a:avLst/>
            <a:gdLst/>
            <a:ahLst/>
            <a:rect l="l" t="t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2828880" y="1708560"/>
            <a:ext cx="5467680" cy="774000"/>
          </a:xfrm>
          <a:custGeom>
            <a:avLst/>
            <a:gdLst/>
            <a:ahLst/>
            <a:rect l="l" t="t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5609520" y="1694880"/>
            <a:ext cx="3307680" cy="651240"/>
          </a:xfrm>
          <a:custGeom>
            <a:avLst/>
            <a:gdLst/>
            <a:ahLst/>
            <a:rect l="l" t="t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11680" y="1679400"/>
            <a:ext cx="8723160" cy="1329480"/>
          </a:xfrm>
          <a:custGeom>
            <a:avLst/>
            <a:gdLst/>
            <a:ahLst/>
            <a:rect l="l" t="t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228600" y="228600"/>
            <a:ext cx="8695440" cy="142596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6047280" y="859320"/>
            <a:ext cx="2876040" cy="713520"/>
          </a:xfrm>
          <a:custGeom>
            <a:avLst/>
            <a:gdLst/>
            <a:ahLst/>
            <a:rect l="l" t="t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2619360" y="730800"/>
            <a:ext cx="5544000" cy="849600"/>
          </a:xfrm>
          <a:custGeom>
            <a:avLst/>
            <a:gdLst/>
            <a:ahLst/>
            <a:rect l="l" t="t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2828880" y="743040"/>
            <a:ext cx="5467680" cy="774000"/>
          </a:xfrm>
          <a:custGeom>
            <a:avLst/>
            <a:gdLst/>
            <a:ahLst/>
            <a:rect l="l" t="t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5609520" y="729720"/>
            <a:ext cx="3307680" cy="651240"/>
          </a:xfrm>
          <a:custGeom>
            <a:avLst/>
            <a:gdLst/>
            <a:ahLst/>
            <a:rect l="l" t="t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211680" y="714240"/>
            <a:ext cx="8723160" cy="1329480"/>
          </a:xfrm>
          <a:custGeom>
            <a:avLst/>
            <a:gdLst/>
            <a:ahLst/>
            <a:rect l="l" t="t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3"/>
          <p:cNvSpPr>
            <a:spLocks noGrp="1"/>
          </p:cNvSpPr>
          <p:nvPr>
            <p:ph type="dt"/>
          </p:nvPr>
        </p:nvSpPr>
        <p:spPr>
          <a:xfrm>
            <a:off x="5163840" y="6250320"/>
            <a:ext cx="37864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IN" sz="1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02/05/18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ftr"/>
          </p:nvPr>
        </p:nvSpPr>
        <p:spPr>
          <a:xfrm>
            <a:off x="193680" y="6250320"/>
            <a:ext cx="378648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sldNum"/>
          </p:nvPr>
        </p:nvSpPr>
        <p:spPr>
          <a:xfrm>
            <a:off x="3990960" y="6250320"/>
            <a:ext cx="11613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382A8052-A7FF-405D-B59E-9CEA93E538CF}" type="slidenum">
              <a:rPr b="0" lang="en-IN" sz="1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Click to edit the outline text format</a:t>
            </a:r>
            <a:endParaRPr b="0" lang="en-US" sz="24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Second Outline Level</a:t>
            </a:r>
            <a:endParaRPr b="0" lang="en-US" sz="20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Third Outline Level</a:t>
            </a:r>
            <a:endParaRPr b="0" lang="en-US" sz="18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Fourth Outline Level</a:t>
            </a:r>
            <a:endParaRPr b="0" lang="en-US" sz="16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Fifth Outline Level</a:t>
            </a:r>
            <a:endParaRPr b="0" lang="en-US" sz="20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Sixth Outline Level</a:t>
            </a:r>
            <a:endParaRPr b="0" lang="en-US" sz="20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Seventh Outline Level</a:t>
            </a:r>
            <a:endParaRPr b="0" lang="en-US" sz="2000" spc="-1" strike="noStrike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01120" y="2097000"/>
            <a:ext cx="82033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5400" spc="-1" strike="noStrike">
                <a:solidFill>
                  <a:srgbClr val="31b6f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Self Orienting Smart Chair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3079080" y="116640"/>
            <a:ext cx="304776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Embedded System Project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CS- 684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Spring 2018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347760" y="4509000"/>
            <a:ext cx="409248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Group Members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Akhilesh Patil (173079005)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Supriya Asutkar (174360005)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Rahul Pari (173100041)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1582920" y="2925000"/>
            <a:ext cx="6039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Under the guidance of  Prof. Kavi Arya and Mr. Lohit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051640" y="2565000"/>
            <a:ext cx="6048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7200" spc="-1" strike="noStrike" u="sng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Test Strategy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115640" y="1412640"/>
            <a:ext cx="4392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730320" y="154440"/>
            <a:ext cx="1897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 u="sng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Timeline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3" name="Table 2"/>
          <p:cNvGraphicFramePr/>
          <p:nvPr/>
        </p:nvGraphicFramePr>
        <p:xfrm>
          <a:off x="467640" y="1052640"/>
          <a:ext cx="8280720" cy="4176000"/>
        </p:xfrm>
        <a:graphic>
          <a:graphicData uri="http://schemas.openxmlformats.org/drawingml/2006/table">
            <a:tbl>
              <a:tblPr/>
              <a:tblGrid>
                <a:gridCol w="2880000"/>
                <a:gridCol w="5400720"/>
              </a:tblGrid>
              <a:tr h="533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 </a:t>
                      </a:r>
                      <a:r>
                        <a:rPr b="1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Date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1b6fd"/>
                      </a:solidFill>
                    </a:lnL>
                    <a:lnR w="12240">
                      <a:solidFill>
                        <a:srgbClr val="31b6fd"/>
                      </a:solidFill>
                    </a:lnR>
                    <a:lnT w="12240">
                      <a:solidFill>
                        <a:srgbClr val="31b6fd"/>
                      </a:solidFill>
                    </a:lnT>
                    <a:lnB w="12240">
                      <a:solidFill>
                        <a:srgbClr val="31b6fd"/>
                      </a:solidFill>
                    </a:lnB>
                    <a:solidFill>
                      <a:srgbClr val="e7f2fe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Task to be completed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1b6fd"/>
                      </a:solidFill>
                    </a:lnL>
                    <a:lnR w="12240">
                      <a:solidFill>
                        <a:srgbClr val="31b6fd"/>
                      </a:solidFill>
                    </a:lnR>
                    <a:lnT w="12240">
                      <a:solidFill>
                        <a:srgbClr val="31b6fd"/>
                      </a:solidFill>
                    </a:lnT>
                    <a:lnB w="12240">
                      <a:solidFill>
                        <a:srgbClr val="31b6fd"/>
                      </a:solidFill>
                    </a:lnB>
                    <a:solidFill>
                      <a:srgbClr val="e7f2fe"/>
                    </a:solidFill>
                  </a:tcPr>
                </a:tc>
              </a:tr>
              <a:tr h="960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21</a:t>
                      </a:r>
                      <a:r>
                        <a:rPr b="1" lang="en-IN" sz="24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st</a:t>
                      </a:r>
                      <a:r>
                        <a:rPr b="1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 March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1b6fd"/>
                      </a:solidFill>
                    </a:lnL>
                    <a:lnR w="12240">
                      <a:solidFill>
                        <a:srgbClr val="31b6fd"/>
                      </a:solidFill>
                    </a:lnR>
                    <a:lnT w="12240">
                      <a:solidFill>
                        <a:srgbClr val="31b6fd"/>
                      </a:solidFill>
                    </a:lnT>
                    <a:lnB w="12240">
                      <a:solidFill>
                        <a:srgbClr val="31b6fd"/>
                      </a:solidFill>
                    </a:lnB>
                    <a:solidFill>
                      <a:srgbClr val="cde5fe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Familiarizing with Firebird platform and ArUco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1b6fd"/>
                      </a:solidFill>
                    </a:lnL>
                    <a:lnR w="12240">
                      <a:solidFill>
                        <a:srgbClr val="31b6fd"/>
                      </a:solidFill>
                    </a:lnR>
                    <a:lnT w="12240">
                      <a:solidFill>
                        <a:srgbClr val="31b6fd"/>
                      </a:solidFill>
                    </a:lnT>
                    <a:lnB w="12240">
                      <a:solidFill>
                        <a:srgbClr val="31b6fd"/>
                      </a:solidFill>
                    </a:lnB>
                    <a:solidFill>
                      <a:srgbClr val="cde5fe"/>
                    </a:solidFill>
                  </a:tcPr>
                </a:tc>
              </a:tr>
              <a:tr h="1189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28</a:t>
                      </a:r>
                      <a:r>
                        <a:rPr b="1" lang="en-IN" sz="24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th</a:t>
                      </a:r>
                      <a:r>
                        <a:rPr b="1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 March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1b6fd"/>
                      </a:solidFill>
                    </a:lnL>
                    <a:lnR w="12240">
                      <a:solidFill>
                        <a:srgbClr val="31b6fd"/>
                      </a:solidFill>
                    </a:lnR>
                    <a:lnT w="12240">
                      <a:solidFill>
                        <a:srgbClr val="31b6fd"/>
                      </a:solidFill>
                    </a:lnT>
                    <a:lnB w="12240">
                      <a:solidFill>
                        <a:srgbClr val="31b6fd"/>
                      </a:solidFill>
                    </a:lnB>
                    <a:solidFill>
                      <a:srgbClr val="e7f2fe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Marker detection using  webcam and Firebird, study of path calculation for navigation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1b6fd"/>
                      </a:solidFill>
                    </a:lnL>
                    <a:lnR w="12240">
                      <a:solidFill>
                        <a:srgbClr val="31b6fd"/>
                      </a:solidFill>
                    </a:lnR>
                    <a:lnT w="12240">
                      <a:solidFill>
                        <a:srgbClr val="31b6fd"/>
                      </a:solidFill>
                    </a:lnT>
                    <a:lnB w="12240">
                      <a:solidFill>
                        <a:srgbClr val="31b6fd"/>
                      </a:solidFill>
                    </a:lnB>
                    <a:solidFill>
                      <a:srgbClr val="e7f2fe"/>
                    </a:solidFill>
                  </a:tcPr>
                </a:tc>
              </a:tr>
              <a:tr h="960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</a:t>
                      </a:r>
                      <a:r>
                        <a:rPr b="1" lang="en-IN" sz="24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th</a:t>
                      </a:r>
                      <a:r>
                        <a:rPr b="1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 April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1b6fd"/>
                      </a:solidFill>
                    </a:lnL>
                    <a:lnR w="12240">
                      <a:solidFill>
                        <a:srgbClr val="31b6fd"/>
                      </a:solidFill>
                    </a:lnR>
                    <a:lnT w="12240">
                      <a:solidFill>
                        <a:srgbClr val="31b6fd"/>
                      </a:solidFill>
                    </a:lnT>
                    <a:lnB w="12240">
                      <a:solidFill>
                        <a:srgbClr val="31b6fd"/>
                      </a:solidFill>
                    </a:lnB>
                    <a:solidFill>
                      <a:srgbClr val="cde5fe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Procurement  and Building of prototype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1b6fd"/>
                      </a:solidFill>
                    </a:lnL>
                    <a:lnR w="12240">
                      <a:solidFill>
                        <a:srgbClr val="31b6fd"/>
                      </a:solidFill>
                    </a:lnR>
                    <a:lnT w="12240">
                      <a:solidFill>
                        <a:srgbClr val="31b6fd"/>
                      </a:solidFill>
                    </a:lnT>
                    <a:lnB w="12240">
                      <a:solidFill>
                        <a:srgbClr val="31b6fd"/>
                      </a:solidFill>
                    </a:lnB>
                    <a:solidFill>
                      <a:srgbClr val="cde5fe"/>
                    </a:solidFill>
                  </a:tcPr>
                </a:tc>
              </a:tr>
              <a:tr h="53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11</a:t>
                      </a:r>
                      <a:r>
                        <a:rPr b="1" lang="en-IN" sz="24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th</a:t>
                      </a:r>
                      <a:r>
                        <a:rPr b="1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 April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1b6fd"/>
                      </a:solidFill>
                    </a:lnL>
                    <a:lnR w="12240">
                      <a:solidFill>
                        <a:srgbClr val="31b6fd"/>
                      </a:solidFill>
                    </a:lnR>
                    <a:lnT w="12240">
                      <a:solidFill>
                        <a:srgbClr val="31b6fd"/>
                      </a:solidFill>
                    </a:lnT>
                    <a:lnB w="12240">
                      <a:solidFill>
                        <a:srgbClr val="31b6fd"/>
                      </a:solidFill>
                    </a:lnB>
                    <a:solidFill>
                      <a:srgbClr val="e7f2fe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Testing Phase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1b6fd"/>
                      </a:solidFill>
                    </a:lnL>
                    <a:lnR w="12240">
                      <a:solidFill>
                        <a:srgbClr val="31b6fd"/>
                      </a:solidFill>
                    </a:lnR>
                    <a:lnT w="12240">
                      <a:solidFill>
                        <a:srgbClr val="31b6fd"/>
                      </a:solidFill>
                    </a:lnT>
                    <a:lnB w="12240">
                      <a:solidFill>
                        <a:srgbClr val="31b6fd"/>
                      </a:solidFill>
                    </a:lnB>
                    <a:solidFill>
                      <a:srgbClr val="e7f2fe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896560" y="2421000"/>
            <a:ext cx="355680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IN" sz="66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nd</a:t>
            </a:r>
            <a:r>
              <a:rPr b="0" lang="en-IN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Demo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771000" y="3429000"/>
            <a:ext cx="1808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(05-04-2018)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776680" y="229680"/>
            <a:ext cx="3203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 u="sng">
                <a:solidFill>
                  <a:srgbClr val="31b6f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Work done till date</a:t>
            </a:r>
            <a:r>
              <a:rPr b="1" lang="en-IN" sz="2800" spc="-1" strike="noStrike">
                <a:solidFill>
                  <a:srgbClr val="31b6f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67640" y="1412640"/>
            <a:ext cx="849672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ArUco code generation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Detection of ArUco using webcam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Fetching co-ordinates for present location of the Firebird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Wireless transmission of fetched co-ordinates using Zigbee for further navigation of the Firebird.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573280" y="2410560"/>
            <a:ext cx="355680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3rd Demo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651840" y="3483360"/>
            <a:ext cx="1400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(16-04-2018)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 descr=""/>
          <p:cNvPicPr/>
          <p:nvPr/>
        </p:nvPicPr>
        <p:blipFill>
          <a:blip r:embed="rId1"/>
          <a:stretch/>
        </p:blipFill>
        <p:spPr>
          <a:xfrm>
            <a:off x="395640" y="1556640"/>
            <a:ext cx="8220240" cy="417600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2355480" y="112320"/>
            <a:ext cx="44391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 u="sng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Abstract Block Diagram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636000" y="332640"/>
            <a:ext cx="2520000" cy="5169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SUBSYSTEMS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Picture 8" descr=""/>
          <p:cNvPicPr/>
          <p:nvPr/>
        </p:nvPicPr>
        <p:blipFill>
          <a:blip r:embed="rId1"/>
          <a:stretch/>
        </p:blipFill>
        <p:spPr>
          <a:xfrm>
            <a:off x="478080" y="3809880"/>
            <a:ext cx="1905480" cy="180576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602640" y="2812320"/>
            <a:ext cx="1484280" cy="364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FIREBIRD-V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Picture 2" descr=""/>
          <p:cNvPicPr/>
          <p:nvPr/>
        </p:nvPicPr>
        <p:blipFill>
          <a:blip r:embed="rId2"/>
          <a:stretch/>
        </p:blipFill>
        <p:spPr>
          <a:xfrm>
            <a:off x="5051160" y="3344760"/>
            <a:ext cx="1633680" cy="1626480"/>
          </a:xfrm>
          <a:prstGeom prst="rect">
            <a:avLst/>
          </a:prstGeom>
          <a:ln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3807720" y="2233080"/>
            <a:ext cx="2081520" cy="913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ArUco MARKER detection and decision making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6891840" y="2702880"/>
            <a:ext cx="2218680" cy="364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COMMUNICATION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Picture 5" descr=""/>
          <p:cNvPicPr/>
          <p:nvPr/>
        </p:nvPicPr>
        <p:blipFill>
          <a:blip r:embed="rId3"/>
          <a:stretch/>
        </p:blipFill>
        <p:spPr>
          <a:xfrm>
            <a:off x="3194640" y="3362760"/>
            <a:ext cx="1661760" cy="1661760"/>
          </a:xfrm>
          <a:prstGeom prst="rect">
            <a:avLst/>
          </a:prstGeom>
          <a:ln>
            <a:noFill/>
          </a:ln>
        </p:spPr>
      </p:pic>
      <p:sp>
        <p:nvSpPr>
          <p:cNvPr id="109" name="CustomShape 5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6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7"/>
          <p:cNvSpPr/>
          <p:nvPr/>
        </p:nvSpPr>
        <p:spPr>
          <a:xfrm>
            <a:off x="460440" y="160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2" name="Picture 14" descr=""/>
          <p:cNvPicPr/>
          <p:nvPr/>
        </p:nvPicPr>
        <p:blipFill>
          <a:blip r:embed="rId4"/>
          <a:stretch/>
        </p:blipFill>
        <p:spPr>
          <a:xfrm>
            <a:off x="7255800" y="3501000"/>
            <a:ext cx="1490400" cy="1490400"/>
          </a:xfrm>
          <a:prstGeom prst="rect">
            <a:avLst/>
          </a:prstGeom>
          <a:ln>
            <a:noFill/>
          </a:ln>
        </p:spPr>
      </p:pic>
      <p:sp>
        <p:nvSpPr>
          <p:cNvPr id="113" name="CustomShape 8"/>
          <p:cNvSpPr/>
          <p:nvPr/>
        </p:nvSpPr>
        <p:spPr>
          <a:xfrm flipH="1">
            <a:off x="1430640" y="855720"/>
            <a:ext cx="2132280" cy="184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round/>
            <a:tailEnd len="med" type="arrow" w="med"/>
          </a:ln>
          <a:effectLst>
            <a:outerShdw blurRad="50800" dir="5400000" dist="25400" rotWithShape="0">
              <a:srgbClr val="000000">
                <a:alpha val="38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14" name="CustomShape 9"/>
          <p:cNvSpPr/>
          <p:nvPr/>
        </p:nvSpPr>
        <p:spPr>
          <a:xfrm>
            <a:off x="5868000" y="880200"/>
            <a:ext cx="2164320" cy="168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round/>
            <a:tailEnd len="med" type="arrow" w="med"/>
          </a:ln>
          <a:effectLst>
            <a:outerShdw blurRad="50800" dir="5400000" dist="25400" rotWithShape="0">
              <a:srgbClr val="000000">
                <a:alpha val="38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15" name="CustomShape 10"/>
          <p:cNvSpPr/>
          <p:nvPr/>
        </p:nvSpPr>
        <p:spPr>
          <a:xfrm>
            <a:off x="4840200" y="980640"/>
            <a:ext cx="360" cy="125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round/>
            <a:tailEnd len="med" type="arrow" w="med"/>
          </a:ln>
          <a:effectLst>
            <a:outerShdw blurRad="50800" dir="5400000" dist="25400" rotWithShape="0">
              <a:srgbClr val="000000">
                <a:alpha val="38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079640" y="1649880"/>
            <a:ext cx="6984360" cy="25275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Rotatory encoders / Position  encoders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Motor control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UART Xbee receiver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2267640" y="335520"/>
            <a:ext cx="5328360" cy="5778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FIREBIRD-V NAVIGATION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079640" y="1649880"/>
            <a:ext cx="6984360" cy="3015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Generation of 5x5 ArUco marker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Detection of multiple markers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Sending results to robot via USB PORT connected to Xbee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085040" y="343080"/>
            <a:ext cx="6768360" cy="15519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ArUco GENERATION &amp; DETECTION AND DICISION MAKING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79640" y="1649880"/>
            <a:ext cx="6984360" cy="25275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Configuration of Xbee coordinates and end device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Sending  up PAN IDs &amp; device address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699640" y="351000"/>
            <a:ext cx="3744000" cy="5778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COMMUNICATION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14" descr=""/>
          <p:cNvPicPr/>
          <p:nvPr/>
        </p:nvPicPr>
        <p:blipFill>
          <a:blip r:embed="rId1"/>
          <a:stretch/>
        </p:blipFill>
        <p:spPr>
          <a:xfrm>
            <a:off x="3924000" y="4509000"/>
            <a:ext cx="1490400" cy="149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2888280" y="2565000"/>
            <a:ext cx="34545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lang="en-IN" sz="7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</a:t>
            </a:r>
            <a:r>
              <a:rPr b="0" lang="en-IN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Demo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290680" y="1465200"/>
            <a:ext cx="1942200" cy="3952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Read Camera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169000" y="3088080"/>
            <a:ext cx="2063520" cy="7002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Compare with Destination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1738800" y="4293000"/>
            <a:ext cx="2970000" cy="1263960"/>
          </a:xfrm>
          <a:prstGeom prst="flowChartDecision">
            <a:avLst/>
          </a:prstGeom>
          <a:noFill/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3155040" y="1877040"/>
            <a:ext cx="202680" cy="42660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r="5400000" dist="25400" rotWithShape="0">
              <a:srgbClr val="000000">
                <a:alpha val="38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</p:sp>
      <p:sp>
        <p:nvSpPr>
          <p:cNvPr id="127" name="CustomShape 5"/>
          <p:cNvSpPr/>
          <p:nvPr/>
        </p:nvSpPr>
        <p:spPr>
          <a:xfrm>
            <a:off x="3135240" y="2709720"/>
            <a:ext cx="202680" cy="37764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r="5400000" dist="25400" rotWithShape="0">
              <a:srgbClr val="000000">
                <a:alpha val="38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</p:sp>
      <p:sp>
        <p:nvSpPr>
          <p:cNvPr id="128" name="CustomShape 6"/>
          <p:cNvSpPr/>
          <p:nvPr/>
        </p:nvSpPr>
        <p:spPr>
          <a:xfrm>
            <a:off x="3118320" y="3826080"/>
            <a:ext cx="202680" cy="43956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r="5400000" dist="25400" rotWithShape="0">
              <a:srgbClr val="000000">
                <a:alpha val="38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</p:sp>
      <p:sp>
        <p:nvSpPr>
          <p:cNvPr id="129" name="CustomShape 7"/>
          <p:cNvSpPr/>
          <p:nvPr/>
        </p:nvSpPr>
        <p:spPr>
          <a:xfrm>
            <a:off x="2412360" y="4571280"/>
            <a:ext cx="1680840" cy="7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 Destination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reached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4709520" y="4872600"/>
            <a:ext cx="2592000" cy="104760"/>
          </a:xfrm>
          <a:prstGeom prst="rect">
            <a:avLst/>
          </a:prstGeom>
          <a:ln>
            <a:noFill/>
          </a:ln>
          <a:effectLst>
            <a:outerShdw blurRad="50800" dir="5400000" dist="25400" rotWithShape="0">
              <a:srgbClr val="000000">
                <a:alpha val="38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</p:sp>
      <p:sp>
        <p:nvSpPr>
          <p:cNvPr id="131" name="CustomShape 9"/>
          <p:cNvSpPr/>
          <p:nvPr/>
        </p:nvSpPr>
        <p:spPr>
          <a:xfrm rot="16200000">
            <a:off x="5586120" y="3263040"/>
            <a:ext cx="3312360" cy="117720"/>
          </a:xfrm>
          <a:prstGeom prst="rect">
            <a:avLst/>
          </a:prstGeom>
          <a:ln>
            <a:noFill/>
          </a:ln>
          <a:effectLst>
            <a:outerShdw blurRad="50800" dir="5400000" dist="25400" rotWithShape="0">
              <a:srgbClr val="000000">
                <a:alpha val="38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</p:sp>
      <p:sp>
        <p:nvSpPr>
          <p:cNvPr id="132" name="CustomShape 10"/>
          <p:cNvSpPr/>
          <p:nvPr/>
        </p:nvSpPr>
        <p:spPr>
          <a:xfrm>
            <a:off x="4240440" y="1549800"/>
            <a:ext cx="3060720" cy="230400"/>
          </a:xfrm>
          <a:prstGeom prst="left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r="5400000" dist="25400" rotWithShape="0">
              <a:srgbClr val="000000">
                <a:alpha val="38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</p:sp>
      <p:sp>
        <p:nvSpPr>
          <p:cNvPr id="133" name="CustomShape 11"/>
          <p:cNvSpPr/>
          <p:nvPr/>
        </p:nvSpPr>
        <p:spPr>
          <a:xfrm>
            <a:off x="3101760" y="5580000"/>
            <a:ext cx="236160" cy="585000"/>
          </a:xfrm>
          <a:prstGeom prst="downArrow">
            <a:avLst>
              <a:gd name="adj1" fmla="val 50000"/>
              <a:gd name="adj2" fmla="val 50000"/>
            </a:avLst>
          </a:prstGeom>
          <a:ln>
            <a:noFill/>
          </a:ln>
          <a:effectLst>
            <a:outerShdw blurRad="50800" dir="5400000" dist="25400" rotWithShape="0">
              <a:srgbClr val="000000">
                <a:alpha val="38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</p:sp>
      <p:sp>
        <p:nvSpPr>
          <p:cNvPr id="134" name="CustomShape 12"/>
          <p:cNvSpPr/>
          <p:nvPr/>
        </p:nvSpPr>
        <p:spPr>
          <a:xfrm>
            <a:off x="2799720" y="6166800"/>
            <a:ext cx="840240" cy="3952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STOP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3"/>
          <p:cNvSpPr/>
          <p:nvPr/>
        </p:nvSpPr>
        <p:spPr>
          <a:xfrm>
            <a:off x="2379240" y="2304000"/>
            <a:ext cx="1754280" cy="3952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Get Position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4"/>
          <p:cNvSpPr/>
          <p:nvPr/>
        </p:nvSpPr>
        <p:spPr>
          <a:xfrm>
            <a:off x="3367440" y="5580000"/>
            <a:ext cx="743400" cy="4561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5"/>
          <p:cNvSpPr/>
          <p:nvPr/>
        </p:nvSpPr>
        <p:spPr>
          <a:xfrm>
            <a:off x="5633640" y="4395240"/>
            <a:ext cx="743400" cy="4561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16"/>
          <p:cNvSpPr/>
          <p:nvPr/>
        </p:nvSpPr>
        <p:spPr>
          <a:xfrm>
            <a:off x="918360" y="370080"/>
            <a:ext cx="6643440" cy="5778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SERVER SIDE ALGORITHM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83640" y="376200"/>
            <a:ext cx="7884000" cy="10652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MESSAGE PASSING &amp; INTERPRETATION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AT FIREBIRD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0" name="Table 2"/>
          <p:cNvGraphicFramePr/>
          <p:nvPr/>
        </p:nvGraphicFramePr>
        <p:xfrm>
          <a:off x="1553400" y="1772640"/>
          <a:ext cx="6144120" cy="4407840"/>
        </p:xfrm>
        <a:graphic>
          <a:graphicData uri="http://schemas.openxmlformats.org/drawingml/2006/table">
            <a:tbl>
              <a:tblPr/>
              <a:tblGrid>
                <a:gridCol w="3071880"/>
                <a:gridCol w="3072240"/>
              </a:tblGrid>
              <a:tr h="8424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206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MESSAGE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2d9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206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ACTION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2d9"/>
                    </a:solidFill>
                  </a:tcPr>
                </a:tc>
              </a:tr>
              <a:tr h="8424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Rotate Right by 5</a:t>
                      </a:r>
                      <a:r>
                        <a:rPr b="0" lang="en-IN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424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Turn 90</a:t>
                      </a:r>
                      <a:r>
                        <a:rPr b="0" lang="en-IN" sz="24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o</a:t>
                      </a: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Right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4240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Turn 90</a:t>
                      </a:r>
                      <a:r>
                        <a:rPr b="0" lang="en-IN" sz="24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o</a:t>
                      </a: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Left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382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F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Move forward 10mm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475640" y="1845000"/>
            <a:ext cx="518436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Expected Output: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Firebird robot initially placed in any orientation to rotate and align to reference and navigate to destination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Output 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It reaches close to predefined destination with some errors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348000" y="2205000"/>
            <a:ext cx="3096000" cy="490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Prof. Kavi arya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Eyantra Lab 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Piyush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Fayaz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Naveen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Simranjeet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Lohit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008720" y="1124640"/>
            <a:ext cx="725220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IN" sz="5400" spc="-1" strike="noStrike">
                <a:solidFill>
                  <a:srgbClr val="2981ef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Acknowledgments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2999880" y="188640"/>
            <a:ext cx="35355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 u="sng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Problem Statement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539640" y="980640"/>
            <a:ext cx="799236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Marker based navigation of the chair in a clear and obstacle-filled environment.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Ensure that the system performs well, and is therefore suitable for easy handling of messed up chair orientation.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Picture 4" descr=""/>
          <p:cNvPicPr/>
          <p:nvPr/>
        </p:nvPicPr>
        <p:blipFill>
          <a:blip r:embed="rId1"/>
          <a:stretch/>
        </p:blipFill>
        <p:spPr>
          <a:xfrm>
            <a:off x="1187640" y="3818160"/>
            <a:ext cx="2937960" cy="2199960"/>
          </a:xfrm>
          <a:prstGeom prst="rect">
            <a:avLst/>
          </a:prstGeom>
          <a:ln w="19080">
            <a:solidFill>
              <a:schemeClr val="tx1"/>
            </a:solidFill>
            <a:round/>
          </a:ln>
        </p:spPr>
      </p:pic>
      <p:pic>
        <p:nvPicPr>
          <p:cNvPr id="59" name="Picture 5" descr=""/>
          <p:cNvPicPr/>
          <p:nvPr/>
        </p:nvPicPr>
        <p:blipFill>
          <a:blip r:embed="rId2"/>
          <a:stretch/>
        </p:blipFill>
        <p:spPr>
          <a:xfrm>
            <a:off x="5292000" y="3818160"/>
            <a:ext cx="2876040" cy="2242800"/>
          </a:xfrm>
          <a:prstGeom prst="rect">
            <a:avLst/>
          </a:prstGeom>
          <a:ln w="19080">
            <a:solidFill>
              <a:schemeClr val="tx1"/>
            </a:solidFill>
            <a:round/>
          </a:ln>
        </p:spPr>
      </p:pic>
      <p:sp>
        <p:nvSpPr>
          <p:cNvPr id="60" name="CustomShape 3"/>
          <p:cNvSpPr/>
          <p:nvPr/>
        </p:nvSpPr>
        <p:spPr>
          <a:xfrm>
            <a:off x="4356000" y="4653000"/>
            <a:ext cx="719640" cy="57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95e8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2663640" y="4893840"/>
            <a:ext cx="2952000" cy="10670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95e8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"/>
          <p:cNvSpPr/>
          <p:nvPr/>
        </p:nvSpPr>
        <p:spPr>
          <a:xfrm>
            <a:off x="2195640" y="2469240"/>
            <a:ext cx="3888000" cy="1967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95e8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" name="Picture 5" descr=""/>
          <p:cNvPicPr/>
          <p:nvPr/>
        </p:nvPicPr>
        <p:blipFill>
          <a:blip r:embed="rId1"/>
          <a:stretch/>
        </p:blipFill>
        <p:spPr>
          <a:xfrm>
            <a:off x="992160" y="237960"/>
            <a:ext cx="1142640" cy="1142640"/>
          </a:xfrm>
          <a:prstGeom prst="rect">
            <a:avLst/>
          </a:prstGeom>
          <a:ln>
            <a:noFill/>
          </a:ln>
        </p:spPr>
      </p:pic>
      <p:pic>
        <p:nvPicPr>
          <p:cNvPr id="64" name="Picture 7" descr=""/>
          <p:cNvPicPr/>
          <p:nvPr/>
        </p:nvPicPr>
        <p:blipFill>
          <a:blip r:embed="rId2"/>
          <a:stretch/>
        </p:blipFill>
        <p:spPr>
          <a:xfrm>
            <a:off x="7396920" y="5013000"/>
            <a:ext cx="1495080" cy="1439640"/>
          </a:xfrm>
          <a:prstGeom prst="rect">
            <a:avLst/>
          </a:prstGeom>
          <a:ln>
            <a:noFill/>
          </a:ln>
        </p:spPr>
      </p:pic>
      <p:sp>
        <p:nvSpPr>
          <p:cNvPr id="65" name="CustomShape 3"/>
          <p:cNvSpPr/>
          <p:nvPr/>
        </p:nvSpPr>
        <p:spPr>
          <a:xfrm>
            <a:off x="2305800" y="2547000"/>
            <a:ext cx="364284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Main loop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Receive frames from camera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Detection of ArUco Marker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Pan Webcam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Set flag for chair localization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 processing into the server PC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4"/>
          <p:cNvSpPr/>
          <p:nvPr/>
        </p:nvSpPr>
        <p:spPr>
          <a:xfrm>
            <a:off x="1872720" y="1446840"/>
            <a:ext cx="645120" cy="84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5"/>
          <p:cNvSpPr/>
          <p:nvPr/>
        </p:nvSpPr>
        <p:spPr>
          <a:xfrm flipH="1" flipV="1">
            <a:off x="1626120" y="1619280"/>
            <a:ext cx="679320" cy="84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6"/>
          <p:cNvSpPr/>
          <p:nvPr/>
        </p:nvSpPr>
        <p:spPr>
          <a:xfrm>
            <a:off x="870840" y="1823040"/>
            <a:ext cx="1241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Pan web camera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7"/>
          <p:cNvSpPr/>
          <p:nvPr/>
        </p:nvSpPr>
        <p:spPr>
          <a:xfrm>
            <a:off x="2195640" y="1380960"/>
            <a:ext cx="1906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Frames from web camera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8"/>
          <p:cNvSpPr/>
          <p:nvPr/>
        </p:nvSpPr>
        <p:spPr>
          <a:xfrm flipV="1">
            <a:off x="5875200" y="1509480"/>
            <a:ext cx="879840" cy="88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9"/>
          <p:cNvSpPr/>
          <p:nvPr/>
        </p:nvSpPr>
        <p:spPr>
          <a:xfrm>
            <a:off x="6687000" y="2008440"/>
            <a:ext cx="2030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 processing into Firebird robot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10"/>
          <p:cNvSpPr/>
          <p:nvPr/>
        </p:nvSpPr>
        <p:spPr>
          <a:xfrm>
            <a:off x="2745000" y="4941000"/>
            <a:ext cx="27896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Chair_localization thread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Checks flag value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Issues command to Chair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11"/>
          <p:cNvSpPr/>
          <p:nvPr/>
        </p:nvSpPr>
        <p:spPr>
          <a:xfrm>
            <a:off x="3924000" y="4437000"/>
            <a:ext cx="36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12"/>
          <p:cNvSpPr/>
          <p:nvPr/>
        </p:nvSpPr>
        <p:spPr>
          <a:xfrm flipV="1">
            <a:off x="5787000" y="5264640"/>
            <a:ext cx="1458360" cy="1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13"/>
          <p:cNvSpPr/>
          <p:nvPr/>
        </p:nvSpPr>
        <p:spPr>
          <a:xfrm>
            <a:off x="4101480" y="4504320"/>
            <a:ext cx="2997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Set flag for chair localization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14"/>
          <p:cNvSpPr/>
          <p:nvPr/>
        </p:nvSpPr>
        <p:spPr>
          <a:xfrm>
            <a:off x="5681880" y="5426640"/>
            <a:ext cx="1928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Sends move movement to chair through zigbee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Picture 8" descr=""/>
          <p:cNvPicPr/>
          <p:nvPr/>
        </p:nvPicPr>
        <p:blipFill>
          <a:blip r:embed="rId3"/>
          <a:stretch/>
        </p:blipFill>
        <p:spPr>
          <a:xfrm>
            <a:off x="6986520" y="237960"/>
            <a:ext cx="1905480" cy="180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 descr=""/>
          <p:cNvPicPr/>
          <p:nvPr/>
        </p:nvPicPr>
        <p:blipFill>
          <a:blip r:embed="rId1"/>
          <a:stretch/>
        </p:blipFill>
        <p:spPr>
          <a:xfrm>
            <a:off x="395640" y="1556640"/>
            <a:ext cx="8220240" cy="417600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2355480" y="112320"/>
            <a:ext cx="44391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 u="sng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Abstract Block Diagram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41720" y="188640"/>
            <a:ext cx="26193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 u="sng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Requirements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41640" y="1052640"/>
            <a:ext cx="5266800" cy="30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Hardware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Chair (Plastic Stool)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Mechanical System (Spring Actuated)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Firebird (with omnidirectional wheels)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ArUco Marker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Camera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Zigbee module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278280" y="4365000"/>
            <a:ext cx="462996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Software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C, C++, Python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Firebird libraries, ArUco libraries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Open Cv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1440" y="404640"/>
            <a:ext cx="20844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 u="sng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Challenges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83640" y="1412640"/>
            <a:ext cx="7920360" cy="35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Marker detection using ArUco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Set up communication between firebird robot and server computer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Path Calculation for navigation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Accurate mapping of real movement of chair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Power constraints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Designing of mechanical set-up to establish on existing chairs.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855880" y="324720"/>
            <a:ext cx="34776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 u="sng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Mechanical Design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Picture 2" descr=""/>
          <p:cNvPicPr/>
          <p:nvPr/>
        </p:nvPicPr>
        <p:blipFill>
          <a:blip r:embed="rId1"/>
          <a:stretch/>
        </p:blipFill>
        <p:spPr>
          <a:xfrm>
            <a:off x="5004000" y="1239840"/>
            <a:ext cx="3168000" cy="4637160"/>
          </a:xfrm>
          <a:prstGeom prst="rect">
            <a:avLst/>
          </a:prstGeom>
          <a:ln>
            <a:noFill/>
          </a:ln>
        </p:spPr>
      </p:pic>
      <p:pic>
        <p:nvPicPr>
          <p:cNvPr id="87" name="Picture 4" descr=""/>
          <p:cNvPicPr/>
          <p:nvPr/>
        </p:nvPicPr>
        <p:blipFill>
          <a:blip r:embed="rId2"/>
          <a:stretch/>
        </p:blipFill>
        <p:spPr>
          <a:xfrm>
            <a:off x="827640" y="1192320"/>
            <a:ext cx="3296880" cy="468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290760" y="225360"/>
            <a:ext cx="2706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 u="sng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Deliverables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51640" y="1484640"/>
            <a:ext cx="856872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Mechanism for the localization of chair from its disoriented location.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Algorithm for navigation as well its orientation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Smart solution for the chair to better communication between speaker and the audience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376</TotalTime>
  <Application>LibreOffice/5.1.6.2$Linux_X86_64 LibreOffice_project/10m0$Build-2</Application>
  <Words>486</Words>
  <Paragraphs>142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2018-03-15T02:20:46Z</dcterms:created>
  <dc:creator>Pumpkin</dc:creator>
  <dc:description/>
  <dc:language>en-IN</dc:language>
  <cp:lastModifiedBy>Pumpkin</cp:lastModifiedBy>
  <dcterms:modified xsi:type="dcterms:W3CDTF">2018-04-16T09:19:36Z</dcterms:modified>
  <cp:revision>63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23</vt:i4>
  </property>
</Properties>
</file>