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PT Sans Narrow"/>
      <p:regular r:id="rId27"/>
      <p:bold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A5F2B98-B05B-4650-9B3D-C86E5344F90A}">
  <a:tblStyle styleId="{3A5F2B98-B05B-4650-9B3D-C86E5344F9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7" name="Shape 2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4" name="Shape 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 name="Shape 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 name="Shape 9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02" name="Shape 1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08" name="Shape 1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14" name="Shape 11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6" name="Shape 3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2" name="Shape 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8" name="Shape 4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54" name="Shape 5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60" name="Shape 6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13" name="Shape 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8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9pPr>
          </a:lstStyle>
          <a:p/>
        </p:txBody>
      </p:sp>
      <p:sp>
        <p:nvSpPr>
          <p:cNvPr id="14" name="Shape 14"/>
          <p:cNvSpPr txBox="1"/>
          <p:nvPr>
            <p:ph idx="12" type="sldNum"/>
          </p:nvPr>
        </p:nvSpPr>
        <p:spPr>
          <a:xfrm>
            <a:off x="8523287" y="4695825"/>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1pPr>
            <a:lvl2pPr indent="0" lvl="1"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2pPr>
            <a:lvl3pPr indent="0" lvl="2"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3pPr>
            <a:lvl4pPr indent="0" lvl="3"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4pPr>
            <a:lvl5pPr indent="0" lvl="4"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5pPr>
            <a:lvl6pPr indent="0" lvl="5"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6pPr>
            <a:lvl7pPr indent="0" lvl="6"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7pPr>
            <a:lvl8pPr indent="0" lvl="7"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8pPr>
            <a:lvl9pPr indent="0" lvl="8"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Shape 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200"/>
              <a:buFont typeface="Arial"/>
              <a:buNone/>
              <a:defRPr b="0" i="0" sz="1400" u="none" cap="none" strike="noStrike">
                <a:solidFill>
                  <a:srgbClr val="000000"/>
                </a:solidFill>
                <a:latin typeface="Arial"/>
                <a:ea typeface="Arial"/>
                <a:cs typeface="Arial"/>
                <a:sym typeface="Arial"/>
              </a:defRPr>
            </a:lvl9pPr>
          </a:lstStyle>
          <a:p/>
        </p:txBody>
      </p:sp>
      <p:sp>
        <p:nvSpPr>
          <p:cNvPr id="23" name="Shape 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4" name="Shape 24"/>
          <p:cNvSpPr txBox="1"/>
          <p:nvPr>
            <p:ph idx="12" type="sldNum"/>
          </p:nvPr>
        </p:nvSpPr>
        <p:spPr>
          <a:xfrm>
            <a:off x="8523287" y="4695825"/>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1pPr>
            <a:lvl2pPr indent="0" lvl="1"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2pPr>
            <a:lvl3pPr indent="0" lvl="2"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3pPr>
            <a:lvl4pPr indent="0" lvl="3"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4pPr>
            <a:lvl5pPr indent="0" lvl="4"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5pPr>
            <a:lvl6pPr indent="0" lvl="5"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6pPr>
            <a:lvl7pPr indent="0" lvl="6"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7pPr>
            <a:lvl8pPr indent="0" lvl="7"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8pPr>
            <a:lvl9pPr indent="0" lvl="8"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p:nvPr/>
        </p:nvSpPr>
        <p:spPr>
          <a:xfrm flipH="1">
            <a:off x="8247062" y="4246562"/>
            <a:ext cx="896937" cy="896937"/>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7" name="Shape 7"/>
          <p:cNvSpPr/>
          <p:nvPr/>
        </p:nvSpPr>
        <p:spPr>
          <a:xfrm flipH="1">
            <a:off x="8247062" y="4246562"/>
            <a:ext cx="896937" cy="896937"/>
          </a:xfrm>
          <a:custGeom>
            <a:pathLst>
              <a:path extrusionOk="0" h="120000" w="120000">
                <a:moveTo>
                  <a:pt x="0" y="0"/>
                </a:moveTo>
                <a:lnTo>
                  <a:pt x="99999" y="0"/>
                </a:lnTo>
                <a:cubicBezTo>
                  <a:pt x="111045" y="0"/>
                  <a:pt x="120000" y="8954"/>
                  <a:pt x="120000" y="20000"/>
                </a:cubicBezTo>
                <a:lnTo>
                  <a:pt x="120000" y="120000"/>
                </a:lnTo>
                <a:lnTo>
                  <a:pt x="0" y="120000"/>
                </a:lnTo>
                <a:lnTo>
                  <a:pt x="0" y="0"/>
                </a:lnTo>
                <a:close/>
              </a:path>
            </a:pathLst>
          </a:cu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8" name="Shape 8"/>
          <p:cNvSpPr txBox="1"/>
          <p:nvPr>
            <p:ph type="title"/>
          </p:nvPr>
        </p:nvSpPr>
        <p:spPr>
          <a:xfrm>
            <a:off x="471487" y="738187"/>
            <a:ext cx="8223250" cy="7683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Shape 9"/>
          <p:cNvSpPr txBox="1"/>
          <p:nvPr>
            <p:ph idx="1" type="body"/>
          </p:nvPr>
        </p:nvSpPr>
        <p:spPr>
          <a:xfrm>
            <a:off x="471487" y="1919287"/>
            <a:ext cx="8223250" cy="2709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Shape 10"/>
          <p:cNvSpPr txBox="1"/>
          <p:nvPr>
            <p:ph idx="12" type="sldNum"/>
          </p:nvPr>
        </p:nvSpPr>
        <p:spPr>
          <a:xfrm>
            <a:off x="8523287" y="4695825"/>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1pPr>
            <a:lvl2pPr indent="0" lvl="1"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2pPr>
            <a:lvl3pPr indent="0" lvl="2"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3pPr>
            <a:lvl4pPr indent="0" lvl="3"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4pPr>
            <a:lvl5pPr indent="0" lvl="4"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5pPr>
            <a:lvl6pPr indent="0" lvl="5"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6pPr>
            <a:lvl7pPr indent="0" lvl="6"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7pPr>
            <a:lvl8pPr indent="0" lvl="7"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8pPr>
            <a:lvl9pPr indent="0" lvl="8"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 name="Shape 15"/>
        <p:cNvGrpSpPr/>
        <p:nvPr/>
      </p:nvGrpSpPr>
      <p:grpSpPr>
        <a:xfrm>
          <a:off x="0" y="0"/>
          <a:ext cx="0" cy="0"/>
          <a:chOff x="0" y="0"/>
          <a:chExt cx="0" cy="0"/>
        </a:xfrm>
      </p:grpSpPr>
      <p:sp>
        <p:nvSpPr>
          <p:cNvPr id="16" name="Shape 16"/>
          <p:cNvSpPr txBox="1"/>
          <p:nvPr/>
        </p:nvSpPr>
        <p:spPr>
          <a:xfrm flipH="1" rot="10800000">
            <a:off x="0" y="1685925"/>
            <a:ext cx="9144000" cy="3457575"/>
          </a:xfrm>
          <a:prstGeom prst="rect">
            <a:avLst/>
          </a:pr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7" name="Shape 17"/>
          <p:cNvSpPr txBox="1"/>
          <p:nvPr/>
        </p:nvSpPr>
        <p:spPr>
          <a:xfrm>
            <a:off x="0" y="1685925"/>
            <a:ext cx="9144000" cy="107950"/>
          </a:xfrm>
          <a:prstGeom prst="rect">
            <a:avLst/>
          </a:prstGeom>
          <a:gradFill>
            <a:gsLst>
              <a:gs pos="0">
                <a:srgbClr val="F9F9F9"/>
              </a:gs>
              <a:gs pos="36000">
                <a:srgbClr val="F9F9F9"/>
              </a:gs>
              <a:gs pos="80000">
                <a:srgbClr val="DEDEDE"/>
              </a:gs>
              <a:gs pos="100000">
                <a:srgbClr val="999999"/>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8" name="Shape 18"/>
          <p:cNvSpPr txBox="1"/>
          <p:nvPr>
            <p:ph type="title"/>
          </p:nvPr>
        </p:nvSpPr>
        <p:spPr>
          <a:xfrm>
            <a:off x="471487" y="738187"/>
            <a:ext cx="8223250" cy="7683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 name="Shape 19"/>
          <p:cNvSpPr txBox="1"/>
          <p:nvPr>
            <p:ph idx="1" type="body"/>
          </p:nvPr>
        </p:nvSpPr>
        <p:spPr>
          <a:xfrm>
            <a:off x="471487" y="1919287"/>
            <a:ext cx="8223250" cy="2709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Shape 20"/>
          <p:cNvSpPr txBox="1"/>
          <p:nvPr>
            <p:ph idx="12" type="sldNum"/>
          </p:nvPr>
        </p:nvSpPr>
        <p:spPr>
          <a:xfrm>
            <a:off x="8523287" y="4695825"/>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1pPr>
            <a:lvl2pPr indent="0" lvl="1"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2pPr>
            <a:lvl3pPr indent="0" lvl="2"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3pPr>
            <a:lvl4pPr indent="0" lvl="3"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4pPr>
            <a:lvl5pPr indent="0" lvl="4"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5pPr>
            <a:lvl6pPr indent="0" lvl="5"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6pPr>
            <a:lvl7pPr indent="0" lvl="6"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7pPr>
            <a:lvl8pPr indent="0" lvl="7"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8pPr>
            <a:lvl9pPr indent="0" lvl="8" marL="0" marR="0" rtl="0" algn="r">
              <a:lnSpc>
                <a:spcPct val="100000"/>
              </a:lnSpc>
              <a:spcBef>
                <a:spcPts val="0"/>
              </a:spcBef>
              <a:spcAft>
                <a:spcPts val="0"/>
              </a:spcAft>
              <a:buClr>
                <a:srgbClr val="737373"/>
              </a:buClr>
              <a:buSzPts val="1000"/>
              <a:buFont typeface="Roboto"/>
              <a:buNone/>
              <a:defRPr b="0" i="0" sz="1000" u="none">
                <a:solidFill>
                  <a:srgbClr val="737373"/>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Shape 29"/>
          <p:cNvSpPr txBox="1"/>
          <p:nvPr>
            <p:ph type="ctrTitle"/>
          </p:nvPr>
        </p:nvSpPr>
        <p:spPr>
          <a:xfrm>
            <a:off x="390525" y="1819275"/>
            <a:ext cx="8221662" cy="933450"/>
          </a:xfrm>
          <a:prstGeom prst="rect">
            <a:avLst/>
          </a:prstGeom>
          <a:noFill/>
          <a:ln>
            <a:noFill/>
          </a:ln>
        </p:spPr>
        <p:txBody>
          <a:bodyPr anchorCtr="0" anchor="b" bIns="91425" lIns="91425" spcFirstLastPara="1" rIns="91425" wrap="square" tIns="91425">
            <a:noAutofit/>
          </a:bodyPr>
          <a:lstStyle/>
          <a:p>
            <a:pPr indent="0" lvl="0" marL="0" marR="0" rtl="0">
              <a:lnSpc>
                <a:spcPct val="100000"/>
              </a:lnSpc>
              <a:spcBef>
                <a:spcPts val="0"/>
              </a:spcBef>
              <a:spcAft>
                <a:spcPts val="0"/>
              </a:spcAft>
              <a:buClr>
                <a:srgbClr val="000000"/>
              </a:buClr>
              <a:buSzPts val="4800"/>
              <a:buFont typeface="Arial"/>
              <a:buNone/>
            </a:pPr>
            <a:r>
              <a:rPr b="0" i="0" lang="en-US" sz="6000" u="none" cap="none" strike="noStrike">
                <a:solidFill>
                  <a:srgbClr val="000000"/>
                </a:solidFill>
                <a:latin typeface="PT Sans Narrow"/>
                <a:ea typeface="PT Sans Narrow"/>
                <a:cs typeface="PT Sans Narrow"/>
                <a:sym typeface="PT Sans Narrow"/>
              </a:rPr>
              <a:t>Smart Locks</a:t>
            </a:r>
            <a:br>
              <a:rPr b="0" i="0" lang="en-US" sz="6000" u="none" cap="none" strike="noStrike">
                <a:solidFill>
                  <a:srgbClr val="FFFFFF"/>
                </a:solidFill>
                <a:latin typeface="PT Sans Narrow"/>
                <a:ea typeface="PT Sans Narrow"/>
                <a:cs typeface="PT Sans Narrow"/>
                <a:sym typeface="PT Sans Narrow"/>
              </a:rPr>
            </a:br>
            <a:endParaRPr/>
          </a:p>
        </p:txBody>
      </p:sp>
      <p:sp>
        <p:nvSpPr>
          <p:cNvPr id="30" name="Shape 30"/>
          <p:cNvSpPr txBox="1"/>
          <p:nvPr>
            <p:ph idx="1" type="subTitle"/>
          </p:nvPr>
        </p:nvSpPr>
        <p:spPr>
          <a:xfrm>
            <a:off x="390525" y="2789237"/>
            <a:ext cx="8221662" cy="433387"/>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800"/>
              <a:buFont typeface="Arial"/>
              <a:buNone/>
            </a:pPr>
            <a:r>
              <a:rPr b="0" i="0" lang="en-US" sz="2000" u="none" cap="none" strike="noStrike">
                <a:solidFill>
                  <a:srgbClr val="595959"/>
                </a:solidFill>
                <a:latin typeface="Lato"/>
                <a:ea typeface="Lato"/>
                <a:cs typeface="Lato"/>
                <a:sym typeface="Lato"/>
              </a:rPr>
              <a:t>                                       </a:t>
            </a:r>
            <a:endParaRPr/>
          </a:p>
          <a:p>
            <a:pPr indent="0" lvl="0" marL="0" marR="0" rtl="0" algn="r">
              <a:lnSpc>
                <a:spcPct val="115000"/>
              </a:lnSpc>
              <a:spcBef>
                <a:spcPts val="0"/>
              </a:spcBef>
              <a:spcAft>
                <a:spcPts val="0"/>
              </a:spcAft>
              <a:buClr>
                <a:schemeClr val="lt1"/>
              </a:buClr>
              <a:buSzPts val="1800"/>
              <a:buFont typeface="Arial"/>
              <a:buNone/>
            </a:pPr>
            <a:r>
              <a:rPr b="0" i="0" lang="en-US" sz="2000" u="none" cap="none" strike="noStrike">
                <a:solidFill>
                  <a:srgbClr val="595959"/>
                </a:solidFill>
                <a:latin typeface="Lato"/>
                <a:ea typeface="Lato"/>
                <a:cs typeface="Lato"/>
                <a:sym typeface="Lato"/>
              </a:rPr>
              <a:t>                             </a:t>
            </a:r>
            <a:r>
              <a:rPr b="0" i="0" lang="en-US" sz="2000" u="none" cap="none" strike="noStrike">
                <a:solidFill>
                  <a:srgbClr val="000000"/>
                </a:solidFill>
                <a:latin typeface="Lato"/>
                <a:ea typeface="Lato"/>
                <a:cs typeface="Lato"/>
                <a:sym typeface="Lato"/>
              </a:rPr>
              <a:t>Team members: Rahul Gorwadkar ( 173074017)</a:t>
            </a:r>
            <a:endParaRPr>
              <a:solidFill>
                <a:srgbClr val="000000"/>
              </a:solidFill>
            </a:endParaRPr>
          </a:p>
          <a:p>
            <a:pPr indent="0" lvl="0" marL="0" marR="0" rtl="0" algn="r">
              <a:lnSpc>
                <a:spcPct val="115000"/>
              </a:lnSpc>
              <a:spcBef>
                <a:spcPts val="0"/>
              </a:spcBef>
              <a:spcAft>
                <a:spcPts val="0"/>
              </a:spcAft>
              <a:buClr>
                <a:schemeClr val="lt1"/>
              </a:buClr>
              <a:buSzPts val="1800"/>
              <a:buFont typeface="Arial"/>
              <a:buNone/>
            </a:pPr>
            <a:r>
              <a:rPr b="0" i="0" lang="en-US" sz="2000" u="none" cap="none" strike="noStrike">
                <a:solidFill>
                  <a:srgbClr val="000000"/>
                </a:solidFill>
                <a:latin typeface="Lato"/>
                <a:ea typeface="Lato"/>
                <a:cs typeface="Lato"/>
                <a:sym typeface="Lato"/>
              </a:rPr>
              <a:t>                                                         Pratik Sanjay Wagh (173050077)</a:t>
            </a:r>
            <a:endParaRPr>
              <a:solidFill>
                <a:srgbClr val="000000"/>
              </a:solidFill>
            </a:endParaRPr>
          </a:p>
          <a:p>
            <a:pPr indent="0" lvl="0" marL="0" marR="0" rtl="0" algn="r">
              <a:lnSpc>
                <a:spcPct val="115000"/>
              </a:lnSpc>
              <a:spcBef>
                <a:spcPts val="0"/>
              </a:spcBef>
              <a:spcAft>
                <a:spcPts val="0"/>
              </a:spcAft>
              <a:buClr>
                <a:schemeClr val="lt1"/>
              </a:buClr>
              <a:buSzPts val="1800"/>
              <a:buFont typeface="Arial"/>
              <a:buNone/>
            </a:pPr>
            <a:r>
              <a:rPr b="0" i="0" lang="en-US" sz="2000" u="none" cap="none" strike="noStrike">
                <a:solidFill>
                  <a:srgbClr val="000000"/>
                </a:solidFill>
                <a:latin typeface="Lato"/>
                <a:ea typeface="Lato"/>
                <a:cs typeface="Lato"/>
                <a:sym typeface="Lato"/>
              </a:rPr>
              <a:t>                                      Rahul Sharma (173050019)</a:t>
            </a:r>
            <a:endParaRPr>
              <a:solidFill>
                <a:srgbClr val="000000"/>
              </a:solidFill>
            </a:endParaRPr>
          </a:p>
          <a:p>
            <a:pPr indent="0" lvl="0" marL="0" marR="0" rtl="0" algn="l">
              <a:lnSpc>
                <a:spcPct val="115000"/>
              </a:lnSpc>
              <a:spcBef>
                <a:spcPts val="0"/>
              </a:spcBef>
              <a:spcAft>
                <a:spcPts val="0"/>
              </a:spcAft>
              <a:buClr>
                <a:schemeClr val="lt1"/>
              </a:buClr>
              <a:buSzPts val="1800"/>
              <a:buFont typeface="Arial"/>
              <a:buNone/>
            </a:pPr>
            <a:r>
              <a:t/>
            </a:r>
            <a:endParaRPr b="0" i="0" sz="2000" u="none" cap="none" strike="noStrike">
              <a:solidFill>
                <a:srgbClr val="737373"/>
              </a:solidFill>
              <a:latin typeface="Lato"/>
              <a:ea typeface="Lato"/>
              <a:cs typeface="Lato"/>
              <a:sym typeface="Lato"/>
            </a:endParaRPr>
          </a:p>
          <a:p>
            <a:pPr indent="0" lvl="0" marL="0" marR="0" rtl="0" algn="l">
              <a:lnSpc>
                <a:spcPct val="100000"/>
              </a:lnSpc>
              <a:spcBef>
                <a:spcPts val="0"/>
              </a:spcBef>
              <a:spcAft>
                <a:spcPts val="0"/>
              </a:spcAft>
              <a:buClr>
                <a:schemeClr val="lt1"/>
              </a:buClr>
              <a:buSzPts val="1800"/>
              <a:buFont typeface="Arial"/>
              <a:buNone/>
            </a:pPr>
            <a:r>
              <a:t/>
            </a:r>
            <a:endParaRPr b="0" i="0" sz="2000" u="none" cap="none" strike="noStrike">
              <a:solidFill>
                <a:srgbClr val="737373"/>
              </a:solidFill>
              <a:latin typeface="Lato"/>
              <a:ea typeface="Lato"/>
              <a:cs typeface="Lato"/>
              <a:sym typeface="Lato"/>
            </a:endParaRPr>
          </a:p>
        </p:txBody>
      </p:sp>
      <p:pic>
        <p:nvPicPr>
          <p:cNvPr id="31" name="Shape 31"/>
          <p:cNvPicPr preferRelativeResize="0"/>
          <p:nvPr/>
        </p:nvPicPr>
        <p:blipFill>
          <a:blip r:embed="rId3">
            <a:alphaModFix/>
          </a:blip>
          <a:stretch>
            <a:fillRect/>
          </a:stretch>
        </p:blipFill>
        <p:spPr>
          <a:xfrm>
            <a:off x="7416675" y="71974"/>
            <a:ext cx="1616076" cy="1616076"/>
          </a:xfrm>
          <a:prstGeom prst="rect">
            <a:avLst/>
          </a:prstGeom>
          <a:noFill/>
          <a:ln>
            <a:noFill/>
          </a:ln>
        </p:spPr>
      </p:pic>
      <p:pic>
        <p:nvPicPr>
          <p:cNvPr id="32" name="Shape 32"/>
          <p:cNvPicPr preferRelativeResize="0"/>
          <p:nvPr/>
        </p:nvPicPr>
        <p:blipFill>
          <a:blip r:embed="rId4">
            <a:alphaModFix/>
          </a:blip>
          <a:stretch>
            <a:fillRect/>
          </a:stretch>
        </p:blipFill>
        <p:spPr>
          <a:xfrm>
            <a:off x="542225" y="1870075"/>
            <a:ext cx="2490939" cy="1403350"/>
          </a:xfrm>
          <a:prstGeom prst="rect">
            <a:avLst/>
          </a:prstGeom>
          <a:noFill/>
          <a:ln>
            <a:noFill/>
          </a:ln>
        </p:spPr>
      </p:pic>
      <p:sp>
        <p:nvSpPr>
          <p:cNvPr id="33" name="Shape 33"/>
          <p:cNvSpPr txBox="1"/>
          <p:nvPr/>
        </p:nvSpPr>
        <p:spPr>
          <a:xfrm>
            <a:off x="991050" y="4323800"/>
            <a:ext cx="7020600" cy="81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3000"/>
              <a:t>CS 684 Embedded Systems</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71487" y="738187"/>
            <a:ext cx="8223250" cy="76835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Innovation</a:t>
            </a:r>
            <a:r>
              <a:rPr lang="en-US" sz="5000">
                <a:latin typeface="Times New Roman"/>
                <a:ea typeface="Times New Roman"/>
                <a:cs typeface="Times New Roman"/>
                <a:sym typeface="Times New Roman"/>
              </a:rPr>
              <a:t> and Challenges</a:t>
            </a:r>
            <a:endParaRPr>
              <a:latin typeface="Times New Roman"/>
              <a:ea typeface="Times New Roman"/>
              <a:cs typeface="Times New Roman"/>
              <a:sym typeface="Times New Roman"/>
            </a:endParaRPr>
          </a:p>
        </p:txBody>
      </p:sp>
      <p:sp>
        <p:nvSpPr>
          <p:cNvPr id="87" name="Shape 87"/>
          <p:cNvSpPr txBox="1"/>
          <p:nvPr>
            <p:ph idx="1" type="body"/>
          </p:nvPr>
        </p:nvSpPr>
        <p:spPr>
          <a:xfrm>
            <a:off x="471487" y="1919287"/>
            <a:ext cx="8223250" cy="2709862"/>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600"/>
              </a:spcBef>
              <a:spcAft>
                <a:spcPts val="0"/>
              </a:spcAft>
              <a:buSzPts val="2000"/>
              <a:buFont typeface="Times New Roman"/>
              <a:buChar char="●"/>
            </a:pPr>
            <a:r>
              <a:rPr lang="en-US" sz="2000">
                <a:latin typeface="Times New Roman"/>
                <a:ea typeface="Times New Roman"/>
                <a:cs typeface="Times New Roman"/>
                <a:sym typeface="Times New Roman"/>
              </a:rPr>
              <a:t>Integration of Android Mobile Application with the AWS IOT.</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Generating random knocking pattern everytime to ensure security.</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Achieving high accuracy in sensing the stimulus from environment using accelerometer(ADXL 312)</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Keeping the development cost low. </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Integration of Hardware device with the cloud.</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71487" y="738187"/>
            <a:ext cx="8223300" cy="76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Task Completed</a:t>
            </a:r>
            <a:endParaRPr>
              <a:latin typeface="Times New Roman"/>
              <a:ea typeface="Times New Roman"/>
              <a:cs typeface="Times New Roman"/>
              <a:sym typeface="Times New Roman"/>
            </a:endParaRPr>
          </a:p>
        </p:txBody>
      </p:sp>
      <p:sp>
        <p:nvSpPr>
          <p:cNvPr id="93" name="Shape 93"/>
          <p:cNvSpPr txBox="1"/>
          <p:nvPr>
            <p:ph idx="1" type="body"/>
          </p:nvPr>
        </p:nvSpPr>
        <p:spPr>
          <a:xfrm>
            <a:off x="471487" y="1682962"/>
            <a:ext cx="8223300" cy="2709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600"/>
              </a:spcBef>
              <a:spcAft>
                <a:spcPts val="0"/>
              </a:spcAft>
              <a:buSzPts val="2000"/>
              <a:buFont typeface="Times New Roman"/>
              <a:buChar char="●"/>
            </a:pPr>
            <a:r>
              <a:rPr lang="en-US" sz="2000">
                <a:latin typeface="Times New Roman"/>
                <a:ea typeface="Times New Roman"/>
                <a:cs typeface="Times New Roman"/>
                <a:sym typeface="Times New Roman"/>
              </a:rPr>
              <a:t>Created an Android Application with different </a:t>
            </a:r>
            <a:r>
              <a:rPr lang="en-US" sz="2000">
                <a:latin typeface="Times New Roman"/>
                <a:ea typeface="Times New Roman"/>
                <a:cs typeface="Times New Roman"/>
                <a:sym typeface="Times New Roman"/>
              </a:rPr>
              <a:t>privileges</a:t>
            </a:r>
            <a:r>
              <a:rPr lang="en-US" sz="2000">
                <a:latin typeface="Times New Roman"/>
                <a:ea typeface="Times New Roman"/>
                <a:cs typeface="Times New Roman"/>
                <a:sym typeface="Times New Roman"/>
              </a:rPr>
              <a:t>  for master and slave user. </a:t>
            </a:r>
            <a:endParaRPr sz="2000">
              <a:latin typeface="Times New Roman"/>
              <a:ea typeface="Times New Roman"/>
              <a:cs typeface="Times New Roman"/>
              <a:sym typeface="Times New Roman"/>
            </a:endParaRPr>
          </a:p>
          <a:p>
            <a:pPr indent="-355600" lvl="1" marL="9144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Adding new features such as Navigation Drawer, RecyclerView was a problem and were solved by youtube tutorials</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Connected an Android Application with AWS DyanmoDB, AWS Cognito and AWS IOT.</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55600" lvl="1" marL="9144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 proper documentation for connecting an App with AWS services. This problem was solved by the sample codes provided by AWS</a:t>
            </a:r>
            <a:endParaRPr sz="2000">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71487" y="738187"/>
            <a:ext cx="8223300" cy="76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Task Completed</a:t>
            </a:r>
            <a:endParaRPr>
              <a:latin typeface="Times New Roman"/>
              <a:ea typeface="Times New Roman"/>
              <a:cs typeface="Times New Roman"/>
              <a:sym typeface="Times New Roman"/>
            </a:endParaRPr>
          </a:p>
        </p:txBody>
      </p:sp>
      <p:sp>
        <p:nvSpPr>
          <p:cNvPr id="99" name="Shape 99"/>
          <p:cNvSpPr txBox="1"/>
          <p:nvPr>
            <p:ph idx="1" type="body"/>
          </p:nvPr>
        </p:nvSpPr>
        <p:spPr>
          <a:xfrm>
            <a:off x="471487" y="1919287"/>
            <a:ext cx="8223300" cy="2709900"/>
          </a:xfrm>
          <a:prstGeom prst="rect">
            <a:avLst/>
          </a:prstGeom>
          <a:noFill/>
          <a:ln>
            <a:noFill/>
          </a:ln>
        </p:spPr>
        <p:txBody>
          <a:bodyPr anchorCtr="0" anchor="t" bIns="91425" lIns="91425" spcFirstLastPara="1" rIns="91425" wrap="square" tIns="91425">
            <a:noAutofit/>
          </a:bodyPr>
          <a:lstStyle/>
          <a:p>
            <a:pPr indent="-355600" lvl="0" marL="457200" rtl="0">
              <a:lnSpc>
                <a:spcPct val="115000"/>
              </a:lnSpc>
              <a:spcBef>
                <a:spcPts val="1600"/>
              </a:spcBef>
              <a:spcAft>
                <a:spcPts val="0"/>
              </a:spcAft>
              <a:buSzPts val="2000"/>
              <a:buFont typeface="Times New Roman"/>
              <a:buChar char="●"/>
            </a:pPr>
            <a:r>
              <a:rPr lang="en-US" sz="2000">
                <a:latin typeface="Times New Roman"/>
                <a:ea typeface="Times New Roman"/>
                <a:cs typeface="Times New Roman"/>
                <a:sym typeface="Times New Roman"/>
              </a:rPr>
              <a:t>Successfully implemented algorithm for faithful Knocking Detection</a:t>
            </a:r>
            <a:endParaRPr sz="2000">
              <a:latin typeface="Times New Roman"/>
              <a:ea typeface="Times New Roman"/>
              <a:cs typeface="Times New Roman"/>
              <a:sym typeface="Times New Roman"/>
            </a:endParaRPr>
          </a:p>
          <a:p>
            <a:pPr indent="-355600" lvl="1" marL="914400"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Accelerometer noise was suppressed using software filter implementation for faithful knock detection </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Successfully established connectivity between ESP8266 and AWS DynamoDB </a:t>
            </a:r>
            <a:endParaRPr sz="2000">
              <a:latin typeface="Times New Roman"/>
              <a:ea typeface="Times New Roman"/>
              <a:cs typeface="Times New Roman"/>
              <a:sym typeface="Times New Roman"/>
            </a:endParaRPr>
          </a:p>
          <a:p>
            <a:pPr indent="-355600" lvl="1" marL="914400"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ESP8266AWS SDK is in developmental phase and lot of issues in SDK could be solved by accessing forums on relevant topic</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71487" y="738187"/>
            <a:ext cx="8223300" cy="76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Test Strategies</a:t>
            </a:r>
            <a:endParaRPr>
              <a:latin typeface="Times New Roman"/>
              <a:ea typeface="Times New Roman"/>
              <a:cs typeface="Times New Roman"/>
              <a:sym typeface="Times New Roman"/>
            </a:endParaRPr>
          </a:p>
        </p:txBody>
      </p:sp>
      <p:sp>
        <p:nvSpPr>
          <p:cNvPr id="105" name="Shape 105"/>
          <p:cNvSpPr txBox="1"/>
          <p:nvPr>
            <p:ph idx="1" type="body"/>
          </p:nvPr>
        </p:nvSpPr>
        <p:spPr>
          <a:xfrm>
            <a:off x="471487" y="1919287"/>
            <a:ext cx="8223300" cy="2709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Testing the lock with multiple duplicate users.</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Ensuring proper authentication of users while login in.</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Testing the lock using correct and incorrect knocking patterns with different impulse on the door at different locations to ensure the sensing range of the MPU6050 sensor.</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Maintaining log of all types of users</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71487" y="738187"/>
            <a:ext cx="8223300" cy="76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Re-usability features</a:t>
            </a:r>
            <a:endParaRPr>
              <a:latin typeface="Times New Roman"/>
              <a:ea typeface="Times New Roman"/>
              <a:cs typeface="Times New Roman"/>
              <a:sym typeface="Times New Roman"/>
            </a:endParaRPr>
          </a:p>
        </p:txBody>
      </p:sp>
      <p:sp>
        <p:nvSpPr>
          <p:cNvPr id="111" name="Shape 111"/>
          <p:cNvSpPr txBox="1"/>
          <p:nvPr>
            <p:ph idx="1" type="body"/>
          </p:nvPr>
        </p:nvSpPr>
        <p:spPr>
          <a:xfrm>
            <a:off x="471487" y="1919287"/>
            <a:ext cx="8223300" cy="2709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Android Application can be used to access the cars, some gadgets</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Our knocking pattern code is modular so it can replaced with face recognition method, voice recognition method to unlock the door.</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71487" y="738187"/>
            <a:ext cx="8223300" cy="76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Future Enhancement</a:t>
            </a:r>
            <a:endParaRPr>
              <a:latin typeface="Times New Roman"/>
              <a:ea typeface="Times New Roman"/>
              <a:cs typeface="Times New Roman"/>
              <a:sym typeface="Times New Roman"/>
            </a:endParaRPr>
          </a:p>
        </p:txBody>
      </p:sp>
      <p:sp>
        <p:nvSpPr>
          <p:cNvPr id="117" name="Shape 117"/>
          <p:cNvSpPr txBox="1"/>
          <p:nvPr>
            <p:ph idx="1" type="body"/>
          </p:nvPr>
        </p:nvSpPr>
        <p:spPr>
          <a:xfrm>
            <a:off x="471487" y="1919287"/>
            <a:ext cx="8223300" cy="2709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0000"/>
              </a:lnSpc>
              <a:spcBef>
                <a:spcPts val="0"/>
              </a:spcBef>
              <a:spcAft>
                <a:spcPts val="0"/>
              </a:spcAft>
              <a:buClr>
                <a:srgbClr val="00000A"/>
              </a:buClr>
              <a:buSzPts val="2000"/>
              <a:buFont typeface="Times New Roman"/>
              <a:buChar char="●"/>
            </a:pPr>
            <a:r>
              <a:rPr lang="en-US" sz="2000">
                <a:solidFill>
                  <a:srgbClr val="00000A"/>
                </a:solidFill>
                <a:latin typeface="Times New Roman"/>
                <a:ea typeface="Times New Roman"/>
                <a:cs typeface="Times New Roman"/>
                <a:sym typeface="Times New Roman"/>
              </a:rPr>
              <a:t>Mounting an led in the door which glows in interval of 1 second to make it easier for user to keep note of time interval between two consecutive knocks.</a:t>
            </a:r>
            <a:endParaRPr sz="2000">
              <a:solidFill>
                <a:srgbClr val="00000A"/>
              </a:solidFill>
              <a:latin typeface="Times New Roman"/>
              <a:ea typeface="Times New Roman"/>
              <a:cs typeface="Times New Roman"/>
              <a:sym typeface="Times New Roman"/>
            </a:endParaRPr>
          </a:p>
          <a:p>
            <a:pPr indent="-355600" lvl="0" marL="457200" rtl="0" algn="just">
              <a:lnSpc>
                <a:spcPct val="110000"/>
              </a:lnSpc>
              <a:spcBef>
                <a:spcPts val="0"/>
              </a:spcBef>
              <a:spcAft>
                <a:spcPts val="0"/>
              </a:spcAft>
              <a:buClr>
                <a:srgbClr val="00000A"/>
              </a:buClr>
              <a:buSzPts val="2000"/>
              <a:buFont typeface="Times New Roman"/>
              <a:buChar char="●"/>
            </a:pPr>
            <a:r>
              <a:rPr lang="en-US" sz="2000">
                <a:solidFill>
                  <a:srgbClr val="00000A"/>
                </a:solidFill>
                <a:latin typeface="Times New Roman"/>
                <a:ea typeface="Times New Roman"/>
                <a:cs typeface="Times New Roman"/>
                <a:sym typeface="Times New Roman"/>
              </a:rPr>
              <a:t>Adding a buzzer which blows an alarm if more than 5 incorrect knocking pattern is detected and also if lock is accessed using unwanted physical means.</a:t>
            </a:r>
            <a:endParaRPr sz="2000">
              <a:solidFill>
                <a:srgbClr val="00000A"/>
              </a:solidFill>
              <a:latin typeface="Times New Roman"/>
              <a:ea typeface="Times New Roman"/>
              <a:cs typeface="Times New Roman"/>
              <a:sym typeface="Times New Roman"/>
            </a:endParaRPr>
          </a:p>
          <a:p>
            <a:pPr indent="-355600" lvl="0" marL="457200" rtl="0">
              <a:spcBef>
                <a:spcPts val="0"/>
              </a:spcBef>
              <a:spcAft>
                <a:spcPts val="0"/>
              </a:spcAft>
              <a:buSzPts val="2000"/>
              <a:buFont typeface="Times New Roman"/>
              <a:buChar char="●"/>
            </a:pPr>
            <a:r>
              <a:rPr lang="en-US" sz="2000">
                <a:latin typeface="Times New Roman"/>
                <a:ea typeface="Times New Roman"/>
                <a:cs typeface="Times New Roman"/>
                <a:sym typeface="Times New Roman"/>
              </a:rPr>
              <a:t>Unlocking the lock can be done by using  music pattern, face detection method, voice recognition methods</a:t>
            </a:r>
            <a:endParaRPr sz="1200">
              <a:solidFill>
                <a:srgbClr val="00000A"/>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1048776" y="1919275"/>
            <a:ext cx="7645800" cy="270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  </a:t>
            </a:r>
            <a:endParaRPr/>
          </a:p>
          <a:p>
            <a:pPr indent="-2286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sp>
        <p:nvSpPr>
          <p:cNvPr id="123" name="Shape 123"/>
          <p:cNvSpPr/>
          <p:nvPr/>
        </p:nvSpPr>
        <p:spPr>
          <a:xfrm>
            <a:off x="603250" y="2371725"/>
            <a:ext cx="7961312" cy="1236662"/>
          </a:xfrm>
          <a:prstGeom prst="rect">
            <a:avLst/>
          </a:prstGeom>
        </p:spPr>
        <p:txBody>
          <a:bodyPr>
            <a:prstTxWarp prst="textPlain"/>
          </a:bodyPr>
          <a:lstStyle/>
          <a:p>
            <a:pPr lvl="0" algn="ctr"/>
            <a:r>
              <a:rPr b="0" i="0">
                <a:ln>
                  <a:noFill/>
                </a:ln>
                <a:noFill/>
                <a:latin typeface="Arial"/>
              </a:rPr>
              <a:t>Thank You</a:t>
            </a:r>
          </a:p>
        </p:txBody>
      </p:sp>
      <p:sp>
        <p:nvSpPr>
          <p:cNvPr id="124" name="Shape 124"/>
          <p:cNvSpPr/>
          <p:nvPr/>
        </p:nvSpPr>
        <p:spPr>
          <a:xfrm>
            <a:off x="1993099" y="2380050"/>
            <a:ext cx="5511697" cy="12199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title"/>
          </p:nvPr>
        </p:nvSpPr>
        <p:spPr>
          <a:xfrm>
            <a:off x="471487" y="873262"/>
            <a:ext cx="8223300" cy="76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i="0" lang="en-US" sz="5000" u="none" cap="none" strike="noStrike">
                <a:solidFill>
                  <a:srgbClr val="000000"/>
                </a:solidFill>
                <a:latin typeface="Times New Roman"/>
                <a:ea typeface="Times New Roman"/>
                <a:cs typeface="Times New Roman"/>
                <a:sym typeface="Times New Roman"/>
              </a:rPr>
              <a:t>Pro</a:t>
            </a:r>
            <a:r>
              <a:rPr lang="en-US" sz="5000">
                <a:latin typeface="Times New Roman"/>
                <a:ea typeface="Times New Roman"/>
                <a:cs typeface="Times New Roman"/>
                <a:sym typeface="Times New Roman"/>
              </a:rPr>
              <a:t>blem Statement</a:t>
            </a:r>
            <a:r>
              <a:rPr i="0" lang="en-US" sz="5000" u="none" cap="none" strike="noStrike">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39" name="Shape 39"/>
          <p:cNvSpPr txBox="1"/>
          <p:nvPr>
            <p:ph idx="1" type="body"/>
          </p:nvPr>
        </p:nvSpPr>
        <p:spPr>
          <a:xfrm>
            <a:off x="471487" y="1919287"/>
            <a:ext cx="8223250" cy="2709862"/>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Control and monitor locks anytime and anywhere</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Locks providing high security with smart features are costly</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Key handling issues</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Remote location access</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Temporary access to those without </a:t>
            </a:r>
            <a:r>
              <a:rPr lang="en-US" sz="2000">
                <a:latin typeface="Times New Roman"/>
                <a:ea typeface="Times New Roman"/>
                <a:cs typeface="Times New Roman"/>
                <a:sym typeface="Times New Roman"/>
              </a:rPr>
              <a:t>smartphone</a:t>
            </a:r>
            <a:r>
              <a:rPr lang="en-US" sz="2000">
                <a:latin typeface="Times New Roman"/>
                <a:ea typeface="Times New Roman"/>
                <a:cs typeface="Times New Roman"/>
                <a:sym typeface="Times New Roman"/>
              </a:rPr>
              <a:t>.</a:t>
            </a:r>
            <a:endParaRPr i="0" sz="20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title"/>
          </p:nvPr>
        </p:nvSpPr>
        <p:spPr>
          <a:xfrm>
            <a:off x="471487" y="990600"/>
            <a:ext cx="8223250" cy="69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R</a:t>
            </a:r>
            <a:r>
              <a:rPr i="0" lang="en-US" sz="5000" u="none" cap="none" strike="noStrike">
                <a:solidFill>
                  <a:srgbClr val="000000"/>
                </a:solidFill>
                <a:latin typeface="Times New Roman"/>
                <a:ea typeface="Times New Roman"/>
                <a:cs typeface="Times New Roman"/>
                <a:sym typeface="Times New Roman"/>
              </a:rPr>
              <a:t>equirements </a:t>
            </a:r>
            <a:endParaRPr>
              <a:latin typeface="Times New Roman"/>
              <a:ea typeface="Times New Roman"/>
              <a:cs typeface="Times New Roman"/>
              <a:sym typeface="Times New Roman"/>
            </a:endParaRPr>
          </a:p>
        </p:txBody>
      </p:sp>
      <p:sp>
        <p:nvSpPr>
          <p:cNvPr id="45" name="Shape 45"/>
          <p:cNvSpPr txBox="1"/>
          <p:nvPr>
            <p:ph idx="1" type="body"/>
          </p:nvPr>
        </p:nvSpPr>
        <p:spPr>
          <a:xfrm>
            <a:off x="460387" y="1806737"/>
            <a:ext cx="8223300" cy="2709900"/>
          </a:xfrm>
          <a:prstGeom prst="rect">
            <a:avLst/>
          </a:prstGeom>
          <a:noFill/>
          <a:ln>
            <a:noFill/>
          </a:ln>
        </p:spPr>
        <p:txBody>
          <a:bodyPr anchorCtr="0" anchor="t" bIns="91425" lIns="91425" spcFirstLastPara="1" rIns="91425" wrap="square" tIns="91425">
            <a:noAutofit/>
          </a:bodyPr>
          <a:lstStyle/>
          <a:p>
            <a:pPr indent="-355600" lvl="0" marL="457200" rtl="0">
              <a:lnSpc>
                <a:spcPct val="115000"/>
              </a:lnSpc>
              <a:spcBef>
                <a:spcPts val="1600"/>
              </a:spcBef>
              <a:spcAft>
                <a:spcPts val="0"/>
              </a:spcAft>
              <a:buSzPts val="2000"/>
              <a:buFont typeface="Times New Roman"/>
              <a:buChar char="●"/>
            </a:pPr>
            <a:r>
              <a:rPr lang="en-US" sz="2000">
                <a:latin typeface="Times New Roman"/>
                <a:ea typeface="Times New Roman"/>
                <a:cs typeface="Times New Roman"/>
                <a:sym typeface="Times New Roman"/>
              </a:rPr>
              <a:t>Hardware</a:t>
            </a:r>
            <a:endParaRPr sz="2000">
              <a:latin typeface="Times New Roman"/>
              <a:ea typeface="Times New Roman"/>
              <a:cs typeface="Times New Roman"/>
              <a:sym typeface="Times New Roman"/>
            </a:endParaRPr>
          </a:p>
          <a:p>
            <a:pPr indent="0" lvl="0" marL="457200" rtl="0">
              <a:lnSpc>
                <a:spcPct val="115000"/>
              </a:lnSpc>
              <a:spcBef>
                <a:spcPts val="0"/>
              </a:spcBef>
              <a:spcAft>
                <a:spcPts val="0"/>
              </a:spcAft>
              <a:buNone/>
            </a:pPr>
            <a:r>
              <a:rPr lang="en-US" sz="2000">
                <a:latin typeface="Times New Roman"/>
                <a:ea typeface="Times New Roman"/>
                <a:cs typeface="Times New Roman"/>
                <a:sym typeface="Times New Roman"/>
              </a:rPr>
              <a:t>○ EPS8266 Board with WiFi Module</a:t>
            </a:r>
            <a:endParaRPr sz="2000">
              <a:latin typeface="Times New Roman"/>
              <a:ea typeface="Times New Roman"/>
              <a:cs typeface="Times New Roman"/>
              <a:sym typeface="Times New Roman"/>
            </a:endParaRPr>
          </a:p>
          <a:p>
            <a:pPr indent="0" lvl="0" marL="457200" rtl="0">
              <a:lnSpc>
                <a:spcPct val="115000"/>
              </a:lnSpc>
              <a:spcBef>
                <a:spcPts val="0"/>
              </a:spcBef>
              <a:spcAft>
                <a:spcPts val="0"/>
              </a:spcAft>
              <a:buNone/>
            </a:pPr>
            <a:r>
              <a:rPr lang="en-US" sz="2000">
                <a:latin typeface="Times New Roman"/>
                <a:ea typeface="Times New Roman"/>
                <a:cs typeface="Times New Roman"/>
                <a:sym typeface="Times New Roman"/>
              </a:rPr>
              <a:t>○ Electrically operated Solenoid based Lock</a:t>
            </a:r>
            <a:endParaRPr sz="2000">
              <a:latin typeface="Times New Roman"/>
              <a:ea typeface="Times New Roman"/>
              <a:cs typeface="Times New Roman"/>
              <a:sym typeface="Times New Roman"/>
            </a:endParaRPr>
          </a:p>
          <a:p>
            <a:pPr indent="0" lvl="0" marL="457200" rtl="0">
              <a:lnSpc>
                <a:spcPct val="115000"/>
              </a:lnSpc>
              <a:spcBef>
                <a:spcPts val="0"/>
              </a:spcBef>
              <a:spcAft>
                <a:spcPts val="0"/>
              </a:spcAft>
              <a:buNone/>
            </a:pPr>
            <a:r>
              <a:rPr lang="en-US" sz="2000">
                <a:latin typeface="Times New Roman"/>
                <a:ea typeface="Times New Roman"/>
                <a:cs typeface="Times New Roman"/>
                <a:sym typeface="Times New Roman"/>
              </a:rPr>
              <a:t>○ Accelerometer Sensor (MPU6050)</a:t>
            </a:r>
            <a:endParaRPr sz="2000">
              <a:latin typeface="Times New Roman"/>
              <a:ea typeface="Times New Roman"/>
              <a:cs typeface="Times New Roman"/>
              <a:sym typeface="Times New Roman"/>
            </a:endParaRPr>
          </a:p>
          <a:p>
            <a:pPr indent="0" lvl="0" marL="457200" rtl="0">
              <a:lnSpc>
                <a:spcPct val="115000"/>
              </a:lnSpc>
              <a:spcBef>
                <a:spcPts val="0"/>
              </a:spcBef>
              <a:spcAft>
                <a:spcPts val="0"/>
              </a:spcAft>
              <a:buNone/>
            </a:pPr>
            <a:r>
              <a:rPr lang="en-US" sz="2000">
                <a:latin typeface="Times New Roman"/>
                <a:ea typeface="Times New Roman"/>
                <a:cs typeface="Times New Roman"/>
                <a:sym typeface="Times New Roman"/>
              </a:rPr>
              <a:t>○ Power Supply : 5V</a:t>
            </a:r>
            <a:endParaRPr sz="2000">
              <a:latin typeface="Times New Roman"/>
              <a:ea typeface="Times New Roman"/>
              <a:cs typeface="Times New Roman"/>
              <a:sym typeface="Times New Roman"/>
            </a:endParaRPr>
          </a:p>
          <a:p>
            <a:pPr indent="0" lvl="0" marL="457200" rtl="0">
              <a:lnSpc>
                <a:spcPct val="115000"/>
              </a:lnSpc>
              <a:spcBef>
                <a:spcPts val="0"/>
              </a:spcBef>
              <a:spcAft>
                <a:spcPts val="0"/>
              </a:spcAft>
              <a:buNone/>
            </a:pPr>
            <a:r>
              <a:rPr lang="en-US" sz="2000">
                <a:latin typeface="Times New Roman"/>
                <a:ea typeface="Times New Roman"/>
                <a:cs typeface="Times New Roman"/>
                <a:sym typeface="Times New Roman"/>
              </a:rPr>
              <a:t>○ Relay Module</a:t>
            </a:r>
            <a:endParaRPr sz="2000">
              <a:latin typeface="Times New Roman"/>
              <a:ea typeface="Times New Roman"/>
              <a:cs typeface="Times New Roman"/>
              <a:sym typeface="Times New Roman"/>
            </a:endParaRPr>
          </a:p>
          <a:p>
            <a:pPr indent="0" lvl="0" marL="457200" rtl="0">
              <a:lnSpc>
                <a:spcPct val="115000"/>
              </a:lnSpc>
              <a:spcBef>
                <a:spcPts val="0"/>
              </a:spcBef>
              <a:spcAft>
                <a:spcPts val="0"/>
              </a:spcAft>
              <a:buNone/>
            </a:pPr>
            <a:r>
              <a:rPr lang="en-US" sz="2000">
                <a:latin typeface="Times New Roman"/>
                <a:ea typeface="Times New Roman"/>
                <a:cs typeface="Times New Roman"/>
                <a:sym typeface="Times New Roman"/>
              </a:rPr>
              <a:t>○ Android Phone</a:t>
            </a:r>
            <a:endParaRPr sz="2000">
              <a:latin typeface="Times New Roman"/>
              <a:ea typeface="Times New Roman"/>
              <a:cs typeface="Times New Roman"/>
              <a:sym typeface="Times New Roman"/>
            </a:endParaRPr>
          </a:p>
          <a:p>
            <a:pPr indent="0" lvl="0" marL="0" marR="0" rtl="0" algn="l">
              <a:lnSpc>
                <a:spcPct val="100000"/>
              </a:lnSpc>
              <a:spcBef>
                <a:spcPts val="16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71487" y="990600"/>
            <a:ext cx="8223300" cy="698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R</a:t>
            </a:r>
            <a:r>
              <a:rPr i="0" lang="en-US" sz="5000" u="none" cap="none" strike="noStrike">
                <a:solidFill>
                  <a:srgbClr val="000000"/>
                </a:solidFill>
                <a:latin typeface="Times New Roman"/>
                <a:ea typeface="Times New Roman"/>
                <a:cs typeface="Times New Roman"/>
                <a:sym typeface="Times New Roman"/>
              </a:rPr>
              <a:t>equirements (</a:t>
            </a:r>
            <a:r>
              <a:rPr lang="en-US" sz="5000">
                <a:latin typeface="Times New Roman"/>
                <a:ea typeface="Times New Roman"/>
                <a:cs typeface="Times New Roman"/>
                <a:sym typeface="Times New Roman"/>
              </a:rPr>
              <a:t>Software</a:t>
            </a:r>
            <a:r>
              <a:rPr i="0" lang="en-US" sz="5000" u="none" cap="none" strike="noStrike">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51" name="Shape 51"/>
          <p:cNvSpPr txBox="1"/>
          <p:nvPr>
            <p:ph idx="1" type="body"/>
          </p:nvPr>
        </p:nvSpPr>
        <p:spPr>
          <a:xfrm>
            <a:off x="471487" y="1919287"/>
            <a:ext cx="8223300" cy="2709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1600"/>
              </a:spcBef>
              <a:spcAft>
                <a:spcPts val="0"/>
              </a:spcAft>
              <a:buSzPts val="2000"/>
              <a:buFont typeface="Times New Roman"/>
              <a:buChar char="●"/>
            </a:pPr>
            <a:r>
              <a:rPr lang="en-US" sz="2000">
                <a:latin typeface="Times New Roman"/>
                <a:ea typeface="Times New Roman"/>
                <a:cs typeface="Times New Roman"/>
                <a:sym typeface="Times New Roman"/>
              </a:rPr>
              <a:t>Software</a:t>
            </a:r>
            <a:endParaRPr sz="2000">
              <a:latin typeface="Times New Roman"/>
              <a:ea typeface="Times New Roman"/>
              <a:cs typeface="Times New Roman"/>
              <a:sym typeface="Times New Roman"/>
            </a:endParaRPr>
          </a:p>
          <a:p>
            <a:pPr indent="-355600" lvl="1" marL="9144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Android - Studio</a:t>
            </a:r>
            <a:endParaRPr sz="2000">
              <a:latin typeface="Times New Roman"/>
              <a:ea typeface="Times New Roman"/>
              <a:cs typeface="Times New Roman"/>
              <a:sym typeface="Times New Roman"/>
            </a:endParaRPr>
          </a:p>
          <a:p>
            <a:pPr indent="-355600" lvl="1" marL="9144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AWS (DynamoDB, Cognito, IOT Core, MobileHub)</a:t>
            </a:r>
            <a:endParaRPr sz="2000">
              <a:latin typeface="Times New Roman"/>
              <a:ea typeface="Times New Roman"/>
              <a:cs typeface="Times New Roman"/>
              <a:sym typeface="Times New Roman"/>
            </a:endParaRPr>
          </a:p>
          <a:p>
            <a:pPr indent="-355600" lvl="1" marL="9144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Arduino IDE</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71487" y="990600"/>
            <a:ext cx="8223300" cy="698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Project Plan	</a:t>
            </a:r>
            <a:endParaRPr>
              <a:latin typeface="Times New Roman"/>
              <a:ea typeface="Times New Roman"/>
              <a:cs typeface="Times New Roman"/>
              <a:sym typeface="Times New Roman"/>
            </a:endParaRPr>
          </a:p>
        </p:txBody>
      </p:sp>
      <p:sp>
        <p:nvSpPr>
          <p:cNvPr id="57" name="Shape 57"/>
          <p:cNvSpPr txBox="1"/>
          <p:nvPr>
            <p:ph idx="1" type="body"/>
          </p:nvPr>
        </p:nvSpPr>
        <p:spPr>
          <a:xfrm>
            <a:off x="471487" y="1919287"/>
            <a:ext cx="8223300" cy="2709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160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We divided the work in two parts :-</a:t>
            </a:r>
            <a:endParaRPr sz="2000">
              <a:latin typeface="Times New Roman"/>
              <a:ea typeface="Times New Roman"/>
              <a:cs typeface="Times New Roman"/>
              <a:sym typeface="Times New Roman"/>
            </a:endParaRPr>
          </a:p>
          <a:p>
            <a:pPr indent="-355600" lvl="1" marL="9144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Android Development and </a:t>
            </a:r>
            <a:r>
              <a:rPr lang="en-US" sz="2000">
                <a:latin typeface="Times New Roman"/>
                <a:ea typeface="Times New Roman"/>
                <a:cs typeface="Times New Roman"/>
                <a:sym typeface="Times New Roman"/>
              </a:rPr>
              <a:t>its</a:t>
            </a:r>
            <a:r>
              <a:rPr lang="en-US" sz="2000">
                <a:latin typeface="Times New Roman"/>
                <a:ea typeface="Times New Roman"/>
                <a:cs typeface="Times New Roman"/>
                <a:sym typeface="Times New Roman"/>
              </a:rPr>
              <a:t> connection with aws and aws iot.</a:t>
            </a:r>
            <a:endParaRPr sz="2000">
              <a:latin typeface="Times New Roman"/>
              <a:ea typeface="Times New Roman"/>
              <a:cs typeface="Times New Roman"/>
              <a:sym typeface="Times New Roman"/>
            </a:endParaRPr>
          </a:p>
          <a:p>
            <a:pPr indent="-355600" lvl="1" marL="91440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Knocking Pattern Detection, Connection of esp8266 with aws iot.</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71487" y="990600"/>
            <a:ext cx="8223300" cy="698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en-US" sz="5000">
                <a:latin typeface="Times New Roman"/>
                <a:ea typeface="Times New Roman"/>
                <a:cs typeface="Times New Roman"/>
                <a:sym typeface="Times New Roman"/>
              </a:rPr>
              <a:t>Project Plan	</a:t>
            </a:r>
            <a:endParaRPr>
              <a:latin typeface="Times New Roman"/>
              <a:ea typeface="Times New Roman"/>
              <a:cs typeface="Times New Roman"/>
              <a:sym typeface="Times New Roman"/>
            </a:endParaRPr>
          </a:p>
        </p:txBody>
      </p:sp>
      <p:graphicFrame>
        <p:nvGraphicFramePr>
          <p:cNvPr id="63" name="Shape 63"/>
          <p:cNvGraphicFramePr/>
          <p:nvPr/>
        </p:nvGraphicFramePr>
        <p:xfrm>
          <a:off x="90050" y="1812795"/>
          <a:ext cx="3000000" cy="3000000"/>
        </p:xfrm>
        <a:graphic>
          <a:graphicData uri="http://schemas.openxmlformats.org/drawingml/2006/table">
            <a:tbl>
              <a:tblPr>
                <a:noFill/>
                <a:tableStyleId>{3A5F2B98-B05B-4650-9B3D-C86E5344F90A}</a:tableStyleId>
              </a:tblPr>
              <a:tblGrid>
                <a:gridCol w="2485025"/>
                <a:gridCol w="1809750"/>
                <a:gridCol w="1809750"/>
                <a:gridCol w="2870650"/>
              </a:tblGrid>
              <a:tr h="540925">
                <a:tc>
                  <a:txBody>
                    <a:bodyPr>
                      <a:noAutofit/>
                    </a:bodyPr>
                    <a:lstStyle/>
                    <a:p>
                      <a:pPr indent="0" lvl="0" marL="0">
                        <a:spcBef>
                          <a:spcPts val="0"/>
                        </a:spcBef>
                        <a:spcAft>
                          <a:spcPts val="0"/>
                        </a:spcAft>
                        <a:buNone/>
                      </a:pPr>
                      <a:r>
                        <a:rPr b="1" lang="en-US">
                          <a:latin typeface="Times New Roman"/>
                          <a:ea typeface="Times New Roman"/>
                          <a:cs typeface="Times New Roman"/>
                          <a:sym typeface="Times New Roman"/>
                        </a:rPr>
                        <a:t>Title Of the Work</a:t>
                      </a:r>
                      <a:endParaRPr b="1">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b="1" lang="en-US">
                          <a:latin typeface="Times New Roman"/>
                          <a:ea typeface="Times New Roman"/>
                          <a:cs typeface="Times New Roman"/>
                          <a:sym typeface="Times New Roman"/>
                        </a:rPr>
                        <a:t>Work done by</a:t>
                      </a:r>
                      <a:endParaRPr b="1">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b="1" lang="en-US">
                          <a:latin typeface="Times New Roman"/>
                          <a:ea typeface="Times New Roman"/>
                          <a:cs typeface="Times New Roman"/>
                          <a:sym typeface="Times New Roman"/>
                        </a:rPr>
                        <a:t>Date of Completion</a:t>
                      </a:r>
                      <a:endParaRPr b="1">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b="1" lang="en-US">
                          <a:latin typeface="Times New Roman"/>
                          <a:ea typeface="Times New Roman"/>
                          <a:cs typeface="Times New Roman"/>
                          <a:sym typeface="Times New Roman"/>
                        </a:rPr>
                        <a:t>Critical Tasks</a:t>
                      </a:r>
                      <a:endParaRPr b="1">
                        <a:latin typeface="Times New Roman"/>
                        <a:ea typeface="Times New Roman"/>
                        <a:cs typeface="Times New Roman"/>
                        <a:sym typeface="Times New Roman"/>
                      </a:endParaRPr>
                    </a:p>
                  </a:txBody>
                  <a:tcPr marT="91425" marB="91425" marR="91425" marL="91425"/>
                </a:tc>
              </a:tr>
              <a:tr h="9175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Android Development</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Pratik Sanjay Wagh</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20th March 2018</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Adding features such as Navigation Drawer and creating a different view for master and slave user</a:t>
                      </a:r>
                      <a:endParaRPr>
                        <a:latin typeface="Times New Roman"/>
                        <a:ea typeface="Times New Roman"/>
                        <a:cs typeface="Times New Roman"/>
                        <a:sym typeface="Times New Roman"/>
                      </a:endParaRPr>
                    </a:p>
                  </a:txBody>
                  <a:tcPr marT="91425" marB="91425" marR="91425" marL="91425"/>
                </a:tc>
              </a:tr>
              <a:tr h="917525">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Connection of Android Application with aws and aws iot</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Pratik Sanjay Wagh and Rahul Sharma</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18th April 2018</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Connecting an android app with aws cognito, aws dynamo db and aws iot. Fetching and inserting into the above service.</a:t>
                      </a:r>
                      <a:endParaRPr>
                        <a:latin typeface="Times New Roman"/>
                        <a:ea typeface="Times New Roman"/>
                        <a:cs typeface="Times New Roman"/>
                        <a:sym typeface="Times New Roman"/>
                      </a:endParaRPr>
                    </a:p>
                  </a:txBody>
                  <a:tcPr marT="91425" marB="91425" marR="91425" marL="91425"/>
                </a:tc>
              </a:tr>
              <a:tr h="410325">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Knocking Pattern Detection and Connection of esp8266 with aws iot</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Rahul Gorwadkar</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18th April 2018</a:t>
                      </a:r>
                      <a:endParaRPr>
                        <a:latin typeface="Times New Roman"/>
                        <a:ea typeface="Times New Roman"/>
                        <a:cs typeface="Times New Roman"/>
                        <a:sym typeface="Times New Roman"/>
                      </a:endParaRPr>
                    </a:p>
                    <a:p>
                      <a:pPr indent="0" lvl="0" marL="0">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en-US">
                          <a:latin typeface="Times New Roman"/>
                          <a:ea typeface="Times New Roman"/>
                          <a:cs typeface="Times New Roman"/>
                          <a:sym typeface="Times New Roman"/>
                        </a:rPr>
                        <a:t>Faithful Knocking Detection, ESP8266 and AWS interface with SDK without using Mongoose OS</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sz="5000">
                <a:latin typeface="PT Sans Narrow"/>
                <a:ea typeface="PT Sans Narrow"/>
                <a:cs typeface="PT Sans Narrow"/>
                <a:sym typeface="PT Sans Narrow"/>
              </a:rPr>
              <a:t>Block Diagram</a:t>
            </a:r>
            <a:endParaRPr sz="5000">
              <a:latin typeface="PT Sans Narrow"/>
              <a:ea typeface="PT Sans Narrow"/>
              <a:cs typeface="PT Sans Narrow"/>
              <a:sym typeface="PT Sans Narrow"/>
            </a:endParaRPr>
          </a:p>
        </p:txBody>
      </p:sp>
      <p:pic>
        <p:nvPicPr>
          <p:cNvPr id="69" name="Shape 69"/>
          <p:cNvPicPr preferRelativeResize="0"/>
          <p:nvPr/>
        </p:nvPicPr>
        <p:blipFill>
          <a:blip r:embed="rId3">
            <a:alphaModFix/>
          </a:blip>
          <a:stretch>
            <a:fillRect/>
          </a:stretch>
        </p:blipFill>
        <p:spPr>
          <a:xfrm>
            <a:off x="906848" y="1786125"/>
            <a:ext cx="6978974" cy="328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US" sz="5000">
                <a:latin typeface="Times New Roman"/>
                <a:ea typeface="Times New Roman"/>
                <a:cs typeface="Times New Roman"/>
                <a:sym typeface="Times New Roman"/>
              </a:rPr>
              <a:t>Block Diagram (</a:t>
            </a:r>
            <a:r>
              <a:rPr lang="en-US" sz="5000">
                <a:latin typeface="Times New Roman"/>
                <a:ea typeface="Times New Roman"/>
                <a:cs typeface="Times New Roman"/>
                <a:sym typeface="Times New Roman"/>
              </a:rPr>
              <a:t>Description</a:t>
            </a:r>
            <a:r>
              <a:rPr lang="en-US" sz="5000">
                <a:latin typeface="Times New Roman"/>
                <a:ea typeface="Times New Roman"/>
                <a:cs typeface="Times New Roman"/>
                <a:sym typeface="Times New Roman"/>
              </a:rPr>
              <a:t>) </a:t>
            </a:r>
            <a:endParaRPr sz="5000">
              <a:latin typeface="Times New Roman"/>
              <a:ea typeface="Times New Roman"/>
              <a:cs typeface="Times New Roman"/>
              <a:sym typeface="Times New Roman"/>
            </a:endParaRPr>
          </a:p>
        </p:txBody>
      </p:sp>
      <p:sp>
        <p:nvSpPr>
          <p:cNvPr id="75" name="Shape 75"/>
          <p:cNvSpPr txBox="1"/>
          <p:nvPr/>
        </p:nvSpPr>
        <p:spPr>
          <a:xfrm>
            <a:off x="146325" y="1812050"/>
            <a:ext cx="8857500" cy="3264000"/>
          </a:xfrm>
          <a:prstGeom prst="rect">
            <a:avLst/>
          </a:prstGeom>
          <a:noFill/>
          <a:ln>
            <a:noFill/>
          </a:ln>
        </p:spPr>
        <p:txBody>
          <a:bodyPr anchorCtr="0" anchor="t" bIns="91425" lIns="91425" spcFirstLastPara="1" rIns="91425" wrap="square" tIns="91425">
            <a:noAutofit/>
          </a:bodyPr>
          <a:lstStyle/>
          <a:p>
            <a:pPr indent="-355600" lvl="0" marL="457200"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Power Supply :- </a:t>
            </a:r>
            <a:r>
              <a:rPr lang="en-US" sz="2000">
                <a:solidFill>
                  <a:srgbClr val="00000A"/>
                </a:solidFill>
                <a:latin typeface="Times New Roman"/>
                <a:ea typeface="Times New Roman"/>
                <a:cs typeface="Times New Roman"/>
                <a:sym typeface="Times New Roman"/>
              </a:rPr>
              <a:t>Power supply of 5V and 12V is used to drive the micro-controller and the solenoid based lock.</a:t>
            </a:r>
            <a:endParaRPr sz="2000">
              <a:latin typeface="Times New Roman"/>
              <a:ea typeface="Times New Roman"/>
              <a:cs typeface="Times New Roman"/>
              <a:sym typeface="Times New Roman"/>
            </a:endParaRPr>
          </a:p>
          <a:p>
            <a:pPr indent="-355600" lvl="0" marL="45720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Relay Module :- </a:t>
            </a:r>
            <a:r>
              <a:rPr lang="en-US" sz="2000">
                <a:solidFill>
                  <a:srgbClr val="00000A"/>
                </a:solidFill>
                <a:latin typeface="Times New Roman"/>
                <a:ea typeface="Times New Roman"/>
                <a:cs typeface="Times New Roman"/>
                <a:sym typeface="Times New Roman"/>
              </a:rPr>
              <a:t>It act as a switch to lock or unlock the door. It is connected to the ESP8266 module and the physical lock.</a:t>
            </a:r>
            <a:endParaRPr sz="2000">
              <a:latin typeface="Times New Roman"/>
              <a:ea typeface="Times New Roman"/>
              <a:cs typeface="Times New Roman"/>
              <a:sym typeface="Times New Roman"/>
            </a:endParaRPr>
          </a:p>
          <a:p>
            <a:pPr indent="-355600" lvl="0" marL="45720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Solenoid Based Lock :- </a:t>
            </a:r>
            <a:r>
              <a:rPr lang="en-US" sz="2000">
                <a:solidFill>
                  <a:srgbClr val="00000A"/>
                </a:solidFill>
                <a:latin typeface="Times New Roman"/>
                <a:ea typeface="Times New Roman"/>
                <a:cs typeface="Times New Roman"/>
                <a:sym typeface="Times New Roman"/>
              </a:rPr>
              <a:t>It is a physical lock which creates a magnetic field when current is allowed to pass through it. In our case the flow of current is controlled by the relay module.</a:t>
            </a:r>
            <a:endParaRPr sz="2000">
              <a:latin typeface="Times New Roman"/>
              <a:ea typeface="Times New Roman"/>
              <a:cs typeface="Times New Roman"/>
              <a:sym typeface="Times New Roman"/>
            </a:endParaRPr>
          </a:p>
          <a:p>
            <a:pPr indent="0" lvl="0" marL="0">
              <a:spcBef>
                <a:spcPts val="0"/>
              </a:spcBef>
              <a:spcAft>
                <a:spcPts val="0"/>
              </a:spcAft>
              <a:buNone/>
            </a:pPr>
            <a:r>
              <a:t/>
            </a:r>
            <a:endParaRPr sz="2000">
              <a:latin typeface="Times New Roman"/>
              <a:ea typeface="Times New Roman"/>
              <a:cs typeface="Times New Roman"/>
              <a:sym typeface="Times New Roman"/>
            </a:endParaRPr>
          </a:p>
          <a:p>
            <a:pPr indent="0" lvl="0" marL="0">
              <a:spcBef>
                <a:spcPts val="0"/>
              </a:spcBef>
              <a:spcAft>
                <a:spcPts val="0"/>
              </a:spcAft>
              <a:buNone/>
            </a:pPr>
            <a:r>
              <a:t/>
            </a:r>
            <a:endParaRPr sz="2000">
              <a:latin typeface="Times New Roman"/>
              <a:ea typeface="Times New Roman"/>
              <a:cs typeface="Times New Roman"/>
              <a:sym typeface="Times New Roman"/>
            </a:endParaRPr>
          </a:p>
          <a:p>
            <a:pPr indent="0" lvl="0" marL="0">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US" sz="5000">
                <a:latin typeface="Times New Roman"/>
                <a:ea typeface="Times New Roman"/>
                <a:cs typeface="Times New Roman"/>
                <a:sym typeface="Times New Roman"/>
              </a:rPr>
              <a:t>Block Diagram (Description) </a:t>
            </a:r>
            <a:endParaRPr sz="5000">
              <a:latin typeface="Times New Roman"/>
              <a:ea typeface="Times New Roman"/>
              <a:cs typeface="Times New Roman"/>
              <a:sym typeface="Times New Roman"/>
            </a:endParaRPr>
          </a:p>
        </p:txBody>
      </p:sp>
      <p:sp>
        <p:nvSpPr>
          <p:cNvPr id="81" name="Shape 81"/>
          <p:cNvSpPr txBox="1"/>
          <p:nvPr/>
        </p:nvSpPr>
        <p:spPr>
          <a:xfrm>
            <a:off x="146325" y="1812050"/>
            <a:ext cx="8857500" cy="3264000"/>
          </a:xfrm>
          <a:prstGeom prst="rect">
            <a:avLst/>
          </a:prstGeom>
          <a:noFill/>
          <a:ln>
            <a:noFill/>
          </a:ln>
        </p:spPr>
        <p:txBody>
          <a:bodyPr anchorCtr="0" anchor="t" bIns="91425" lIns="91425" spcFirstLastPara="1" rIns="91425" wrap="square" tIns="91425">
            <a:noAutofit/>
          </a:bodyPr>
          <a:lstStyle/>
          <a:p>
            <a:pPr indent="-355600" lvl="0" marL="457200"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Microcontroller esp8266 with </a:t>
            </a:r>
            <a:r>
              <a:rPr lang="en-US" sz="2000">
                <a:latin typeface="Times New Roman"/>
                <a:ea typeface="Times New Roman"/>
                <a:cs typeface="Times New Roman"/>
                <a:sym typeface="Times New Roman"/>
              </a:rPr>
              <a:t>Wifi Module</a:t>
            </a:r>
            <a:r>
              <a:rPr lang="en-US" sz="2000">
                <a:latin typeface="Times New Roman"/>
                <a:ea typeface="Times New Roman"/>
                <a:cs typeface="Times New Roman"/>
                <a:sym typeface="Times New Roman"/>
              </a:rPr>
              <a:t> :-</a:t>
            </a:r>
            <a:r>
              <a:rPr lang="en-US" sz="2000">
                <a:solidFill>
                  <a:srgbClr val="00000A"/>
                </a:solidFill>
                <a:latin typeface="Times New Roman"/>
                <a:ea typeface="Times New Roman"/>
                <a:cs typeface="Times New Roman"/>
                <a:sym typeface="Times New Roman"/>
              </a:rPr>
              <a:t>An ESP8266 Board with wifi module is used which acts as the core of the lock. It contains the pins configuration code and the knocking detection logic running in it. It is also connected to the accelerometer that provides the data whenever a knock is detected by the accelerometer. It is also connected to the relay module to signal the lock to unlock.</a:t>
            </a:r>
            <a:endParaRPr sz="2000">
              <a:latin typeface="Times New Roman"/>
              <a:ea typeface="Times New Roman"/>
              <a:cs typeface="Times New Roman"/>
              <a:sym typeface="Times New Roman"/>
            </a:endParaRPr>
          </a:p>
          <a:p>
            <a:pPr indent="-355600" lvl="0" marL="457200"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Accelerometer:- </a:t>
            </a:r>
            <a:r>
              <a:rPr lang="en-US" sz="2000">
                <a:solidFill>
                  <a:srgbClr val="00000A"/>
                </a:solidFill>
                <a:latin typeface="Times New Roman"/>
                <a:ea typeface="Times New Roman"/>
                <a:cs typeface="Times New Roman"/>
                <a:sym typeface="Times New Roman"/>
              </a:rPr>
              <a:t>MPU6050 sensor is used to detect the knocks on the door. It transfer data to the microcontroller.</a:t>
            </a:r>
            <a:endParaRPr sz="2000">
              <a:latin typeface="Times New Roman"/>
              <a:ea typeface="Times New Roman"/>
              <a:cs typeface="Times New Roman"/>
              <a:sym typeface="Times New Roman"/>
            </a:endParaRPr>
          </a:p>
          <a:p>
            <a:pPr indent="0" lvl="0" marL="0" rtl="0">
              <a:spcBef>
                <a:spcPts val="0"/>
              </a:spcBef>
              <a:spcAft>
                <a:spcPts val="0"/>
              </a:spcAft>
              <a:buNone/>
            </a:pPr>
            <a:r>
              <a:t/>
            </a:r>
            <a:endParaRPr sz="2000">
              <a:latin typeface="Times New Roman"/>
              <a:ea typeface="Times New Roman"/>
              <a:cs typeface="Times New Roman"/>
              <a:sym typeface="Times New Roman"/>
            </a:endParaRPr>
          </a:p>
          <a:p>
            <a:pPr indent="0" lvl="0" marL="0" rtl="0">
              <a:spcBef>
                <a:spcPts val="0"/>
              </a:spcBef>
              <a:spcAft>
                <a:spcPts val="0"/>
              </a:spcAft>
              <a:buNone/>
            </a:pPr>
            <a:r>
              <a:t/>
            </a:r>
            <a:endParaRPr sz="2000">
              <a:latin typeface="Times New Roman"/>
              <a:ea typeface="Times New Roman"/>
              <a:cs typeface="Times New Roman"/>
              <a:sym typeface="Times New Roman"/>
            </a:endParaRPr>
          </a:p>
          <a:p>
            <a:pPr indent="0" lvl="0" marL="0" rtl="0">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