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/2oK4PRIN+r8ELsKob0bcIBLp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5B5FA1-4DE8-4793-B72F-AFA9630ACE75}">
  <a:tblStyle styleId="{115B5FA1-4DE8-4793-B72F-AFA9630ACE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330611" y="685800"/>
            <a:ext cx="419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330611" y="685800"/>
            <a:ext cx="419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29842" y="342900"/>
            <a:ext cx="294917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3746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365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29842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29842" y="342900"/>
            <a:ext cx="294917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29842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/>
          <p:nvPr/>
        </p:nvSpPr>
        <p:spPr>
          <a:xfrm>
            <a:off x="4032007" y="2665030"/>
            <a:ext cx="985800" cy="464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Carriage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"/>
          <p:cNvCxnSpPr/>
          <p:nvPr/>
        </p:nvCxnSpPr>
        <p:spPr>
          <a:xfrm>
            <a:off x="1627425" y="1597300"/>
            <a:ext cx="2370900" cy="101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1" name="Google Shape;131;p1"/>
          <p:cNvSpPr txBox="1"/>
          <p:nvPr/>
        </p:nvSpPr>
        <p:spPr>
          <a:xfrm rot="1372635">
            <a:off x="1696305" y="1987640"/>
            <a:ext cx="1587362" cy="369857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-13335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food items for purchase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delivery address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payment information 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"/>
          <p:cNvCxnSpPr/>
          <p:nvPr/>
        </p:nvCxnSpPr>
        <p:spPr>
          <a:xfrm rot="10800000">
            <a:off x="1510983" y="1549519"/>
            <a:ext cx="86100" cy="5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3" name="Google Shape;133;p1"/>
          <p:cNvSpPr txBox="1"/>
          <p:nvPr/>
        </p:nvSpPr>
        <p:spPr>
          <a:xfrm>
            <a:off x="1811485" y="1968395"/>
            <a:ext cx="16701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3623441" y="-29773"/>
            <a:ext cx="1936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"/>
          <p:cNvCxnSpPr>
            <a:endCxn id="136" idx="1"/>
          </p:cNvCxnSpPr>
          <p:nvPr/>
        </p:nvCxnSpPr>
        <p:spPr>
          <a:xfrm>
            <a:off x="5087050" y="3111547"/>
            <a:ext cx="3006600" cy="879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37" name="Google Shape;137;p1"/>
          <p:cNvSpPr/>
          <p:nvPr/>
        </p:nvSpPr>
        <p:spPr>
          <a:xfrm>
            <a:off x="7406941" y="3454221"/>
            <a:ext cx="205500" cy="222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"/>
          <p:cNvCxnSpPr/>
          <p:nvPr/>
        </p:nvCxnSpPr>
        <p:spPr>
          <a:xfrm flipH="1" rot="10800000">
            <a:off x="4942881" y="803613"/>
            <a:ext cx="1637100" cy="16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139" name="Google Shape;139;p1"/>
          <p:cNvCxnSpPr>
            <a:stCxn id="129" idx="3"/>
            <a:endCxn id="140" idx="1"/>
          </p:cNvCxnSpPr>
          <p:nvPr/>
        </p:nvCxnSpPr>
        <p:spPr>
          <a:xfrm>
            <a:off x="5017807" y="2897380"/>
            <a:ext cx="3126900" cy="25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41" name="Google Shape;141;p1"/>
          <p:cNvSpPr/>
          <p:nvPr/>
        </p:nvSpPr>
        <p:spPr>
          <a:xfrm>
            <a:off x="5745329" y="772001"/>
            <a:ext cx="191400" cy="217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/>
        </p:nvSpPr>
        <p:spPr>
          <a:xfrm rot="-2699535">
            <a:off x="5057295" y="1461506"/>
            <a:ext cx="1567444" cy="30844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insurance claims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7116185" y="2641987"/>
            <a:ext cx="205500" cy="222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6007671" y="2845125"/>
            <a:ext cx="1936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legal counsel for contracts &amp; lawsuits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47270" y="1345664"/>
            <a:ext cx="985800" cy="464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End-Users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(Customers)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8093650" y="3705547"/>
            <a:ext cx="1044300" cy="5700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8144800" y="2617970"/>
            <a:ext cx="942000" cy="6090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Attorneys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6308869" y="107013"/>
            <a:ext cx="1012800" cy="7098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Insurance Brokers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1"/>
          <p:cNvCxnSpPr>
            <a:endCxn id="129" idx="1"/>
          </p:cNvCxnSpPr>
          <p:nvPr/>
        </p:nvCxnSpPr>
        <p:spPr>
          <a:xfrm flipH="1" rot="10800000">
            <a:off x="1372507" y="2897380"/>
            <a:ext cx="2659500" cy="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48" name="Google Shape;148;p1"/>
          <p:cNvSpPr/>
          <p:nvPr/>
        </p:nvSpPr>
        <p:spPr>
          <a:xfrm>
            <a:off x="369370" y="4235014"/>
            <a:ext cx="985800" cy="464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Accountant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 rot="971137">
            <a:off x="5533014" y="3587647"/>
            <a:ext cx="2368790" cy="354684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-292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credit/debit card payments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8082100" y="970182"/>
            <a:ext cx="942000" cy="6090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Platforms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"/>
          <p:cNvCxnSpPr/>
          <p:nvPr/>
        </p:nvCxnSpPr>
        <p:spPr>
          <a:xfrm flipH="1" rot="10800000">
            <a:off x="5043050" y="1557125"/>
            <a:ext cx="3003900" cy="10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52" name="Google Shape;152;p1"/>
          <p:cNvSpPr txBox="1"/>
          <p:nvPr/>
        </p:nvSpPr>
        <p:spPr>
          <a:xfrm rot="-1122326">
            <a:off x="6202053" y="2008199"/>
            <a:ext cx="1708123" cy="200647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-13970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digital advertising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7073010" y="1582187"/>
            <a:ext cx="205500" cy="222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"/>
          <p:cNvGrpSpPr/>
          <p:nvPr/>
        </p:nvGrpSpPr>
        <p:grpSpPr>
          <a:xfrm>
            <a:off x="136826" y="1411978"/>
            <a:ext cx="232550" cy="332090"/>
            <a:chOff x="935322" y="1852219"/>
            <a:chExt cx="414823" cy="537276"/>
          </a:xfrm>
        </p:grpSpPr>
        <p:sp>
          <p:nvSpPr>
            <p:cNvPr id="155" name="Google Shape;155;p1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1"/>
            <p:cNvCxnSpPr>
              <a:stCxn id="155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"/>
            <p:cNvCxnSpPr>
              <a:stCxn id="155" idx="4"/>
              <a:endCxn id="155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2" name="Google Shape;162;p1"/>
          <p:cNvGrpSpPr/>
          <p:nvPr/>
        </p:nvGrpSpPr>
        <p:grpSpPr>
          <a:xfrm>
            <a:off x="40202" y="4626794"/>
            <a:ext cx="232550" cy="332090"/>
            <a:chOff x="935322" y="1852219"/>
            <a:chExt cx="414823" cy="537276"/>
          </a:xfrm>
        </p:grpSpPr>
        <p:sp>
          <p:nvSpPr>
            <p:cNvPr id="163" name="Google Shape;163;p1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" name="Google Shape;164;p1"/>
            <p:cNvCxnSpPr>
              <a:stCxn id="163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"/>
            <p:cNvCxnSpPr>
              <a:stCxn id="163" idx="4"/>
              <a:endCxn id="163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0" name="Google Shape;170;p1"/>
          <p:cNvSpPr/>
          <p:nvPr/>
        </p:nvSpPr>
        <p:spPr>
          <a:xfrm>
            <a:off x="329645" y="2665027"/>
            <a:ext cx="985800" cy="464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Subscription Account Manager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1"/>
          <p:cNvCxnSpPr>
            <a:stCxn id="148" idx="3"/>
          </p:cNvCxnSpPr>
          <p:nvPr/>
        </p:nvCxnSpPr>
        <p:spPr>
          <a:xfrm flipH="1" rot="10800000">
            <a:off x="1355170" y="3114364"/>
            <a:ext cx="2582700" cy="135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72" name="Google Shape;172;p1"/>
          <p:cNvSpPr txBox="1"/>
          <p:nvPr/>
        </p:nvSpPr>
        <p:spPr>
          <a:xfrm rot="-1703238">
            <a:off x="1499840" y="3782665"/>
            <a:ext cx="2999816" cy="41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62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Char char="●"/>
            </a:pPr>
            <a:r>
              <a:rPr b="0" i="0" lang="en-GB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the streams of subscription fees, surcharge on orders, delivery fees and labor fees </a:t>
            </a:r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"/>
          <p:cNvGrpSpPr/>
          <p:nvPr/>
        </p:nvGrpSpPr>
        <p:grpSpPr>
          <a:xfrm>
            <a:off x="40189" y="2756428"/>
            <a:ext cx="232550" cy="332090"/>
            <a:chOff x="935322" y="1852219"/>
            <a:chExt cx="414823" cy="537276"/>
          </a:xfrm>
        </p:grpSpPr>
        <p:sp>
          <p:nvSpPr>
            <p:cNvPr id="174" name="Google Shape;174;p1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1"/>
            <p:cNvCxnSpPr>
              <a:stCxn id="174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"/>
            <p:cNvCxnSpPr>
              <a:stCxn id="174" idx="4"/>
              <a:endCxn id="174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" name="Google Shape;181;p1"/>
          <p:cNvSpPr txBox="1"/>
          <p:nvPr/>
        </p:nvSpPr>
        <p:spPr>
          <a:xfrm>
            <a:off x="1315450" y="2848063"/>
            <a:ext cx="228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Char char="●"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 end-user subscriptions /accounts on Carriage &amp; Provide customer support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2"/>
          <p:cNvGraphicFramePr/>
          <p:nvPr/>
        </p:nvGraphicFramePr>
        <p:xfrm>
          <a:off x="615902" y="582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{115B5FA1-4DE8-4793-B72F-AFA9630ACE75}</a:tableStyleId>
              </a:tblPr>
              <a:tblGrid>
                <a:gridCol w="289950"/>
                <a:gridCol w="1400000"/>
                <a:gridCol w="1252875"/>
                <a:gridCol w="846650"/>
                <a:gridCol w="958450"/>
                <a:gridCol w="316425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No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Description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Source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Target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Frequency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Validation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  <a:tr h="64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Process insurance claims 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000" u="none" cap="none" strike="noStrike"/>
                        <a:t>Insurance Brokers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Carriage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Real-time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Insurance claims against the company will be paid in accordance with settlement of the dispute.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Provides digital advertising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Carriage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Social Media Platforms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Real-time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cap="none" strike="noStrike"/>
                        <a:t>Ads for Carriage will be visible on various social media platforms (i.e - Twitter, Instagram, Facebook, etc.)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</a:tr>
              <a:tr h="93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Providing legal counsel for contracts and lawsuits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Attorneys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Carriage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Real-time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All legal contracts will be in compliance with local/federal laws and regulations.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Legal counsel will represent Carriage in all lawsuits for/against the company.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Processing credit / debit card payments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Banks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Carriage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000" u="none" cap="none" strike="noStrike"/>
                        <a:t>Real-time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u="none" cap="none" strike="noStrike"/>
                        <a:t>Credit /debit card transactions will be accurately reflected in the accounts of all end-users.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</a:tbl>
          </a:graphicData>
        </a:graphic>
      </p:graphicFrame>
      <p:sp>
        <p:nvSpPr>
          <p:cNvPr id="187" name="Google Shape;187;p2"/>
          <p:cNvSpPr txBox="1"/>
          <p:nvPr/>
        </p:nvSpPr>
        <p:spPr>
          <a:xfrm>
            <a:off x="3164552" y="88500"/>
            <a:ext cx="2814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