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108D3F-E81C-4F2C-AACA-4019D60347C1}">
  <a:tblStyle styleId="{E8108D3F-E81C-4F2C-AACA-4019D60347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e7b8138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be7b81389d_0_3:notes"/>
          <p:cNvSpPr/>
          <p:nvPr>
            <p:ph idx="2" type="sldImg"/>
          </p:nvPr>
        </p:nvSpPr>
        <p:spPr>
          <a:xfrm>
            <a:off x="1330611" y="685800"/>
            <a:ext cx="419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7b8138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be7b81389d_0_130:notes"/>
          <p:cNvSpPr/>
          <p:nvPr>
            <p:ph idx="2" type="sldImg"/>
          </p:nvPr>
        </p:nvSpPr>
        <p:spPr>
          <a:xfrm>
            <a:off x="1330611" y="685800"/>
            <a:ext cx="419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2" y="342900"/>
            <a:ext cx="29491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3746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1pPr>
            <a:lvl2pPr indent="-355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365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2" y="342900"/>
            <a:ext cx="294917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2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  <a:def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3150" lIns="46300" spcFirstLastPara="1" rIns="46300" wrap="square" tIns="231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4032007" y="2665030"/>
            <a:ext cx="985800" cy="464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>
            <a:off x="1627425" y="1597300"/>
            <a:ext cx="2370900" cy="101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1" name="Google Shape;131;p25"/>
          <p:cNvSpPr txBox="1"/>
          <p:nvPr/>
        </p:nvSpPr>
        <p:spPr>
          <a:xfrm rot="1372635">
            <a:off x="1696305" y="1987640"/>
            <a:ext cx="1587362" cy="369857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food items for purchase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delivery address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payment information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5"/>
          <p:cNvCxnSpPr/>
          <p:nvPr/>
        </p:nvCxnSpPr>
        <p:spPr>
          <a:xfrm rot="10800000">
            <a:off x="1510983" y="1549519"/>
            <a:ext cx="86100" cy="5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33" name="Google Shape;133;p25"/>
          <p:cNvSpPr txBox="1"/>
          <p:nvPr/>
        </p:nvSpPr>
        <p:spPr>
          <a:xfrm>
            <a:off x="1811485" y="1968395"/>
            <a:ext cx="16701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623441" y="-29773"/>
            <a:ext cx="19365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5"/>
          <p:cNvCxnSpPr>
            <a:endCxn id="136" idx="1"/>
          </p:cNvCxnSpPr>
          <p:nvPr/>
        </p:nvCxnSpPr>
        <p:spPr>
          <a:xfrm>
            <a:off x="5087050" y="3111547"/>
            <a:ext cx="3006600" cy="879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37" name="Google Shape;137;p25"/>
          <p:cNvSpPr/>
          <p:nvPr/>
        </p:nvSpPr>
        <p:spPr>
          <a:xfrm>
            <a:off x="7406941" y="3454221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 flipH="1" rot="10800000">
            <a:off x="4942881" y="803613"/>
            <a:ext cx="1637100" cy="167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cxnSp>
        <p:nvCxnSpPr>
          <p:cNvPr id="139" name="Google Shape;139;p25"/>
          <p:cNvCxnSpPr>
            <a:stCxn id="129" idx="3"/>
            <a:endCxn id="140" idx="1"/>
          </p:cNvCxnSpPr>
          <p:nvPr/>
        </p:nvCxnSpPr>
        <p:spPr>
          <a:xfrm>
            <a:off x="5017807" y="2897380"/>
            <a:ext cx="3126900" cy="25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41" name="Google Shape;141;p25"/>
          <p:cNvSpPr/>
          <p:nvPr/>
        </p:nvSpPr>
        <p:spPr>
          <a:xfrm>
            <a:off x="5745329" y="772001"/>
            <a:ext cx="191400" cy="2172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 rot="-2699535">
            <a:off x="5057295" y="1461506"/>
            <a:ext cx="1567444" cy="3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insurance claims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7116185" y="2641987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6007671" y="2845125"/>
            <a:ext cx="1936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legal counsel for contracts &amp; lawsuits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447270" y="1345664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End-Users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(Customers)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8093650" y="3705547"/>
            <a:ext cx="1044300" cy="570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8144800" y="2617970"/>
            <a:ext cx="942000" cy="609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Attorneys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6308869" y="107013"/>
            <a:ext cx="1012800" cy="7098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Insurance Brokers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5"/>
          <p:cNvCxnSpPr>
            <a:stCxn id="148" idx="1"/>
            <a:endCxn id="129" idx="1"/>
          </p:cNvCxnSpPr>
          <p:nvPr/>
        </p:nvCxnSpPr>
        <p:spPr>
          <a:xfrm flipH="1" rot="10800000">
            <a:off x="1372507" y="2897380"/>
            <a:ext cx="2659500" cy="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49" name="Google Shape;149;p25"/>
          <p:cNvSpPr/>
          <p:nvPr/>
        </p:nvSpPr>
        <p:spPr>
          <a:xfrm>
            <a:off x="369370" y="4235014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Financial Accountant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 rot="971137">
            <a:off x="5533014" y="3587647"/>
            <a:ext cx="2368790" cy="354684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2921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credit/debit card payments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8082100" y="970182"/>
            <a:ext cx="942000" cy="609000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Media Platforms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 flipH="1" rot="10800000">
            <a:off x="5043050" y="1557125"/>
            <a:ext cx="3003900" cy="109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53" name="Google Shape;153;p25"/>
          <p:cNvSpPr txBox="1"/>
          <p:nvPr/>
        </p:nvSpPr>
        <p:spPr>
          <a:xfrm rot="-1122326">
            <a:off x="6202053" y="2008199"/>
            <a:ext cx="1708123" cy="200647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-15240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digital advertising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7073010" y="1582187"/>
            <a:ext cx="205500" cy="222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5"/>
          <p:cNvGrpSpPr/>
          <p:nvPr/>
        </p:nvGrpSpPr>
        <p:grpSpPr>
          <a:xfrm>
            <a:off x="136826" y="1411978"/>
            <a:ext cx="232550" cy="332090"/>
            <a:chOff x="935322" y="1852219"/>
            <a:chExt cx="414823" cy="537276"/>
          </a:xfrm>
        </p:grpSpPr>
        <p:sp>
          <p:nvSpPr>
            <p:cNvPr id="156" name="Google Shape;156;p25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25"/>
            <p:cNvCxnSpPr>
              <a:stCxn id="156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5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5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5"/>
            <p:cNvCxnSpPr>
              <a:stCxn id="156" idx="4"/>
              <a:endCxn id="156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5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3" name="Google Shape;163;p25"/>
          <p:cNvGrpSpPr/>
          <p:nvPr/>
        </p:nvGrpSpPr>
        <p:grpSpPr>
          <a:xfrm>
            <a:off x="40202" y="4626794"/>
            <a:ext cx="232550" cy="332090"/>
            <a:chOff x="935322" y="1852219"/>
            <a:chExt cx="414823" cy="537276"/>
          </a:xfrm>
        </p:grpSpPr>
        <p:sp>
          <p:nvSpPr>
            <p:cNvPr id="164" name="Google Shape;164;p25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" name="Google Shape;165;p25"/>
            <p:cNvCxnSpPr>
              <a:stCxn id="164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5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5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5"/>
            <p:cNvCxnSpPr>
              <a:stCxn id="164" idx="4"/>
              <a:endCxn id="164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5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5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" name="Google Shape;171;p25"/>
          <p:cNvSpPr/>
          <p:nvPr/>
        </p:nvSpPr>
        <p:spPr>
          <a:xfrm>
            <a:off x="329645" y="2665027"/>
            <a:ext cx="985800" cy="464700"/>
          </a:xfrm>
          <a:prstGeom prst="roundRect">
            <a:avLst>
              <a:gd fmla="val 16667" name="adj"/>
            </a:avLst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3150" lIns="46300" spcFirstLastPara="1" rIns="46300" wrap="square" tIns="23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Subscription Account Manager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5"/>
          <p:cNvCxnSpPr>
            <a:stCxn id="149" idx="3"/>
          </p:cNvCxnSpPr>
          <p:nvPr/>
        </p:nvCxnSpPr>
        <p:spPr>
          <a:xfrm flipH="1" rot="10800000">
            <a:off x="1355170" y="3114364"/>
            <a:ext cx="2582700" cy="135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lg" w="lg" type="triangle"/>
            <a:tailEnd len="lg" w="lg" type="triangle"/>
          </a:ln>
        </p:spPr>
      </p:cxnSp>
      <p:sp>
        <p:nvSpPr>
          <p:cNvPr id="173" name="Google Shape;173;p25"/>
          <p:cNvSpPr txBox="1"/>
          <p:nvPr/>
        </p:nvSpPr>
        <p:spPr>
          <a:xfrm rot="-1703238">
            <a:off x="1499840" y="3782665"/>
            <a:ext cx="2999816" cy="41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Char char="●"/>
            </a:pPr>
            <a:r>
              <a:rPr lang="en-GB" sz="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the streams of subscription fees, surcharge on orders, delivery fees and labor fees </a:t>
            </a:r>
            <a:endParaRPr sz="750"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40189" y="2756428"/>
            <a:ext cx="232550" cy="332090"/>
            <a:chOff x="935322" y="1852219"/>
            <a:chExt cx="414823" cy="537276"/>
          </a:xfrm>
        </p:grpSpPr>
        <p:sp>
          <p:nvSpPr>
            <p:cNvPr id="175" name="Google Shape;175;p25"/>
            <p:cNvSpPr/>
            <p:nvPr/>
          </p:nvSpPr>
          <p:spPr>
            <a:xfrm>
              <a:off x="952051" y="1852219"/>
              <a:ext cx="347700" cy="188400"/>
            </a:xfrm>
            <a:prstGeom prst="ellipse">
              <a:avLst/>
            </a:prstGeom>
            <a:solidFill>
              <a:srgbClr val="ACB8C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5"/>
            <p:cNvCxnSpPr>
              <a:stCxn id="175" idx="4"/>
            </p:cNvCxnSpPr>
            <p:nvPr/>
          </p:nvCxnSpPr>
          <p:spPr>
            <a:xfrm flipH="1">
              <a:off x="1124401" y="2040619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5"/>
            <p:cNvCxnSpPr/>
            <p:nvPr/>
          </p:nvCxnSpPr>
          <p:spPr>
            <a:xfrm flipH="1">
              <a:off x="951901" y="2089260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5"/>
            <p:cNvCxnSpPr/>
            <p:nvPr/>
          </p:nvCxnSpPr>
          <p:spPr>
            <a:xfrm flipH="1">
              <a:off x="935322" y="2299195"/>
              <a:ext cx="174000" cy="9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5"/>
            <p:cNvCxnSpPr>
              <a:stCxn id="175" idx="4"/>
              <a:endCxn id="175" idx="4"/>
            </p:cNvCxnSpPr>
            <p:nvPr/>
          </p:nvCxnSpPr>
          <p:spPr>
            <a:xfrm>
              <a:off x="1125901" y="204061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5"/>
            <p:cNvCxnSpPr/>
            <p:nvPr/>
          </p:nvCxnSpPr>
          <p:spPr>
            <a:xfrm>
              <a:off x="1125900" y="2072382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5"/>
            <p:cNvCxnSpPr/>
            <p:nvPr/>
          </p:nvCxnSpPr>
          <p:spPr>
            <a:xfrm>
              <a:off x="1143745" y="2288357"/>
              <a:ext cx="206400" cy="9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2" name="Google Shape;182;p25"/>
          <p:cNvSpPr txBox="1"/>
          <p:nvPr/>
        </p:nvSpPr>
        <p:spPr>
          <a:xfrm>
            <a:off x="1315450" y="2848063"/>
            <a:ext cx="228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-GB" sz="800">
                <a:latin typeface="Calibri"/>
                <a:ea typeface="Calibri"/>
                <a:cs typeface="Calibri"/>
                <a:sym typeface="Calibri"/>
              </a:rPr>
              <a:t>Manage end-user subscriptions /accounts on Carriage &amp; Provide customer support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6"/>
          <p:cNvGraphicFramePr/>
          <p:nvPr/>
        </p:nvGraphicFramePr>
        <p:xfrm>
          <a:off x="615902" y="582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{E8108D3F-E81C-4F2C-AACA-4019D60347C1}</a:tableStyleId>
              </a:tblPr>
              <a:tblGrid>
                <a:gridCol w="289950"/>
                <a:gridCol w="1400000"/>
                <a:gridCol w="1252875"/>
                <a:gridCol w="846650"/>
                <a:gridCol w="958450"/>
                <a:gridCol w="3164250"/>
              </a:tblGrid>
              <a:tr h="21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No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Description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Source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Target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Frequency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Validation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64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1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Process insurance claims 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000"/>
                        <a:t>Insurance Brokers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Carriage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Insurance claims against the company will be paid in accordance with settlement of the dispute.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Provides digital advertising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Carriage</a:t>
                      </a:r>
                      <a:endParaRPr sz="1000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Social Media Platforms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Real-time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/>
                        <a:t>Ads for Carriage will be visible on various social media platforms (i.e - Twitter, Instagram, Facebook, etc.)</a:t>
                      </a:r>
                      <a:endParaRPr sz="1000" u="none" cap="none" strike="noStrike"/>
                    </a:p>
                  </a:txBody>
                  <a:tcPr marT="24500" marB="24500" marR="44975" marL="44975"/>
                </a:tc>
              </a:tr>
              <a:tr h="93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3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Providing legal counsel for contracts and lawsuits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Attorneys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Carriage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Real-time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All l</a:t>
                      </a:r>
                      <a:r>
                        <a:rPr lang="en-GB" sz="1000"/>
                        <a:t>egal contracts will be in compliance with local/federal laws and regulations. 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Legal </a:t>
                      </a:r>
                      <a:r>
                        <a:rPr lang="en-GB" sz="1000"/>
                        <a:t>counsel</a:t>
                      </a:r>
                      <a:r>
                        <a:rPr lang="en-GB" sz="1000"/>
                        <a:t> will represent Carriage in all lawsuits for/against the company.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4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Processing credit / debit card payments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/>
                        <a:t>Banks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GB" sz="1000" u="none" cap="none" strike="noStrike"/>
                        <a:t>Carriage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GB" sz="1000" u="none" cap="none" strike="noStrike"/>
                        <a:t>Real-time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/>
                        <a:t>Credit /debit card transactions will be accurately </a:t>
                      </a:r>
                      <a:r>
                        <a:rPr lang="en-GB" sz="1000"/>
                        <a:t>reflected</a:t>
                      </a:r>
                      <a:r>
                        <a:rPr lang="en-GB" sz="1000"/>
                        <a:t> in the accounts of all end-users. </a:t>
                      </a:r>
                      <a:endParaRPr sz="800" u="none" cap="none" strike="noStrike"/>
                    </a:p>
                  </a:txBody>
                  <a:tcPr marT="24500" marB="24500" marR="44975" marL="44975"/>
                </a:tc>
              </a:tr>
            </a:tbl>
          </a:graphicData>
        </a:graphic>
      </p:graphicFrame>
      <p:sp>
        <p:nvSpPr>
          <p:cNvPr id="188" name="Google Shape;188;p26"/>
          <p:cNvSpPr txBox="1"/>
          <p:nvPr/>
        </p:nvSpPr>
        <p:spPr>
          <a:xfrm>
            <a:off x="3164552" y="88500"/>
            <a:ext cx="28149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150" lIns="46300" spcFirstLastPara="1" rIns="46300" wrap="square" tIns="23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