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4.jpg" ContentType="image/jpg"/>
  <Override PartName="/ppt/media/image6.jpg" ContentType="image/jpg"/>
  <Override PartName="/ppt/media/image9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1" r:id="rId14"/>
    <p:sldId id="278" r:id="rId15"/>
    <p:sldId id="279" r:id="rId16"/>
    <p:sldId id="280" r:id="rId1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8"/>
    <p:restoredTop sz="94733"/>
  </p:normalViewPr>
  <p:slideViewPr>
    <p:cSldViewPr>
      <p:cViewPr>
        <p:scale>
          <a:sx n="104" d="100"/>
          <a:sy n="104" d="100"/>
        </p:scale>
        <p:origin x="38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3298" y="777240"/>
            <a:ext cx="761180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14FFB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332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14FFB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332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14FFB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332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14FFB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14FFB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51861" y="1352551"/>
            <a:ext cx="7651750" cy="0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748" y="0"/>
                </a:lnTo>
              </a:path>
            </a:pathLst>
          </a:custGeom>
          <a:ln w="9524">
            <a:solidFill>
              <a:srgbClr val="FD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51861" y="1381126"/>
            <a:ext cx="7651750" cy="0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748" y="0"/>
                </a:lnTo>
              </a:path>
            </a:pathLst>
          </a:custGeom>
          <a:ln w="28574">
            <a:solidFill>
              <a:srgbClr val="FD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772390" y="489282"/>
            <a:ext cx="764115" cy="7172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3989" y="705611"/>
            <a:ext cx="6370420" cy="833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332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856" y="1471317"/>
            <a:ext cx="7992687" cy="4957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5898" y="7093708"/>
            <a:ext cx="14065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14FFB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498" y="7075254"/>
            <a:ext cx="56769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3196" y="7062779"/>
            <a:ext cx="2286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FF99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ev/peps/pep-0008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1861" y="1657351"/>
            <a:ext cx="7651750" cy="0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748" y="0"/>
                </a:lnTo>
              </a:path>
            </a:pathLst>
          </a:custGeom>
          <a:ln w="9524">
            <a:solidFill>
              <a:srgbClr val="FD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1861" y="1685926"/>
            <a:ext cx="7651750" cy="0"/>
          </a:xfrm>
          <a:custGeom>
            <a:avLst/>
            <a:gdLst/>
            <a:ahLst/>
            <a:cxnLst/>
            <a:rect l="l" t="t" r="r" b="b"/>
            <a:pathLst>
              <a:path w="7651750">
                <a:moveTo>
                  <a:pt x="0" y="0"/>
                </a:moveTo>
                <a:lnTo>
                  <a:pt x="7651748" y="0"/>
                </a:lnTo>
              </a:path>
            </a:pathLst>
          </a:custGeom>
          <a:ln w="28574">
            <a:solidFill>
              <a:srgbClr val="FD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03245" y="491927"/>
            <a:ext cx="827791" cy="77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9405" marR="5080" indent="-2153285">
              <a:lnSpc>
                <a:spcPts val="3000"/>
              </a:lnSpc>
              <a:spcBef>
                <a:spcPts val="500"/>
              </a:spcBef>
            </a:pPr>
            <a:r>
              <a:rPr spc="-5" dirty="0"/>
              <a:t>Computational Structures in </a:t>
            </a:r>
            <a:r>
              <a:rPr dirty="0"/>
              <a:t>Data  </a:t>
            </a:r>
            <a:r>
              <a:rPr spc="-5" dirty="0"/>
              <a:t>Science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19906" y="3187133"/>
            <a:ext cx="3007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6305" algn="l"/>
              </a:tabLst>
            </a:pPr>
            <a:r>
              <a:rPr sz="4400" b="1" spc="-5" dirty="0">
                <a:latin typeface="Arial"/>
                <a:cs typeface="Arial"/>
              </a:rPr>
              <a:t>L</a:t>
            </a:r>
            <a:r>
              <a:rPr sz="4400" b="1" dirty="0">
                <a:latin typeface="Arial"/>
                <a:cs typeface="Arial"/>
              </a:rPr>
              <a:t>ect</a:t>
            </a:r>
            <a:r>
              <a:rPr sz="4400" b="1" spc="-5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re	#2: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180" y="3786065"/>
            <a:ext cx="6794500" cy="13055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72135" marR="5080" indent="-560070">
              <a:lnSpc>
                <a:spcPts val="4800"/>
              </a:lnSpc>
              <a:spcBef>
                <a:spcPts val="660"/>
              </a:spcBef>
              <a:tabLst>
                <a:tab pos="2403475" algn="l"/>
              </a:tabLst>
            </a:pPr>
            <a:r>
              <a:rPr sz="4400" b="1" spc="-5" dirty="0">
                <a:latin typeface="Arial"/>
                <a:cs typeface="Arial"/>
              </a:rPr>
              <a:t>Programming Structures:  Loops	and</a:t>
            </a:r>
            <a:r>
              <a:rPr sz="4400" b="1" spc="-2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Functions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2558" y="6978887"/>
            <a:ext cx="3535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u="sng" spc="-10" dirty="0">
                <a:solidFill>
                  <a:srgbClr val="FC0128"/>
                </a:solidFill>
                <a:uFill>
                  <a:solidFill>
                    <a:srgbClr val="FF2734"/>
                  </a:solidFill>
                </a:uFill>
                <a:latin typeface="Arial"/>
                <a:cs typeface="Arial"/>
              </a:rPr>
              <a:t>http://cs88.org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862" y="6978887"/>
            <a:ext cx="22825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September 16, 2019 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5EA8C27-F1EF-9843-9DA3-189197BC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6598" y="247593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2EB501-B146-214A-B9DB-EDC65D52E1A3}"/>
              </a:ext>
            </a:extLst>
          </p:cNvPr>
          <p:cNvSpPr txBox="1"/>
          <p:nvPr/>
        </p:nvSpPr>
        <p:spPr>
          <a:xfrm>
            <a:off x="-132007" y="2433774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18 VAG Rounded Bold   0739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18 VAG Rounded Bold   07390"/>
              </a:rPr>
              <a:t>Lecturer</a:t>
            </a:r>
          </a:p>
          <a:p>
            <a:pPr algn="ctr"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18 VAG Rounded Bold   07390"/>
              </a:rPr>
              <a:t>Michael Ball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098" y="701040"/>
            <a:ext cx="3886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Functions:</a:t>
            </a:r>
            <a:r>
              <a:rPr sz="3200" spc="-55" dirty="0"/>
              <a:t> </a:t>
            </a:r>
            <a:r>
              <a:rPr sz="3200" spc="-5" dirty="0"/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90036" y="1898373"/>
            <a:ext cx="8527772" cy="3909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098" y="701040"/>
            <a:ext cx="5714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How </a:t>
            </a:r>
            <a:r>
              <a:rPr sz="3200" dirty="0"/>
              <a:t>to </a:t>
            </a:r>
            <a:r>
              <a:rPr sz="3200" spc="-5" dirty="0"/>
              <a:t>write </a:t>
            </a:r>
            <a:r>
              <a:rPr sz="3200" dirty="0"/>
              <a:t>a </a:t>
            </a:r>
            <a:r>
              <a:rPr sz="3200" spc="-5" dirty="0"/>
              <a:t>good</a:t>
            </a:r>
            <a:r>
              <a:rPr sz="3200" spc="-60" dirty="0"/>
              <a:t> </a:t>
            </a:r>
            <a:r>
              <a:rPr sz="3200" spc="-5" dirty="0"/>
              <a:t>Function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12115" indent="-28575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pc="-5" dirty="0"/>
              <a:t>Give </a:t>
            </a:r>
            <a:r>
              <a:rPr dirty="0"/>
              <a:t>a </a:t>
            </a:r>
            <a:r>
              <a:rPr spc="-5" dirty="0"/>
              <a:t>descriptive</a:t>
            </a:r>
            <a:r>
              <a:rPr dirty="0"/>
              <a:t> </a:t>
            </a:r>
            <a:r>
              <a:rPr spc="-5" dirty="0"/>
              <a:t>name</a:t>
            </a:r>
          </a:p>
          <a:p>
            <a:pPr marL="812165" marR="42545" lvl="1" indent="-228600">
              <a:lnSpc>
                <a:spcPts val="1950"/>
              </a:lnSpc>
              <a:spcBef>
                <a:spcPts val="570"/>
              </a:spcBef>
              <a:buChar char="–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Function </a:t>
            </a:r>
            <a:r>
              <a:rPr sz="1800" dirty="0">
                <a:latin typeface="Arial"/>
                <a:cs typeface="Arial"/>
              </a:rPr>
              <a:t>names should be lowercase. </a:t>
            </a: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necessary, </a:t>
            </a:r>
            <a:r>
              <a:rPr sz="1800" spc="-5" dirty="0">
                <a:latin typeface="Arial"/>
                <a:cs typeface="Arial"/>
              </a:rPr>
              <a:t>separate </a:t>
            </a:r>
            <a:r>
              <a:rPr sz="1800" dirty="0">
                <a:latin typeface="Arial"/>
                <a:cs typeface="Arial"/>
              </a:rPr>
              <a:t>words by  underscores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improve </a:t>
            </a:r>
            <a:r>
              <a:rPr sz="1800" spc="-5" dirty="0">
                <a:latin typeface="Arial"/>
                <a:cs typeface="Arial"/>
              </a:rPr>
              <a:t>readability. </a:t>
            </a:r>
            <a:r>
              <a:rPr sz="1800" dirty="0">
                <a:latin typeface="Arial"/>
                <a:cs typeface="Arial"/>
              </a:rPr>
              <a:t>Names are </a:t>
            </a:r>
            <a:r>
              <a:rPr sz="1800" spc="-5" dirty="0">
                <a:latin typeface="Arial"/>
                <a:cs typeface="Arial"/>
              </a:rPr>
              <a:t>extremely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suggestive!</a:t>
            </a:r>
            <a:endParaRPr sz="1800">
              <a:latin typeface="Arial"/>
              <a:cs typeface="Arial"/>
            </a:endParaRPr>
          </a:p>
          <a:p>
            <a:pPr marL="412115" indent="-28575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pc="-5" dirty="0"/>
              <a:t>Chose meaningful parameter</a:t>
            </a:r>
            <a:r>
              <a:rPr spc="5" dirty="0"/>
              <a:t> </a:t>
            </a:r>
            <a:r>
              <a:rPr spc="-5" dirty="0"/>
              <a:t>names</a:t>
            </a:r>
          </a:p>
          <a:p>
            <a:pPr marL="812165" lvl="1" indent="-228600">
              <a:lnSpc>
                <a:spcPct val="100000"/>
              </a:lnSpc>
              <a:spcBef>
                <a:spcPts val="365"/>
              </a:spcBef>
              <a:buChar char="–"/>
              <a:tabLst>
                <a:tab pos="812800" algn="l"/>
              </a:tabLst>
            </a:pPr>
            <a:r>
              <a:rPr sz="1800" dirty="0">
                <a:latin typeface="Arial"/>
                <a:cs typeface="Arial"/>
              </a:rPr>
              <a:t>Again, names are </a:t>
            </a:r>
            <a:r>
              <a:rPr sz="1800" spc="-5" dirty="0">
                <a:latin typeface="Arial"/>
                <a:cs typeface="Arial"/>
              </a:rPr>
              <a:t>extremely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suggestive.</a:t>
            </a:r>
            <a:endParaRPr sz="1800">
              <a:latin typeface="Arial"/>
              <a:cs typeface="Arial"/>
            </a:endParaRPr>
          </a:p>
          <a:p>
            <a:pPr marL="113664"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412115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pc="-5" dirty="0"/>
              <a:t>Write the docstring </a:t>
            </a:r>
            <a:r>
              <a:rPr dirty="0"/>
              <a:t>to </a:t>
            </a:r>
            <a:r>
              <a:rPr spc="-5" dirty="0"/>
              <a:t>explain </a:t>
            </a:r>
            <a:r>
              <a:rPr i="1" spc="-5" dirty="0">
                <a:latin typeface="Arial-BoldItalicMT"/>
                <a:cs typeface="Arial-BoldItalicMT"/>
              </a:rPr>
              <a:t>what </a:t>
            </a:r>
            <a:r>
              <a:rPr spc="-5" dirty="0"/>
              <a:t>it</a:t>
            </a:r>
            <a:r>
              <a:rPr spc="5" dirty="0"/>
              <a:t> </a:t>
            </a:r>
            <a:r>
              <a:rPr spc="-5" dirty="0"/>
              <a:t>does</a:t>
            </a:r>
          </a:p>
          <a:p>
            <a:pPr marL="812165" lvl="1" indent="-228600">
              <a:lnSpc>
                <a:spcPct val="100000"/>
              </a:lnSpc>
              <a:spcBef>
                <a:spcPts val="360"/>
              </a:spcBef>
              <a:buChar char="–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What </a:t>
            </a:r>
            <a:r>
              <a:rPr sz="1800" dirty="0">
                <a:latin typeface="Arial"/>
                <a:cs typeface="Arial"/>
              </a:rPr>
              <a:t>does </a:t>
            </a:r>
            <a:r>
              <a:rPr sz="1800" spc="-5" dirty="0">
                <a:latin typeface="Arial"/>
                <a:cs typeface="Arial"/>
              </a:rPr>
              <a:t>the function return? What </a:t>
            </a:r>
            <a:r>
              <a:rPr sz="1800" dirty="0">
                <a:latin typeface="Arial"/>
                <a:cs typeface="Arial"/>
              </a:rPr>
              <a:t>are corner cases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parameters?</a:t>
            </a:r>
            <a:endParaRPr sz="1800">
              <a:latin typeface="Arial"/>
              <a:cs typeface="Arial"/>
            </a:endParaRPr>
          </a:p>
          <a:p>
            <a:pPr marL="113664"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412115" indent="-28575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pc="-5" dirty="0"/>
              <a:t>Write doctest </a:t>
            </a:r>
            <a:r>
              <a:rPr dirty="0"/>
              <a:t>to </a:t>
            </a:r>
            <a:r>
              <a:rPr spc="-5" dirty="0"/>
              <a:t>show what it should</a:t>
            </a:r>
            <a:r>
              <a:rPr spc="-10" dirty="0"/>
              <a:t> </a:t>
            </a:r>
            <a:r>
              <a:rPr spc="-5" dirty="0"/>
              <a:t>do</a:t>
            </a:r>
          </a:p>
          <a:p>
            <a:pPr marL="812165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812800" algn="l"/>
              </a:tabLst>
            </a:pPr>
            <a:r>
              <a:rPr sz="1800" b="1" spc="-5" dirty="0">
                <a:latin typeface="Arial"/>
                <a:cs typeface="Arial"/>
              </a:rPr>
              <a:t>Before </a:t>
            </a:r>
            <a:r>
              <a:rPr sz="180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write 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implementation.</a:t>
            </a:r>
            <a:endParaRPr sz="18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690880">
              <a:lnSpc>
                <a:spcPct val="100000"/>
              </a:lnSpc>
            </a:pPr>
            <a:r>
              <a:rPr sz="1800" b="0" spc="-5" dirty="0">
                <a:latin typeface="Arial"/>
                <a:cs typeface="Arial"/>
              </a:rPr>
              <a:t>Python Style Guide: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spc="-5" dirty="0">
                <a:solidFill>
                  <a:srgbClr val="FD0128"/>
                </a:solidFill>
                <a:latin typeface="Arial"/>
                <a:cs typeface="Arial"/>
              </a:rPr>
              <a:t>https:/</a:t>
            </a:r>
            <a:r>
              <a:rPr sz="1800" b="0" spc="-5" dirty="0">
                <a:solidFill>
                  <a:srgbClr val="FD0128"/>
                </a:solidFill>
                <a:latin typeface="Arial"/>
                <a:cs typeface="Arial"/>
                <a:hlinkClick r:id="rId2"/>
              </a:rPr>
              <a:t>/www.python.org/dev/peps/pep-0008</a:t>
            </a:r>
            <a:r>
              <a:rPr sz="1800" b="0" spc="-5" dirty="0">
                <a:latin typeface="Arial"/>
                <a:cs typeface="Arial"/>
                <a:hlinkClick r:id="rId2"/>
              </a:rPr>
              <a:t>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098" y="701040"/>
            <a:ext cx="4949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Example: Prime</a:t>
            </a:r>
            <a:r>
              <a:rPr sz="3200" spc="-25" dirty="0"/>
              <a:t> </a:t>
            </a:r>
            <a:r>
              <a:rPr sz="3200" spc="-5" dirty="0"/>
              <a:t>Numbers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12029" y="1520766"/>
            <a:ext cx="8028262" cy="490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019" y="6023649"/>
            <a:ext cx="8437245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0785">
              <a:lnSpc>
                <a:spcPct val="1212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Why </a:t>
            </a:r>
            <a:r>
              <a:rPr sz="1800" dirty="0">
                <a:latin typeface="Arial"/>
                <a:cs typeface="Arial"/>
              </a:rPr>
              <a:t>do we have prime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numbers?  </a:t>
            </a:r>
            <a:r>
              <a:rPr sz="1800" u="sng" spc="-5" dirty="0">
                <a:solidFill>
                  <a:srgbClr val="FC0128"/>
                </a:solidFill>
                <a:uFill>
                  <a:solidFill>
                    <a:srgbClr val="FF2734"/>
                  </a:solidFill>
                </a:uFill>
                <a:latin typeface="Arial"/>
                <a:cs typeface="Arial"/>
              </a:rPr>
              <a:t>https://</a:t>
            </a:r>
            <a:r>
              <a:rPr sz="1800" u="sng" spc="-5" dirty="0">
                <a:solidFill>
                  <a:srgbClr val="FC0128"/>
                </a:solidFill>
                <a:uFill>
                  <a:solidFill>
                    <a:srgbClr val="FF2734"/>
                  </a:solidFill>
                </a:uFill>
                <a:latin typeface="Arial"/>
                <a:cs typeface="Arial"/>
                <a:hlinkClick r:id="rId3"/>
              </a:rPr>
              <a:t>www.youtube.com/watch?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1800" u="sng" spc="-5" dirty="0">
                <a:solidFill>
                  <a:srgbClr val="FC0128"/>
                </a:solidFill>
                <a:uFill>
                  <a:solidFill>
                    <a:srgbClr val="FF2734"/>
                  </a:solidFill>
                </a:uFill>
                <a:latin typeface="Arial"/>
                <a:cs typeface="Arial"/>
              </a:rPr>
              <a:t>v=e4kevnq2vPI&amp;t=72s&amp;index=6&amp;list=PL17CtGMLr0Xz3vNK31TG7mJIzmF78vsFO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98" y="777240"/>
            <a:ext cx="71587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Courier"/>
                <a:cs typeface="Courier"/>
              </a:rPr>
              <a:t>list</a:t>
            </a:r>
            <a:r>
              <a:rPr sz="3200" spc="-5" dirty="0"/>
              <a:t> </a:t>
            </a:r>
            <a:r>
              <a:rPr sz="3200" dirty="0"/>
              <a:t>– </a:t>
            </a:r>
            <a:r>
              <a:rPr lang="en-US" sz="3200" spc="-5" dirty="0"/>
              <a:t>A data structure for iteration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298" y="1526858"/>
            <a:ext cx="7056120" cy="365484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2100" marR="194310" indent="-279400">
              <a:lnSpc>
                <a:spcPts val="2500"/>
              </a:lnSpc>
              <a:spcBef>
                <a:spcPts val="5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400" b="1" spc="-5" dirty="0">
                <a:latin typeface="Arial"/>
                <a:cs typeface="Arial"/>
              </a:rPr>
              <a:t>A list is a collection of items in a single group.</a:t>
            </a:r>
          </a:p>
          <a:p>
            <a:pPr marL="292100" marR="194310" indent="-279400">
              <a:lnSpc>
                <a:spcPts val="2500"/>
              </a:lnSpc>
              <a:spcBef>
                <a:spcPts val="5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400" b="1" spc="-5" dirty="0">
                <a:latin typeface="Arial"/>
                <a:cs typeface="Arial"/>
              </a:rPr>
              <a:t>They can hold just about anything.</a:t>
            </a:r>
            <a:endParaRPr sz="2400" dirty="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2035"/>
              </a:spcBef>
            </a:pPr>
            <a:r>
              <a:rPr lang="en-US" sz="2000" spc="-5" dirty="0" err="1">
                <a:latin typeface="Courier New"/>
                <a:cs typeface="Courier New"/>
              </a:rPr>
              <a:t>my_list</a:t>
            </a:r>
            <a:r>
              <a:rPr lang="en-US" sz="2000" spc="-5" dirty="0">
                <a:latin typeface="Courier New"/>
                <a:cs typeface="Courier New"/>
              </a:rPr>
              <a:t> = [1, 2, 3]</a:t>
            </a:r>
          </a:p>
          <a:p>
            <a:pPr marL="427355">
              <a:lnSpc>
                <a:spcPct val="100000"/>
              </a:lnSpc>
              <a:spcBef>
                <a:spcPts val="2035"/>
              </a:spcBef>
            </a:pPr>
            <a:r>
              <a:rPr lang="en-US" sz="2000" dirty="0" err="1">
                <a:latin typeface="Courier New"/>
                <a:cs typeface="Courier New"/>
              </a:rPr>
              <a:t>my_courses</a:t>
            </a:r>
            <a:r>
              <a:rPr lang="en-US" sz="2000" dirty="0">
                <a:latin typeface="Courier New"/>
                <a:cs typeface="Courier New"/>
              </a:rPr>
              <a:t> = [‘CS88’, ‘DATA8’, ‘MATH1A’]</a:t>
            </a:r>
          </a:p>
          <a:p>
            <a:pPr marL="427355">
              <a:lnSpc>
                <a:spcPct val="100000"/>
              </a:lnSpc>
              <a:spcBef>
                <a:spcPts val="2035"/>
              </a:spcBef>
            </a:pP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my_courses</a:t>
            </a:r>
            <a:r>
              <a:rPr lang="en-US" sz="2000" dirty="0">
                <a:latin typeface="Courier New"/>
                <a:cs typeface="Courier New"/>
              </a:rPr>
              <a:t>) == 3 #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 returns the length</a:t>
            </a:r>
          </a:p>
          <a:p>
            <a:pPr marL="427355">
              <a:lnSpc>
                <a:spcPct val="100000"/>
              </a:lnSpc>
              <a:spcBef>
                <a:spcPts val="2035"/>
              </a:spcBef>
            </a:pPr>
            <a:r>
              <a:rPr lang="en-US" sz="2000" dirty="0">
                <a:latin typeface="Courier New"/>
                <a:cs typeface="Courier New"/>
              </a:rPr>
              <a:t>print(</a:t>
            </a:r>
            <a:r>
              <a:rPr lang="en-US" sz="2000" dirty="0" err="1">
                <a:latin typeface="Courier New"/>
                <a:cs typeface="Courier New"/>
              </a:rPr>
              <a:t>my_courses</a:t>
            </a:r>
            <a:r>
              <a:rPr lang="en-US" sz="2000" dirty="0">
                <a:latin typeface="Courier New"/>
                <a:cs typeface="Courier New"/>
              </a:rPr>
              <a:t>[0]) # prints CS88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978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98" y="777240"/>
            <a:ext cx="6335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"/>
                <a:cs typeface="Courier"/>
              </a:rPr>
              <a:t>for</a:t>
            </a:r>
            <a:r>
              <a:rPr sz="3200" spc="-1045" dirty="0">
                <a:latin typeface="Courier"/>
                <a:cs typeface="Courier"/>
              </a:rPr>
              <a:t> </a:t>
            </a:r>
            <a:r>
              <a:rPr sz="3200" spc="-5" dirty="0"/>
              <a:t>statement </a:t>
            </a:r>
            <a:r>
              <a:rPr sz="3200" dirty="0"/>
              <a:t>– </a:t>
            </a:r>
            <a:r>
              <a:rPr sz="3200" spc="-5" dirty="0"/>
              <a:t>iteration control</a:t>
            </a:r>
            <a:endParaRPr sz="3200">
              <a:latin typeface="Courier"/>
              <a:cs typeface="Courie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298" y="1526858"/>
            <a:ext cx="7056120" cy="55670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2100" marR="194310" indent="-279400">
              <a:lnSpc>
                <a:spcPts val="2500"/>
              </a:lnSpc>
              <a:spcBef>
                <a:spcPts val="5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Repeat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block of statements for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structured  sequence of variable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bindings</a:t>
            </a:r>
            <a:endParaRPr sz="24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2035"/>
              </a:spcBef>
            </a:pPr>
            <a:r>
              <a:rPr sz="2000" spc="-5" dirty="0">
                <a:latin typeface="Courier New"/>
                <a:cs typeface="Courier New"/>
              </a:rPr>
              <a:t>&lt;initialization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statements&gt;</a:t>
            </a:r>
            <a:endParaRPr sz="2000">
              <a:latin typeface="Courier New"/>
              <a:cs typeface="Courier New"/>
            </a:endParaRPr>
          </a:p>
          <a:p>
            <a:pPr marL="427355">
              <a:lnSpc>
                <a:spcPts val="3329"/>
              </a:lnSpc>
            </a:pPr>
            <a:r>
              <a:rPr sz="2800" b="1" dirty="0">
                <a:latin typeface="Courier New"/>
                <a:cs typeface="Courier New"/>
              </a:rPr>
              <a:t>for </a:t>
            </a:r>
            <a:r>
              <a:rPr sz="2000" spc="-5" dirty="0">
                <a:latin typeface="Courier New"/>
                <a:cs typeface="Courier New"/>
              </a:rPr>
              <a:t>&lt;variables&gt; </a:t>
            </a:r>
            <a:r>
              <a:rPr sz="2800" b="1" dirty="0">
                <a:latin typeface="Courier New"/>
                <a:cs typeface="Courier New"/>
              </a:rPr>
              <a:t>in</a:t>
            </a:r>
            <a:r>
              <a:rPr sz="2800" b="1" spc="-10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&lt;sequence </a:t>
            </a:r>
            <a:r>
              <a:rPr sz="2000" dirty="0">
                <a:latin typeface="Courier New"/>
                <a:cs typeface="Courier New"/>
              </a:rPr>
              <a:t>expression&gt;</a:t>
            </a:r>
            <a:r>
              <a:rPr sz="2800" b="1" dirty="0">
                <a:latin typeface="Courier New"/>
                <a:cs typeface="Courier New"/>
              </a:rPr>
              <a:t>:</a:t>
            </a:r>
            <a:endParaRPr sz="2800">
              <a:latin typeface="Courier New"/>
              <a:cs typeface="Courier New"/>
            </a:endParaRPr>
          </a:p>
          <a:p>
            <a:pPr marR="2991485" algn="ctr">
              <a:lnSpc>
                <a:spcPts val="2370"/>
              </a:lnSpc>
            </a:pPr>
            <a:r>
              <a:rPr sz="2000" spc="-5" dirty="0">
                <a:latin typeface="Courier New"/>
                <a:cs typeface="Courier New"/>
              </a:rPr>
              <a:t>&lt;body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statements&gt;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&lt;rest of the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program&gt;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42735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def cum_OR(lst):</a:t>
            </a:r>
            <a:endParaRPr sz="1600">
              <a:latin typeface="Arial"/>
              <a:cs typeface="Arial"/>
            </a:endParaRPr>
          </a:p>
          <a:p>
            <a:pPr marL="653415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"""Return cumulative OR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entries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lst.</a:t>
            </a:r>
            <a:endParaRPr sz="1600">
              <a:latin typeface="Arial"/>
              <a:cs typeface="Arial"/>
            </a:endParaRPr>
          </a:p>
          <a:p>
            <a:pPr marL="649605" marR="3911600" indent="3175">
              <a:lnSpc>
                <a:spcPts val="1900"/>
              </a:lnSpc>
              <a:spcBef>
                <a:spcPts val="70"/>
              </a:spcBef>
            </a:pPr>
            <a:r>
              <a:rPr sz="1600" dirty="0">
                <a:latin typeface="Arial"/>
                <a:cs typeface="Arial"/>
              </a:rPr>
              <a:t>&gt;&gt;&gt; </a:t>
            </a:r>
            <a:r>
              <a:rPr sz="1600" spc="-10" dirty="0">
                <a:latin typeface="Arial"/>
                <a:cs typeface="Arial"/>
              </a:rPr>
              <a:t>cum_OR([True, </a:t>
            </a:r>
            <a:r>
              <a:rPr sz="1600" spc="-5" dirty="0">
                <a:latin typeface="Arial"/>
                <a:cs typeface="Arial"/>
              </a:rPr>
              <a:t>False])  </a:t>
            </a:r>
            <a:r>
              <a:rPr sz="1600" spc="-15" dirty="0">
                <a:latin typeface="Arial"/>
                <a:cs typeface="Arial"/>
              </a:rPr>
              <a:t>True</a:t>
            </a:r>
            <a:endParaRPr sz="1600">
              <a:latin typeface="Arial"/>
              <a:cs typeface="Arial"/>
            </a:endParaRPr>
          </a:p>
          <a:p>
            <a:pPr marL="653415">
              <a:lnSpc>
                <a:spcPts val="1839"/>
              </a:lnSpc>
            </a:pPr>
            <a:r>
              <a:rPr sz="1600" dirty="0">
                <a:latin typeface="Arial"/>
                <a:cs typeface="Arial"/>
              </a:rPr>
              <a:t>&gt;&gt;&gt; </a:t>
            </a:r>
            <a:r>
              <a:rPr sz="1600" spc="-5" dirty="0">
                <a:latin typeface="Arial"/>
                <a:cs typeface="Arial"/>
              </a:rPr>
              <a:t>cum_OR([False,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False])</a:t>
            </a:r>
            <a:endParaRPr sz="1600">
              <a:latin typeface="Arial"/>
              <a:cs typeface="Arial"/>
            </a:endParaRPr>
          </a:p>
          <a:p>
            <a:pPr marL="653415" marR="5897245">
              <a:lnSpc>
                <a:spcPts val="1900"/>
              </a:lnSpc>
              <a:spcBef>
                <a:spcPts val="160"/>
              </a:spcBef>
            </a:pP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alse  """</a:t>
            </a:r>
            <a:endParaRPr sz="1600">
              <a:latin typeface="Arial"/>
              <a:cs typeface="Arial"/>
            </a:endParaRPr>
          </a:p>
          <a:p>
            <a:pPr marL="653415" marR="5186045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co = </a:t>
            </a:r>
            <a:r>
              <a:rPr sz="1600" spc="-5" dirty="0">
                <a:latin typeface="Arial"/>
                <a:cs typeface="Arial"/>
              </a:rPr>
              <a:t>False  for item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lst:</a:t>
            </a:r>
            <a:endParaRPr sz="1600">
              <a:latin typeface="Arial"/>
              <a:cs typeface="Arial"/>
            </a:endParaRPr>
          </a:p>
          <a:p>
            <a:pPr marL="653415" marR="4378325" indent="676910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co = co or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item  return </a:t>
            </a:r>
            <a:r>
              <a:rPr sz="1600" dirty="0">
                <a:latin typeface="Arial"/>
                <a:cs typeface="Arial"/>
              </a:rPr>
              <a:t>co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98" y="777240"/>
            <a:ext cx="6823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"/>
                <a:cs typeface="Courier"/>
              </a:rPr>
              <a:t>while</a:t>
            </a:r>
            <a:r>
              <a:rPr sz="3200" spc="-1045" dirty="0">
                <a:latin typeface="Courier"/>
                <a:cs typeface="Courier"/>
              </a:rPr>
              <a:t> </a:t>
            </a:r>
            <a:r>
              <a:rPr sz="3200" spc="-5" dirty="0"/>
              <a:t>statement </a:t>
            </a:r>
            <a:r>
              <a:rPr sz="3200" dirty="0"/>
              <a:t>– </a:t>
            </a:r>
            <a:r>
              <a:rPr sz="3200" spc="-5" dirty="0"/>
              <a:t>iteration control</a:t>
            </a:r>
            <a:endParaRPr sz="3200">
              <a:latin typeface="Courier"/>
              <a:cs typeface="Courier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298" y="1526858"/>
            <a:ext cx="6951345" cy="2103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2100" marR="5080" indent="-279400">
              <a:lnSpc>
                <a:spcPts val="2500"/>
              </a:lnSpc>
              <a:spcBef>
                <a:spcPts val="5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Repeat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block of statements until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predicate  expression is satisfied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&lt;initialization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statements&gt;</a:t>
            </a:r>
            <a:endParaRPr sz="2000">
              <a:latin typeface="Courier New"/>
              <a:cs typeface="Courier New"/>
            </a:endParaRPr>
          </a:p>
          <a:p>
            <a:pPr marL="316230">
              <a:lnSpc>
                <a:spcPts val="3329"/>
              </a:lnSpc>
            </a:pPr>
            <a:r>
              <a:rPr sz="2800" b="1" dirty="0">
                <a:latin typeface="Courier New"/>
                <a:cs typeface="Courier New"/>
              </a:rPr>
              <a:t>while </a:t>
            </a:r>
            <a:r>
              <a:rPr sz="2000" spc="-5" dirty="0">
                <a:latin typeface="Courier New"/>
                <a:cs typeface="Courier New"/>
              </a:rPr>
              <a:t>&lt;predicate</a:t>
            </a:r>
            <a:r>
              <a:rPr sz="2000" spc="-50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expression&gt;</a:t>
            </a:r>
            <a:r>
              <a:rPr sz="2800" b="1" dirty="0">
                <a:latin typeface="Courier New"/>
                <a:cs typeface="Courier New"/>
              </a:rPr>
              <a:t>:</a:t>
            </a:r>
            <a:endParaRPr sz="2800">
              <a:latin typeface="Courier New"/>
              <a:cs typeface="Courier New"/>
            </a:endParaRPr>
          </a:p>
          <a:p>
            <a:pPr marL="774065">
              <a:lnSpc>
                <a:spcPts val="2370"/>
              </a:lnSpc>
            </a:pPr>
            <a:r>
              <a:rPr sz="2000" spc="-5" dirty="0">
                <a:latin typeface="Courier New"/>
                <a:cs typeface="Courier New"/>
              </a:rPr>
              <a:t>&lt;body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statements&gt;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7463" y="3909194"/>
            <a:ext cx="3226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&lt;rest of the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program&gt;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4663" y="3766820"/>
            <a:ext cx="3252470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def first_primes(k):</a:t>
            </a:r>
            <a:endParaRPr sz="1800">
              <a:latin typeface="Arial"/>
              <a:cs typeface="Arial"/>
            </a:endParaRPr>
          </a:p>
          <a:p>
            <a:pPr marL="266700" marR="180340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""" </a:t>
            </a:r>
            <a:r>
              <a:rPr sz="1800" spc="-5" dirty="0">
                <a:latin typeface="Arial"/>
                <a:cs typeface="Arial"/>
              </a:rPr>
              <a:t>Return the first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primes.  """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ts val="2020"/>
              </a:lnSpc>
            </a:pPr>
            <a:r>
              <a:rPr sz="1800" dirty="0">
                <a:latin typeface="Arial"/>
                <a:cs typeface="Arial"/>
              </a:rPr>
              <a:t>primes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[]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Arial"/>
                <a:cs typeface="Arial"/>
              </a:rPr>
              <a:t>num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520700" marR="748030" indent="-254635">
              <a:lnSpc>
                <a:spcPts val="22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while len(primes) </a:t>
            </a:r>
            <a:r>
              <a:rPr sz="1800" dirty="0">
                <a:latin typeface="Arial"/>
                <a:cs typeface="Arial"/>
              </a:rPr>
              <a:t>&lt; 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  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prime(num):</a:t>
            </a:r>
            <a:endParaRPr sz="1800">
              <a:latin typeface="Arial"/>
              <a:cs typeface="Arial"/>
            </a:endParaRPr>
          </a:p>
          <a:p>
            <a:pPr marL="520700" marR="5080" indent="253365">
              <a:lnSpc>
                <a:spcPts val="2100"/>
              </a:lnSpc>
              <a:spcBef>
                <a:spcPts val="80"/>
              </a:spcBef>
            </a:pPr>
            <a:r>
              <a:rPr sz="1800" dirty="0">
                <a:latin typeface="Arial"/>
                <a:cs typeface="Arial"/>
              </a:rPr>
              <a:t>primes = primes +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[num]  </a:t>
            </a:r>
            <a:r>
              <a:rPr sz="1800" dirty="0">
                <a:latin typeface="Arial"/>
                <a:cs typeface="Arial"/>
              </a:rPr>
              <a:t>num = num +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ts val="2140"/>
              </a:lnSpc>
            </a:pPr>
            <a:r>
              <a:rPr sz="1800" spc="-5" dirty="0">
                <a:latin typeface="Arial"/>
                <a:cs typeface="Arial"/>
              </a:rPr>
              <a:t>return </a:t>
            </a:r>
            <a:r>
              <a:rPr sz="1800" dirty="0">
                <a:latin typeface="Arial"/>
                <a:cs typeface="Arial"/>
              </a:rPr>
              <a:t>primes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98" y="777240"/>
            <a:ext cx="3977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Data-driven</a:t>
            </a:r>
            <a:r>
              <a:rPr sz="3200" spc="-30" dirty="0"/>
              <a:t> </a:t>
            </a:r>
            <a:r>
              <a:rPr sz="3200" spc="-5" dirty="0"/>
              <a:t>iteration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298" y="1526858"/>
            <a:ext cx="7256145" cy="11487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2100" marR="5080" indent="-279400">
              <a:lnSpc>
                <a:spcPts val="2500"/>
              </a:lnSpc>
              <a:spcBef>
                <a:spcPts val="5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describe </a:t>
            </a:r>
            <a:r>
              <a:rPr sz="2400" b="1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expression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perform on </a:t>
            </a:r>
            <a:r>
              <a:rPr sz="2400" b="1" dirty="0">
                <a:latin typeface="Arial"/>
                <a:cs typeface="Arial"/>
              </a:rPr>
              <a:t>each </a:t>
            </a:r>
            <a:r>
              <a:rPr sz="2400" b="1" spc="-5" dirty="0">
                <a:latin typeface="Arial"/>
                <a:cs typeface="Arial"/>
              </a:rPr>
              <a:t>item  </a:t>
            </a:r>
            <a:r>
              <a:rPr sz="2400" b="1" dirty="0">
                <a:latin typeface="Arial"/>
                <a:cs typeface="Arial"/>
              </a:rPr>
              <a:t>in 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let the data dictate the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663" y="3363946"/>
            <a:ext cx="8195945" cy="335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  <a:tab pos="1109980" algn="l"/>
                <a:tab pos="3167380" algn="l"/>
                <a:tab pos="5271135" algn="l"/>
                <a:tab pos="7770495" algn="l"/>
                <a:tab pos="8044815" algn="l"/>
              </a:tabLst>
            </a:pPr>
            <a:r>
              <a:rPr sz="1800" b="1" dirty="0">
                <a:latin typeface="Courier New"/>
                <a:cs typeface="Courier New"/>
              </a:rPr>
              <a:t>[	</a:t>
            </a:r>
            <a:r>
              <a:rPr sz="1800" dirty="0">
                <a:latin typeface="Courier New"/>
                <a:cs typeface="Courier New"/>
              </a:rPr>
              <a:t>&lt;expr	</a:t>
            </a:r>
            <a:r>
              <a:rPr sz="1800" spc="-5" dirty="0">
                <a:latin typeface="Courier New"/>
                <a:cs typeface="Courier New"/>
              </a:rPr>
              <a:t>wit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5" dirty="0">
                <a:latin typeface="Courier New"/>
                <a:cs typeface="Courier New"/>
              </a:rPr>
              <a:t> loo</a:t>
            </a:r>
            <a:r>
              <a:rPr sz="1800" dirty="0">
                <a:latin typeface="Courier New"/>
                <a:cs typeface="Courier New"/>
              </a:rPr>
              <a:t>p var&gt;	</a:t>
            </a:r>
            <a:r>
              <a:rPr sz="2000" b="1" dirty="0">
                <a:latin typeface="Courier New"/>
                <a:cs typeface="Courier New"/>
              </a:rPr>
              <a:t>for</a:t>
            </a:r>
            <a:r>
              <a:rPr sz="2000" b="1" spc="-1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&lt;loo</a:t>
            </a:r>
            <a:r>
              <a:rPr sz="1800" dirty="0">
                <a:latin typeface="Courier New"/>
                <a:cs typeface="Courier New"/>
              </a:rPr>
              <a:t>p var&gt;	</a:t>
            </a:r>
            <a:r>
              <a:rPr sz="2000" b="1" dirty="0">
                <a:latin typeface="Courier New"/>
                <a:cs typeface="Courier New"/>
              </a:rPr>
              <a:t>in</a:t>
            </a:r>
            <a:r>
              <a:rPr sz="2000" b="1" spc="-1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&lt;sequenc</a:t>
            </a:r>
            <a:r>
              <a:rPr sz="1800" dirty="0">
                <a:latin typeface="Courier New"/>
                <a:cs typeface="Courier New"/>
              </a:rPr>
              <a:t>e expr	&gt;	</a:t>
            </a:r>
            <a:r>
              <a:rPr sz="1800" b="1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99745">
              <a:lnSpc>
                <a:spcPts val="2130"/>
              </a:lnSpc>
              <a:spcBef>
                <a:spcPts val="1900"/>
              </a:spcBef>
            </a:pPr>
            <a:r>
              <a:rPr sz="1800" dirty="0">
                <a:latin typeface="Arial"/>
                <a:cs typeface="Arial"/>
              </a:rPr>
              <a:t>def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dividers(n):</a:t>
            </a:r>
            <a:endParaRPr sz="1800">
              <a:latin typeface="Arial"/>
              <a:cs typeface="Arial"/>
            </a:endParaRPr>
          </a:p>
          <a:p>
            <a:pPr marL="753745">
              <a:lnSpc>
                <a:spcPts val="2130"/>
              </a:lnSpc>
            </a:pPr>
            <a:r>
              <a:rPr sz="1800" spc="-5" dirty="0">
                <a:latin typeface="Arial"/>
                <a:cs typeface="Arial"/>
              </a:rPr>
              <a:t>"""Return </a:t>
            </a:r>
            <a:r>
              <a:rPr sz="1800" dirty="0">
                <a:latin typeface="Arial"/>
                <a:cs typeface="Arial"/>
              </a:rPr>
              <a:t>list of </a:t>
            </a:r>
            <a:r>
              <a:rPr sz="1800" spc="-5" dirty="0">
                <a:latin typeface="Arial"/>
                <a:cs typeface="Arial"/>
              </a:rPr>
              <a:t>whether </a:t>
            </a:r>
            <a:r>
              <a:rPr sz="1800" dirty="0">
                <a:latin typeface="Arial"/>
                <a:cs typeface="Arial"/>
              </a:rPr>
              <a:t>numbers </a:t>
            </a:r>
            <a:r>
              <a:rPr sz="1800" spc="-5" dirty="0">
                <a:latin typeface="Arial"/>
                <a:cs typeface="Arial"/>
              </a:rPr>
              <a:t>greater than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divide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753745" marR="5902325">
              <a:lnSpc>
                <a:spcPct val="101899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&gt;&gt;&gt;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dividers(6)  </a:t>
            </a:r>
            <a:r>
              <a:rPr sz="1800" spc="-15" dirty="0">
                <a:latin typeface="Arial"/>
                <a:cs typeface="Arial"/>
              </a:rPr>
              <a:t>[True,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True]</a:t>
            </a:r>
            <a:endParaRPr sz="1800">
              <a:latin typeface="Arial"/>
              <a:cs typeface="Arial"/>
            </a:endParaRPr>
          </a:p>
          <a:p>
            <a:pPr marL="75374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&gt;&gt;&gt;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dividers(9)</a:t>
            </a:r>
            <a:endParaRPr sz="1800">
              <a:latin typeface="Arial"/>
              <a:cs typeface="Arial"/>
            </a:endParaRPr>
          </a:p>
          <a:p>
            <a:pPr marL="753745" marR="5476875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latin typeface="Arial"/>
                <a:cs typeface="Arial"/>
              </a:rPr>
              <a:t>[False, </a:t>
            </a:r>
            <a:r>
              <a:rPr sz="1800" spc="-15" dirty="0">
                <a:latin typeface="Arial"/>
                <a:cs typeface="Arial"/>
              </a:rPr>
              <a:t>True,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False]  </a:t>
            </a:r>
            <a:r>
              <a:rPr sz="1800" dirty="0">
                <a:latin typeface="Arial"/>
                <a:cs typeface="Arial"/>
              </a:rPr>
              <a:t>"""</a:t>
            </a:r>
            <a:endParaRPr sz="1800">
              <a:latin typeface="Arial"/>
              <a:cs typeface="Arial"/>
            </a:endParaRPr>
          </a:p>
          <a:p>
            <a:pPr marL="753745">
              <a:lnSpc>
                <a:spcPts val="2020"/>
              </a:lnSpc>
            </a:pPr>
            <a:r>
              <a:rPr sz="1800" spc="-5" dirty="0">
                <a:latin typeface="Arial"/>
                <a:cs typeface="Arial"/>
              </a:rPr>
              <a:t>return [divides(n,i) for </a:t>
            </a:r>
            <a:r>
              <a:rPr sz="1800" dirty="0">
                <a:latin typeface="Arial"/>
                <a:cs typeface="Arial"/>
              </a:rPr>
              <a:t>i in </a:t>
            </a:r>
            <a:r>
              <a:rPr sz="1800" spc="-5" dirty="0">
                <a:latin typeface="Arial"/>
                <a:cs typeface="Arial"/>
              </a:rPr>
              <a:t>range(2,(n//2)+1)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298" y="777240"/>
            <a:ext cx="7158702" cy="2416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332B7"/>
                </a:solidFill>
                <a:latin typeface="Arial"/>
                <a:cs typeface="Arial"/>
              </a:rPr>
              <a:t>Administrivia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350" dirty="0">
              <a:latin typeface="Times New Roman"/>
              <a:cs typeface="Times New Roman"/>
            </a:endParaRPr>
          </a:p>
          <a:p>
            <a:pPr marL="292100" indent="-27940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lang="en-US" sz="3200" b="1" spc="-5" dirty="0">
                <a:latin typeface="Arial"/>
                <a:cs typeface="Arial"/>
              </a:rPr>
              <a:t>Everyone should be enrolled now</a:t>
            </a:r>
            <a:endParaRPr sz="3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98450" algn="l"/>
              </a:tabLst>
            </a:pPr>
            <a:r>
              <a:rPr sz="3200" b="1" spc="-5" dirty="0">
                <a:latin typeface="Arial"/>
                <a:cs typeface="Arial"/>
              </a:rPr>
              <a:t>iClickers: </a:t>
            </a:r>
            <a:r>
              <a:rPr sz="3200" b="1" dirty="0">
                <a:latin typeface="Arial"/>
                <a:cs typeface="Arial"/>
              </a:rPr>
              <a:t>Start </a:t>
            </a:r>
            <a:r>
              <a:rPr sz="3200" b="1" spc="-5" dirty="0">
                <a:latin typeface="Arial"/>
                <a:cs typeface="Arial"/>
              </a:rPr>
              <a:t>next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week.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298" y="777240"/>
            <a:ext cx="6588125" cy="4357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332B7"/>
                </a:solidFill>
                <a:latin typeface="Arial"/>
                <a:cs typeface="Arial"/>
              </a:rPr>
              <a:t>Computational Concepts</a:t>
            </a:r>
            <a:r>
              <a:rPr sz="3200" b="1" spc="-10" dirty="0">
                <a:solidFill>
                  <a:srgbClr val="0332B7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332B7"/>
                </a:solidFill>
                <a:latin typeface="Arial"/>
                <a:cs typeface="Arial"/>
              </a:rPr>
              <a:t>Today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292100" marR="5080" indent="-279400">
              <a:lnSpc>
                <a:spcPts val="3400"/>
              </a:lnSpc>
              <a:spcBef>
                <a:spcPts val="2520"/>
              </a:spcBef>
              <a:buFont typeface="Arial"/>
              <a:buChar char="•"/>
              <a:tabLst>
                <a:tab pos="298450" algn="l"/>
              </a:tabLst>
            </a:pPr>
            <a:r>
              <a:rPr sz="3200" b="1" spc="-5" dirty="0">
                <a:latin typeface="Arial"/>
                <a:cs typeface="Arial"/>
              </a:rPr>
              <a:t>Fundamentals</a:t>
            </a:r>
            <a:r>
              <a:rPr lang="en-US" sz="3200" b="1" spc="-5" dirty="0">
                <a:latin typeface="Arial"/>
                <a:cs typeface="Arial"/>
              </a:rPr>
              <a:t> of Python</a:t>
            </a:r>
          </a:p>
          <a:p>
            <a:pPr marL="292100" marR="5080" indent="-279400">
              <a:lnSpc>
                <a:spcPts val="3400"/>
              </a:lnSpc>
              <a:spcBef>
                <a:spcPts val="2520"/>
              </a:spcBef>
              <a:buFont typeface="Arial"/>
              <a:buChar char="•"/>
              <a:tabLst>
                <a:tab pos="298450" algn="l"/>
              </a:tabLst>
            </a:pPr>
            <a:r>
              <a:rPr sz="3200" b="1" spc="-5" dirty="0">
                <a:latin typeface="Arial"/>
                <a:cs typeface="Arial"/>
              </a:rPr>
              <a:t>Conditional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Statement</a:t>
            </a:r>
            <a:r>
              <a:rPr lang="en-US" sz="3200" b="1" spc="-5" dirty="0"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98450" algn="l"/>
              </a:tabLst>
            </a:pPr>
            <a:r>
              <a:rPr sz="3200" b="1" spc="-5" dirty="0">
                <a:latin typeface="Arial"/>
                <a:cs typeface="Arial"/>
              </a:rPr>
              <a:t>Functions</a:t>
            </a:r>
            <a:endParaRPr lang="en-US" sz="3200" b="1" spc="-5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3200" b="1" spc="-5" dirty="0">
                <a:latin typeface="Arial"/>
                <a:cs typeface="Arial"/>
              </a:rPr>
              <a:t>Lists</a:t>
            </a:r>
            <a:endParaRPr sz="3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98450" algn="l"/>
              </a:tabLst>
            </a:pPr>
            <a:r>
              <a:rPr sz="3200" b="1" spc="-5" dirty="0">
                <a:latin typeface="Arial"/>
                <a:cs typeface="Arial"/>
              </a:rPr>
              <a:t>Iteration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3754" y="5486400"/>
            <a:ext cx="990599" cy="1617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98" y="777240"/>
            <a:ext cx="5309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Data </a:t>
            </a:r>
            <a:r>
              <a:rPr sz="3200" spc="-5" dirty="0"/>
              <a:t>or Code?</a:t>
            </a:r>
            <a:r>
              <a:rPr sz="3200" spc="-40" dirty="0"/>
              <a:t> </a:t>
            </a:r>
            <a:r>
              <a:rPr sz="3200" spc="-5" dirty="0"/>
              <a:t>Abstraction!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953923" y="2743200"/>
            <a:ext cx="4490355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2123" y="2667000"/>
            <a:ext cx="3644899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624" y="5334000"/>
            <a:ext cx="620395" cy="457200"/>
          </a:xfrm>
          <a:custGeom>
            <a:avLst/>
            <a:gdLst/>
            <a:ahLst/>
            <a:cxnLst/>
            <a:rect l="l" t="t" r="r" b="b"/>
            <a:pathLst>
              <a:path w="620395" h="457200">
                <a:moveTo>
                  <a:pt x="562913" y="114300"/>
                </a:moveTo>
                <a:lnTo>
                  <a:pt x="448613" y="114300"/>
                </a:lnTo>
                <a:lnTo>
                  <a:pt x="432507" y="159239"/>
                </a:lnTo>
                <a:lnTo>
                  <a:pt x="411523" y="201927"/>
                </a:lnTo>
                <a:lnTo>
                  <a:pt x="385965" y="242133"/>
                </a:lnTo>
                <a:lnTo>
                  <a:pt x="356134" y="279627"/>
                </a:lnTo>
                <a:lnTo>
                  <a:pt x="322334" y="314182"/>
                </a:lnTo>
                <a:lnTo>
                  <a:pt x="284867" y="345566"/>
                </a:lnTo>
                <a:lnTo>
                  <a:pt x="244035" y="373551"/>
                </a:lnTo>
                <a:lnTo>
                  <a:pt x="200141" y="397908"/>
                </a:lnTo>
                <a:lnTo>
                  <a:pt x="153488" y="418406"/>
                </a:lnTo>
                <a:lnTo>
                  <a:pt x="104378" y="434816"/>
                </a:lnTo>
                <a:lnTo>
                  <a:pt x="53115" y="446909"/>
                </a:lnTo>
                <a:lnTo>
                  <a:pt x="0" y="454455"/>
                </a:lnTo>
                <a:lnTo>
                  <a:pt x="51340" y="457194"/>
                </a:lnTo>
                <a:lnTo>
                  <a:pt x="101914" y="455572"/>
                </a:lnTo>
                <a:lnTo>
                  <a:pt x="151442" y="449760"/>
                </a:lnTo>
                <a:lnTo>
                  <a:pt x="199647" y="439924"/>
                </a:lnTo>
                <a:lnTo>
                  <a:pt x="246249" y="426233"/>
                </a:lnTo>
                <a:lnTo>
                  <a:pt x="290970" y="408856"/>
                </a:lnTo>
                <a:lnTo>
                  <a:pt x="333533" y="387960"/>
                </a:lnTo>
                <a:lnTo>
                  <a:pt x="373658" y="363713"/>
                </a:lnTo>
                <a:lnTo>
                  <a:pt x="411068" y="336284"/>
                </a:lnTo>
                <a:lnTo>
                  <a:pt x="445483" y="305841"/>
                </a:lnTo>
                <a:lnTo>
                  <a:pt x="476627" y="272551"/>
                </a:lnTo>
                <a:lnTo>
                  <a:pt x="504220" y="236585"/>
                </a:lnTo>
                <a:lnTo>
                  <a:pt x="527984" y="198108"/>
                </a:lnTo>
                <a:lnTo>
                  <a:pt x="547641" y="157290"/>
                </a:lnTo>
                <a:lnTo>
                  <a:pt x="562913" y="114300"/>
                </a:lnTo>
                <a:close/>
              </a:path>
              <a:path w="620395" h="457200">
                <a:moveTo>
                  <a:pt x="522350" y="0"/>
                </a:moveTo>
                <a:lnTo>
                  <a:pt x="391463" y="114300"/>
                </a:lnTo>
                <a:lnTo>
                  <a:pt x="620063" y="114300"/>
                </a:lnTo>
                <a:lnTo>
                  <a:pt x="522350" y="0"/>
                </a:lnTo>
                <a:close/>
              </a:path>
            </a:pathLst>
          </a:custGeom>
          <a:solidFill>
            <a:srgbClr val="73A4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7123" y="5334000"/>
            <a:ext cx="636905" cy="457200"/>
          </a:xfrm>
          <a:custGeom>
            <a:avLst/>
            <a:gdLst/>
            <a:ahLst/>
            <a:cxnLst/>
            <a:rect l="l" t="t" r="r" b="b"/>
            <a:pathLst>
              <a:path w="636904" h="457200">
                <a:moveTo>
                  <a:pt x="114300" y="0"/>
                </a:moveTo>
                <a:lnTo>
                  <a:pt x="0" y="0"/>
                </a:lnTo>
                <a:lnTo>
                  <a:pt x="2391" y="44031"/>
                </a:lnTo>
                <a:lnTo>
                  <a:pt x="9418" y="86878"/>
                </a:lnTo>
                <a:lnTo>
                  <a:pt x="20863" y="128350"/>
                </a:lnTo>
                <a:lnTo>
                  <a:pt x="36507" y="168254"/>
                </a:lnTo>
                <a:lnTo>
                  <a:pt x="56131" y="206399"/>
                </a:lnTo>
                <a:lnTo>
                  <a:pt x="79515" y="242594"/>
                </a:lnTo>
                <a:lnTo>
                  <a:pt x="106441" y="276646"/>
                </a:lnTo>
                <a:lnTo>
                  <a:pt x="136690" y="308365"/>
                </a:lnTo>
                <a:lnTo>
                  <a:pt x="170043" y="337558"/>
                </a:lnTo>
                <a:lnTo>
                  <a:pt x="206282" y="364034"/>
                </a:lnTo>
                <a:lnTo>
                  <a:pt x="245187" y="387602"/>
                </a:lnTo>
                <a:lnTo>
                  <a:pt x="286539" y="408070"/>
                </a:lnTo>
                <a:lnTo>
                  <a:pt x="330120" y="425245"/>
                </a:lnTo>
                <a:lnTo>
                  <a:pt x="375710" y="438938"/>
                </a:lnTo>
                <a:lnTo>
                  <a:pt x="423092" y="448956"/>
                </a:lnTo>
                <a:lnTo>
                  <a:pt x="472045" y="455107"/>
                </a:lnTo>
                <a:lnTo>
                  <a:pt x="522350" y="457200"/>
                </a:lnTo>
                <a:lnTo>
                  <a:pt x="636651" y="457200"/>
                </a:lnTo>
                <a:lnTo>
                  <a:pt x="586345" y="455107"/>
                </a:lnTo>
                <a:lnTo>
                  <a:pt x="537392" y="448956"/>
                </a:lnTo>
                <a:lnTo>
                  <a:pt x="490010" y="438938"/>
                </a:lnTo>
                <a:lnTo>
                  <a:pt x="444420" y="425245"/>
                </a:lnTo>
                <a:lnTo>
                  <a:pt x="400839" y="408070"/>
                </a:lnTo>
                <a:lnTo>
                  <a:pt x="359487" y="387602"/>
                </a:lnTo>
                <a:lnTo>
                  <a:pt x="320582" y="364034"/>
                </a:lnTo>
                <a:lnTo>
                  <a:pt x="284343" y="337558"/>
                </a:lnTo>
                <a:lnTo>
                  <a:pt x="250990" y="308365"/>
                </a:lnTo>
                <a:lnTo>
                  <a:pt x="220741" y="276646"/>
                </a:lnTo>
                <a:lnTo>
                  <a:pt x="193815" y="242594"/>
                </a:lnTo>
                <a:lnTo>
                  <a:pt x="170431" y="206399"/>
                </a:lnTo>
                <a:lnTo>
                  <a:pt x="150807" y="168254"/>
                </a:lnTo>
                <a:lnTo>
                  <a:pt x="135163" y="128350"/>
                </a:lnTo>
                <a:lnTo>
                  <a:pt x="123718" y="86878"/>
                </a:lnTo>
                <a:lnTo>
                  <a:pt x="116691" y="44031"/>
                </a:lnTo>
                <a:lnTo>
                  <a:pt x="114300" y="0"/>
                </a:lnTo>
                <a:close/>
              </a:path>
            </a:pathLst>
          </a:custGeom>
          <a:solidFill>
            <a:srgbClr val="608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7123" y="5334000"/>
            <a:ext cx="1200150" cy="457200"/>
          </a:xfrm>
          <a:custGeom>
            <a:avLst/>
            <a:gdLst/>
            <a:ahLst/>
            <a:cxnLst/>
            <a:rect l="l" t="t" r="r" b="b"/>
            <a:pathLst>
              <a:path w="1200150" h="457200">
                <a:moveTo>
                  <a:pt x="579501" y="454455"/>
                </a:moveTo>
                <a:lnTo>
                  <a:pt x="632616" y="446908"/>
                </a:lnTo>
                <a:lnTo>
                  <a:pt x="683879" y="434815"/>
                </a:lnTo>
                <a:lnTo>
                  <a:pt x="732989" y="418405"/>
                </a:lnTo>
                <a:lnTo>
                  <a:pt x="779642" y="397907"/>
                </a:lnTo>
                <a:lnTo>
                  <a:pt x="823536" y="373551"/>
                </a:lnTo>
                <a:lnTo>
                  <a:pt x="864368" y="345565"/>
                </a:lnTo>
                <a:lnTo>
                  <a:pt x="901835" y="314181"/>
                </a:lnTo>
                <a:lnTo>
                  <a:pt x="935635" y="279627"/>
                </a:lnTo>
                <a:lnTo>
                  <a:pt x="965466" y="242132"/>
                </a:lnTo>
                <a:lnTo>
                  <a:pt x="991025" y="201926"/>
                </a:lnTo>
                <a:lnTo>
                  <a:pt x="1012008" y="159239"/>
                </a:lnTo>
                <a:lnTo>
                  <a:pt x="1028114" y="114299"/>
                </a:lnTo>
                <a:lnTo>
                  <a:pt x="970964" y="114300"/>
                </a:lnTo>
                <a:lnTo>
                  <a:pt x="1101851" y="0"/>
                </a:lnTo>
                <a:lnTo>
                  <a:pt x="1199564" y="114300"/>
                </a:lnTo>
                <a:lnTo>
                  <a:pt x="1142414" y="114300"/>
                </a:lnTo>
                <a:lnTo>
                  <a:pt x="1127425" y="156595"/>
                </a:lnTo>
                <a:lnTo>
                  <a:pt x="1108148" y="196854"/>
                </a:lnTo>
                <a:lnTo>
                  <a:pt x="1084844" y="234900"/>
                </a:lnTo>
                <a:lnTo>
                  <a:pt x="1057771" y="270558"/>
                </a:lnTo>
                <a:lnTo>
                  <a:pt x="1027188" y="303652"/>
                </a:lnTo>
                <a:lnTo>
                  <a:pt x="993352" y="334007"/>
                </a:lnTo>
                <a:lnTo>
                  <a:pt x="956524" y="361448"/>
                </a:lnTo>
                <a:lnTo>
                  <a:pt x="916961" y="385799"/>
                </a:lnTo>
                <a:lnTo>
                  <a:pt x="874922" y="406885"/>
                </a:lnTo>
                <a:lnTo>
                  <a:pt x="830667" y="424530"/>
                </a:lnTo>
                <a:lnTo>
                  <a:pt x="784453" y="438560"/>
                </a:lnTo>
                <a:lnTo>
                  <a:pt x="736540" y="448798"/>
                </a:lnTo>
                <a:lnTo>
                  <a:pt x="687186" y="455070"/>
                </a:lnTo>
                <a:lnTo>
                  <a:pt x="636650" y="457199"/>
                </a:lnTo>
                <a:lnTo>
                  <a:pt x="522351" y="457199"/>
                </a:lnTo>
                <a:lnTo>
                  <a:pt x="472045" y="455106"/>
                </a:lnTo>
                <a:lnTo>
                  <a:pt x="423092" y="448955"/>
                </a:lnTo>
                <a:lnTo>
                  <a:pt x="375710" y="438938"/>
                </a:lnTo>
                <a:lnTo>
                  <a:pt x="330120" y="425245"/>
                </a:lnTo>
                <a:lnTo>
                  <a:pt x="286539" y="408069"/>
                </a:lnTo>
                <a:lnTo>
                  <a:pt x="245187" y="387602"/>
                </a:lnTo>
                <a:lnTo>
                  <a:pt x="206282" y="364034"/>
                </a:lnTo>
                <a:lnTo>
                  <a:pt x="170044" y="337558"/>
                </a:lnTo>
                <a:lnTo>
                  <a:pt x="136690" y="308364"/>
                </a:lnTo>
                <a:lnTo>
                  <a:pt x="106441" y="276646"/>
                </a:lnTo>
                <a:lnTo>
                  <a:pt x="79515" y="242593"/>
                </a:lnTo>
                <a:lnTo>
                  <a:pt x="56131" y="206399"/>
                </a:lnTo>
                <a:lnTo>
                  <a:pt x="36507" y="168254"/>
                </a:lnTo>
                <a:lnTo>
                  <a:pt x="20863" y="128350"/>
                </a:lnTo>
                <a:lnTo>
                  <a:pt x="9418" y="86878"/>
                </a:lnTo>
                <a:lnTo>
                  <a:pt x="2391" y="44031"/>
                </a:lnTo>
                <a:lnTo>
                  <a:pt x="0" y="0"/>
                </a:lnTo>
                <a:lnTo>
                  <a:pt x="114300" y="0"/>
                </a:lnTo>
                <a:lnTo>
                  <a:pt x="116691" y="44031"/>
                </a:lnTo>
                <a:lnTo>
                  <a:pt x="123718" y="86878"/>
                </a:lnTo>
                <a:lnTo>
                  <a:pt x="135163" y="128350"/>
                </a:lnTo>
                <a:lnTo>
                  <a:pt x="150807" y="168254"/>
                </a:lnTo>
                <a:lnTo>
                  <a:pt x="170431" y="206399"/>
                </a:lnTo>
                <a:lnTo>
                  <a:pt x="193815" y="242593"/>
                </a:lnTo>
                <a:lnTo>
                  <a:pt x="220741" y="276646"/>
                </a:lnTo>
                <a:lnTo>
                  <a:pt x="250990" y="308364"/>
                </a:lnTo>
                <a:lnTo>
                  <a:pt x="284344" y="337558"/>
                </a:lnTo>
                <a:lnTo>
                  <a:pt x="320582" y="364034"/>
                </a:lnTo>
                <a:lnTo>
                  <a:pt x="359487" y="387602"/>
                </a:lnTo>
                <a:lnTo>
                  <a:pt x="400839" y="408069"/>
                </a:lnTo>
                <a:lnTo>
                  <a:pt x="444420" y="425245"/>
                </a:lnTo>
                <a:lnTo>
                  <a:pt x="490010" y="438938"/>
                </a:lnTo>
                <a:lnTo>
                  <a:pt x="537392" y="448955"/>
                </a:lnTo>
                <a:lnTo>
                  <a:pt x="586345" y="455106"/>
                </a:lnTo>
                <a:lnTo>
                  <a:pt x="636650" y="457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99698" y="5808789"/>
            <a:ext cx="3345179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Compiler or Interpreter  </a:t>
            </a:r>
            <a:r>
              <a:rPr sz="2400" b="1" dirty="0">
                <a:latin typeface="Arial"/>
                <a:cs typeface="Arial"/>
              </a:rPr>
              <a:t>Here: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Python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6098" y="1679258"/>
            <a:ext cx="3615690" cy="708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500"/>
              </a:spcBef>
            </a:pPr>
            <a:r>
              <a:rPr sz="2400" b="1" spc="-5" dirty="0">
                <a:latin typeface="Arial"/>
                <a:cs typeface="Arial"/>
              </a:rPr>
              <a:t>Human-readable code  (programming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language)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9498" y="1755458"/>
            <a:ext cx="3480435" cy="708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500"/>
              </a:spcBef>
            </a:pPr>
            <a:r>
              <a:rPr sz="2400" b="1" spc="-5" dirty="0">
                <a:latin typeface="Arial"/>
                <a:cs typeface="Arial"/>
              </a:rPr>
              <a:t>Machine-executable  instructions (byte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code)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98" y="777240"/>
            <a:ext cx="6122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Code or GUI: More</a:t>
            </a:r>
            <a:r>
              <a:rPr sz="3200" spc="-10" dirty="0"/>
              <a:t> </a:t>
            </a:r>
            <a:r>
              <a:rPr sz="3200" spc="-5" dirty="0"/>
              <a:t>Abstraction!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3298" y="5680591"/>
            <a:ext cx="7278370" cy="9798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Big Idea: Layers of Abstraction</a:t>
            </a:r>
            <a:endParaRPr sz="2400">
              <a:latin typeface="Arial"/>
              <a:cs typeface="Arial"/>
            </a:endParaRPr>
          </a:p>
          <a:p>
            <a:pPr marL="697865" marR="5080" indent="-228600">
              <a:lnSpc>
                <a:spcPts val="196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b="1" spc="-5" dirty="0">
                <a:latin typeface="Arial"/>
                <a:cs typeface="Arial"/>
              </a:rPr>
              <a:t>The GUI look and </a:t>
            </a:r>
            <a:r>
              <a:rPr sz="1800" b="1" dirty="0">
                <a:latin typeface="Arial"/>
                <a:cs typeface="Arial"/>
              </a:rPr>
              <a:t>feel </a:t>
            </a:r>
            <a:r>
              <a:rPr sz="1800" b="1" spc="-5" dirty="0">
                <a:latin typeface="Arial"/>
                <a:cs typeface="Arial"/>
              </a:rPr>
              <a:t>is built out of files, directories, </a:t>
            </a:r>
            <a:r>
              <a:rPr sz="1800" b="1" dirty="0">
                <a:latin typeface="Arial"/>
                <a:cs typeface="Arial"/>
              </a:rPr>
              <a:t>system  </a:t>
            </a:r>
            <a:r>
              <a:rPr sz="1800" b="1" spc="-5" dirty="0">
                <a:latin typeface="Arial"/>
                <a:cs typeface="Arial"/>
              </a:rPr>
              <a:t>code,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122" y="1600201"/>
            <a:ext cx="5212871" cy="3428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9123" y="2971800"/>
            <a:ext cx="4635498" cy="2499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98" y="777240"/>
            <a:ext cx="3277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Let’s talk</a:t>
            </a:r>
            <a:r>
              <a:rPr sz="3200" spc="-45" dirty="0"/>
              <a:t> </a:t>
            </a:r>
            <a:r>
              <a:rPr sz="3200" spc="-5" dirty="0"/>
              <a:t>Python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298" y="1465390"/>
            <a:ext cx="3614420" cy="26454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Call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Assignment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Define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Control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184" y="1465390"/>
            <a:ext cx="4391660" cy="36277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3.1 </a:t>
            </a:r>
            <a:r>
              <a:rPr sz="2400" dirty="0">
                <a:latin typeface="Courier New"/>
                <a:cs typeface="Courier New"/>
              </a:rPr>
              <a:t>*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2.6</a:t>
            </a:r>
            <a:endParaRPr sz="2400">
              <a:latin typeface="Courier New"/>
              <a:cs typeface="Courier New"/>
            </a:endParaRPr>
          </a:p>
          <a:p>
            <a:pPr marL="807720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Courier New"/>
                <a:cs typeface="Courier New"/>
              </a:rPr>
              <a:t>max(0,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80772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x 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&lt;expression&gt;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latin typeface="Courier"/>
                <a:cs typeface="Courier"/>
              </a:rPr>
              <a:t>def </a:t>
            </a:r>
            <a:r>
              <a:rPr sz="1800" spc="-5" dirty="0">
                <a:latin typeface="Arial"/>
                <a:cs typeface="Arial"/>
              </a:rPr>
              <a:t>&lt;function </a:t>
            </a:r>
            <a:r>
              <a:rPr sz="1800" dirty="0">
                <a:latin typeface="Arial"/>
                <a:cs typeface="Arial"/>
              </a:rPr>
              <a:t>name&gt; </a:t>
            </a:r>
            <a:r>
              <a:rPr sz="1800" b="1" dirty="0">
                <a:latin typeface="Courier"/>
                <a:cs typeface="Courier"/>
              </a:rPr>
              <a:t>(</a:t>
            </a:r>
            <a:r>
              <a:rPr sz="1800" dirty="0">
                <a:latin typeface="Arial"/>
                <a:cs typeface="Arial"/>
              </a:rPr>
              <a:t>&lt;argument </a:t>
            </a:r>
            <a:r>
              <a:rPr sz="1800" spc="-5" dirty="0">
                <a:latin typeface="Arial"/>
                <a:cs typeface="Arial"/>
              </a:rPr>
              <a:t>list&gt;</a:t>
            </a:r>
            <a:r>
              <a:rPr sz="1800" b="1" spc="-5" dirty="0">
                <a:latin typeface="Courier"/>
                <a:cs typeface="Courier"/>
              </a:rPr>
              <a:t>)</a:t>
            </a:r>
            <a:r>
              <a:rPr sz="1800" b="1" spc="-640" dirty="0">
                <a:latin typeface="Courier"/>
                <a:cs typeface="Courier"/>
              </a:rPr>
              <a:t> </a:t>
            </a:r>
            <a:r>
              <a:rPr sz="1800" b="1" dirty="0">
                <a:latin typeface="Courier"/>
                <a:cs typeface="Courier"/>
              </a:rPr>
              <a:t>:</a:t>
            </a:r>
            <a:endParaRPr sz="1800">
              <a:latin typeface="Courier"/>
              <a:cs typeface="Courier"/>
            </a:endParaRPr>
          </a:p>
          <a:p>
            <a:pPr marL="788670">
              <a:lnSpc>
                <a:spcPts val="2710"/>
              </a:lnSpc>
              <a:spcBef>
                <a:spcPts val="1065"/>
              </a:spcBef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801370">
              <a:lnSpc>
                <a:spcPts val="2570"/>
              </a:lnSpc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833119">
              <a:lnSpc>
                <a:spcPts val="2600"/>
              </a:lnSpc>
            </a:pPr>
            <a:r>
              <a:rPr sz="2400" dirty="0">
                <a:latin typeface="Arial"/>
                <a:cs typeface="Arial"/>
              </a:rPr>
              <a:t>while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833119">
              <a:lnSpc>
                <a:spcPts val="2740"/>
              </a:lnSpc>
            </a:pPr>
            <a:r>
              <a:rPr sz="2400" dirty="0">
                <a:latin typeface="Arial"/>
                <a:cs typeface="Arial"/>
              </a:rPr>
              <a:t>list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comprehension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98" y="777240"/>
            <a:ext cx="4293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Conditional</a:t>
            </a:r>
            <a:r>
              <a:rPr sz="3200" spc="-40" dirty="0"/>
              <a:t> </a:t>
            </a:r>
            <a:r>
              <a:rPr sz="3200" spc="-5" dirty="0"/>
              <a:t>statement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298" y="1526858"/>
            <a:ext cx="7239000" cy="509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69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dirty="0">
                <a:latin typeface="Arial"/>
                <a:cs typeface="Arial"/>
              </a:rPr>
              <a:t>Do </a:t>
            </a:r>
            <a:r>
              <a:rPr sz="2400" b="1" spc="-5" dirty="0">
                <a:latin typeface="Arial"/>
                <a:cs typeface="Arial"/>
              </a:rPr>
              <a:t>some statements, conditional on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-BoldItalicMT"/>
                <a:cs typeface="Arial-BoldItalicMT"/>
              </a:rPr>
              <a:t>predicate</a:t>
            </a:r>
            <a:endParaRPr sz="2400">
              <a:latin typeface="Arial-BoldItalicMT"/>
              <a:cs typeface="Arial-BoldItalicMT"/>
            </a:endParaRPr>
          </a:p>
          <a:p>
            <a:pPr marL="291465">
              <a:lnSpc>
                <a:spcPts val="2690"/>
              </a:lnSpc>
            </a:pPr>
            <a:r>
              <a:rPr sz="2400" b="1" spc="-5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849630">
              <a:lnSpc>
                <a:spcPts val="2840"/>
              </a:lnSpc>
              <a:tabLst>
                <a:tab pos="1398905" algn="l"/>
              </a:tabLst>
            </a:pPr>
            <a:r>
              <a:rPr sz="2400" b="1" dirty="0">
                <a:latin typeface="Courier New"/>
                <a:cs typeface="Courier New"/>
              </a:rPr>
              <a:t>if	</a:t>
            </a:r>
            <a:r>
              <a:rPr sz="2400" spc="-5" dirty="0">
                <a:latin typeface="Courier New"/>
                <a:cs typeface="Courier New"/>
              </a:rPr>
              <a:t>&lt;predicate&gt;</a:t>
            </a:r>
            <a:r>
              <a:rPr sz="2400" b="1" spc="-5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2130425">
              <a:lnSpc>
                <a:spcPts val="2840"/>
              </a:lnSpc>
            </a:pPr>
            <a:r>
              <a:rPr sz="2400" spc="-5" dirty="0">
                <a:latin typeface="Courier New"/>
                <a:cs typeface="Courier New"/>
              </a:rPr>
              <a:t>&lt;true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statements&gt;</a:t>
            </a:r>
            <a:endParaRPr sz="2400">
              <a:latin typeface="Courier New"/>
              <a:cs typeface="Courier New"/>
            </a:endParaRPr>
          </a:p>
          <a:p>
            <a:pPr marL="84963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else:</a:t>
            </a:r>
            <a:endParaRPr sz="2400">
              <a:latin typeface="Courier New"/>
              <a:cs typeface="Courier New"/>
            </a:endParaRPr>
          </a:p>
          <a:p>
            <a:pPr marL="213042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&lt;false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statements&gt;</a:t>
            </a:r>
            <a:endParaRPr sz="24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383030">
              <a:lnSpc>
                <a:spcPts val="2840"/>
              </a:lnSpc>
              <a:spcBef>
                <a:spcPts val="2295"/>
              </a:spcBef>
              <a:tabLst>
                <a:tab pos="1932305" algn="l"/>
              </a:tabLst>
            </a:pPr>
            <a:r>
              <a:rPr sz="2400" b="1" dirty="0">
                <a:latin typeface="Courier New"/>
                <a:cs typeface="Courier New"/>
              </a:rPr>
              <a:t>if	</a:t>
            </a:r>
            <a:r>
              <a:rPr sz="2400" spc="-5" dirty="0">
                <a:latin typeface="Courier New"/>
                <a:cs typeface="Courier New"/>
              </a:rPr>
              <a:t>(temperature&gt;37.2)</a:t>
            </a:r>
            <a:r>
              <a:rPr sz="2400" b="1" spc="-5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2663825">
              <a:lnSpc>
                <a:spcPts val="2840"/>
              </a:lnSpc>
            </a:pPr>
            <a:r>
              <a:rPr sz="2400" spc="-5" dirty="0">
                <a:latin typeface="Courier New"/>
                <a:cs typeface="Courier New"/>
              </a:rPr>
              <a:t>print(“fever!”)</a:t>
            </a:r>
            <a:endParaRPr sz="2400">
              <a:latin typeface="Courier New"/>
              <a:cs typeface="Courier New"/>
            </a:endParaRPr>
          </a:p>
          <a:p>
            <a:pPr marL="138303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else:</a:t>
            </a:r>
            <a:endParaRPr sz="2400">
              <a:latin typeface="Courier New"/>
              <a:cs typeface="Courier New"/>
            </a:endParaRPr>
          </a:p>
          <a:p>
            <a:pPr marL="266382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print(“no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fever”)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98" y="777240"/>
            <a:ext cx="3705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Defining</a:t>
            </a:r>
            <a:r>
              <a:rPr sz="3200" spc="-65" dirty="0"/>
              <a:t> </a:t>
            </a:r>
            <a:r>
              <a:rPr sz="3200" spc="-5" dirty="0"/>
              <a:t>Functions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47098" y="5489258"/>
            <a:ext cx="7205345" cy="11487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2100" marR="5080" indent="-279400">
              <a:lnSpc>
                <a:spcPts val="2500"/>
              </a:lnSpc>
              <a:spcBef>
                <a:spcPts val="5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spc="-5" dirty="0">
                <a:latin typeface="Arial"/>
                <a:cs typeface="Arial"/>
              </a:rPr>
              <a:t>Abstracts </a:t>
            </a:r>
            <a:r>
              <a:rPr sz="2400" b="1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expression or </a:t>
            </a:r>
            <a:r>
              <a:rPr sz="2400" b="1" dirty="0">
                <a:latin typeface="Arial"/>
                <a:cs typeface="Arial"/>
              </a:rPr>
              <a:t>set </a:t>
            </a:r>
            <a:r>
              <a:rPr sz="2400" b="1" spc="-5" dirty="0">
                <a:latin typeface="Arial"/>
                <a:cs typeface="Arial"/>
              </a:rPr>
              <a:t>of statements </a:t>
            </a:r>
            <a:r>
              <a:rPr sz="2400" b="1" dirty="0">
                <a:latin typeface="Arial"/>
                <a:cs typeface="Arial"/>
              </a:rPr>
              <a:t>to  </a:t>
            </a:r>
            <a:r>
              <a:rPr sz="2400" b="1" spc="-5" dirty="0">
                <a:latin typeface="Arial"/>
                <a:cs typeface="Arial"/>
              </a:rPr>
              <a:t>apply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lots of instances of 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function should </a:t>
            </a:r>
            <a:r>
              <a:rPr sz="2400" b="1" i="1" spc="-5" dirty="0">
                <a:latin typeface="Arial-BoldItalicMT"/>
                <a:cs typeface="Arial-BoldItalicMT"/>
              </a:rPr>
              <a:t>do one thing well</a:t>
            </a:r>
            <a:endParaRPr sz="2400">
              <a:latin typeface="Arial-BoldItalicMT"/>
              <a:cs typeface="Arial-BoldItalic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8263" y="3614420"/>
            <a:ext cx="17456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0766" y="3281052"/>
            <a:ext cx="3509645" cy="1372235"/>
          </a:xfrm>
          <a:custGeom>
            <a:avLst/>
            <a:gdLst/>
            <a:ahLst/>
            <a:cxnLst/>
            <a:rect l="l" t="t" r="r" b="b"/>
            <a:pathLst>
              <a:path w="3509645" h="1372235">
                <a:moveTo>
                  <a:pt x="319398" y="451795"/>
                </a:moveTo>
                <a:lnTo>
                  <a:pt x="314438" y="417813"/>
                </a:lnTo>
                <a:lnTo>
                  <a:pt x="316803" y="384464"/>
                </a:lnTo>
                <a:lnTo>
                  <a:pt x="326142" y="351994"/>
                </a:lnTo>
                <a:lnTo>
                  <a:pt x="364334" y="290679"/>
                </a:lnTo>
                <a:lnTo>
                  <a:pt x="392483" y="262326"/>
                </a:lnTo>
                <a:lnTo>
                  <a:pt x="426197" y="235838"/>
                </a:lnTo>
                <a:lnTo>
                  <a:pt x="465125" y="211461"/>
                </a:lnTo>
                <a:lnTo>
                  <a:pt x="508916" y="189443"/>
                </a:lnTo>
                <a:lnTo>
                  <a:pt x="557216" y="170029"/>
                </a:lnTo>
                <a:lnTo>
                  <a:pt x="609674" y="153467"/>
                </a:lnTo>
                <a:lnTo>
                  <a:pt x="665938" y="140001"/>
                </a:lnTo>
                <a:lnTo>
                  <a:pt x="725656" y="129879"/>
                </a:lnTo>
                <a:lnTo>
                  <a:pt x="788477" y="123348"/>
                </a:lnTo>
                <a:lnTo>
                  <a:pt x="840616" y="120914"/>
                </a:lnTo>
                <a:lnTo>
                  <a:pt x="892659" y="121132"/>
                </a:lnTo>
                <a:lnTo>
                  <a:pt x="944259" y="123965"/>
                </a:lnTo>
                <a:lnTo>
                  <a:pt x="995071" y="129377"/>
                </a:lnTo>
                <a:lnTo>
                  <a:pt x="1044748" y="137330"/>
                </a:lnTo>
                <a:lnTo>
                  <a:pt x="1092945" y="147787"/>
                </a:lnTo>
                <a:lnTo>
                  <a:pt x="1139317" y="160713"/>
                </a:lnTo>
                <a:lnTo>
                  <a:pt x="1167757" y="135996"/>
                </a:lnTo>
                <a:lnTo>
                  <a:pt x="1200969" y="113846"/>
                </a:lnTo>
                <a:lnTo>
                  <a:pt x="1238406" y="94352"/>
                </a:lnTo>
                <a:lnTo>
                  <a:pt x="1279518" y="77604"/>
                </a:lnTo>
                <a:lnTo>
                  <a:pt x="1323757" y="63690"/>
                </a:lnTo>
                <a:lnTo>
                  <a:pt x="1370576" y="52701"/>
                </a:lnTo>
                <a:lnTo>
                  <a:pt x="1419425" y="44726"/>
                </a:lnTo>
                <a:lnTo>
                  <a:pt x="1469756" y="39855"/>
                </a:lnTo>
                <a:lnTo>
                  <a:pt x="1521021" y="38176"/>
                </a:lnTo>
                <a:lnTo>
                  <a:pt x="1572672" y="39781"/>
                </a:lnTo>
                <a:lnTo>
                  <a:pt x="1624160" y="44757"/>
                </a:lnTo>
                <a:lnTo>
                  <a:pt x="1674936" y="53195"/>
                </a:lnTo>
                <a:lnTo>
                  <a:pt x="1724454" y="65185"/>
                </a:lnTo>
                <a:lnTo>
                  <a:pt x="1777404" y="82909"/>
                </a:lnTo>
                <a:lnTo>
                  <a:pt x="1825011" y="104516"/>
                </a:lnTo>
                <a:lnTo>
                  <a:pt x="1854803" y="78222"/>
                </a:lnTo>
                <a:lnTo>
                  <a:pt x="1891138" y="55425"/>
                </a:lnTo>
                <a:lnTo>
                  <a:pt x="1933039" y="36299"/>
                </a:lnTo>
                <a:lnTo>
                  <a:pt x="1979528" y="21020"/>
                </a:lnTo>
                <a:lnTo>
                  <a:pt x="2029627" y="9760"/>
                </a:lnTo>
                <a:lnTo>
                  <a:pt x="2082357" y="2696"/>
                </a:lnTo>
                <a:lnTo>
                  <a:pt x="2136740" y="0"/>
                </a:lnTo>
                <a:lnTo>
                  <a:pt x="2191800" y="1846"/>
                </a:lnTo>
                <a:lnTo>
                  <a:pt x="2246557" y="8411"/>
                </a:lnTo>
                <a:lnTo>
                  <a:pt x="2300034" y="19867"/>
                </a:lnTo>
                <a:lnTo>
                  <a:pt x="2367656" y="43317"/>
                </a:lnTo>
                <a:lnTo>
                  <a:pt x="2423566" y="74315"/>
                </a:lnTo>
                <a:lnTo>
                  <a:pt x="2460888" y="53877"/>
                </a:lnTo>
                <a:lnTo>
                  <a:pt x="2502046" y="36689"/>
                </a:lnTo>
                <a:lnTo>
                  <a:pt x="2546378" y="22781"/>
                </a:lnTo>
                <a:lnTo>
                  <a:pt x="2593222" y="12181"/>
                </a:lnTo>
                <a:lnTo>
                  <a:pt x="2641917" y="4919"/>
                </a:lnTo>
                <a:lnTo>
                  <a:pt x="2691801" y="1024"/>
                </a:lnTo>
                <a:lnTo>
                  <a:pt x="2742212" y="525"/>
                </a:lnTo>
                <a:lnTo>
                  <a:pt x="2792489" y="3450"/>
                </a:lnTo>
                <a:lnTo>
                  <a:pt x="2841968" y="9828"/>
                </a:lnTo>
                <a:lnTo>
                  <a:pt x="2889990" y="19690"/>
                </a:lnTo>
                <a:lnTo>
                  <a:pt x="2935891" y="33063"/>
                </a:lnTo>
                <a:lnTo>
                  <a:pt x="2979010" y="49977"/>
                </a:lnTo>
                <a:lnTo>
                  <a:pt x="3026956" y="75666"/>
                </a:lnTo>
                <a:lnTo>
                  <a:pt x="3065613" y="105128"/>
                </a:lnTo>
                <a:lnTo>
                  <a:pt x="3094227" y="137667"/>
                </a:lnTo>
                <a:lnTo>
                  <a:pt x="3112041" y="172586"/>
                </a:lnTo>
                <a:lnTo>
                  <a:pt x="3172506" y="183966"/>
                </a:lnTo>
                <a:lnTo>
                  <a:pt x="3227811" y="199541"/>
                </a:lnTo>
                <a:lnTo>
                  <a:pt x="3277488" y="218870"/>
                </a:lnTo>
                <a:lnTo>
                  <a:pt x="3321067" y="241515"/>
                </a:lnTo>
                <a:lnTo>
                  <a:pt x="3358076" y="267038"/>
                </a:lnTo>
                <a:lnTo>
                  <a:pt x="3388047" y="295001"/>
                </a:lnTo>
                <a:lnTo>
                  <a:pt x="3424993" y="356491"/>
                </a:lnTo>
                <a:lnTo>
                  <a:pt x="3431027" y="389141"/>
                </a:lnTo>
                <a:lnTo>
                  <a:pt x="3428144" y="422477"/>
                </a:lnTo>
                <a:lnTo>
                  <a:pt x="3411661" y="463777"/>
                </a:lnTo>
                <a:lnTo>
                  <a:pt x="3396052" y="486394"/>
                </a:lnTo>
                <a:lnTo>
                  <a:pt x="3434658" y="516905"/>
                </a:lnTo>
                <a:lnTo>
                  <a:pt x="3465186" y="549004"/>
                </a:lnTo>
                <a:lnTo>
                  <a:pt x="3487730" y="582305"/>
                </a:lnTo>
                <a:lnTo>
                  <a:pt x="3502386" y="616426"/>
                </a:lnTo>
                <a:lnTo>
                  <a:pt x="3509248" y="650980"/>
                </a:lnTo>
                <a:lnTo>
                  <a:pt x="3508410" y="685583"/>
                </a:lnTo>
                <a:lnTo>
                  <a:pt x="3484018" y="753398"/>
                </a:lnTo>
                <a:lnTo>
                  <a:pt x="3460652" y="785840"/>
                </a:lnTo>
                <a:lnTo>
                  <a:pt x="3429966" y="816793"/>
                </a:lnTo>
                <a:lnTo>
                  <a:pt x="3392055" y="845871"/>
                </a:lnTo>
                <a:lnTo>
                  <a:pt x="3347013" y="872691"/>
                </a:lnTo>
                <a:lnTo>
                  <a:pt x="3294935" y="896867"/>
                </a:lnTo>
                <a:lnTo>
                  <a:pt x="3248404" y="913948"/>
                </a:lnTo>
                <a:lnTo>
                  <a:pt x="3199025" y="928343"/>
                </a:lnTo>
                <a:lnTo>
                  <a:pt x="3147208" y="939961"/>
                </a:lnTo>
                <a:lnTo>
                  <a:pt x="3093363" y="948708"/>
                </a:lnTo>
                <a:lnTo>
                  <a:pt x="3037901" y="954494"/>
                </a:lnTo>
                <a:lnTo>
                  <a:pt x="3033772" y="985809"/>
                </a:lnTo>
                <a:lnTo>
                  <a:pt x="3004947" y="1044633"/>
                </a:lnTo>
                <a:lnTo>
                  <a:pt x="2951655" y="1096834"/>
                </a:lnTo>
                <a:lnTo>
                  <a:pt x="2916942" y="1119870"/>
                </a:lnTo>
                <a:lnTo>
                  <a:pt x="2877443" y="1140554"/>
                </a:lnTo>
                <a:lnTo>
                  <a:pt x="2833601" y="1158654"/>
                </a:lnTo>
                <a:lnTo>
                  <a:pt x="2785859" y="1173937"/>
                </a:lnTo>
                <a:lnTo>
                  <a:pt x="2734661" y="1186171"/>
                </a:lnTo>
                <a:lnTo>
                  <a:pt x="2680450" y="1195125"/>
                </a:lnTo>
                <a:lnTo>
                  <a:pt x="2623670" y="1200565"/>
                </a:lnTo>
                <a:lnTo>
                  <a:pt x="2564763" y="1202259"/>
                </a:lnTo>
                <a:lnTo>
                  <a:pt x="2513099" y="1200520"/>
                </a:lnTo>
                <a:lnTo>
                  <a:pt x="2462337" y="1195792"/>
                </a:lnTo>
                <a:lnTo>
                  <a:pt x="2412925" y="1188144"/>
                </a:lnTo>
                <a:lnTo>
                  <a:pt x="2365316" y="1177647"/>
                </a:lnTo>
                <a:lnTo>
                  <a:pt x="2319959" y="1164369"/>
                </a:lnTo>
                <a:lnTo>
                  <a:pt x="2301019" y="1192562"/>
                </a:lnTo>
                <a:lnTo>
                  <a:pt x="2249175" y="1243827"/>
                </a:lnTo>
                <a:lnTo>
                  <a:pt x="2216957" y="1266704"/>
                </a:lnTo>
                <a:lnTo>
                  <a:pt x="2180999" y="1287611"/>
                </a:lnTo>
                <a:lnTo>
                  <a:pt x="2141646" y="1306452"/>
                </a:lnTo>
                <a:lnTo>
                  <a:pt x="2099239" y="1323129"/>
                </a:lnTo>
                <a:lnTo>
                  <a:pt x="2054123" y="1337542"/>
                </a:lnTo>
                <a:lnTo>
                  <a:pt x="2006640" y="1349594"/>
                </a:lnTo>
                <a:lnTo>
                  <a:pt x="1957136" y="1359187"/>
                </a:lnTo>
                <a:lnTo>
                  <a:pt x="1905951" y="1366223"/>
                </a:lnTo>
                <a:lnTo>
                  <a:pt x="1853431" y="1370603"/>
                </a:lnTo>
                <a:lnTo>
                  <a:pt x="1799918" y="1372230"/>
                </a:lnTo>
                <a:lnTo>
                  <a:pt x="1745756" y="1371005"/>
                </a:lnTo>
                <a:lnTo>
                  <a:pt x="1691287" y="1366830"/>
                </a:lnTo>
                <a:lnTo>
                  <a:pt x="1636857" y="1359607"/>
                </a:lnTo>
                <a:lnTo>
                  <a:pt x="1577633" y="1348005"/>
                </a:lnTo>
                <a:lnTo>
                  <a:pt x="1521657" y="1332953"/>
                </a:lnTo>
                <a:lnTo>
                  <a:pt x="1469426" y="1314649"/>
                </a:lnTo>
                <a:lnTo>
                  <a:pt x="1421435" y="1293288"/>
                </a:lnTo>
                <a:lnTo>
                  <a:pt x="1378182" y="1269068"/>
                </a:lnTo>
                <a:lnTo>
                  <a:pt x="1340163" y="1242185"/>
                </a:lnTo>
                <a:lnTo>
                  <a:pt x="1289979" y="1256710"/>
                </a:lnTo>
                <a:lnTo>
                  <a:pt x="1238462" y="1268562"/>
                </a:lnTo>
                <a:lnTo>
                  <a:pt x="1185916" y="1277783"/>
                </a:lnTo>
                <a:lnTo>
                  <a:pt x="1132645" y="1284413"/>
                </a:lnTo>
                <a:lnTo>
                  <a:pt x="1078951" y="1288491"/>
                </a:lnTo>
                <a:lnTo>
                  <a:pt x="1025138" y="1290059"/>
                </a:lnTo>
                <a:lnTo>
                  <a:pt x="971510" y="1289156"/>
                </a:lnTo>
                <a:lnTo>
                  <a:pt x="918371" y="1285824"/>
                </a:lnTo>
                <a:lnTo>
                  <a:pt x="866023" y="1280102"/>
                </a:lnTo>
                <a:lnTo>
                  <a:pt x="814770" y="1272031"/>
                </a:lnTo>
                <a:lnTo>
                  <a:pt x="764915" y="1261652"/>
                </a:lnTo>
                <a:lnTo>
                  <a:pt x="716763" y="1249004"/>
                </a:lnTo>
                <a:lnTo>
                  <a:pt x="670616" y="1234129"/>
                </a:lnTo>
                <a:lnTo>
                  <a:pt x="626778" y="1217066"/>
                </a:lnTo>
                <a:lnTo>
                  <a:pt x="585552" y="1197856"/>
                </a:lnTo>
                <a:lnTo>
                  <a:pt x="547242" y="1176539"/>
                </a:lnTo>
                <a:lnTo>
                  <a:pt x="512151" y="1153157"/>
                </a:lnTo>
                <a:lnTo>
                  <a:pt x="480583" y="1127748"/>
                </a:lnTo>
                <a:lnTo>
                  <a:pt x="473962" y="1121721"/>
                </a:lnTo>
                <a:lnTo>
                  <a:pt x="416431" y="1122831"/>
                </a:lnTo>
                <a:lnTo>
                  <a:pt x="360805" y="1119130"/>
                </a:lnTo>
                <a:lnTo>
                  <a:pt x="307892" y="1110957"/>
                </a:lnTo>
                <a:lnTo>
                  <a:pt x="258501" y="1098650"/>
                </a:lnTo>
                <a:lnTo>
                  <a:pt x="213439" y="1082550"/>
                </a:lnTo>
                <a:lnTo>
                  <a:pt x="173516" y="1062995"/>
                </a:lnTo>
                <a:lnTo>
                  <a:pt x="139539" y="1040324"/>
                </a:lnTo>
                <a:lnTo>
                  <a:pt x="92658" y="986991"/>
                </a:lnTo>
                <a:lnTo>
                  <a:pt x="80784" y="916026"/>
                </a:lnTo>
                <a:lnTo>
                  <a:pt x="96669" y="876399"/>
                </a:lnTo>
                <a:lnTo>
                  <a:pt x="128173" y="839500"/>
                </a:lnTo>
                <a:lnTo>
                  <a:pt x="174446" y="806704"/>
                </a:lnTo>
                <a:lnTo>
                  <a:pt x="122633" y="786934"/>
                </a:lnTo>
                <a:lnTo>
                  <a:pt x="79440" y="763231"/>
                </a:lnTo>
                <a:lnTo>
                  <a:pt x="45224" y="736324"/>
                </a:lnTo>
                <a:lnTo>
                  <a:pt x="20342" y="706941"/>
                </a:lnTo>
                <a:lnTo>
                  <a:pt x="0" y="643671"/>
                </a:lnTo>
                <a:lnTo>
                  <a:pt x="5252" y="611241"/>
                </a:lnTo>
                <a:lnTo>
                  <a:pt x="48384" y="548439"/>
                </a:lnTo>
                <a:lnTo>
                  <a:pt x="80191" y="524006"/>
                </a:lnTo>
                <a:lnTo>
                  <a:pt x="118280" y="502797"/>
                </a:lnTo>
                <a:lnTo>
                  <a:pt x="161800" y="485105"/>
                </a:lnTo>
                <a:lnTo>
                  <a:pt x="209901" y="471224"/>
                </a:lnTo>
                <a:lnTo>
                  <a:pt x="261733" y="461447"/>
                </a:lnTo>
                <a:lnTo>
                  <a:pt x="316445" y="456067"/>
                </a:lnTo>
                <a:lnTo>
                  <a:pt x="319398" y="45179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8974" y="4082414"/>
            <a:ext cx="205740" cy="25400"/>
          </a:xfrm>
          <a:custGeom>
            <a:avLst/>
            <a:gdLst/>
            <a:ahLst/>
            <a:cxnLst/>
            <a:rect l="l" t="t" r="r" b="b"/>
            <a:pathLst>
              <a:path w="205739" h="25400">
                <a:moveTo>
                  <a:pt x="205533" y="25304"/>
                </a:moveTo>
                <a:lnTo>
                  <a:pt x="151888" y="25350"/>
                </a:lnTo>
                <a:lnTo>
                  <a:pt x="99149" y="21073"/>
                </a:lnTo>
                <a:lnTo>
                  <a:pt x="48219" y="12586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5927" y="4384643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70" h="12700">
                <a:moveTo>
                  <a:pt x="89925" y="0"/>
                </a:moveTo>
                <a:lnTo>
                  <a:pt x="68043" y="4201"/>
                </a:lnTo>
                <a:lnTo>
                  <a:pt x="45713" y="7627"/>
                </a:lnTo>
                <a:lnTo>
                  <a:pt x="23007" y="10266"/>
                </a:lnTo>
                <a:lnTo>
                  <a:pt x="0" y="1210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6546" y="4462461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182" y="55245"/>
                </a:moveTo>
                <a:lnTo>
                  <a:pt x="38578" y="42029"/>
                </a:lnTo>
                <a:lnTo>
                  <a:pt x="24327" y="28396"/>
                </a:lnTo>
                <a:lnTo>
                  <a:pt x="11458" y="14376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1077" y="4379943"/>
            <a:ext cx="22225" cy="60960"/>
          </a:xfrm>
          <a:custGeom>
            <a:avLst/>
            <a:gdLst/>
            <a:ahLst/>
            <a:cxnLst/>
            <a:rect l="l" t="t" r="r" b="b"/>
            <a:pathLst>
              <a:path w="22225" h="60960">
                <a:moveTo>
                  <a:pt x="21634" y="0"/>
                </a:moveTo>
                <a:lnTo>
                  <a:pt x="18482" y="15368"/>
                </a:lnTo>
                <a:lnTo>
                  <a:pt x="13818" y="30615"/>
                </a:lnTo>
                <a:lnTo>
                  <a:pt x="7653" y="45710"/>
                </a:lnTo>
                <a:lnTo>
                  <a:pt x="0" y="6061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2911" y="4005389"/>
            <a:ext cx="264160" cy="226695"/>
          </a:xfrm>
          <a:custGeom>
            <a:avLst/>
            <a:gdLst/>
            <a:ahLst/>
            <a:cxnLst/>
            <a:rect l="l" t="t" r="r" b="b"/>
            <a:pathLst>
              <a:path w="264160" h="226695">
                <a:moveTo>
                  <a:pt x="0" y="0"/>
                </a:moveTo>
                <a:lnTo>
                  <a:pt x="58089" y="17890"/>
                </a:lnTo>
                <a:lnTo>
                  <a:pt x="110036" y="39647"/>
                </a:lnTo>
                <a:lnTo>
                  <a:pt x="155325" y="64828"/>
                </a:lnTo>
                <a:lnTo>
                  <a:pt x="193440" y="92988"/>
                </a:lnTo>
                <a:lnTo>
                  <a:pt x="223863" y="123685"/>
                </a:lnTo>
                <a:lnTo>
                  <a:pt x="246077" y="156474"/>
                </a:lnTo>
                <a:lnTo>
                  <a:pt x="259567" y="190912"/>
                </a:lnTo>
                <a:lnTo>
                  <a:pt x="263815" y="22655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7694" y="3764089"/>
            <a:ext cx="117475" cy="85090"/>
          </a:xfrm>
          <a:custGeom>
            <a:avLst/>
            <a:gdLst/>
            <a:ahLst/>
            <a:cxnLst/>
            <a:rect l="l" t="t" r="r" b="b"/>
            <a:pathLst>
              <a:path w="117475" h="85089">
                <a:moveTo>
                  <a:pt x="117470" y="0"/>
                </a:moveTo>
                <a:lnTo>
                  <a:pt x="95166" y="23854"/>
                </a:lnTo>
                <a:lnTo>
                  <a:pt x="67955" y="46107"/>
                </a:lnTo>
                <a:lnTo>
                  <a:pt x="36135" y="66545"/>
                </a:lnTo>
                <a:lnTo>
                  <a:pt x="0" y="8495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3289" y="3448875"/>
            <a:ext cx="6350" cy="40640"/>
          </a:xfrm>
          <a:custGeom>
            <a:avLst/>
            <a:gdLst/>
            <a:ahLst/>
            <a:cxnLst/>
            <a:rect l="l" t="t" r="r" b="b"/>
            <a:pathLst>
              <a:path w="6350" h="40639">
                <a:moveTo>
                  <a:pt x="0" y="0"/>
                </a:moveTo>
                <a:lnTo>
                  <a:pt x="2912" y="9961"/>
                </a:lnTo>
                <a:lnTo>
                  <a:pt x="4919" y="19981"/>
                </a:lnTo>
                <a:lnTo>
                  <a:pt x="6016" y="30039"/>
                </a:lnTo>
                <a:lnTo>
                  <a:pt x="6201" y="4012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3078" y="3350909"/>
            <a:ext cx="60325" cy="51435"/>
          </a:xfrm>
          <a:custGeom>
            <a:avLst/>
            <a:gdLst/>
            <a:ahLst/>
            <a:cxnLst/>
            <a:rect l="l" t="t" r="r" b="b"/>
            <a:pathLst>
              <a:path w="60325" h="51435">
                <a:moveTo>
                  <a:pt x="0" y="51166"/>
                </a:moveTo>
                <a:lnTo>
                  <a:pt x="12400" y="37531"/>
                </a:lnTo>
                <a:lnTo>
                  <a:pt x="26603" y="24425"/>
                </a:lnTo>
                <a:lnTo>
                  <a:pt x="42549" y="11898"/>
                </a:lnTo>
                <a:lnTo>
                  <a:pt x="6017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0218" y="3382332"/>
            <a:ext cx="29209" cy="44450"/>
          </a:xfrm>
          <a:custGeom>
            <a:avLst/>
            <a:gdLst/>
            <a:ahLst/>
            <a:cxnLst/>
            <a:rect l="l" t="t" r="r" b="b"/>
            <a:pathLst>
              <a:path w="29210" h="44450">
                <a:moveTo>
                  <a:pt x="0" y="44127"/>
                </a:moveTo>
                <a:lnTo>
                  <a:pt x="5345" y="32749"/>
                </a:lnTo>
                <a:lnTo>
                  <a:pt x="11998" y="21580"/>
                </a:lnTo>
                <a:lnTo>
                  <a:pt x="19939" y="10653"/>
                </a:lnTo>
                <a:lnTo>
                  <a:pt x="2914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9667" y="3441446"/>
            <a:ext cx="106045" cy="43180"/>
          </a:xfrm>
          <a:custGeom>
            <a:avLst/>
            <a:gdLst/>
            <a:ahLst/>
            <a:cxnLst/>
            <a:rect l="l" t="t" r="r" b="b"/>
            <a:pathLst>
              <a:path w="106045" h="43179">
                <a:moveTo>
                  <a:pt x="0" y="0"/>
                </a:moveTo>
                <a:lnTo>
                  <a:pt x="28161" y="9408"/>
                </a:lnTo>
                <a:lnTo>
                  <a:pt x="55176" y="19699"/>
                </a:lnTo>
                <a:lnTo>
                  <a:pt x="80969" y="30843"/>
                </a:lnTo>
                <a:lnTo>
                  <a:pt x="105469" y="4281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0177" y="3732858"/>
            <a:ext cx="18415" cy="45085"/>
          </a:xfrm>
          <a:custGeom>
            <a:avLst/>
            <a:gdLst/>
            <a:ahLst/>
            <a:cxnLst/>
            <a:rect l="l" t="t" r="r" b="b"/>
            <a:pathLst>
              <a:path w="18414" h="45085">
                <a:moveTo>
                  <a:pt x="18406" y="45042"/>
                </a:moveTo>
                <a:lnTo>
                  <a:pt x="12552" y="33933"/>
                </a:lnTo>
                <a:lnTo>
                  <a:pt x="7530" y="22714"/>
                </a:lnTo>
                <a:lnTo>
                  <a:pt x="3344" y="11399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84663" y="2319020"/>
            <a:ext cx="439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"/>
                <a:cs typeface="Courier"/>
              </a:rPr>
              <a:t>def </a:t>
            </a:r>
            <a:r>
              <a:rPr sz="1800" spc="-5" dirty="0">
                <a:latin typeface="Arial"/>
                <a:cs typeface="Arial"/>
              </a:rPr>
              <a:t>&lt;function </a:t>
            </a:r>
            <a:r>
              <a:rPr sz="1800" dirty="0">
                <a:latin typeface="Arial"/>
                <a:cs typeface="Arial"/>
              </a:rPr>
              <a:t>name&gt; </a:t>
            </a:r>
            <a:r>
              <a:rPr sz="1800" b="1" dirty="0">
                <a:latin typeface="Courier"/>
                <a:cs typeface="Courier"/>
              </a:rPr>
              <a:t>(</a:t>
            </a:r>
            <a:r>
              <a:rPr sz="1800" dirty="0">
                <a:latin typeface="Arial"/>
                <a:cs typeface="Arial"/>
              </a:rPr>
              <a:t>&lt;argument </a:t>
            </a:r>
            <a:r>
              <a:rPr sz="1800" spc="-5" dirty="0">
                <a:latin typeface="Arial"/>
                <a:cs typeface="Arial"/>
              </a:rPr>
              <a:t>list&gt;</a:t>
            </a:r>
            <a:r>
              <a:rPr sz="1800" b="1" spc="-5" dirty="0">
                <a:latin typeface="Courier"/>
                <a:cs typeface="Courier"/>
              </a:rPr>
              <a:t>)</a:t>
            </a:r>
            <a:r>
              <a:rPr sz="1800" b="1" spc="-640" dirty="0">
                <a:latin typeface="Courier"/>
                <a:cs typeface="Courier"/>
              </a:rPr>
              <a:t> </a:t>
            </a:r>
            <a:r>
              <a:rPr sz="1800" b="1" dirty="0">
                <a:latin typeface="Courier"/>
                <a:cs typeface="Courier"/>
              </a:rPr>
              <a:t>: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1863" y="376682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"/>
                <a:cs typeface="Courier"/>
              </a:rPr>
              <a:t>return</a:t>
            </a:r>
            <a:endParaRPr sz="1800">
              <a:latin typeface="Courier"/>
              <a:cs typeface="Courie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53923" y="2743200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579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4968" y="3008290"/>
            <a:ext cx="117908" cy="115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7323" y="2743200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579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8368" y="3008290"/>
            <a:ext cx="117908" cy="115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898" y="750586"/>
            <a:ext cx="8018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Functions: Calling and Returning</a:t>
            </a:r>
            <a:r>
              <a:rPr sz="3200" spc="-10" dirty="0"/>
              <a:t> </a:t>
            </a:r>
            <a:r>
              <a:rPr sz="3200" spc="-5" dirty="0"/>
              <a:t>Results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02/04/19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UCB CS88 </a:t>
            </a:r>
            <a:r>
              <a:rPr spc="-5" dirty="0"/>
              <a:t>Sp19</a:t>
            </a:r>
            <a:r>
              <a:rPr spc="-80" dirty="0"/>
              <a:t> </a:t>
            </a:r>
            <a:r>
              <a:rPr dirty="0"/>
              <a:t>L2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4448-F9B7-534D-8A42-D2257479D5FD}"/>
              </a:ext>
            </a:extLst>
          </p:cNvPr>
          <p:cNvSpPr txBox="1"/>
          <p:nvPr/>
        </p:nvSpPr>
        <p:spPr>
          <a:xfrm>
            <a:off x="1161535" y="1828800"/>
            <a:ext cx="8287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def </a:t>
            </a:r>
            <a:r>
              <a:rPr lang="en-US" dirty="0" err="1">
                <a:latin typeface="Monaco" pitchFamily="2" charset="77"/>
              </a:rPr>
              <a:t>my_function</a:t>
            </a:r>
            <a:r>
              <a:rPr lang="en-US" dirty="0">
                <a:latin typeface="Monaco" pitchFamily="2" charset="77"/>
              </a:rPr>
              <a:t>(number):</a:t>
            </a:r>
          </a:p>
          <a:p>
            <a:r>
              <a:rPr lang="en-US" dirty="0">
                <a:latin typeface="Monaco" pitchFamily="2" charset="77"/>
              </a:rPr>
              <a:t>	print(argument)</a:t>
            </a:r>
          </a:p>
          <a:p>
            <a:r>
              <a:rPr lang="en-US" dirty="0">
                <a:latin typeface="Monaco" pitchFamily="2" charset="77"/>
              </a:rPr>
              <a:t>	statements</a:t>
            </a:r>
          </a:p>
          <a:p>
            <a:r>
              <a:rPr lang="en-US" dirty="0">
                <a:latin typeface="Monaco" pitchFamily="2" charset="77"/>
              </a:rPr>
              <a:t>	return number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data = </a:t>
            </a:r>
            <a:r>
              <a:rPr lang="en-US" dirty="0" err="1">
                <a:latin typeface="Monaco" pitchFamily="2" charset="77"/>
              </a:rPr>
              <a:t>my_function</a:t>
            </a:r>
            <a:r>
              <a:rPr lang="en-US" dirty="0">
                <a:latin typeface="Monaco" pitchFamily="2" charset="77"/>
              </a:rPr>
              <a:t>(1)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 data becomes whatever value is, returned.</a:t>
            </a:r>
          </a:p>
          <a:p>
            <a:r>
              <a:rPr lang="en-US" dirty="0">
                <a:latin typeface="Monaco" pitchFamily="2" charset="77"/>
              </a:rPr>
              <a:t># In this case data holds the value of number.</a:t>
            </a:r>
          </a:p>
          <a:p>
            <a:r>
              <a:rPr lang="en-US" dirty="0">
                <a:latin typeface="Monaco" pitchFamily="2" charset="77"/>
              </a:rPr>
              <a:t># 1 is an _argument_ to </a:t>
            </a:r>
            <a:r>
              <a:rPr lang="en-US" dirty="0" err="1">
                <a:latin typeface="Monaco" pitchFamily="2" charset="77"/>
              </a:rPr>
              <a:t>my_function</a:t>
            </a:r>
            <a:r>
              <a:rPr lang="en-US" dirty="0">
                <a:latin typeface="Monaco" pitchFamily="2" charset="77"/>
              </a:rPr>
              <a:t>,</a:t>
            </a:r>
          </a:p>
          <a:p>
            <a:r>
              <a:rPr lang="en-US" dirty="0">
                <a:latin typeface="Monaco" pitchFamily="2" charset="77"/>
              </a:rPr>
              <a:t># the argument number will be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705</Words>
  <Application>Microsoft Macintosh PowerPoint</Application>
  <PresentationFormat>Custom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Arial-BoldItalicMT</vt:lpstr>
      <vt:lpstr>18 VAG Rounded Bold   07390</vt:lpstr>
      <vt:lpstr>Arial</vt:lpstr>
      <vt:lpstr>Calibri</vt:lpstr>
      <vt:lpstr>Courier</vt:lpstr>
      <vt:lpstr>Courier New</vt:lpstr>
      <vt:lpstr>Helvetica</vt:lpstr>
      <vt:lpstr>Monaco</vt:lpstr>
      <vt:lpstr>Times New Roman</vt:lpstr>
      <vt:lpstr>Office Theme</vt:lpstr>
      <vt:lpstr>Computational Structures in Data  Science</vt:lpstr>
      <vt:lpstr>PowerPoint Presentation</vt:lpstr>
      <vt:lpstr>PowerPoint Presentation</vt:lpstr>
      <vt:lpstr>Data or Code? Abstraction!</vt:lpstr>
      <vt:lpstr>Code or GUI: More Abstraction!</vt:lpstr>
      <vt:lpstr>Let’s talk Python</vt:lpstr>
      <vt:lpstr>Conditional statement</vt:lpstr>
      <vt:lpstr>Defining Functions</vt:lpstr>
      <vt:lpstr>Functions: Calling and Returning Results</vt:lpstr>
      <vt:lpstr>Functions: Example</vt:lpstr>
      <vt:lpstr>How to write a good Function</vt:lpstr>
      <vt:lpstr>Example: Prime Numbers</vt:lpstr>
      <vt:lpstr>list – A data structure for iteration</vt:lpstr>
      <vt:lpstr>for statement – iteration control</vt:lpstr>
      <vt:lpstr>while statement – iteration control</vt:lpstr>
      <vt:lpstr>Data-driven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Structures in Data  Science</dc:title>
  <cp:lastModifiedBy>Michael Ball</cp:lastModifiedBy>
  <cp:revision>6</cp:revision>
  <dcterms:created xsi:type="dcterms:W3CDTF">2019-09-16T08:30:14Z</dcterms:created>
  <dcterms:modified xsi:type="dcterms:W3CDTF">2019-09-16T22:37:52Z</dcterms:modified>
</cp:coreProperties>
</file>