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5.xml" ContentType="application/vnd.openxmlformats-officedocument.presentationml.notesSlide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3.jpeg" ContentType="image/jpe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9.jpeg" ContentType="image/jpeg"/>
  <Override PartName="/ppt/media/image7.png" ContentType="image/png"/>
  <Override PartName="/ppt/media/image10.jpeg" ContentType="image/jpeg"/>
  <Override PartName="/ppt/media/image8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6858000"/>
  <p:notesSz cx="6997700" cy="91948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E6A0497-FA14-4881-862A-AC8598D64A9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rIns="17280" tIns="0" bIns="0" anchor="b"/>
          <a:p>
            <a:pPr>
              <a:lnSpc>
                <a:spcPct val="100000"/>
              </a:lnSpc>
            </a:pPr>
            <a:fld id="{0DFD83B9-9663-45A3-A75D-FB9D87875DE1}" type="slidenum"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</a:t>
            </a:fld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p>
            <a:pPr>
              <a:lnSpc>
                <a:spcPct val="9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z = 1,2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x,y = 3,4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a,b = z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rIns="17280" tIns="0" bIns="0" anchor="b"/>
          <a:p>
            <a:pPr algn="r">
              <a:lnSpc>
                <a:spcPct val="100000"/>
              </a:lnSpc>
            </a:pPr>
            <a:fld id="{165B8C20-F1E5-4419-B419-F91A10623A09}" type="slidenum">
              <a:rPr b="0" i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p>
            <a:pPr marL="457200" indent="-228240">
              <a:lnSpc>
                <a:spcPct val="9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Roll the three slides into a flow chart. Do I have a sequence of things I’m iterating through / Can I easily make it? If not, Do I have a condition for when I should stop iterating? If not, go back to defining your problem, iteration might not be the correct tool. If so, while loop. If you have a seq, do I want to return a list? If so, most likely list comp will be more compact. If not, for loop.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rIns="17280" tIns="0" bIns="0" anchor="b"/>
          <a:p>
            <a:pPr>
              <a:lnSpc>
                <a:spcPct val="100000"/>
              </a:lnSpc>
            </a:pPr>
            <a:fld id="{2F100DDF-FC7A-49CE-BED4-AD7801D2344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7619760" cy="25077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85800" y="3813120"/>
            <a:ext cx="7619760" cy="25077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3718080" cy="25077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90000" y="1066680"/>
            <a:ext cx="3718080" cy="25077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90000" y="3813120"/>
            <a:ext cx="3718080" cy="25077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85800" y="3813120"/>
            <a:ext cx="3718080" cy="25077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7619760" cy="5257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85800" y="1066680"/>
            <a:ext cx="7619760" cy="5257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1200960" y="1066680"/>
            <a:ext cx="6589080" cy="525744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1200960" y="1066680"/>
            <a:ext cx="6589080" cy="5257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85800" y="1066680"/>
            <a:ext cx="7619760" cy="525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7619760" cy="5257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3718080" cy="5257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90000" y="1066680"/>
            <a:ext cx="3718080" cy="5257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85800" y="228600"/>
            <a:ext cx="7695720" cy="3413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3718080" cy="25077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85800" y="3813120"/>
            <a:ext cx="3718080" cy="25077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90000" y="1066680"/>
            <a:ext cx="3718080" cy="5257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85800" y="1066680"/>
            <a:ext cx="7619760" cy="525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3718080" cy="5257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90000" y="1066680"/>
            <a:ext cx="3718080" cy="25077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90000" y="3813120"/>
            <a:ext cx="3718080" cy="25077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3718080" cy="25077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90000" y="1066680"/>
            <a:ext cx="3718080" cy="25077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85800" y="3813120"/>
            <a:ext cx="7619760" cy="25077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7619760" cy="25077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85800" y="3813120"/>
            <a:ext cx="7619760" cy="25077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3718080" cy="25077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90000" y="1066680"/>
            <a:ext cx="3718080" cy="25077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90000" y="3813120"/>
            <a:ext cx="3718080" cy="25077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85800" y="3813120"/>
            <a:ext cx="3718080" cy="25077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7619760" cy="5257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85800" y="1066680"/>
            <a:ext cx="7619760" cy="5257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1200960" y="1066680"/>
            <a:ext cx="6589080" cy="525744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/>
        </p:blipFill>
        <p:spPr>
          <a:xfrm>
            <a:off x="1200960" y="1066680"/>
            <a:ext cx="6589080" cy="5257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7619760" cy="5257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3718080" cy="5257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90000" y="1066680"/>
            <a:ext cx="3718080" cy="5257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85800" y="228600"/>
            <a:ext cx="7695720" cy="3413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3718080" cy="25077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85800" y="3813120"/>
            <a:ext cx="3718080" cy="25077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90000" y="1066680"/>
            <a:ext cx="3718080" cy="5257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3718080" cy="5257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90000" y="1066680"/>
            <a:ext cx="3718080" cy="25077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90000" y="3813120"/>
            <a:ext cx="3718080" cy="25077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85800" y="1066680"/>
            <a:ext cx="3718080" cy="25077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90000" y="1066680"/>
            <a:ext cx="3718080" cy="25077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85800" y="3813120"/>
            <a:ext cx="7619760" cy="25077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693720" y="914400"/>
            <a:ext cx="7651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7520">
            <a:solidFill>
              <a:srgbClr val="fbba03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Google Shape;17;p1" descr=""/>
          <p:cNvPicPr/>
          <p:nvPr/>
        </p:nvPicPr>
        <p:blipFill>
          <a:blip r:embed="rId2"/>
          <a:srcRect l="0" t="0" r="0" b="22231"/>
          <a:stretch/>
        </p:blipFill>
        <p:spPr>
          <a:xfrm>
            <a:off x="8229600" y="0"/>
            <a:ext cx="914040" cy="76968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693720" y="1219320"/>
            <a:ext cx="7651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7520">
            <a:solidFill>
              <a:srgbClr val="fbba03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Google Shape;20;p2" descr=""/>
          <p:cNvPicPr/>
          <p:nvPr/>
        </p:nvPicPr>
        <p:blipFill>
          <a:blip r:embed="rId3"/>
          <a:srcRect l="0" t="0" r="0" b="22231"/>
          <a:stretch/>
        </p:blipFill>
        <p:spPr>
          <a:xfrm>
            <a:off x="8153280" y="0"/>
            <a:ext cx="990360" cy="83304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92160" rIns="92160" tIns="46080" bIns="4608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/>
          </p:nvPr>
        </p:nvSpPr>
        <p:spPr>
          <a:xfrm>
            <a:off x="0" y="6381720"/>
            <a:ext cx="1294920" cy="475920"/>
          </a:xfrm>
          <a:prstGeom prst="rect">
            <a:avLst/>
          </a:prstGeom>
        </p:spPr>
        <p:txBody>
          <a:bodyPr lIns="92160" rIns="92160" tIns="46080" bIns="4608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/>
          </p:nvPr>
        </p:nvSpPr>
        <p:spPr>
          <a:xfrm>
            <a:off x="3200400" y="6381720"/>
            <a:ext cx="2895120" cy="475920"/>
          </a:xfrm>
          <a:prstGeom prst="rect">
            <a:avLst/>
          </a:prstGeom>
        </p:spPr>
        <p:txBody>
          <a:bodyPr lIns="92160" rIns="92160" tIns="46080" bIns="4608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/>
          </p:nvPr>
        </p:nvSpPr>
        <p:spPr>
          <a:xfrm>
            <a:off x="8077320" y="6381720"/>
            <a:ext cx="1066320" cy="475920"/>
          </a:xfrm>
          <a:prstGeom prst="rect">
            <a:avLst/>
          </a:prstGeom>
        </p:spPr>
        <p:txBody>
          <a:bodyPr lIns="92160" rIns="92160" tIns="46080" bIns="46080" anchor="ctr"/>
          <a:p>
            <a:pPr algn="r">
              <a:lnSpc>
                <a:spcPct val="100000"/>
              </a:lnSpc>
            </a:pPr>
            <a:fld id="{7BA725A1-1221-4116-8FCA-FFC99E9DF1C8}" type="slidenum">
              <a:rPr b="1" lang="en-US" sz="1400" spc="-1" strike="noStrike">
                <a:solidFill>
                  <a:srgbClr val="fbba0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693720" y="914400"/>
            <a:ext cx="7651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7520">
            <a:solidFill>
              <a:srgbClr val="fbba03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Google Shape;17;p1" descr=""/>
          <p:cNvPicPr/>
          <p:nvPr/>
        </p:nvPicPr>
        <p:blipFill>
          <a:blip r:embed="rId2"/>
          <a:srcRect l="0" t="0" r="0" b="22231"/>
          <a:stretch/>
        </p:blipFill>
        <p:spPr>
          <a:xfrm>
            <a:off x="8229600" y="0"/>
            <a:ext cx="914040" cy="769680"/>
          </a:xfrm>
          <a:prstGeom prst="rect">
            <a:avLst/>
          </a:prstGeom>
          <a:ln>
            <a:noFill/>
          </a:ln>
        </p:spPr>
      </p:pic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5720" cy="736200"/>
          </a:xfrm>
          <a:prstGeom prst="rect">
            <a:avLst/>
          </a:prstGeom>
        </p:spPr>
        <p:txBody>
          <a:bodyPr lIns="92160" rIns="92160" tIns="46080" bIns="4608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85800" y="1066680"/>
            <a:ext cx="7619760" cy="5257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0" y="6553080"/>
            <a:ext cx="1523520" cy="304560"/>
          </a:xfrm>
          <a:prstGeom prst="rect">
            <a:avLst/>
          </a:prstGeom>
        </p:spPr>
        <p:txBody>
          <a:bodyPr lIns="92160" rIns="92160" tIns="46080" bIns="4608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ftr"/>
          </p:nvPr>
        </p:nvSpPr>
        <p:spPr>
          <a:xfrm>
            <a:off x="3048120" y="6553080"/>
            <a:ext cx="2895120" cy="304560"/>
          </a:xfrm>
          <a:prstGeom prst="rect">
            <a:avLst/>
          </a:prstGeom>
        </p:spPr>
        <p:txBody>
          <a:bodyPr lIns="92160" rIns="92160" tIns="46080" bIns="4608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sldNum"/>
          </p:nvPr>
        </p:nvSpPr>
        <p:spPr>
          <a:xfrm>
            <a:off x="8610480" y="6553080"/>
            <a:ext cx="533160" cy="304560"/>
          </a:xfrm>
          <a:prstGeom prst="rect">
            <a:avLst/>
          </a:prstGeom>
        </p:spPr>
        <p:txBody>
          <a:bodyPr lIns="92160" rIns="92160" tIns="46080" bIns="46080" anchor="ctr"/>
          <a:p>
            <a:pPr algn="r">
              <a:lnSpc>
                <a:spcPct val="100000"/>
              </a:lnSpc>
            </a:pPr>
            <a:fld id="{39204482-3BA4-45FE-913D-2611F42CDEFF}" type="slidenum">
              <a:rPr b="1" lang="en-US" sz="14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://markmiyashita.com/cs61a/environment_diagrams/rules_of_environment_diagrams/" TargetMode="External"/><Relationship Id="rId2" Type="http://schemas.openxmlformats.org/officeDocument/2006/relationships/hyperlink" Target="http://albertwu.org/cs61a/notes/environments.html" TargetMode="External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scheduler.csmentors.org/" TargetMode="External"/><Relationship Id="rId2" Type="http://schemas.openxmlformats.org/officeDocument/2006/relationships/hyperlink" Target="https://piazza.com/class/jzknkt427nz3oz?cid=131" TargetMode="External"/><Relationship Id="rId3" Type="http://schemas.openxmlformats.org/officeDocument/2006/relationships/hyperlink" Target="https://piazza.com/class/jzknkt427nz3oz?cid=180" TargetMode="External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523880" y="0"/>
            <a:ext cx="6781320" cy="9903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>
              <a:lnSpc>
                <a:spcPct val="90000"/>
              </a:lnSpc>
            </a:pPr>
            <a:r>
              <a:rPr b="1" lang="en-US" sz="2800" spc="-1" strike="noStrike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1" lang="en-US" sz="2800" spc="-1" strike="noStrike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Computational Structures in Data Science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956880" y="2310120"/>
            <a:ext cx="8610120" cy="335232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 marL="457200" indent="-380520" algn="ctr">
              <a:lnSpc>
                <a:spcPct val="9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 algn="ctr"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Lecture #3: 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Higher Order Functions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 algn="ctr"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&amp; Environment Diagrams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-228600" y="2438280"/>
            <a:ext cx="2514240" cy="11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18 VAG Rounded Bold   07390"/>
                <a:ea typeface="Arial"/>
              </a:rPr>
              <a:t>Alex Kassil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18 VAG Rounded Bold   07390"/>
                <a:ea typeface="Arial"/>
              </a:rPr>
              <a:t>Head TA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18 VAG Rounded Bold   07390"/>
                <a:ea typeface="Arial"/>
              </a:rPr>
              <a:t>Subbing for Michael while he’s in Germany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Arial"/>
              </a:rPr>
              <a:t>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Picture 2" descr=""/>
          <p:cNvPicPr/>
          <p:nvPr/>
        </p:nvPicPr>
        <p:blipFill>
          <a:blip r:embed="rId1"/>
          <a:srcRect l="0" t="8244" r="3325" b="0"/>
          <a:stretch/>
        </p:blipFill>
        <p:spPr>
          <a:xfrm>
            <a:off x="348840" y="471240"/>
            <a:ext cx="1149840" cy="1937520"/>
          </a:xfrm>
          <a:prstGeom prst="rect">
            <a:avLst/>
          </a:prstGeom>
          <a:ln>
            <a:noFill/>
          </a:ln>
          <a:effectLst>
            <a:outerShdw dist="38073" dir="7800819">
              <a:srgbClr val="000000">
                <a:alpha val="40000"/>
              </a:srgbClr>
            </a:outerShdw>
          </a:effectLst>
        </p:spPr>
      </p:pic>
      <p:sp>
        <p:nvSpPr>
          <p:cNvPr id="93" name="CustomShape 4"/>
          <p:cNvSpPr/>
          <p:nvPr/>
        </p:nvSpPr>
        <p:spPr>
          <a:xfrm>
            <a:off x="6847920" y="6488640"/>
            <a:ext cx="8654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 u="sng">
                <a:solidFill>
                  <a:srgbClr val="fc012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cs88.org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-75240" y="6488640"/>
            <a:ext cx="17967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September 23, 2019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685800" y="6048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Environment Diagrams aka what python tutor makes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8610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r">
              <a:lnSpc>
                <a:spcPct val="100000"/>
              </a:lnSpc>
            </a:pPr>
            <a:fld id="{24A77EE6-4A9D-4C14-AB3C-D2159B51C35A}" type="slidenum">
              <a:rPr b="1" lang="en-US" sz="14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102240" y="5051160"/>
            <a:ext cx="788436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4"/>
          <p:cNvSpPr/>
          <p:nvPr/>
        </p:nvSpPr>
        <p:spPr>
          <a:xfrm>
            <a:off x="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09/23/19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TextShape 5"/>
          <p:cNvSpPr txBox="1"/>
          <p:nvPr/>
        </p:nvSpPr>
        <p:spPr>
          <a:xfrm>
            <a:off x="3048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Fa19 L3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7" name="TextShape 6"/>
          <p:cNvSpPr txBox="1"/>
          <p:nvPr/>
        </p:nvSpPr>
        <p:spPr>
          <a:xfrm>
            <a:off x="224280" y="896040"/>
            <a:ext cx="8698320" cy="576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Environment Diagrams are organizational tools that help you understand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Terminology: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Frame: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keeps track of variable-to-value bindings, each function call has a frame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Global Frame: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global for short, the starting frame of all python programs, doesn’t correspond to a specific function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Parent Frame: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The frame of where a function is defined (default parent frame is global)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Frame number: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What we use to keep track of frames, f1, f2, f3, etc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Variable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vs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Value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x = 1. x is the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variable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1 is the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Steps: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Draw the global frame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When evaluating assignments (lines with single equal),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always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evaluate right side first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 When you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call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function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MAKE A NEW FRAME!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 When assigning a primitive expression (number, boolean, string) right the value in the box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 When assigning anything else,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draw an arrow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to the value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 When calling a function, name the frame with the intrinsic name – the name of the function that variable points 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 The parent frame of a function is the frame in which it was defined in (default parent frame is global)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 If the value isn’t in the current frame, search in the parent frame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NEVER EVER EVER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draw an arrow from one variable to another.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Source: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http://markmiyashita.com/cs61a/environment_diagrams/rules_of_environment_diagrams/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http://albertwu.org/cs61a/notes/environments.html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>
                <p:childTnLst>
                  <p:par>
                    <p:cTn id="37" fill="freeze">
                      <p:stCondLst>
                        <p:cond delay="indefinite"/>
                      </p:stCondLst>
                      <p:childTnLst>
                        <p:par>
                          <p:cTn id="38" fill="freeze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685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Another example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685800" y="1066680"/>
            <a:ext cx="7619760" cy="60912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Higher Order Functions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228600" y="1905120"/>
            <a:ext cx="8694000" cy="4398120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http://pythontutor.com/composingprograms.html#code=def%20square%28x%29%3A%0A%20%20%20%20return%20x%20*%20x%0A%20%20%20%20%0As%20%3D%20square%0Ax%20%3D%20s%283%29%0A%0Adef%20make_adder%28n%29%3A%0A%20%20%20%20def%20adder%28k%29%3A%0A%20%20%20%20%20%20%20%20return%20k%20%2B%20n%0A%20%20%20%20return%20adder%0A%20%20%20%20%0Aadd_2%20%3D%20make_adder%282%29%0Aadd_3%20%3D%20make_adder%283%29%0Ax%20%3D%20add_2%28x%29%0A%0Adef%20compose%28f,%20g%29%3A%0A%20%20%20%20def%20h%28x%29%3A%0A%20%20%20%20%20%20%20%20return%20f%28g%28x%29%29%0A%20%20%20%20return%20h%0A%0Aadd_5%20%3D%20compose%28add_2,%20add_3%29%0Ay%20%3D%20add_5%28x%29%0A%0Az%20%3D%20compose%28square,%20make_adder%282%29%29%283%29&amp;cumulative=true&amp;mode=edit&amp;origin=composingprograms.js&amp;py=3&amp;rawInputLstJSON=%5B%5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TextShape 4"/>
          <p:cNvSpPr txBox="1"/>
          <p:nvPr/>
        </p:nvSpPr>
        <p:spPr>
          <a:xfrm>
            <a:off x="8610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r">
              <a:lnSpc>
                <a:spcPct val="100000"/>
              </a:lnSpc>
            </a:pPr>
            <a:fld id="{9C054879-6E75-4724-A5E6-0D10DE6E1693}" type="slidenum">
              <a:rPr b="1" lang="en-US" sz="14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2" name="CustomShape 5"/>
          <p:cNvSpPr/>
          <p:nvPr/>
        </p:nvSpPr>
        <p:spPr>
          <a:xfrm>
            <a:off x="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09/23/19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TextShape 6"/>
          <p:cNvSpPr txBox="1"/>
          <p:nvPr/>
        </p:nvSpPr>
        <p:spPr>
          <a:xfrm>
            <a:off x="3048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Fa19 L3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685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Hig</a:t>
            </a:r>
            <a:r>
              <a:rPr b="1" lang="en-US" sz="3200" spc="-1" strike="noStrike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her </a:t>
            </a:r>
            <a:r>
              <a:rPr b="1" lang="en-US" sz="3200" spc="-1" strike="noStrike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Ord</a:t>
            </a:r>
            <a:r>
              <a:rPr b="1" lang="en-US" sz="3200" spc="-1" strike="noStrike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er </a:t>
            </a:r>
            <a:r>
              <a:rPr b="1" lang="en-US" sz="3200" spc="-1" strike="noStrike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</a:t>
            </a:r>
            <a:r>
              <a:rPr b="1" lang="en-US" sz="3200" spc="-1" strike="noStrike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ctio</a:t>
            </a:r>
            <a:r>
              <a:rPr b="1" lang="en-US" sz="3200" spc="-1" strike="noStrike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685800" y="1066680"/>
            <a:ext cx="7619760" cy="4568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Functions that operate on functions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function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function that takes a function arg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1905120" y="2027880"/>
            <a:ext cx="6019560" cy="1477080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def odd(x):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return x%2==1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odd(3)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True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1905120" y="4267080"/>
            <a:ext cx="6019560" cy="1661760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def filter(</a:t>
            </a: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fun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 s):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return [x for x in s if </a:t>
            </a: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fun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(x)]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filter(odd, [0,1,2,3,4,5,6,7])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[1, 3, 5, 7]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7010280" y="3276720"/>
            <a:ext cx="1371240" cy="761760"/>
          </a:xfrm>
          <a:prstGeom prst="wedgeRectCallout">
            <a:avLst>
              <a:gd name="adj1" fmla="val -98452"/>
              <a:gd name="adj2" fmla="val 141578"/>
            </a:avLst>
          </a:prstGeom>
          <a:solidFill>
            <a:srgbClr val="618ff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Why is this not ‘odd’ 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TextShape 6"/>
          <p:cNvSpPr txBox="1"/>
          <p:nvPr/>
        </p:nvSpPr>
        <p:spPr>
          <a:xfrm>
            <a:off x="8610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r">
              <a:lnSpc>
                <a:spcPct val="100000"/>
              </a:lnSpc>
            </a:pPr>
            <a:fld id="{E8F10D85-10BA-42D8-B690-B9761B5D0DF4}" type="slidenum">
              <a:rPr b="1" lang="en-US" sz="14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0" name="CustomShape 7"/>
          <p:cNvSpPr/>
          <p:nvPr/>
        </p:nvSpPr>
        <p:spPr>
          <a:xfrm>
            <a:off x="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09/23/19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TextShape 8"/>
          <p:cNvSpPr txBox="1"/>
          <p:nvPr/>
        </p:nvSpPr>
        <p:spPr>
          <a:xfrm>
            <a:off x="3048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Fa19 L3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6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7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8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9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5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51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685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Higher Order Functions (cont)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685800" y="1066680"/>
            <a:ext cx="7619760" cy="4568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function that returns (makes) a function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1066680" y="1752480"/>
            <a:ext cx="7009920" cy="1230840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def leq_maker(c):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def leq(val):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return val &lt;= 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return leq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1066680" y="3352680"/>
            <a:ext cx="6933960" cy="6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leq_maker(3)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&lt;function leq_maker.&lt;locals&gt;.leq at 0x1019d8c80&gt;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5"/>
          <p:cNvSpPr/>
          <p:nvPr/>
        </p:nvSpPr>
        <p:spPr>
          <a:xfrm>
            <a:off x="1066680" y="4267080"/>
            <a:ext cx="6552720" cy="6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leq_maker(3)(4)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False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1066680" y="5029200"/>
            <a:ext cx="7009920" cy="9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filter(leq_maker(3), [0,1,2,3,4,5,6,7])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[0, 1, 2, 3]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TextShape 7"/>
          <p:cNvSpPr txBox="1"/>
          <p:nvPr/>
        </p:nvSpPr>
        <p:spPr>
          <a:xfrm>
            <a:off x="8610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r">
              <a:lnSpc>
                <a:spcPct val="100000"/>
              </a:lnSpc>
            </a:pPr>
            <a:fld id="{3C57D75F-36B0-498F-A6EA-49BF13621FFB}" type="slidenum">
              <a:rPr b="1" lang="en-US" sz="14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9" name="CustomShape 8"/>
          <p:cNvSpPr/>
          <p:nvPr/>
        </p:nvSpPr>
        <p:spPr>
          <a:xfrm>
            <a:off x="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09/23/19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TextShape 9"/>
          <p:cNvSpPr txBox="1"/>
          <p:nvPr/>
        </p:nvSpPr>
        <p:spPr>
          <a:xfrm>
            <a:off x="3048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Fa19 L3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>
                <p:childTnLst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70200" y="60480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Three super important HOFS (Wait for lab)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757080" y="1668600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list(map(function_to_apply,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list_of_inputs))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685800" y="3200400"/>
            <a:ext cx="7295040" cy="52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list(filter(condition, list_of_inputs))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762120" y="2057400"/>
            <a:ext cx="6910920" cy="52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Applies function to each element of the 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685800" y="3733920"/>
            <a:ext cx="6371280" cy="95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Returns a list of elements for which the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condition is true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6"/>
          <p:cNvSpPr/>
          <p:nvPr/>
        </p:nvSpPr>
        <p:spPr>
          <a:xfrm>
            <a:off x="685800" y="5029200"/>
            <a:ext cx="7238520" cy="52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reduce(function, list_of_inputs)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7"/>
          <p:cNvSpPr/>
          <p:nvPr/>
        </p:nvSpPr>
        <p:spPr>
          <a:xfrm>
            <a:off x="685800" y="5410080"/>
            <a:ext cx="7429680" cy="52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Reduces the list to a result, given the function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TextShape 8"/>
          <p:cNvSpPr txBox="1"/>
          <p:nvPr/>
        </p:nvSpPr>
        <p:spPr>
          <a:xfrm>
            <a:off x="8610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r">
              <a:lnSpc>
                <a:spcPct val="100000"/>
              </a:lnSpc>
            </a:pPr>
            <a:fld id="{713BEC69-ACC0-4745-91F6-6864BC87B08D}" type="slidenum">
              <a:rPr b="1" lang="en-US" sz="14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09/23/19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3048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Fa19 L3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854640" y="1120680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For the builtin filter/map, you need to then call list on it to get a list. If we define our own, we do not need to call 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9" dur="indefinite" restart="never" nodeType="tmRoot">
          <p:childTnLst>
            <p:seq>
              <p:cTn id="1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685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Computational Concepts today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685800" y="1066680"/>
            <a:ext cx="7619760" cy="52574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Higher Order Functions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Functions as Values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Functions with functions as argument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Functions with functions as return values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Environment Diagrams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TextShape 3"/>
          <p:cNvSpPr txBox="1"/>
          <p:nvPr/>
        </p:nvSpPr>
        <p:spPr>
          <a:xfrm>
            <a:off x="8610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r">
              <a:lnSpc>
                <a:spcPct val="100000"/>
              </a:lnSpc>
            </a:pPr>
            <a:fld id="{5EF8A75E-B082-4918-B462-57A16F73F00D}" type="slidenum">
              <a:rPr b="1" lang="en-US" sz="14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85" name="Google Shape;200;p22" descr=""/>
          <p:cNvPicPr/>
          <p:nvPr/>
        </p:nvPicPr>
        <p:blipFill>
          <a:blip r:embed="rId1"/>
          <a:stretch/>
        </p:blipFill>
        <p:spPr>
          <a:xfrm>
            <a:off x="15480" y="5029200"/>
            <a:ext cx="990360" cy="1617480"/>
          </a:xfrm>
          <a:prstGeom prst="rect">
            <a:avLst/>
          </a:prstGeom>
          <a:ln>
            <a:noFill/>
          </a:ln>
        </p:spPr>
      </p:pic>
      <p:sp>
        <p:nvSpPr>
          <p:cNvPr id="186" name="CustomShape 4"/>
          <p:cNvSpPr/>
          <p:nvPr/>
        </p:nvSpPr>
        <p:spPr>
          <a:xfrm>
            <a:off x="3581280" y="5181480"/>
            <a:ext cx="497448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Big Idea: Software Design Patterns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5"/>
          <p:cNvSpPr/>
          <p:nvPr/>
        </p:nvSpPr>
        <p:spPr>
          <a:xfrm>
            <a:off x="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09/23/19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TextShape 6"/>
          <p:cNvSpPr txBox="1"/>
          <p:nvPr/>
        </p:nvSpPr>
        <p:spPr>
          <a:xfrm>
            <a:off x="3048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Fa19 L3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01" dur="indefinite" restart="never" nodeType="tmRoot">
          <p:childTnLst>
            <p:seq>
              <p:cTn id="1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685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Announcements!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685800" y="926640"/>
            <a:ext cx="7619760" cy="52574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Tutoring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90000"/>
              </a:lnSpc>
              <a:buClr>
                <a:srgbClr val="000000"/>
              </a:buClr>
              <a:buFont typeface="Arial"/>
              <a:buChar char="–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Sign up for computer science mentor sections – super helpful and a great way to get EPA!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90000"/>
              </a:lnSpc>
              <a:buClr>
                <a:srgbClr val="000000"/>
              </a:buClr>
              <a:buFont typeface="Arial"/>
              <a:buChar char="–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Prep for midterm – chance to practice writing code by hand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90000"/>
              </a:lnSpc>
              <a:buClr>
                <a:srgbClr val="000000"/>
              </a:buClr>
              <a:buFont typeface="Arial"/>
              <a:buChar char="–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Link: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"/>
              </a:rPr>
              <a:t>https://scheduler.csmentors.org/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90000"/>
              </a:lnSpc>
              <a:buClr>
                <a:srgbClr val="000000"/>
              </a:buClr>
              <a:buFont typeface="Arial"/>
              <a:buChar char="–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More Info: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"/>
              </a:rPr>
              <a:t>https://piazza.com/class/jzknkt427nz3oz?cid=131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90000"/>
              </a:lnSpc>
              <a:buClr>
                <a:srgbClr val="000000"/>
              </a:buClr>
              <a:buFont typeface="Arial"/>
              <a:buChar char="–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Sign up for one on one tutoring through cs370: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buClr>
                <a:srgbClr val="000000"/>
              </a:buClr>
              <a:buFont typeface="Arial"/>
              <a:buChar char="–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More Info: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"/>
              </a:rPr>
              <a:t>https://piazza.com/class/jzknkt427nz3oz?cid=180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Midterm: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buClr>
                <a:srgbClr val="000000"/>
              </a:buClr>
              <a:buFont typeface="Arial"/>
              <a:buChar char="–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October 7</a:t>
            </a:r>
            <a:r>
              <a:rPr b="1" lang="en-US" sz="24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7-9pm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buClr>
                <a:srgbClr val="000000"/>
              </a:buClr>
              <a:buFont typeface="Arial"/>
              <a:buChar char="–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Thats two weeks away!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buClr>
                <a:srgbClr val="000000"/>
              </a:buClr>
              <a:buFont typeface="Arial"/>
              <a:buChar char="–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More info will be emailed out – might be a good time to start prepping!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First project after midterm!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8610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r">
              <a:lnSpc>
                <a:spcPct val="100000"/>
              </a:lnSpc>
            </a:pPr>
            <a:fld id="{99324ED0-4B71-4600-9F7D-567AA6DC99BF}" type="slidenum">
              <a:rPr b="1" lang="en-US" sz="14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09/23/19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TextShape 5"/>
          <p:cNvSpPr txBox="1"/>
          <p:nvPr/>
        </p:nvSpPr>
        <p:spPr>
          <a:xfrm>
            <a:off x="3048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Fa19 L3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5;p14" descr=""/>
          <p:cNvPicPr/>
          <p:nvPr/>
        </p:nvPicPr>
        <p:blipFill>
          <a:blip r:embed="rId1"/>
          <a:stretch/>
        </p:blipFill>
        <p:spPr>
          <a:xfrm>
            <a:off x="152280" y="5029200"/>
            <a:ext cx="990360" cy="1617480"/>
          </a:xfrm>
          <a:prstGeom prst="rect">
            <a:avLst/>
          </a:prstGeom>
          <a:ln>
            <a:noFill/>
          </a:ln>
        </p:spPr>
      </p:pic>
      <p:sp>
        <p:nvSpPr>
          <p:cNvPr id="101" name="TextShape 1"/>
          <p:cNvSpPr txBox="1"/>
          <p:nvPr/>
        </p:nvSpPr>
        <p:spPr>
          <a:xfrm>
            <a:off x="685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Computational Concepts Toolbox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685800" y="1066680"/>
            <a:ext cx="8152920" cy="52574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 type: values, literals, operations,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90000"/>
              </a:lnSpc>
              <a:buClr>
                <a:srgbClr val="000000"/>
              </a:buClr>
              <a:buFont typeface="Arial"/>
              <a:buChar char="–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e.g., int, float, string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Expressions, Call expression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Variables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Assignment Statement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Sequences: list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 structures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Call Expressions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Function Definition Statement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Conditional Statement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Iteration: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90000"/>
              </a:lnSpc>
              <a:buClr>
                <a:srgbClr val="000000"/>
              </a:buClr>
              <a:buFont typeface="Arial"/>
              <a:buChar char="–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data-driven (list comprehension)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90000"/>
              </a:lnSpc>
              <a:buClr>
                <a:srgbClr val="000000"/>
              </a:buClr>
              <a:buFont typeface="Arial"/>
              <a:buChar char="–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control-driven (for statement)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90000"/>
              </a:lnSpc>
              <a:buClr>
                <a:srgbClr val="000000"/>
              </a:buClr>
              <a:buFont typeface="Arial"/>
              <a:buChar char="–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while statement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8610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r">
              <a:lnSpc>
                <a:spcPct val="100000"/>
              </a:lnSpc>
            </a:pPr>
            <a:fld id="{BF2D552B-2597-4201-AAD9-754830644066}" type="slidenum">
              <a:rPr b="1" lang="en-US" sz="14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09/23/19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TextShape 5"/>
          <p:cNvSpPr txBox="1"/>
          <p:nvPr/>
        </p:nvSpPr>
        <p:spPr>
          <a:xfrm>
            <a:off x="3048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Fa19 L3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685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Computational Concepts today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685800" y="1066680"/>
            <a:ext cx="7619760" cy="52574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Higher Order Functions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Functions as Values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Functions with functions as argument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Functions with functions as return values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Environment Diagrams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TextShape 3"/>
          <p:cNvSpPr txBox="1"/>
          <p:nvPr/>
        </p:nvSpPr>
        <p:spPr>
          <a:xfrm>
            <a:off x="8610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r">
              <a:lnSpc>
                <a:spcPct val="100000"/>
              </a:lnSpc>
            </a:pPr>
            <a:fld id="{30884EF4-0F9F-4185-AC49-E3F4112DBA30}" type="slidenum">
              <a:rPr b="1" lang="en-US" sz="14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09" name="Google Shape;120;p15" descr=""/>
          <p:cNvPicPr/>
          <p:nvPr/>
        </p:nvPicPr>
        <p:blipFill>
          <a:blip r:embed="rId1"/>
          <a:stretch/>
        </p:blipFill>
        <p:spPr>
          <a:xfrm>
            <a:off x="15480" y="5029200"/>
            <a:ext cx="990360" cy="1617480"/>
          </a:xfrm>
          <a:prstGeom prst="rect">
            <a:avLst/>
          </a:prstGeom>
          <a:ln>
            <a:noFill/>
          </a:ln>
        </p:spPr>
      </p:pic>
      <p:sp>
        <p:nvSpPr>
          <p:cNvPr id="110" name="CustomShape 4"/>
          <p:cNvSpPr/>
          <p:nvPr/>
        </p:nvSpPr>
        <p:spPr>
          <a:xfrm>
            <a:off x="3581280" y="5181480"/>
            <a:ext cx="497448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Big Idea: Software Design Patterns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5"/>
          <p:cNvSpPr/>
          <p:nvPr/>
        </p:nvSpPr>
        <p:spPr>
          <a:xfrm>
            <a:off x="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09/23/19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TextShape 6"/>
          <p:cNvSpPr txBox="1"/>
          <p:nvPr/>
        </p:nvSpPr>
        <p:spPr>
          <a:xfrm>
            <a:off x="3048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Fa19 L3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685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I</a:t>
            </a:r>
            <a:r>
              <a:rPr b="1" lang="en-US" sz="3200" spc="-1" strike="noStrike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t</a:t>
            </a:r>
            <a:r>
              <a:rPr b="1" lang="en-US" sz="3200" spc="-1" strike="noStrike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e</a:t>
            </a:r>
            <a:r>
              <a:rPr b="1" lang="en-US" sz="3200" spc="-1" strike="noStrike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r</a:t>
            </a:r>
            <a:r>
              <a:rPr b="1" lang="en-US" sz="3200" spc="-1" strike="noStrike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a</a:t>
            </a:r>
            <a:r>
              <a:rPr b="1" lang="en-US" sz="3200" spc="-1" strike="noStrike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t</a:t>
            </a:r>
            <a:r>
              <a:rPr b="1" lang="en-US" sz="3200" spc="-1" strike="noStrike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i</a:t>
            </a:r>
            <a:r>
              <a:rPr b="1" lang="en-US" sz="3200" spc="-1" strike="noStrike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o</a:t>
            </a:r>
            <a:r>
              <a:rPr b="1" lang="en-US" sz="3200" spc="-1" strike="noStrike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n </a:t>
            </a:r>
            <a:r>
              <a:rPr b="1" lang="en-US" sz="3200" spc="-1" strike="noStrike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f</a:t>
            </a:r>
            <a:r>
              <a:rPr b="1" lang="en-US" sz="3200" spc="-1" strike="noStrike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l</a:t>
            </a:r>
            <a:r>
              <a:rPr b="1" lang="en-US" sz="3200" spc="-1" strike="noStrike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o</a:t>
            </a:r>
            <a:r>
              <a:rPr b="1" lang="en-US" sz="3200" spc="-1" strike="noStrike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w </a:t>
            </a:r>
            <a:r>
              <a:rPr b="1" lang="en-US" sz="3200" spc="-1" strike="noStrike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c</a:t>
            </a:r>
            <a:r>
              <a:rPr b="1" lang="en-US" sz="3200" spc="-1" strike="noStrike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h</a:t>
            </a:r>
            <a:r>
              <a:rPr b="1" lang="en-US" sz="3200" spc="-1" strike="noStrike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a</a:t>
            </a:r>
            <a:r>
              <a:rPr b="1" lang="en-US" sz="3200" spc="-1" strike="noStrike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r</a:t>
            </a:r>
            <a:r>
              <a:rPr b="1" lang="en-US" sz="3200" spc="-1" strike="noStrike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8610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r">
              <a:lnSpc>
                <a:spcPct val="100000"/>
              </a:lnSpc>
            </a:pPr>
            <a:fld id="{59B7273F-AB0F-40A4-A578-FF100E356761}" type="slidenum">
              <a:rPr b="1" lang="en-US" sz="14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09/23/19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TextShape 4"/>
          <p:cNvSpPr txBox="1"/>
          <p:nvPr/>
        </p:nvSpPr>
        <p:spPr>
          <a:xfrm>
            <a:off x="3048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Fa19 L3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17" name="Picture 5" descr=""/>
          <p:cNvPicPr/>
          <p:nvPr/>
        </p:nvPicPr>
        <p:blipFill>
          <a:blip r:embed="rId1"/>
          <a:stretch/>
        </p:blipFill>
        <p:spPr>
          <a:xfrm>
            <a:off x="1195920" y="1211760"/>
            <a:ext cx="6229080" cy="5094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685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Control Structures Review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602640" y="1187280"/>
            <a:ext cx="7619760" cy="356328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result of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list(range(0,10))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is…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A)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[0, 1, 2, 3, 4, 5, 6, 7, 8, 9]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B)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[0, 1, 2, 3, 4, 5, 6, 7, 8, 9, 10]</a:t>
            </a: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C)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[1, 2, 3, 4, 5, 6, 7, 8, 9, 10]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D)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[1, 2, 3, 4, 5, 6, 7, 8, 9]</a:t>
            </a: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E) an error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http://bit.ly/88Lec3Q1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TextShape 3"/>
          <p:cNvSpPr txBox="1"/>
          <p:nvPr/>
        </p:nvSpPr>
        <p:spPr>
          <a:xfrm>
            <a:off x="8610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r">
              <a:lnSpc>
                <a:spcPct val="100000"/>
              </a:lnSpc>
            </a:pPr>
            <a:fld id="{C8A1BCD3-D4A4-4B58-95FE-E72403D04895}" type="slidenum">
              <a:rPr b="1" lang="en-US" sz="14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338040" y="5128200"/>
            <a:ext cx="788436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Solution: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A)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list(range(m,n))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creates a list with elements from m to n-1.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5"/>
          <p:cNvSpPr/>
          <p:nvPr/>
        </p:nvSpPr>
        <p:spPr>
          <a:xfrm>
            <a:off x="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09/23/19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TextShape 6"/>
          <p:cNvSpPr txBox="1"/>
          <p:nvPr/>
        </p:nvSpPr>
        <p:spPr>
          <a:xfrm>
            <a:off x="3048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Fa19 L3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85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Control Structures Review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602640" y="1187280"/>
            <a:ext cx="7619760" cy="356328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result of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[i for i in range(3,9) if i % 2 == 1]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is…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A)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[3, 4, 5, 6, 7, 8, 9]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B)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[3, 4, 5, 6, 7, 8]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C)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[1, 3, 5, 7, 9]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D)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[3, 5, 7, 9]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E)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[3, 5, 7]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http://bit.ly/88Lec3Q2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8610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r">
              <a:lnSpc>
                <a:spcPct val="100000"/>
              </a:lnSpc>
            </a:pPr>
            <a:fld id="{26631C15-813C-45BB-B9B6-D17C3791BA3C}" type="slidenum">
              <a:rPr b="1" lang="en-US" sz="14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224640" y="5166000"/>
            <a:ext cx="788436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Solution: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E)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[3, 5, 7]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09/23/19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TextShape 6"/>
          <p:cNvSpPr txBox="1"/>
          <p:nvPr/>
        </p:nvSpPr>
        <p:spPr>
          <a:xfrm>
            <a:off x="3048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Fa19 L3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685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Control Structures Review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602640" y="1187280"/>
            <a:ext cx="7619760" cy="356328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result of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len([i for i in range(1,10) if i % 2 == 0)])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is…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A) 5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B) 4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C) 3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D) 2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E) 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http://bit.ly/88Lec3Q3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8610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r">
              <a:lnSpc>
                <a:spcPct val="100000"/>
              </a:lnSpc>
            </a:pPr>
            <a:fld id="{6AE3996F-3D07-4756-A1FD-E9EF0C918FA7}" type="slidenum">
              <a:rPr b="1" lang="en-US" sz="14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102240" y="5051160"/>
            <a:ext cx="788436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Solution: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B)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len([2, 4, 6, 8])=4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09/23/19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TextShape 6"/>
          <p:cNvSpPr txBox="1"/>
          <p:nvPr/>
        </p:nvSpPr>
        <p:spPr>
          <a:xfrm>
            <a:off x="3048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Fa19 L3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685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 Interesting Example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8610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r">
              <a:lnSpc>
                <a:spcPct val="100000"/>
              </a:lnSpc>
            </a:pPr>
            <a:fld id="{B46FF429-2625-4AAC-9F6D-FF20D7930DD0}" type="slidenum">
              <a:rPr b="1" lang="en-US" sz="14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102240" y="5051160"/>
            <a:ext cx="788436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4"/>
          <p:cNvSpPr/>
          <p:nvPr/>
        </p:nvSpPr>
        <p:spPr>
          <a:xfrm>
            <a:off x="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09/23/19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TextShape 5"/>
          <p:cNvSpPr txBox="1"/>
          <p:nvPr/>
        </p:nvSpPr>
        <p:spPr>
          <a:xfrm>
            <a:off x="3048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Fa19 L3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182880" y="1389240"/>
            <a:ext cx="8468280" cy="4097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>
                <p:childTnLst>
                  <p:par>
                    <p:cTn id="31" fill="freeze">
                      <p:stCondLst>
                        <p:cond delay="indefinite"/>
                      </p:stCondLst>
                      <p:childTnLst>
                        <p:par>
                          <p:cTn id="32" fill="freeze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2019-09-23T13:49:56Z</dcterms:modified>
  <cp:revision>24</cp:revision>
  <dc:subject/>
  <dc:title> Computational Structures in Data Science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15.0032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