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90" r:id="rId2"/>
    <p:sldId id="398" r:id="rId3"/>
    <p:sldId id="259" r:id="rId4"/>
    <p:sldId id="257" r:id="rId5"/>
    <p:sldId id="258" r:id="rId6"/>
    <p:sldId id="387" r:id="rId7"/>
    <p:sldId id="389" r:id="rId8"/>
    <p:sldId id="384" r:id="rId9"/>
    <p:sldId id="396" r:id="rId10"/>
    <p:sldId id="386" r:id="rId11"/>
    <p:sldId id="399" r:id="rId12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803"/>
  </p:normalViewPr>
  <p:slideViewPr>
    <p:cSldViewPr snapToGrid="0">
      <p:cViewPr varScale="1">
        <p:scale>
          <a:sx n="117" d="100"/>
          <a:sy n="117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072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3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02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s88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1715669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5: 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October 7, 2019 </a:t>
            </a:r>
          </a:p>
        </p:txBody>
      </p:sp>
      <p:pic>
        <p:nvPicPr>
          <p:cNvPr id="8" name="Google Shape;191;p20">
            <a:extLst>
              <a:ext uri="{FF2B5EF4-FFF2-40B4-BE49-F238E27FC236}">
                <a16:creationId xmlns:a16="http://schemas.microsoft.com/office/drawing/2014/main" id="{310CCEEC-311D-B24A-B5C9-403D83905B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4833" y="2931229"/>
            <a:ext cx="3454400" cy="345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 is…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Less powerful than a for loop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/>
              <a:t>As powerful as a for loop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As powerful as a while loop</a:t>
            </a:r>
            <a:br>
              <a:rPr lang="en-US" dirty="0"/>
            </a:br>
            <a:r>
              <a:rPr lang="en-US" dirty="0"/>
              <a:t>D) More powerful than a while loop</a:t>
            </a:r>
            <a:br>
              <a:rPr lang="en-US" dirty="0"/>
            </a:br>
            <a:r>
              <a:rPr lang="en-US" dirty="0"/>
              <a:t>E) Just different but equally powerful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as a for loop AND a while loop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745146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178391" y="5050075"/>
            <a:ext cx="7884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E) Different – it reads differently, but you can solve any problem with one of these techniques. (Some tools are better suited for some jobs though.)`</a:t>
            </a:r>
            <a:endParaRPr lang="en-US" b="1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75D1EA9-D909-9F48-84FD-2458F956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2" name="Google Shape;121;p15">
            <a:extLst>
              <a:ext uri="{FF2B5EF4-FFF2-40B4-BE49-F238E27FC236}">
                <a16:creationId xmlns:a16="http://schemas.microsoft.com/office/drawing/2014/main" id="{EDB5EFF6-6DE8-6A4B-8204-FD4F1FAC58B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So far I feel…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“get” vee and countdown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I am totally lost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/>
              <a:t>It’s confusing, but I </a:t>
            </a:r>
            <a:r>
              <a:rPr lang="en-US" dirty="0" err="1"/>
              <a:t>kinda</a:t>
            </a:r>
            <a:r>
              <a:rPr lang="en-US" dirty="0"/>
              <a:t> get it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Starting to make sense…</a:t>
            </a:r>
            <a:br>
              <a:rPr lang="en-US" dirty="0"/>
            </a:br>
            <a:r>
              <a:rPr lang="en-US" dirty="0"/>
              <a:t>D) I get it, but have questions</a:t>
            </a:r>
            <a:br>
              <a:rPr lang="en-US" dirty="0"/>
            </a:br>
            <a:r>
              <a:rPr lang="en-US" dirty="0"/>
              <a:t>E) No questions at all!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745146"/>
            <a:ext cx="2794000" cy="24638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8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0C24-9224-1844-8157-1B0C9CE4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Escher “Drawing Hands” 1948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D15A-869C-5A4A-806B-856BCD329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01D0-FD58-644A-885E-E65F92C2FC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EC5E-DB80-5042-8BB3-62D4DA295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2178D-48DB-7F48-9EDF-26B9FA09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3146"/>
            <a:ext cx="6839857" cy="56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Administrative Issues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Midterm Next Week!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7-9pm, </a:t>
            </a:r>
            <a:r>
              <a:rPr lang="en-US" dirty="0" err="1"/>
              <a:t>Dwinelle</a:t>
            </a:r>
            <a:r>
              <a:rPr lang="en-US" dirty="0"/>
              <a:t> 155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int, float, string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</a:p>
          <a:p>
            <a:pPr marL="742950" lvl="1" indent="-285750">
              <a:spcBef>
                <a:spcPts val="600"/>
              </a:spcBef>
              <a:buSzPts val="2000"/>
              <a:buFont typeface="Arial"/>
              <a:buChar char="•"/>
            </a:pPr>
            <a:r>
              <a:rPr lang="en-US" sz="1600" dirty="0"/>
              <a:t>Map, Filter, Reduce</a:t>
            </a: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Recursion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CC3D59D1-54F8-C348-B0FE-BAEE438A78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Today: Recursion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381000" y="6096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function calls itself, directly or indirectly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Fall 2019 L5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4" descr="Screen Shot 2016-02-17 at 7.38.1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49911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 descr="Screen Shot 2016-02-17 at 7.37.33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2895600"/>
            <a:ext cx="66294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80255ADC-3D0F-CE41-ABF2-76DC857650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8001000" cy="3657600"/>
          </a:xfrm>
        </p:spPr>
        <p:txBody>
          <a:bodyPr/>
          <a:lstStyle/>
          <a:p>
            <a:r>
              <a:rPr lang="en-US" dirty="0"/>
              <a:t>“After Abstraction, Recursion is probably the 2</a:t>
            </a:r>
            <a:r>
              <a:rPr lang="en-US" baseline="30000" dirty="0"/>
              <a:t>nd</a:t>
            </a:r>
            <a:r>
              <a:rPr lang="en-US" dirty="0"/>
              <a:t> biggest idea in this course”</a:t>
            </a:r>
          </a:p>
          <a:p>
            <a:r>
              <a:rPr lang="en-US" dirty="0"/>
              <a:t>“It’s tremendously useful when the problem is self-similar”</a:t>
            </a:r>
          </a:p>
          <a:p>
            <a:r>
              <a:rPr lang="en-US" dirty="0">
                <a:solidFill>
                  <a:srgbClr val="000000"/>
                </a:solidFill>
              </a:rPr>
              <a:t>“It’s no more powerful than iteration, but often leads to more concise &amp; better code”</a:t>
            </a:r>
          </a:p>
          <a:p>
            <a:r>
              <a:rPr lang="en-US" dirty="0">
                <a:solidFill>
                  <a:srgbClr val="000000"/>
                </a:solidFill>
              </a:rPr>
              <a:t>“It embodies the beauty and joy of computing”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B078A2-F497-BA49-9264-43A4AA4C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id="{EBED7372-4633-F54A-B586-AB1CD72CF9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8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8001000" cy="838200"/>
          </a:xfrm>
        </p:spPr>
        <p:txBody>
          <a:bodyPr/>
          <a:lstStyle/>
          <a:p>
            <a:r>
              <a:rPr lang="en-US" dirty="0"/>
              <a:t>Recursive structures exist (sometimes hidden) in nature and therefore in data!</a:t>
            </a:r>
          </a:p>
          <a:p>
            <a:r>
              <a:rPr lang="en-US" dirty="0"/>
              <a:t>It’s mentally and sometimes computationally more efficient to process recursive structures using recursion.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 More Reasons</a:t>
            </a:r>
          </a:p>
        </p:txBody>
      </p:sp>
      <p:pic>
        <p:nvPicPr>
          <p:cNvPr id="10" name="Shape 3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3600" y="3581400"/>
            <a:ext cx="28194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BE0AB-F658-3649-A5A7-F755D59E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7" y="3497226"/>
            <a:ext cx="2930156" cy="293015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68550E-F474-2C4A-8418-46DDAE60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id="{881001FA-5ACE-D34C-A99A-3703525C50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4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Function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cannot…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) have a function as argument 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dirty="0"/>
              <a:t>define a function within itself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return a function </a:t>
            </a:r>
            <a:br>
              <a:rPr lang="en-US" dirty="0"/>
            </a:br>
            <a:r>
              <a:rPr lang="en-US" dirty="0"/>
              <a:t>D) call itself </a:t>
            </a:r>
            <a:br>
              <a:rPr lang="en-US" dirty="0"/>
            </a:br>
            <a:r>
              <a:rPr lang="en-US" dirty="0"/>
              <a:t>E) None of the above.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745146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C5404-CDDB-C54D-B5FF-C6A4497C3BC2}"/>
              </a:ext>
            </a:extLst>
          </p:cNvPr>
          <p:cNvSpPr txBox="1"/>
          <p:nvPr/>
        </p:nvSpPr>
        <p:spPr>
          <a:xfrm>
            <a:off x="337879" y="5128163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E) A, B, C, D are all possible!</a:t>
            </a:r>
            <a:endParaRPr lang="en-US" b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Fall 2019 L5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2593051C-A674-6344-A052-238A22B4CE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7,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50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4F3C-9AD7-DD4A-BA84-17B61D0D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543D-91C0-DA44-83CF-CDC757886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 a randomly recursive fractal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B240-BD6F-2044-937A-395E7212FD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49D4-4AD6-1242-BD48-E936AA0C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632858"/>
            <a:ext cx="406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163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537</Words>
  <Application>Microsoft Macintosh PowerPoint</Application>
  <PresentationFormat>On-screen Show (4:3)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18 VAG Rounded Bold   07390</vt:lpstr>
      <vt:lpstr>Times New Roman</vt:lpstr>
      <vt:lpstr>Arial</vt:lpstr>
      <vt:lpstr>cs162-fa14</vt:lpstr>
      <vt:lpstr> Computational Structures in Data Science</vt:lpstr>
      <vt:lpstr>MC Escher “Drawing Hands” 1948</vt:lpstr>
      <vt:lpstr>Administrative Issues</vt:lpstr>
      <vt:lpstr>Computational Concepts Toolbox</vt:lpstr>
      <vt:lpstr>Today: Recursion</vt:lpstr>
      <vt:lpstr>Why Recursion?</vt:lpstr>
      <vt:lpstr>Why Recursion? More Reasons</vt:lpstr>
      <vt:lpstr>Function Review</vt:lpstr>
      <vt:lpstr>Demo Time</vt:lpstr>
      <vt:lpstr>Recursion</vt:lpstr>
      <vt:lpstr>So far I feel…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Michael Ball</cp:lastModifiedBy>
  <cp:revision>41</cp:revision>
  <cp:lastPrinted>2019-10-08T01:29:39Z</cp:lastPrinted>
  <dcterms:modified xsi:type="dcterms:W3CDTF">2019-10-08T01:39:16Z</dcterms:modified>
</cp:coreProperties>
</file>