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360" r:id="rId2"/>
    <p:sldId id="256" r:id="rId3"/>
    <p:sldId id="257" r:id="rId4"/>
    <p:sldId id="258" r:id="rId5"/>
    <p:sldId id="263" r:id="rId6"/>
    <p:sldId id="401" r:id="rId7"/>
    <p:sldId id="402" r:id="rId8"/>
    <p:sldId id="355" r:id="rId9"/>
    <p:sldId id="338" r:id="rId10"/>
    <p:sldId id="357" r:id="rId11"/>
    <p:sldId id="323" r:id="rId12"/>
    <p:sldId id="358" r:id="rId13"/>
    <p:sldId id="359" r:id="rId14"/>
    <p:sldId id="336" r:id="rId15"/>
    <p:sldId id="337" r:id="rId16"/>
    <p:sldId id="339" r:id="rId17"/>
    <p:sldId id="353" r:id="rId18"/>
    <p:sldId id="342" r:id="rId19"/>
    <p:sldId id="341" r:id="rId20"/>
    <p:sldId id="343" r:id="rId21"/>
    <p:sldId id="346" r:id="rId22"/>
    <p:sldId id="347" r:id="rId23"/>
    <p:sldId id="351" r:id="rId24"/>
    <p:sldId id="349" r:id="rId25"/>
    <p:sldId id="350" r:id="rId26"/>
    <p:sldId id="352" r:id="rId27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1713" autoAdjust="0"/>
  </p:normalViewPr>
  <p:slideViewPr>
    <p:cSldViewPr>
      <p:cViewPr>
        <p:scale>
          <a:sx n="103" d="100"/>
          <a:sy n="103" d="100"/>
        </p:scale>
        <p:origin x="1880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= 1,2</a:t>
            </a:r>
          </a:p>
          <a:p>
            <a:r>
              <a:rPr lang="pl-PL" dirty="0" err="1"/>
              <a:t>x,y</a:t>
            </a:r>
            <a:r>
              <a:rPr lang="pl-PL" dirty="0"/>
              <a:t> = 3,4</a:t>
            </a:r>
          </a:p>
          <a:p>
            <a:r>
              <a:rPr lang="pl-PL" dirty="0"/>
              <a:t>   </a:t>
            </a:r>
            <a:r>
              <a:rPr lang="pl-PL" dirty="0" err="1"/>
              <a:t>a,b</a:t>
            </a:r>
            <a:r>
              <a:rPr lang="pl-PL" dirty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89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078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882650"/>
            <a:ext cx="40830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02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UCB CS88 Sp16 L4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2/22/16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hyperlink" Target="https://blog.cloudflare.com/fifty-years-ag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ate.com/technology/2019/10/consequential-computer-code-software-hist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0"/>
            <a:ext cx="6781800" cy="990600"/>
          </a:xfrm>
        </p:spPr>
        <p:txBody>
          <a:bodyPr/>
          <a:lstStyle/>
          <a:p>
            <a:b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4724400" cy="1600200"/>
          </a:xfrm>
        </p:spPr>
        <p:txBody>
          <a:bodyPr/>
          <a:lstStyle/>
          <a:p>
            <a:endParaRPr lang="en-US" sz="18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Lecture #09: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Object-Oriented Programming</a:t>
            </a: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4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28600" y="2438400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 Michael Ball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5696" y="6488668"/>
            <a:ext cx="3728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hlinkClick r:id="rId3"/>
              </a:rPr>
              <a:t>http://inst.eecs.berkeley.edu/~cs88</a:t>
            </a:r>
            <a:endParaRPr lang="hu-HU" dirty="0"/>
          </a:p>
        </p:txBody>
      </p:sp>
      <p:sp>
        <p:nvSpPr>
          <p:cNvPr id="3" name="Rectangle 2"/>
          <p:cNvSpPr/>
          <p:nvPr/>
        </p:nvSpPr>
        <p:spPr>
          <a:xfrm>
            <a:off x="0" y="6488668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Nov 4, 2019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93E90B-5FD2-8448-B466-C1AFBD2C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229571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An object is the instance of a class.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05000"/>
            <a:ext cx="6172200" cy="4330057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A0AC022-1CA1-234A-9687-A6A00D49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DE3D33-69AC-674F-B077-A7846A2B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12833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concrete instances of classes in memory.</a:t>
            </a:r>
          </a:p>
          <a:p>
            <a:endParaRPr lang="en-US" dirty="0"/>
          </a:p>
          <a:p>
            <a:r>
              <a:rPr lang="en-US" dirty="0"/>
              <a:t>They can have state</a:t>
            </a:r>
          </a:p>
          <a:p>
            <a:pPr lvl="1"/>
            <a:r>
              <a:rPr lang="en-US" dirty="0"/>
              <a:t>mutable </a:t>
            </a:r>
            <a:r>
              <a:rPr lang="en-US" dirty="0" err="1"/>
              <a:t>vs</a:t>
            </a:r>
            <a:r>
              <a:rPr lang="en-US" dirty="0"/>
              <a:t> immutable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Functions do one thing (well)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Objects do a collection of related things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In Python, everything is an object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 have </a:t>
            </a:r>
            <a:r>
              <a:rPr lang="en-US" dirty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dirty="0"/>
              <a:t>Manipulation happens through </a:t>
            </a:r>
            <a:r>
              <a:rPr lang="en-US" dirty="0">
                <a:solidFill>
                  <a:srgbClr val="0000FF"/>
                </a:solidFill>
              </a:rPr>
              <a:t>methods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1DF1AA9-C9E3-B747-A7D1-F6B8FCD8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CB1CAC2-C420-F743-9DFD-03CEDCBF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7010400" cy="378561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0B7BAA-0A16-7A40-B8AA-BC623829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62E602E-2810-C64F-8ED9-F0603656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CC71A54-2714-B548-BCF6-877B6E01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CE938D1-91D8-9A44-AD37-B5DA1DE7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01000" cy="736600"/>
          </a:xfrm>
        </p:spPr>
        <p:txBody>
          <a:bodyPr/>
          <a:lstStyle/>
          <a:p>
            <a:r>
              <a:rPr lang="en-US" dirty="0"/>
              <a:t>Review: Bank account using dictionary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7467600" cy="5509201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 = 1000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account(name,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global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cs typeface="Courier"/>
              </a:rPr>
              <a:t>account_number_seed</a:t>
            </a:r>
            <a:r>
              <a:rPr lang="en-US" sz="1600" dirty="0">
                <a:solidFill>
                  <a:srgbClr val="FF0000"/>
                </a:solidFill>
                <a:latin typeface="Courier"/>
                <a:cs typeface="Courier"/>
              </a:rPr>
              <a:t> += 1</a:t>
            </a:r>
          </a:p>
          <a:p>
            <a:r>
              <a:rPr lang="en-US" sz="1600" dirty="0">
                <a:latin typeface="Courier"/>
                <a:cs typeface="Courier"/>
              </a:rPr>
              <a:t>    return {'Name' : name, 'Number': </a:t>
            </a:r>
            <a:r>
              <a:rPr lang="en-US" sz="1600" dirty="0" err="1">
                <a:latin typeface="Courier"/>
                <a:cs typeface="Courier"/>
              </a:rPr>
              <a:t>account_number_seed</a:t>
            </a:r>
            <a:r>
              <a:rPr lang="en-US" sz="1600" dirty="0"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latin typeface="Courier"/>
                <a:cs typeface="Courier"/>
              </a:rPr>
              <a:t>            'Balance' : </a:t>
            </a:r>
            <a:r>
              <a:rPr lang="en-US" sz="1600" dirty="0" err="1">
                <a:latin typeface="Courier"/>
                <a:cs typeface="Courier"/>
              </a:rPr>
              <a:t>initial_deposit</a:t>
            </a: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account_name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acct['Name']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account_balance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account_number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acct['Number']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deposit(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+=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  <a:p>
            <a:pPr>
              <a:lnSpc>
                <a:spcPct val="50000"/>
              </a:lnSpc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def</a:t>
            </a:r>
            <a:r>
              <a:rPr lang="en-US" sz="1600" dirty="0">
                <a:latin typeface="Courier"/>
                <a:cs typeface="Courier"/>
              </a:rPr>
              <a:t> withdraw(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acct</a:t>
            </a:r>
            <a:r>
              <a:rPr lang="en-US" sz="1600" dirty="0">
                <a:latin typeface="Courier"/>
                <a:cs typeface="Courier"/>
              </a:rPr>
              <a:t>, amount):</a:t>
            </a:r>
          </a:p>
          <a:p>
            <a:r>
              <a:rPr lang="en-US" sz="1600" dirty="0">
                <a:latin typeface="Courier"/>
                <a:cs typeface="Courier"/>
              </a:rPr>
              <a:t>    acct['Balance'] -= amount</a:t>
            </a:r>
          </a:p>
          <a:p>
            <a:r>
              <a:rPr lang="en-US" sz="1600" dirty="0">
                <a:latin typeface="Courier"/>
                <a:cs typeface="Courier"/>
              </a:rPr>
              <a:t>    return acct['Balance']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4876800" cy="224676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 = account('David Culler', 100)</a:t>
            </a:r>
          </a:p>
          <a:p>
            <a:r>
              <a:rPr lang="sv-SE" sz="1400" dirty="0">
                <a:latin typeface="Courier"/>
                <a:cs typeface="Courier"/>
              </a:rPr>
              <a:t>&gt;&gt;&gt; </a:t>
            </a:r>
            <a:r>
              <a:rPr lang="sv-SE" sz="1400" dirty="0" err="1">
                <a:latin typeface="Courier"/>
                <a:cs typeface="Courier"/>
              </a:rPr>
              <a:t>my_acct</a:t>
            </a:r>
            <a:endParaRPr lang="sv-SE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{'Name': ’John Doe', 'Balance': 100, 'Number': 1001}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my_acct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1001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 = account("Fred Jones", 475)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  <a:r>
              <a:rPr lang="en-US" sz="1400" dirty="0" err="1">
                <a:latin typeface="Courier"/>
                <a:cs typeface="Courier"/>
              </a:rPr>
              <a:t>account_number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your_acct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1002</a:t>
            </a:r>
          </a:p>
          <a:p>
            <a:r>
              <a:rPr lang="en-US" sz="1400" dirty="0">
                <a:latin typeface="Courier"/>
                <a:cs typeface="Courier"/>
              </a:rPr>
              <a:t>&gt;&gt;&gt;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62DB801-078F-2146-BABB-B55FB7AF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CFEDF77-056B-024D-BB40-688994F5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4291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8862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Courier New"/>
                <a:cs typeface="Courier New"/>
              </a:rPr>
              <a:t>class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  <a:r>
              <a:rPr lang="de-DE" sz="2000" b="1" dirty="0" err="1">
                <a:latin typeface="Courier New"/>
                <a:cs typeface="Courier New"/>
              </a:rPr>
              <a:t>ClassName</a:t>
            </a:r>
            <a:r>
              <a:rPr lang="de-DE" sz="2000" b="1" dirty="0">
                <a:latin typeface="Courier New"/>
                <a:cs typeface="Courier New"/>
              </a:rPr>
              <a:t> ( </a:t>
            </a:r>
            <a:r>
              <a:rPr lang="de-DE" sz="2000" b="1" dirty="0" err="1">
                <a:latin typeface="Courier New"/>
                <a:cs typeface="Courier New"/>
              </a:rPr>
              <a:t>inherits</a:t>
            </a:r>
            <a:r>
              <a:rPr lang="de-DE" sz="2000" b="1" dirty="0">
                <a:latin typeface="Courier New"/>
                <a:cs typeface="Courier New"/>
              </a:rPr>
              <a:t> ):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&lt;statement-1&gt;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.</a:t>
            </a:r>
          </a:p>
          <a:p>
            <a:r>
              <a:rPr lang="de-DE" sz="2000" b="1" dirty="0">
                <a:latin typeface="Courier New"/>
                <a:cs typeface="Courier New"/>
              </a:rPr>
              <a:t>    &lt;</a:t>
            </a:r>
            <a:r>
              <a:rPr lang="de-DE" sz="2000" b="1" dirty="0" err="1">
                <a:latin typeface="Courier New"/>
                <a:cs typeface="Courier New"/>
              </a:rPr>
              <a:t>statement</a:t>
            </a:r>
            <a:r>
              <a:rPr lang="de-DE" sz="2000" b="1" dirty="0">
                <a:latin typeface="Courier New"/>
                <a:cs typeface="Courier New"/>
              </a:rPr>
              <a:t>-N&gt;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9DB47D6-E033-2C4D-9F05-04FA233A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DA5FEB0-CC38-6043-8801-777A3ACB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6400800" cy="4462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66800" y="2286000"/>
            <a:ext cx="914400" cy="2743200"/>
            <a:chOff x="1066800" y="2286000"/>
            <a:chExt cx="914400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8646" y="3415154"/>
              <a:ext cx="186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new namespace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33800" y="5345668"/>
            <a:ext cx="2670212" cy="978932"/>
            <a:chOff x="3733800" y="5181600"/>
            <a:chExt cx="2670212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107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methods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3886200" y="2667000"/>
            <a:ext cx="2734345" cy="978932"/>
            <a:chOff x="3886200" y="2667000"/>
            <a:chExt cx="2734345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134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attributes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876800" y="3581400"/>
            <a:ext cx="2862723" cy="978932"/>
            <a:chOff x="4876800" y="3581400"/>
            <a:chExt cx="2862723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26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The object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267200" y="3962400"/>
            <a:ext cx="2426643" cy="978932"/>
            <a:chOff x="4876800" y="3581400"/>
            <a:chExt cx="2426643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da dot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A21F612B-6724-B44C-82A9-2DCAFFFA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3DA3027F-A67C-3841-8E54-679D54DD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object, invoking a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2438400"/>
            <a:ext cx="535615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"/>
                <a:cs typeface="Courier"/>
              </a:rPr>
              <a:t>my_acct</a:t>
            </a:r>
            <a:r>
              <a:rPr lang="en-US" sz="2400" b="1" dirty="0">
                <a:latin typeface="Courier"/>
                <a:cs typeface="Courier"/>
              </a:rPr>
              <a:t> = </a:t>
            </a:r>
            <a:r>
              <a:rPr lang="en-US" sz="2400" b="1" dirty="0" err="1">
                <a:latin typeface="Courier"/>
                <a:cs typeface="Courier"/>
              </a:rPr>
              <a:t>BaseAccount</a:t>
            </a:r>
            <a:r>
              <a:rPr lang="en-US" sz="2400" b="1" dirty="0">
                <a:latin typeface="Courier"/>
                <a:cs typeface="Courier"/>
              </a:rPr>
              <a:t>()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my_acct.init</a:t>
            </a:r>
            <a:r>
              <a:rPr lang="en-US" sz="2400" b="1" dirty="0">
                <a:latin typeface="Courier"/>
                <a:cs typeface="Courier"/>
              </a:rPr>
              <a:t>(”John Doe", 93)</a:t>
            </a:r>
          </a:p>
          <a:p>
            <a:r>
              <a:rPr lang="en-US" sz="2400" b="1" dirty="0" err="1">
                <a:latin typeface="Courier"/>
                <a:cs typeface="Courier"/>
              </a:rPr>
              <a:t>my_acct.withdraw</a:t>
            </a:r>
            <a:r>
              <a:rPr lang="en-US" sz="2400" b="1" dirty="0">
                <a:latin typeface="Courier"/>
                <a:cs typeface="Courier"/>
              </a:rPr>
              <a:t>(42)</a:t>
            </a:r>
          </a:p>
          <a:p>
            <a:endParaRPr lang="en-US" sz="2400" b="1" dirty="0">
              <a:latin typeface="Courier"/>
              <a:cs typeface="Courier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67000" y="3581400"/>
            <a:ext cx="2426643" cy="978932"/>
            <a:chOff x="4876800" y="3581400"/>
            <a:chExt cx="2426643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6477000" y="4191000"/>
              <a:ext cx="826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da dot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4419600" y="1676400"/>
            <a:ext cx="4081130" cy="914400"/>
            <a:chOff x="4876800" y="4191000"/>
            <a:chExt cx="4081130" cy="914400"/>
          </a:xfrm>
        </p:grpSpPr>
        <p:sp>
          <p:nvSpPr>
            <p:cNvPr id="12" name="TextBox 11"/>
            <p:cNvSpPr txBox="1"/>
            <p:nvPr/>
          </p:nvSpPr>
          <p:spPr>
            <a:xfrm>
              <a:off x="6477000" y="4191000"/>
              <a:ext cx="248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The Class Constructor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4876800" y="4419600"/>
              <a:ext cx="167640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D87C3EE-C8DD-C142-9854-5F821D40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BBF7A06-1E79-2D40-96C1-4A78D9A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82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16002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account_name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8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account_balance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648200" y="3124200"/>
            <a:ext cx="3003837" cy="978932"/>
            <a:chOff x="3886200" y="2667000"/>
            <a:chExt cx="3003837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40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return None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BF762C8-0ACE-094C-B228-D5EA8491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772283-2177-A345-B17E-6CB939CA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153400" cy="5257800"/>
          </a:xfrm>
        </p:spPr>
        <p:txBody>
          <a:bodyPr/>
          <a:lstStyle/>
          <a:p>
            <a:r>
              <a:rPr lang="en-US" dirty="0"/>
              <a:t>Attributes of an object accessible with ‘dot’ notation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    </a:t>
            </a:r>
            <a:r>
              <a:rPr lang="en-US" dirty="0" err="1">
                <a:latin typeface="Courier New"/>
                <a:cs typeface="Courier New"/>
              </a:rPr>
              <a:t>obj.attr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distinguish between ”public” and “private” data.</a:t>
            </a:r>
          </a:p>
          <a:p>
            <a:pPr lvl="1"/>
            <a:r>
              <a:rPr lang="en-US" dirty="0"/>
              <a:t>Used to clarify to programmers how you class should be used.</a:t>
            </a:r>
          </a:p>
          <a:p>
            <a:pPr lvl="1"/>
            <a:r>
              <a:rPr lang="en-US" dirty="0"/>
              <a:t>In Python an </a:t>
            </a:r>
            <a:r>
              <a:rPr lang="en-US" b="0" dirty="0">
                <a:latin typeface="Source Code Pro" panose="020B0509030403020204" pitchFamily="49" charset="77"/>
              </a:rPr>
              <a:t>_</a:t>
            </a:r>
            <a:r>
              <a:rPr lang="en-US" dirty="0"/>
              <a:t> prefix means “this thing is private”</a:t>
            </a:r>
          </a:p>
          <a:p>
            <a:pPr lvl="1"/>
            <a:r>
              <a:rPr lang="en-US" b="0" dirty="0">
                <a:latin typeface="Source Code Pro" panose="020B0509030403020204" pitchFamily="49" charset="77"/>
              </a:rPr>
              <a:t>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and </a:t>
            </a:r>
            <a:r>
              <a:rPr lang="en-US" b="0" dirty="0">
                <a:latin typeface="Source Code Pro" panose="020B0509030403020204" pitchFamily="49" charset="77"/>
              </a:rPr>
              <a:t>__foo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do different things inside a class.</a:t>
            </a:r>
          </a:p>
          <a:p>
            <a:pPr lvl="1"/>
            <a:r>
              <a:rPr lang="en-US" dirty="0">
                <a:hlinkClick r:id="rId2"/>
              </a:rPr>
              <a:t>More for the curious.</a:t>
            </a:r>
            <a:endParaRPr lang="en-US" dirty="0"/>
          </a:p>
          <a:p>
            <a:r>
              <a:rPr lang="en-US" dirty="0"/>
              <a:t>Class variables </a:t>
            </a:r>
            <a:r>
              <a:rPr lang="en-US" dirty="0" err="1"/>
              <a:t>vs</a:t>
            </a:r>
            <a:r>
              <a:rPr lang="en-US" dirty="0"/>
              <a:t> Instance variables:</a:t>
            </a:r>
          </a:p>
          <a:p>
            <a:pPr lvl="1"/>
            <a:r>
              <a:rPr lang="en-US" dirty="0"/>
              <a:t>Class variable set for all instances at once</a:t>
            </a:r>
          </a:p>
          <a:p>
            <a:pPr lvl="1"/>
            <a:r>
              <a:rPr lang="en-US" dirty="0"/>
              <a:t>Instance variables per instance value</a:t>
            </a:r>
          </a:p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42DDCA6-507D-F146-8B50-65972C46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87F7BA-192A-7148-B53A-EBE06FAA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nternet Turns 50 This Week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Internet Turns 50 This Week!</a:t>
            </a:r>
          </a:p>
        </p:txBody>
      </p:sp>
      <p:sp>
        <p:nvSpPr>
          <p:cNvPr id="133" name="First Message Sent By UCLA 50 years ago.…"/>
          <p:cNvSpPr txBox="1">
            <a:spLocks noGrp="1"/>
          </p:cNvSpPr>
          <p:nvPr>
            <p:ph type="body" sz="half" idx="1"/>
          </p:nvPr>
        </p:nvSpPr>
        <p:spPr>
          <a:xfrm>
            <a:off x="304800" y="1371600"/>
            <a:ext cx="4252004" cy="4754564"/>
          </a:xfrm>
          <a:prstGeom prst="rect">
            <a:avLst/>
          </a:prstGeom>
        </p:spPr>
        <p:txBody>
          <a:bodyPr/>
          <a:lstStyle/>
          <a:p>
            <a:pPr marL="304982" indent="-304982" defTabSz="841218">
              <a:defRPr sz="4048"/>
            </a:pPr>
            <a:r>
              <a:rPr sz="2800" dirty="0"/>
              <a:t>First Message Sent By UCLA 50 years ago.</a:t>
            </a:r>
          </a:p>
          <a:p>
            <a:pPr marL="304982" indent="-304982" defTabSz="841218">
              <a:defRPr sz="4048"/>
            </a:pPr>
            <a:r>
              <a:rPr sz="2800" dirty="0"/>
              <a:t>It was… “LO”</a:t>
            </a:r>
          </a:p>
          <a:p>
            <a:pPr marL="600723" lvl="1" indent="-304982" defTabSz="841218">
              <a:buChar char="•"/>
              <a:defRPr sz="4048"/>
            </a:pPr>
            <a:r>
              <a:rPr sz="2800" dirty="0"/>
              <a:t>Because the computer crashed after 2 characters!</a:t>
            </a:r>
          </a:p>
          <a:p>
            <a:pPr marL="304982" indent="-304982" defTabSz="841218">
              <a:defRPr sz="4048"/>
            </a:pPr>
            <a:r>
              <a:rPr sz="2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https://blog.cloudflare.com/fifty-years-ago/</a:t>
            </a:r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07779" y="9103360"/>
            <a:ext cx="397022" cy="40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3" tIns="65023" rIns="65023" bIns="65023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2</a:t>
            </a:fld>
            <a:endParaRPr/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39" y="1499163"/>
            <a:ext cx="4435184" cy="31907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8620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CE16A15-978C-8B46-8F86-B575E4CD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818D83E-1C4B-744F-BA15-C7483FA1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48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6AA96EC-BDDA-CC42-AE8E-FB35C800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4E05237-E9F3-B94A-A785-F4352592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account_number_seed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= 1000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        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+= 1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  <a:cs typeface="Courier New"/>
              </a:rPr>
              <a:t>._</a:t>
            </a:r>
            <a:r>
              <a:rPr lang="en-US" b="1" dirty="0" err="1">
                <a:latin typeface="Courier New"/>
                <a:cs typeface="Courier New"/>
              </a:rPr>
              <a:t>name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balance(self):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withdraw(self,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-=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60E10F1-EBFF-6A4F-98EA-3F42613C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B28EC4-FDD7-A449-A6E9-8B8E9F1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account_number_seed</a:t>
            </a:r>
            <a:r>
              <a:rPr lang="en-US" b="1" dirty="0">
                <a:latin typeface="Courier New"/>
                <a:cs typeface="Courier New"/>
              </a:rPr>
              <a:t> = 1000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__</a:t>
            </a:r>
            <a:r>
              <a:rPr lang="en-US" b="1" dirty="0" err="1">
                <a:latin typeface="Courier New"/>
                <a:cs typeface="Courier New"/>
              </a:rPr>
              <a:t>init</a:t>
            </a:r>
            <a:r>
              <a:rPr lang="en-US" b="1" dirty="0">
                <a:latin typeface="Courier New"/>
                <a:cs typeface="Courier New"/>
              </a:rPr>
              <a:t>__(self, name,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 = name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        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BaseAccount.account_number_seed</a:t>
            </a:r>
            <a:r>
              <a:rPr lang="en-US" b="1" dirty="0">
                <a:latin typeface="Courier New"/>
                <a:cs typeface="Courier New"/>
              </a:rPr>
              <a:t> += 1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BaseAccount.accounts.append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(self)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name(self):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...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show_accounts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():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BaseAccount.accounts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print(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                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account.account_no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(),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account.balance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())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550802-3624-6343-B256-5EE5B35B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320E06A-C574-B74E-9F9B-2F2BDB31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37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CB2E17-A521-5D44-BEFF-F99B54DE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A128EA-3EB7-064E-B81E-58CF56FD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447800"/>
            <a:ext cx="83058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Account(</a:t>
            </a:r>
            <a:r>
              <a:rPr lang="en-US" b="1" dirty="0" err="1">
                <a:latin typeface="Courier New"/>
                <a:cs typeface="Courier New"/>
              </a:rPr>
              <a:t>BaseAccount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deposit(self, amount):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r>
              <a:rPr lang="en-US" b="1" dirty="0">
                <a:latin typeface="Courier New"/>
                <a:cs typeface="Courier New"/>
              </a:rPr>
              <a:t> += amount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</a:t>
            </a:r>
            <a:r>
              <a:rPr lang="en-US" b="1" dirty="0" err="1">
                <a:latin typeface="Courier New"/>
                <a:cs typeface="Courier New"/>
              </a:rPr>
              <a:t>self._balance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repr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'&lt;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'['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 &gt;'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str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latin typeface="Courier New"/>
                <a:cs typeface="Courier New"/>
              </a:rPr>
              <a:t>(self):</a:t>
            </a:r>
          </a:p>
          <a:p>
            <a:r>
              <a:rPr lang="en-US" b="1" dirty="0">
                <a:latin typeface="Courier New"/>
                <a:cs typeface="Courier New"/>
              </a:rPr>
              <a:t>        return 'Account: 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(self._</a:t>
            </a:r>
            <a:r>
              <a:rPr lang="en-US" b="1" dirty="0" err="1">
                <a:latin typeface="Courier New"/>
                <a:cs typeface="Courier New"/>
              </a:rPr>
              <a:t>acct_no</a:t>
            </a:r>
            <a:r>
              <a:rPr lang="en-US" b="1" dirty="0">
                <a:latin typeface="Courier New"/>
                <a:cs typeface="Courier New"/>
              </a:rPr>
              <a:t>) +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'[' + </a:t>
            </a:r>
            <a:r>
              <a:rPr lang="en-US" b="1" dirty="0" err="1">
                <a:latin typeface="Courier New"/>
                <a:cs typeface="Courier New"/>
              </a:rPr>
              <a:t>str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self._name</a:t>
            </a:r>
            <a:r>
              <a:rPr lang="en-US" b="1" dirty="0">
                <a:latin typeface="Courier New"/>
                <a:cs typeface="Courier New"/>
              </a:rPr>
              <a:t>) + ']'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():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BaseAccount.accounts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19400" y="3124200"/>
            <a:ext cx="3786729" cy="978932"/>
            <a:chOff x="3886200" y="2667000"/>
            <a:chExt cx="3786729" cy="978932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3276600"/>
              <a:ext cx="2186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Goal: unambiguous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2590800" y="4267200"/>
            <a:ext cx="3299140" cy="978932"/>
            <a:chOff x="3886200" y="2667000"/>
            <a:chExt cx="3299140" cy="978932"/>
          </a:xfrm>
        </p:grpSpPr>
        <p:sp>
          <p:nvSpPr>
            <p:cNvPr id="12" name="TextBox 11"/>
            <p:cNvSpPr txBox="1"/>
            <p:nvPr/>
          </p:nvSpPr>
          <p:spPr>
            <a:xfrm>
              <a:off x="5486400" y="3276600"/>
              <a:ext cx="1698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Goal: readable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D89138F-1E8C-1F4B-9341-DDF169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89746AC-9629-3D44-926E-EDF2A5BB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using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class Bank:   </a:t>
            </a:r>
          </a:p>
          <a:p>
            <a:r>
              <a:rPr lang="en-US" b="1" dirty="0">
                <a:latin typeface="Courier New"/>
                <a:cs typeface="Courier New"/>
              </a:rPr>
              <a:t>    accounts = []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add_account</a:t>
            </a:r>
            <a:r>
              <a:rPr lang="en-US" b="1" dirty="0">
                <a:latin typeface="Courier New"/>
                <a:cs typeface="Courier New"/>
              </a:rPr>
              <a:t>(self, 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):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'savings') or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(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 == 'checking'), "Bad Account type"</a:t>
            </a:r>
          </a:p>
          <a:p>
            <a:r>
              <a:rPr lang="en-US" b="1" dirty="0">
                <a:latin typeface="Courier New"/>
                <a:cs typeface="Courier New"/>
              </a:rPr>
              <a:t>        assert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 &gt; 0, "Bad deposit"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 = Account(name, </a:t>
            </a:r>
            <a:r>
              <a:rPr lang="en-US" b="1" dirty="0" err="1">
                <a:latin typeface="Courier New"/>
                <a:cs typeface="Courier New"/>
              </a:rPr>
              <a:t>account_type</a:t>
            </a:r>
            <a:r>
              <a:rPr lang="en-US" b="1" dirty="0">
                <a:latin typeface="Courier New"/>
                <a:cs typeface="Courier New"/>
              </a:rPr>
              <a:t>, </a:t>
            </a:r>
          </a:p>
          <a:p>
            <a:r>
              <a:rPr lang="en-US" b="1" dirty="0">
                <a:latin typeface="Courier New"/>
                <a:cs typeface="Courier New"/>
              </a:rPr>
              <a:t>                              </a:t>
            </a:r>
            <a:r>
              <a:rPr lang="en-US" b="1" dirty="0" err="1">
                <a:latin typeface="Courier New"/>
                <a:cs typeface="Courier New"/>
              </a:rPr>
              <a:t>initial_deposit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r>
              <a:rPr lang="en-US" b="1" dirty="0">
                <a:latin typeface="Courier New"/>
                <a:cs typeface="Courier New"/>
              </a:rPr>
              <a:t>        </a:t>
            </a:r>
            <a:r>
              <a:rPr lang="en-US" b="1" dirty="0" err="1">
                <a:latin typeface="Courier New"/>
                <a:cs typeface="Courier New"/>
              </a:rPr>
              <a:t>Bank.accounts.append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new_account</a:t>
            </a:r>
            <a:r>
              <a:rPr lang="en-US" b="1" dirty="0">
                <a:latin typeface="Courier New"/>
                <a:cs typeface="Courier New"/>
              </a:rPr>
              <a:t>)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err="1">
                <a:latin typeface="Courier New"/>
                <a:cs typeface="Courier New"/>
              </a:rPr>
              <a:t>def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show_accounts</a:t>
            </a:r>
            <a:r>
              <a:rPr lang="en-US" b="1" dirty="0">
                <a:latin typeface="Courier New"/>
                <a:cs typeface="Courier New"/>
              </a:rPr>
              <a:t>(self):            </a:t>
            </a:r>
          </a:p>
          <a:p>
            <a:r>
              <a:rPr lang="en-US" b="1" dirty="0">
                <a:latin typeface="Courier New"/>
                <a:cs typeface="Courier New"/>
              </a:rPr>
              <a:t>        for account in </a:t>
            </a:r>
            <a:r>
              <a:rPr lang="en-US" b="1" dirty="0" err="1">
                <a:latin typeface="Courier New"/>
                <a:cs typeface="Courier New"/>
              </a:rPr>
              <a:t>Bank.accounts</a:t>
            </a:r>
            <a:r>
              <a:rPr lang="en-US" b="1" dirty="0">
                <a:latin typeface="Courier New"/>
                <a:cs typeface="Courier New"/>
              </a:rPr>
              <a:t>:</a:t>
            </a:r>
          </a:p>
          <a:p>
            <a:r>
              <a:rPr lang="en-US" b="1" dirty="0">
                <a:latin typeface="Courier New"/>
                <a:cs typeface="Courier New"/>
              </a:rPr>
              <a:t>            print(account)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20A276-5C68-A442-9464-8AAFEFD3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84023F-2220-0D4E-83F7-D0759E71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706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50 Lines of Code That Changed The Word"/>
          <p:cNvSpPr txBox="1">
            <a:spLocks noGrp="1"/>
          </p:cNvSpPr>
          <p:nvPr>
            <p:ph type="title"/>
          </p:nvPr>
        </p:nvSpPr>
        <p:spPr>
          <a:xfrm>
            <a:off x="685800" y="101600"/>
            <a:ext cx="7696200" cy="736600"/>
          </a:xfrm>
          <a:prstGeom prst="rect">
            <a:avLst/>
          </a:prstGeom>
        </p:spPr>
        <p:txBody>
          <a:bodyPr/>
          <a:lstStyle>
            <a:lvl1pPr defTabSz="1014374">
              <a:defRPr sz="4835"/>
            </a:lvl1pPr>
          </a:lstStyle>
          <a:p>
            <a:r>
              <a:rPr sz="3000" dirty="0"/>
              <a:t>50 Lines of Code That Changed The Word</a:t>
            </a:r>
          </a:p>
        </p:txBody>
      </p:sp>
      <p:sp>
        <p:nvSpPr>
          <p:cNvPr id="138" name="https://slate.com/technology/2019/10/consequential-computer-code-software-history.htm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https://slate.com/technology/2019/10/consequential-computer-code-software-history.html</a:t>
            </a:r>
          </a:p>
          <a:p>
            <a:r>
              <a:rPr dirty="0"/>
              <a:t>Apollo’s</a:t>
            </a:r>
            <a:r>
              <a:rPr lang="en-US" dirty="0"/>
              <a:t> Lunar </a:t>
            </a:r>
            <a:r>
              <a:rPr dirty="0"/>
              <a:t>guidance system</a:t>
            </a:r>
          </a:p>
          <a:p>
            <a:r>
              <a:rPr dirty="0" err="1"/>
              <a:t>Printf</a:t>
            </a:r>
            <a:r>
              <a:rPr dirty="0"/>
              <a:t>(‘Hello, world\n’);</a:t>
            </a:r>
            <a:endParaRPr lang="en-US" dirty="0"/>
          </a:p>
          <a:p>
            <a:r>
              <a:rPr lang="en-US" dirty="0"/>
              <a:t>The origins of email</a:t>
            </a:r>
          </a:p>
          <a:p>
            <a:r>
              <a:rPr lang="en-US" dirty="0"/>
              <a:t>Google’s PageRank Algorithm</a:t>
            </a:r>
            <a:br>
              <a:rPr lang="en-US" dirty="0"/>
            </a:br>
            <a:endParaRPr lang="en-US" dirty="0"/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07779" y="9103360"/>
            <a:ext cx="397022" cy="409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3" tIns="65023" rIns="65023" bIns="65023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6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Concepts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Variables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Sequences: tuple, list</a:t>
            </a:r>
          </a:p>
          <a:p>
            <a:pPr>
              <a:tabLst>
                <a:tab pos="4167188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Dictionaries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tabLst>
                <a:tab pos="4167188" algn="l"/>
              </a:tabLst>
            </a:pPr>
            <a:r>
              <a:rPr lang="en-US" sz="2000" dirty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assignment</a:t>
            </a:r>
          </a:p>
          <a:p>
            <a:r>
              <a:rPr lang="en-US" sz="2000" dirty="0"/>
              <a:t>Function 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list comp, for, while</a:t>
            </a:r>
          </a:p>
          <a:p>
            <a:r>
              <a:rPr lang="en-US" sz="2000" dirty="0"/>
              <a:t>Lambda function </a:t>
            </a:r>
            <a:r>
              <a:rPr lang="en-US" sz="2000" dirty="0" err="1"/>
              <a:t>expr</a:t>
            </a:r>
            <a:r>
              <a:rPr lang="en-US" sz="2000" dirty="0"/>
              <a:t>.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Higher 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000" dirty="0"/>
              <a:t>Recursion</a:t>
            </a:r>
          </a:p>
          <a:p>
            <a:pPr lvl="1"/>
            <a:r>
              <a:rPr lang="en-US" sz="2000" dirty="0"/>
              <a:t>Linear, Tail, Tree</a:t>
            </a:r>
          </a:p>
          <a:p>
            <a:r>
              <a:rPr lang="en-US" sz="2000" dirty="0"/>
              <a:t>Abstract Data Types</a:t>
            </a:r>
          </a:p>
          <a:p>
            <a:r>
              <a:rPr lang="en-US" sz="2000" dirty="0"/>
              <a:t>Generators</a:t>
            </a:r>
          </a:p>
          <a:p>
            <a:r>
              <a:rPr lang="en-US" sz="2000" dirty="0"/>
              <a:t>Mutation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Object Orientation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04B72C6-9E4D-9F49-941A-A2CDF96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78DC60F-4831-1C4D-99FF-8C2CC09E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1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9"/>
            <a:ext cx="5105400" cy="148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A monster from a movie</a:t>
            </a:r>
            <a:br>
              <a:rPr lang="en-US" dirty="0"/>
            </a:br>
            <a:r>
              <a:rPr lang="en-US" dirty="0"/>
              <a:t>B) A change of state</a:t>
            </a:r>
            <a:br>
              <a:rPr lang="en-US" dirty="0"/>
            </a:br>
            <a:r>
              <a:rPr lang="en-US" dirty="0"/>
              <a:t>C) Undesirable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403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A mutation is…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A058BB2-02E0-AE40-9162-60A75D14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1C6A51F-66B5-E34A-8734-CB142303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9990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8"/>
            <a:ext cx="5334000" cy="169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We don’t like them</a:t>
            </a:r>
            <a:br>
              <a:rPr lang="en-US" dirty="0"/>
            </a:br>
            <a:r>
              <a:rPr lang="en-US" dirty="0"/>
              <a:t>B) Math doesn’t have them</a:t>
            </a:r>
            <a:br>
              <a:rPr lang="en-US" dirty="0"/>
            </a:br>
            <a:r>
              <a:rPr lang="en-US" dirty="0"/>
              <a:t>C) It’s easier to program not having to think about them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15927" y="5320738"/>
            <a:ext cx="860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5638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We try to hide states because…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B19487F-9428-534C-9551-7979419C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558F882-BF39-714A-9D16-B3E07620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5068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332B7"/>
                </a:solidFill>
                <a:latin typeface="Arial"/>
                <a:ea typeface="Arial"/>
                <a:cs typeface="Arial"/>
                <a:sym typeface="Arial"/>
              </a:rPr>
              <a:t>Mind Refresher 3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5E654-2C19-DC48-AB41-B7A23E40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856" y="1382233"/>
            <a:ext cx="2794000" cy="2463800"/>
          </a:xfrm>
          <a:prstGeom prst="rect">
            <a:avLst/>
          </a:prstGeom>
        </p:spPr>
      </p:pic>
      <p:sp>
        <p:nvSpPr>
          <p:cNvPr id="6" name="Google Shape;127;p16">
            <a:extLst>
              <a:ext uri="{FF2B5EF4-FFF2-40B4-BE49-F238E27FC236}">
                <a16:creationId xmlns:a16="http://schemas.microsoft.com/office/drawing/2014/main" id="{C9638B14-F5CC-8F4C-897E-9848723FF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0600" y="1886788"/>
            <a:ext cx="5105400" cy="177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A) Local variables in functions</a:t>
            </a:r>
            <a:br>
              <a:rPr lang="en-US" dirty="0"/>
            </a:br>
            <a:r>
              <a:rPr lang="en-US" dirty="0"/>
              <a:t>B) Private variables in objects</a:t>
            </a:r>
            <a:br>
              <a:rPr lang="en-US" dirty="0"/>
            </a:br>
            <a:r>
              <a:rPr lang="en-US" dirty="0"/>
              <a:t>C) Function arguments in recursion</a:t>
            </a:r>
            <a:br>
              <a:rPr lang="en-US" dirty="0"/>
            </a:br>
            <a:r>
              <a:rPr lang="en-US" dirty="0"/>
              <a:t>D) All of the above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A28A7-5740-5E4C-B19A-DE9B5AAA2358}"/>
              </a:ext>
            </a:extLst>
          </p:cNvPr>
          <p:cNvSpPr txBox="1"/>
          <p:nvPr/>
        </p:nvSpPr>
        <p:spPr>
          <a:xfrm>
            <a:off x="646223" y="5462180"/>
            <a:ext cx="788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br>
              <a:rPr lang="en-US" sz="2400" b="1" dirty="0"/>
            </a:br>
            <a:r>
              <a:rPr lang="en-US" sz="2400" b="1" dirty="0"/>
              <a:t>D</a:t>
            </a:r>
            <a:r>
              <a:rPr lang="en-US" sz="2400" dirty="0"/>
              <a:t>) All of the above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61316C-ED91-3F4D-9DFE-1831BDFD5265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541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kern="0" dirty="0"/>
              <a:t>Where do we hide states?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36A568D-A57A-1D43-8DE9-3B80FD38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A7C1705-F469-E644-9D91-38E96DDC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2544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717256" cy="5305864"/>
          </a:xfrm>
        </p:spPr>
        <p:txBody>
          <a:bodyPr/>
          <a:lstStyle/>
          <a:p>
            <a:r>
              <a:rPr lang="en-US" sz="2400" u="sng" dirty="0"/>
              <a:t>Objects</a:t>
            </a:r>
            <a:r>
              <a:rPr lang="en-US" sz="2400" dirty="0"/>
              <a:t> as data structures  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methods</a:t>
            </a:r>
            <a:r>
              <a:rPr lang="en-US" sz="2000" dirty="0"/>
              <a:t> you ask of them</a:t>
            </a:r>
          </a:p>
          <a:p>
            <a:pPr lvl="2"/>
            <a:r>
              <a:rPr lang="en-US" sz="1600" dirty="0"/>
              <a:t>These are the behaviors</a:t>
            </a:r>
          </a:p>
          <a:p>
            <a:pPr lvl="1"/>
            <a:r>
              <a:rPr lang="en-US" sz="2000" dirty="0"/>
              <a:t>With </a:t>
            </a:r>
            <a:r>
              <a:rPr lang="en-US" sz="2000" u="sng" dirty="0"/>
              <a:t>local state</a:t>
            </a:r>
            <a:r>
              <a:rPr lang="en-US" sz="2000" dirty="0"/>
              <a:t>, to remember</a:t>
            </a:r>
          </a:p>
          <a:p>
            <a:pPr lvl="2"/>
            <a:r>
              <a:rPr lang="en-US" sz="1600" dirty="0"/>
              <a:t>These are the attributes</a:t>
            </a:r>
          </a:p>
          <a:p>
            <a:r>
              <a:rPr lang="en-US" sz="2400" u="sng" dirty="0"/>
              <a:t>Classes</a:t>
            </a:r>
            <a:r>
              <a:rPr lang="en-US" sz="2400" dirty="0"/>
              <a:t> &amp; </a:t>
            </a:r>
            <a:r>
              <a:rPr lang="en-US" sz="2400" u="sng" dirty="0"/>
              <a:t>Instances</a:t>
            </a:r>
          </a:p>
          <a:p>
            <a:pPr lvl="1"/>
            <a:r>
              <a:rPr lang="en-US" sz="2000" dirty="0"/>
              <a:t>Instance an example of class</a:t>
            </a:r>
          </a:p>
          <a:p>
            <a:pPr lvl="1"/>
            <a:r>
              <a:rPr lang="en-US" sz="2000" dirty="0"/>
              <a:t>E.g., Fluffy is instance of Dog</a:t>
            </a:r>
          </a:p>
          <a:p>
            <a:r>
              <a:rPr lang="en-US" sz="2400" u="sng" dirty="0"/>
              <a:t>Inheritance</a:t>
            </a:r>
            <a:r>
              <a:rPr lang="en-US" sz="2400" dirty="0"/>
              <a:t> saves code</a:t>
            </a:r>
          </a:p>
          <a:p>
            <a:pPr lvl="1"/>
            <a:r>
              <a:rPr lang="en-US" sz="2000" dirty="0"/>
              <a:t>Hierarchical classes</a:t>
            </a:r>
          </a:p>
          <a:p>
            <a:pPr lvl="1"/>
            <a:r>
              <a:rPr lang="en-US" sz="2000" dirty="0"/>
              <a:t>E.g., pianist special case of musician, a special case of performer</a:t>
            </a:r>
          </a:p>
          <a:p>
            <a:r>
              <a:rPr lang="en-US" sz="2400" dirty="0"/>
              <a:t>Examples (though not pure)</a:t>
            </a:r>
          </a:p>
          <a:p>
            <a:pPr lvl="1"/>
            <a:r>
              <a:rPr lang="en-US" sz="2000" dirty="0"/>
              <a:t>Java,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>
          <a:xfrm>
            <a:off x="5105400" y="-152400"/>
            <a:ext cx="3733800" cy="5257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3810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www3.ntu.edu.sg/home/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ehchua</a:t>
            </a:r>
            <a:r>
              <a:rPr lang="en-US" sz="1400" b="1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/programming/java/images/OOP-</a:t>
            </a:r>
            <a:r>
              <a:rPr lang="en-US" sz="1400" b="1" dirty="0" err="1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Objects.gif</a:t>
            </a:r>
            <a:endParaRPr lang="en-US" sz="1400" b="1" dirty="0">
              <a:solidFill>
                <a:schemeClr val="tx1">
                  <a:lumMod val="7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D53D6FE-5A5E-CC41-ADEA-A8449C98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5E0CD3F-1C7B-8D48-8AE1-729284CA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22211102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57800"/>
          </a:xfrm>
        </p:spPr>
        <p:txBody>
          <a:bodyPr/>
          <a:lstStyle/>
          <a:p>
            <a:r>
              <a:rPr lang="en-US" dirty="0"/>
              <a:t>Consist of data and behavior, bundled together to create abstractions</a:t>
            </a:r>
          </a:p>
          <a:p>
            <a:pPr lvl="1"/>
            <a:r>
              <a:rPr lang="en-US" dirty="0"/>
              <a:t>Abstract Data Types</a:t>
            </a:r>
          </a:p>
          <a:p>
            <a:r>
              <a:rPr lang="en-US" dirty="0"/>
              <a:t>A class has </a:t>
            </a:r>
          </a:p>
          <a:p>
            <a:pPr lvl="1"/>
            <a:r>
              <a:rPr lang="en-US" dirty="0"/>
              <a:t>attributes (variables)</a:t>
            </a:r>
          </a:p>
          <a:p>
            <a:pPr lvl="1"/>
            <a:r>
              <a:rPr lang="en-US" dirty="0"/>
              <a:t>methods (functions)</a:t>
            </a:r>
          </a:p>
          <a:p>
            <a:pPr marL="0" indent="0">
              <a:buNone/>
            </a:pPr>
            <a:r>
              <a:rPr lang="en-US" dirty="0"/>
              <a:t>   that define its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95600"/>
            <a:ext cx="4304184" cy="342900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533400" cy="304800"/>
          </a:xfr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3BBF19-6E18-A645-9D25-73BC058A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5240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11/4/19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C88E6BD-3371-5347-AD13-5CBA38D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UCB CS88 Fa19 L09</a:t>
            </a:r>
          </a:p>
        </p:txBody>
      </p:sp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24454</TotalTime>
  <Pages>12</Pages>
  <Words>1890</Words>
  <Application>Microsoft Macintosh PowerPoint</Application>
  <PresentationFormat>Letter Paper (8.5x11 in)</PresentationFormat>
  <Paragraphs>381</Paragraphs>
  <Slides>26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18 VAG Rounded Bold   07390</vt:lpstr>
      <vt:lpstr>Arial</vt:lpstr>
      <vt:lpstr>Courier</vt:lpstr>
      <vt:lpstr>Courier New</vt:lpstr>
      <vt:lpstr>Helvetica</vt:lpstr>
      <vt:lpstr>Source Code Pro</vt:lpstr>
      <vt:lpstr>Times New Roman</vt:lpstr>
      <vt:lpstr>cs162-fa14</vt:lpstr>
      <vt:lpstr> Computational Structures in Data Science</vt:lpstr>
      <vt:lpstr>Internet Turns 50 This Week!</vt:lpstr>
      <vt:lpstr>50 Lines of Code That Changed The Word</vt:lpstr>
      <vt:lpstr>Computational Concepts Toolbox</vt:lpstr>
      <vt:lpstr>Mind Refresher 1</vt:lpstr>
      <vt:lpstr>Mind Refresher 2</vt:lpstr>
      <vt:lpstr>Mind Refresher 3</vt:lpstr>
      <vt:lpstr>Object-Oriented Programming (OOP)</vt:lpstr>
      <vt:lpstr>Classes</vt:lpstr>
      <vt:lpstr>Objects</vt:lpstr>
      <vt:lpstr>Objects</vt:lpstr>
      <vt:lpstr>Class Inheritance</vt:lpstr>
      <vt:lpstr>Inheritance</vt:lpstr>
      <vt:lpstr>Review: Bank account using dictionary</vt:lpstr>
      <vt:lpstr>Python class statement</vt:lpstr>
      <vt:lpstr>Example: Account</vt:lpstr>
      <vt:lpstr>Creating an object, invoking a method</vt:lpstr>
      <vt:lpstr>Special Initialization Method</vt:lpstr>
      <vt:lpstr>More on Attributes</vt:lpstr>
      <vt:lpstr>Example</vt:lpstr>
      <vt:lpstr>Example: “private” attributes</vt:lpstr>
      <vt:lpstr>Example: class attribute</vt:lpstr>
      <vt:lpstr>More class attributes</vt:lpstr>
      <vt:lpstr>Example</vt:lpstr>
      <vt:lpstr>More special methods</vt:lpstr>
      <vt:lpstr>Classes using classes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A Ball</cp:lastModifiedBy>
  <cp:revision>699</cp:revision>
  <cp:lastPrinted>2019-11-04T21:48:36Z</cp:lastPrinted>
  <dcterms:created xsi:type="dcterms:W3CDTF">2009-09-09T21:17:00Z</dcterms:created>
  <dcterms:modified xsi:type="dcterms:W3CDTF">2019-11-04T23:41:21Z</dcterms:modified>
</cp:coreProperties>
</file>