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360" r:id="rId2"/>
    <p:sldId id="257" r:id="rId3"/>
    <p:sldId id="4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401" r:id="rId35"/>
    <p:sldId id="402" r:id="rId36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http://datahub.berkeley.edu/user-redirect/interact?account=data-8&amp;repo=cs-connector&amp;branch=gh-pages&amp;path=SQL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609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9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n.com/2019/04/19/tech/ai-facial-recognition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ntut.com/sql-tutorial/sql-count/" TargetMode="External"/><Relationship Id="rId3" Type="http://schemas.openxmlformats.org/officeDocument/2006/relationships/hyperlink" Target="http://www.zentut.com/sql-tutorial/sql-select/" TargetMode="External"/><Relationship Id="rId7" Type="http://schemas.openxmlformats.org/officeDocument/2006/relationships/hyperlink" Target="http://www.zentut.com/sql-tutorial/sql-min-max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ntut.com/sql-tutorial/sql-av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://www.zentut.com/sql-tutorial/sql-su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zentut.com/sql-tutorial/sql-aggregate-functions/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ripken.github.io/sql.js/GU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2310007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#12: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1171" y="2417563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22nd, 2019</a:t>
            </a:r>
          </a:p>
        </p:txBody>
      </p:sp>
    </p:spTree>
    <p:extLst>
      <p:ext uri="{BB962C8B-B14F-4D97-AF65-F5344CB8AC3E}">
        <p14:creationId xmlns:p14="http://schemas.microsoft.com/office/powerpoint/2010/main" val="36277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Running example from Data 8 Lec 10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19200"/>
            <a:ext cx="6324600" cy="416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0" y="5461000"/>
            <a:ext cx="6172200" cy="109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3581400"/>
            <a:ext cx="346456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840E850C-E0AF-8D4E-9083-8C602D2F91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B81D179F-BC4D-7F47-9FA6-463D2543ED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select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Comma-separated list of </a:t>
            </a:r>
            <a:r>
              <a:rPr lang="en-US" i="1"/>
              <a:t>column descriptions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Column description is an expression, optionally followed by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/>
              <a:t> and a </a:t>
            </a:r>
            <a:r>
              <a:rPr lang="en-US" b="0">
                <a:solidFill>
                  <a:srgbClr val="FF0000"/>
                </a:solidFill>
              </a:rPr>
              <a:t>column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Selecting literals creates a one-row table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/>
              <a:t> of select statements is a table containing the union of the rows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sp>
        <p:nvSpPr>
          <p:cNvPr id="298" name="Google Shape;298;p21"/>
          <p:cNvSpPr/>
          <p:nvPr/>
        </p:nvSpPr>
        <p:spPr>
          <a:xfrm>
            <a:off x="286193" y="4395183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"chocolate","light brown", 4.75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"chocolate","dark brown", 5.25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"strawberry","pink",5.25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"bubblegum","pink",4.75</a:t>
            </a:r>
            <a:r>
              <a:rPr lang="en-US" sz="20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6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662940" y="2209800"/>
            <a:ext cx="7543800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[name],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[name]; . . . 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662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"strawberry"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Flavor, "pink"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Color, 3.55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Price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1D8B4422-2A0F-2049-8ED4-A61D8BD7A9D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F5F04FC5-B1E5-CF43-A669-8D6F8A2953C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create table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SQL often used interactively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Result of select displayed to the user, but not stored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Create table statement gives the result a name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Like a variable, but for a permanent object</a:t>
            </a: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sp>
        <p:nvSpPr>
          <p:cNvPr id="310" name="Google Shape;310;p22"/>
          <p:cNvSpPr/>
          <p:nvPr/>
        </p:nvSpPr>
        <p:spPr>
          <a:xfrm>
            <a:off x="861391" y="3214157"/>
            <a:ext cx="6556603" cy="46166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[name] </a:t>
            </a: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[select statement];</a:t>
            </a:r>
            <a:endParaRPr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B08D36F5-6203-BC4B-8BC2-C66E44C4D5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6C08F0C5-8FF9-C143-999E-686735024E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SQL: creating a named table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b="0"/>
          </a:p>
        </p:txBody>
      </p:sp>
      <p:sp>
        <p:nvSpPr>
          <p:cNvPr id="319" name="Google Shape;319;p23"/>
          <p:cNvSpPr/>
          <p:nvPr/>
        </p:nvSpPr>
        <p:spPr>
          <a:xfrm>
            <a:off x="394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cones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1 as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"strawberry" as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Flavor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"pink" as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Color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3.55 as Price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2, "chocolate","light brown", 4.75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3, "chocolate","dark brown", 5.25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4, "strawberry","pink",5.25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5, "bubblegum","pink",4.75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6, "chocolate", "dark brown", 5.25;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685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how column names are introduced and implicit later on.</a:t>
            </a:r>
            <a:endParaRPr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A55F862C-456A-6445-AD0E-E366A3329A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A806B72A-BE34-8843-AA29-5FDFB93CC4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…</a:t>
            </a:r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2000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9039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CF293A8C-9F33-514F-AF22-4426283360F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D0980019-4919-CF49-B604-E9CA32AA72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Input table specified by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/>
              <a:t>clause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Subset of rows selected using a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/>
              <a:t> clause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Ordering of the selected rows declared using an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/>
              <a:t>clause</a:t>
            </a: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340" name="Google Shape;340;p25"/>
          <p:cNvSpPr txBox="1"/>
          <p:nvPr/>
        </p:nvSpPr>
        <p:spPr>
          <a:xfrm>
            <a:off x="816660" y="2943999"/>
            <a:ext cx="7358279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[columns]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[table]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[condition]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[order] ;</a:t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381000" y="3791415"/>
            <a:ext cx="5105400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*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cones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order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by Price;</a:t>
            </a:r>
            <a:endParaRPr/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4418102"/>
            <a:ext cx="3153440" cy="17214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A0962159-D874-FF42-B805-2510CC68352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2394D202-E6E0-104B-BE8B-832C87D972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95400"/>
            <a:ext cx="3918857" cy="25908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Projection</a:t>
            </a:r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Select versus indexing a column?</a:t>
            </a:r>
            <a:endParaRPr/>
          </a:p>
        </p:txBody>
      </p:sp>
      <p:sp>
        <p:nvSpPr>
          <p:cNvPr id="352" name="Google Shape;352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2971800"/>
            <a:ext cx="5600700" cy="264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668BFF6F-329D-AE4A-9A10-EA9F72ECF29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A0A68B45-8309-854E-9852-0DC6D066D44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Permanent Data Storage</a:t>
            </a:r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sp>
        <p:nvSpPr>
          <p:cNvPr id="362" name="Google Shape;362;p27"/>
          <p:cNvSpPr/>
          <p:nvPr/>
        </p:nvSpPr>
        <p:spPr>
          <a:xfrm>
            <a:off x="5791200" y="1371600"/>
            <a:ext cx="2819400" cy="297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114800"/>
            <a:ext cx="6223000" cy="18669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9000" y="2345070"/>
            <a:ext cx="24130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FA15F013-246B-CC4E-84ED-A7ABD6EB721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C5B60415-5200-C44E-AFF8-5DFA93E1C76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Filtering rows - where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1"/>
          </p:nvPr>
        </p:nvSpPr>
        <p:spPr>
          <a:xfrm>
            <a:off x="609600" y="11559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Set of Table records (rows) that satisfy a condition</a:t>
            </a:r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778" y="282264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058" y="509440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8786" y="2825993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780422" y="1943332"/>
            <a:ext cx="7481535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[columns]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[table]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[condition]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[order] ;</a:t>
            </a:r>
            <a:endParaRPr/>
          </a:p>
        </p:txBody>
      </p:sp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DC173BC5-6D59-5144-8709-E671059F175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163B1C9C-79B0-B147-9332-C028E006A81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Operators for predicate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/>
              <a:t>use the </a:t>
            </a:r>
            <a:r>
              <a:rPr lang="en-US" sz="1800"/>
              <a:t>WHERE </a:t>
            </a:r>
            <a:r>
              <a:rPr lang="en-US" sz="1800" b="0"/>
              <a:t>clause in the SQL statements such as </a:t>
            </a:r>
            <a:r>
              <a:rPr lang="en-US" sz="1800" b="0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/>
              <a:t>,  </a:t>
            </a:r>
            <a:r>
              <a:rPr lang="en-US" sz="1800" b="0" u="sng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/>
              <a:t>and </a:t>
            </a:r>
            <a:r>
              <a:rPr lang="en-US" sz="1800" b="0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/>
              <a:t>  to filter rows that do not meet a specified condition</a:t>
            </a:r>
            <a:endParaRPr sz="1800"/>
          </a:p>
        </p:txBody>
      </p:sp>
      <p:sp>
        <p:nvSpPr>
          <p:cNvPr id="386" name="Google Shape;386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2438400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05074BA3-5987-8443-B784-EDA22611CFC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1304F502-D8D6-3247-85DA-8977BC42EBB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Btw. CNN criticizing my work…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99631-C8F3-2C45-B6F0-DE3C7AB9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38" y="1254738"/>
            <a:ext cx="6222124" cy="34939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E3FA35-5CC7-C845-9C20-CD6AC8E0C17C}"/>
              </a:ext>
            </a:extLst>
          </p:cNvPr>
          <p:cNvSpPr/>
          <p:nvPr/>
        </p:nvSpPr>
        <p:spPr>
          <a:xfrm>
            <a:off x="307427" y="5309555"/>
            <a:ext cx="8452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https://www.cnn.com/2019/04/19/tech/ai-facial-recognition/index.html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Approximate Matching …</a:t>
            </a: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332" y="1143000"/>
            <a:ext cx="7633073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80A038A2-8347-6146-B5DF-7581DB02D5E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EC5E9DFD-91F2-274C-A377-6021707D886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and Aggregate</a:t>
            </a:r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/>
              <a:t>The  </a:t>
            </a:r>
            <a:r>
              <a:rPr lang="en-US" sz="1800"/>
              <a:t>GROUP BY</a:t>
            </a:r>
            <a:r>
              <a:rPr lang="en-US" sz="1800" b="0"/>
              <a:t> clause is used to group rows returned by </a:t>
            </a:r>
            <a:r>
              <a:rPr lang="en-US" sz="1800" b="0" u="sng">
                <a:solidFill>
                  <a:schemeClr val="hlink"/>
                </a:solidFill>
                <a:hlinkClick r:id="rId3"/>
              </a:rPr>
              <a:t>SELECT statement</a:t>
            </a:r>
            <a:r>
              <a:rPr lang="en-US" sz="1800" b="0"/>
              <a:t> into a set of summary rows or groups based on values of columns or expressions.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/>
              <a:t>Apply an </a:t>
            </a:r>
            <a:r>
              <a:rPr lang="en-US" sz="1800" b="0" u="sng">
                <a:solidFill>
                  <a:schemeClr val="hlink"/>
                </a:solidFill>
                <a:hlinkClick r:id="rId4"/>
              </a:rPr>
              <a:t>aggregate function</a:t>
            </a:r>
            <a:r>
              <a:rPr lang="en-US" sz="1800" b="0"/>
              <a:t>, such as </a:t>
            </a:r>
            <a:r>
              <a:rPr lang="en-US" sz="1800" b="0" u="sng">
                <a:solidFill>
                  <a:schemeClr val="hlink"/>
                </a:solidFill>
                <a:hlinkClick r:id="rId5"/>
              </a:rPr>
              <a:t>SUM</a:t>
            </a:r>
            <a:r>
              <a:rPr lang="en-US" sz="1800" b="0"/>
              <a:t>, </a:t>
            </a:r>
            <a:r>
              <a:rPr lang="en-US" sz="1800" b="0" u="sng">
                <a:solidFill>
                  <a:schemeClr val="hlink"/>
                </a:solidFill>
                <a:hlinkClick r:id="rId6"/>
              </a:rPr>
              <a:t>AVG</a:t>
            </a:r>
            <a:r>
              <a:rPr lang="en-US" sz="1800" b="0"/>
              <a:t>, </a:t>
            </a:r>
            <a:r>
              <a:rPr lang="en-US" sz="1800" b="0" u="sng">
                <a:solidFill>
                  <a:schemeClr val="hlink"/>
                </a:solidFill>
                <a:hlinkClick r:id="rId7"/>
              </a:rPr>
              <a:t>MIN, MAX</a:t>
            </a:r>
            <a:r>
              <a:rPr lang="en-US" sz="1800" b="0"/>
              <a:t> or </a:t>
            </a:r>
            <a:r>
              <a:rPr lang="en-US" sz="1800" b="0" u="sng">
                <a:solidFill>
                  <a:schemeClr val="hlink"/>
                </a:solidFill>
                <a:hlinkClick r:id="rId8"/>
              </a:rPr>
              <a:t>COUNT</a:t>
            </a:r>
            <a:r>
              <a:rPr lang="en-US" sz="1800" b="0"/>
              <a:t>, to each group to output the summary information.</a:t>
            </a:r>
            <a:endParaRPr sz="180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b="0"/>
          </a:p>
        </p:txBody>
      </p:sp>
      <p:pic>
        <p:nvPicPr>
          <p:cNvPr id="406" name="Google Shape;406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4319" y="2868246"/>
            <a:ext cx="5314462" cy="10941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0600" y="2865454"/>
            <a:ext cx="1524000" cy="120712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8" name="Google Shape;408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90600" y="4347236"/>
            <a:ext cx="3822192" cy="1139163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9" name="Google Shape;409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4319" y="4931214"/>
            <a:ext cx="5510720" cy="11103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C0F76922-0423-0B48-82FB-69F1F7F0D37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CD4C9194-9B53-894B-90CF-01CB09D6FCB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 / Distinct values</a:t>
            </a:r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body" idx="1"/>
          </p:nvPr>
        </p:nvSpPr>
        <p:spPr>
          <a:xfrm>
            <a:off x="723899" y="56388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Built in to the language or a composable tool?</a:t>
            </a:r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b="0"/>
          </a:p>
        </p:txBody>
      </p:sp>
      <p:sp>
        <p:nvSpPr>
          <p:cNvPr id="419" name="Google Shape;419;p32"/>
          <p:cNvSpPr txBox="1"/>
          <p:nvPr/>
        </p:nvSpPr>
        <p:spPr>
          <a:xfrm>
            <a:off x="331467" y="1295400"/>
            <a:ext cx="8404865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[columns]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[table]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[condition]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[order] ;</a:t>
            </a:r>
            <a:endParaRPr/>
          </a:p>
        </p:txBody>
      </p:sp>
      <p:pic>
        <p:nvPicPr>
          <p:cNvPr id="420" name="Google Shape;4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308" y="3886200"/>
            <a:ext cx="359664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4150" y="4572000"/>
            <a:ext cx="3898900" cy="457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820" y="1994932"/>
            <a:ext cx="5997982" cy="1453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9DCDF08A-BA10-414A-9A95-AE37B4BBCE3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3E46190B-1579-D14E-A45C-0EC18D3EB60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Joining tables</a:t>
            </a:r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Two tables are joined by a comma to yield all combinations of a row from each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select * from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sales, cones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b="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579217"/>
            <a:ext cx="394335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217517"/>
            <a:ext cx="939800" cy="1440016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0" y="4244033"/>
            <a:ext cx="3099145" cy="2309167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5224" y="1999064"/>
            <a:ext cx="2439176" cy="46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844EE5FD-E0A6-0A46-9E9F-11E05CBA3CA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C424B001-5992-C141-A988-9A6804DAE0A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Join</a:t>
            </a:r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b="0"/>
          </a:p>
        </p:txBody>
      </p:sp>
      <p:sp>
        <p:nvSpPr>
          <p:cNvPr id="444" name="Google Shape;444;p34"/>
          <p:cNvSpPr/>
          <p:nvPr/>
        </p:nvSpPr>
        <p:spPr>
          <a:xfrm>
            <a:off x="1371600" y="1143000"/>
            <a:ext cx="5698996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* from sales, cones where TID=ID;</a:t>
            </a:r>
            <a:endParaRPr/>
          </a:p>
        </p:txBody>
      </p:sp>
      <p:pic>
        <p:nvPicPr>
          <p:cNvPr id="445" name="Google Shape;4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00" y="2331050"/>
            <a:ext cx="3099145" cy="2309167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6" name="Google Shape;44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799" y="2331050"/>
            <a:ext cx="5094391" cy="16313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AECC3CB3-0B24-8348-B45E-FC535FD5F13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B2EC8B10-B90C-5C41-8B1D-1098AAEA543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SQL: using named tables -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from</a:t>
            </a:r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b="0"/>
          </a:p>
        </p:txBody>
      </p:sp>
      <p:sp>
        <p:nvSpPr>
          <p:cNvPr id="455" name="Google Shape;455;p35"/>
          <p:cNvSpPr/>
          <p:nvPr/>
        </p:nvSpPr>
        <p:spPr>
          <a:xfrm>
            <a:off x="762000" y="1219200"/>
            <a:ext cx="7620000" cy="120032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"delicious"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 Taste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Flavor, Color from cones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where Flavor is "chocolate" union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"other",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Flavor, Color from cones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where Flavor is not "chocolate";</a:t>
            </a:r>
            <a:endParaRPr/>
          </a:p>
        </p:txBody>
      </p: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3276600"/>
            <a:ext cx="8661400" cy="14605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9A2B4527-030B-4B4C-BB17-3ADA0E2163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A6C26C22-2999-A247-AB70-3A3DDB20B4A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within queries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body" idx="1"/>
          </p:nvPr>
        </p:nvSpPr>
        <p:spPr>
          <a:xfrm>
            <a:off x="762000" y="1130300"/>
            <a:ext cx="762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Any place that a table is named within a select statement, a table could be computed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As a sub-query</a:t>
            </a:r>
            <a:endParaRPr/>
          </a:p>
        </p:txBody>
      </p:sp>
      <p:sp>
        <p:nvSpPr>
          <p:cNvPr id="465" name="Google Shape;465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b="0"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52700"/>
            <a:ext cx="8305800" cy="278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243693AD-36F5-5D46-A421-D08440F7BBC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2DAC1965-CF86-1A42-ACAB-57E74D4DEF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new records (rows) 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1"/>
          </p:nvPr>
        </p:nvSpPr>
        <p:spPr>
          <a:xfrm>
            <a:off x="685800" y="5334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database table is typically a shared, durable repository shared by multiple applications</a:t>
            </a:r>
            <a:endParaRPr/>
          </a:p>
        </p:txBody>
      </p:sp>
      <p:sp>
        <p:nvSpPr>
          <p:cNvPr id="475" name="Google Shape;475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b="0"/>
          </a:p>
        </p:txBody>
      </p:sp>
      <p:sp>
        <p:nvSpPr>
          <p:cNvPr id="476" name="Google Shape;476;p37"/>
          <p:cNvSpPr/>
          <p:nvPr/>
        </p:nvSpPr>
        <p:spPr>
          <a:xfrm>
            <a:off x="1143000" y="1193800"/>
            <a:ext cx="5867400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INSERT INTO table(column1, column2,...)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VALUES (value1, value2,...);</a:t>
            </a:r>
            <a:endParaRPr/>
          </a:p>
        </p:txBody>
      </p:sp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50" y="2127250"/>
            <a:ext cx="8064500" cy="204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4300" y="2752775"/>
            <a:ext cx="3390900" cy="2466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F148A2E6-A344-604F-B363-13D14365DEE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430B5E93-7845-CB47-BAE1-A572FCA99C3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clients of the database</a:t>
            </a:r>
            <a:endParaRPr/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1"/>
          </p:nvPr>
        </p:nvSpPr>
        <p:spPr>
          <a:xfrm>
            <a:off x="533400" y="6040967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 of the inserts update the common repository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b="0"/>
          </a:p>
        </p:txBody>
      </p:sp>
      <p:pic>
        <p:nvPicPr>
          <p:cNvPr id="488" name="Google Shape;48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965200"/>
            <a:ext cx="5486400" cy="360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7694" y="2253256"/>
            <a:ext cx="5011812" cy="40438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EB422714-D83D-D54F-BF4A-48C46161C6C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F00AFFD5-24A1-5F42-8027-C4D68B32B59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SQLite python API</a:t>
            </a: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b="0"/>
          </a:p>
        </p:txBody>
      </p:sp>
      <p:pic>
        <p:nvPicPr>
          <p:cNvPr id="498" name="Google Shape;49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2080"/>
            <a:ext cx="9144000" cy="4053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9E0DD81C-67DB-D54A-B420-A781BF42A2D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28687DE3-DD3F-0C41-9E37-51CBA9C6AFD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Next lecture…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Q&amp;A Session</a:t>
            </a:r>
            <a:br>
              <a:rPr lang="en-US" dirty="0"/>
            </a:br>
            <a:r>
              <a:rPr lang="en-US" dirty="0"/>
              <a:t>B) Fun Lecture</a:t>
            </a:r>
            <a:br>
              <a:rPr lang="en-US" dirty="0"/>
            </a:br>
            <a:r>
              <a:rPr lang="en-US" dirty="0"/>
              <a:t>C) Review Lecture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1876430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DB Abstractions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b="0"/>
          </a:p>
        </p:txBody>
      </p:sp>
      <p:pic>
        <p:nvPicPr>
          <p:cNvPr id="507" name="Google Shape;50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1417"/>
            <a:ext cx="9144000" cy="37551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58F2C57C-F416-B442-B1BE-2E8D2142FB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E1887A8C-EAA2-DE44-9D67-66F9B004129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 Abstraction (cont)</a:t>
            </a:r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b="0"/>
          </a:p>
        </p:txBody>
      </p:sp>
      <p:pic>
        <p:nvPicPr>
          <p:cNvPr id="516" name="Google Shape;5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2780"/>
            <a:ext cx="9144000" cy="4532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CFF20DFC-81A1-9A40-9DD1-1F89BA67DB1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1E2C054F-61E1-1241-8969-B3465CB079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– Part 1</a:t>
            </a:r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b="0"/>
          </a:p>
        </p:txBody>
      </p:sp>
      <p:sp>
        <p:nvSpPr>
          <p:cNvPr id="525" name="Google Shape;525;p42"/>
          <p:cNvSpPr txBox="1"/>
          <p:nvPr/>
        </p:nvSpPr>
        <p:spPr>
          <a:xfrm>
            <a:off x="914400" y="1447800"/>
            <a:ext cx="7572907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&lt;col spec&gt;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&lt;table spec&gt;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&lt;cond spec&gt;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914400" y="2563432"/>
            <a:ext cx="5867400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INSERT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INTO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table(column1, column2,...)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VALUES (value1, value2,...);</a:t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914400" y="4204372"/>
            <a:ext cx="564930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&lt;select statement&gt; ;</a:t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914400" y="3540625"/>
            <a:ext cx="4602542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( &lt;columns&gt; ) ;</a:t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914400" y="4962604"/>
            <a:ext cx="2659702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DROP TABLE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;</a:t>
            </a:r>
            <a:endParaRPr/>
          </a:p>
        </p:txBody>
      </p:sp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47F22040-E6DF-EE48-8B07-869AA3DFF2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868C1A17-3A69-7541-BE37-4AAC22F246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largely familiar to you from data8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create, select, where, order, group by, join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e.g., all modern web apps have Database backend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Queries are issued through API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</a:pPr>
            <a:r>
              <a:rPr lang="en-US"/>
              <a:t>Be careful about app corrupting the database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e.g., Tables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More in lab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b="0"/>
          </a:p>
        </p:txBody>
      </p:sp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48960618-F4FC-8D4E-89D5-EB2757CD1A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19B36089-5580-404F-AB34-AEDFBD6D860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96761"/>
            <a:ext cx="8955314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1) Adding two n-bit integers, how many bits can the result have?</a:t>
            </a:r>
          </a:p>
          <a:p>
            <a:pPr marL="76200" indent="0">
              <a:buNone/>
            </a:pPr>
            <a:r>
              <a:rPr lang="en-US" dirty="0"/>
              <a:t>Maximally n+1 bits (1 overflow bit).</a:t>
            </a:r>
          </a:p>
          <a:p>
            <a:pPr marL="76200" indent="0">
              <a:buNone/>
            </a:pPr>
            <a:r>
              <a:rPr lang="en-US" b="0" dirty="0"/>
              <a:t>2) Multiplying two n bit integers, how many bits can the result have?</a:t>
            </a:r>
          </a:p>
          <a:p>
            <a:pPr marL="76200" indent="0">
              <a:buNone/>
            </a:pPr>
            <a:r>
              <a:rPr lang="en-US" dirty="0"/>
              <a:t>log a*b=log </a:t>
            </a:r>
            <a:r>
              <a:rPr lang="en-US" dirty="0" err="1"/>
              <a:t>a+log</a:t>
            </a:r>
            <a:r>
              <a:rPr lang="en-US" dirty="0"/>
              <a:t> b=&gt;log n*n=2*log n. 2*n bits.</a:t>
            </a:r>
          </a:p>
          <a:p>
            <a:pPr marL="76200" indent="0">
              <a:buNone/>
            </a:pPr>
            <a:r>
              <a:rPr lang="en-US" b="0" dirty="0"/>
              <a:t>Assume: </a:t>
            </a:r>
          </a:p>
          <a:p>
            <a:pPr marL="533400" indent="-457200">
              <a:buAutoNum type="alphaLcParenR"/>
            </a:pPr>
            <a:r>
              <a:rPr lang="en-US" b="0" dirty="0"/>
              <a:t>Exceptions don’t exist</a:t>
            </a:r>
          </a:p>
          <a:p>
            <a:pPr marL="533400" indent="-457200">
              <a:buAutoNum type="alphaLcParenR"/>
            </a:pPr>
            <a:r>
              <a:rPr lang="en-US" b="0" dirty="0"/>
              <a:t>We only reserve 8bit for an integer variable (0-255)</a:t>
            </a:r>
          </a:p>
          <a:p>
            <a:pPr marL="76200" indent="0">
              <a:buNone/>
            </a:pPr>
            <a:r>
              <a:rPr lang="en-US" b="0" dirty="0"/>
              <a:t>Questions: </a:t>
            </a:r>
          </a:p>
          <a:p>
            <a:pPr marL="76200" indent="0">
              <a:buNone/>
            </a:pPr>
            <a:r>
              <a:rPr lang="en-US" b="0" dirty="0"/>
              <a:t>1) What would be the result of an addition 255+255?</a:t>
            </a:r>
          </a:p>
          <a:p>
            <a:pPr marL="76200" indent="0">
              <a:buNone/>
            </a:pPr>
            <a:r>
              <a:rPr lang="en-US" dirty="0"/>
              <a:t>(255+255) modulo 255=0. One entire summand is lost!</a:t>
            </a:r>
          </a:p>
          <a:p>
            <a:pPr marL="76200" indent="0">
              <a:buNone/>
            </a:pPr>
            <a:r>
              <a:rPr lang="en-US" b="0" dirty="0"/>
              <a:t>2) What would be the result of a multiplication 255*255?</a:t>
            </a:r>
          </a:p>
          <a:p>
            <a:pPr marL="76200" indent="0">
              <a:buNone/>
            </a:pPr>
            <a:r>
              <a:rPr lang="en-US" dirty="0"/>
              <a:t>(255*255) modulo 255=0. The error is: 64770!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04A610FF-5306-C145-A49D-133CF1BD560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46C1A643-AF18-9C4B-B1B4-C3A529F6B6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96762"/>
            <a:ext cx="8955314" cy="4279432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3) Assume l additions of 8bit integers into the same 8bit variable. Can you formulate the maximum error that can occur as a function of l? 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 algn="just">
              <a:buNone/>
            </a:pPr>
            <a:r>
              <a:rPr lang="en-US" dirty="0"/>
              <a:t>Each addition can maximally lose the entire 8bits. The error accumulates. This is, each addition loses maximally 8bits. So it’s l*8bits of loss. So the maximum error 255*l.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For multiplication it’s 255</a:t>
            </a:r>
            <a:r>
              <a:rPr lang="en-US" baseline="30000" dirty="0"/>
              <a:t>l</a:t>
            </a:r>
            <a:r>
              <a:rPr lang="en-US" dirty="0"/>
              <a:t>. This is, exponential error!  </a:t>
            </a:r>
          </a:p>
          <a:p>
            <a:pPr marL="76200" indent="0">
              <a:buNone/>
            </a:pPr>
            <a:r>
              <a:rPr lang="en-US" dirty="0"/>
              <a:t>(Also compare Lyapunov Exponent in physics)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This is taught in CS61C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D2ACEAE0-4A97-6B41-9E38-29C8319D7F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C7F2C203-714B-9947-9B9D-D32DF67399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3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Management Systems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600" y="3560944"/>
            <a:ext cx="6502400" cy="2933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759" y="1295400"/>
            <a:ext cx="2628641" cy="26620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CB3B8525-23CD-4E4B-A733-29556A5676D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3939CD78-24BC-E84D-B2B2-A072AC3EE2F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1219200" y="3392455"/>
            <a:ext cx="2689494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219200" y="1538255"/>
            <a:ext cx="1981200" cy="203886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in program language issues queries to a database interpreter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74800" y="4561548"/>
            <a:ext cx="80771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SQL language is represented in query strings delivered to a DB backend.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the techniques learned here to build clean abstractions.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You have already learned the relational operators!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124" name="Google Shape;124;p15"/>
          <p:cNvSpPr txBox="1"/>
          <p:nvPr/>
        </p:nvSpPr>
        <p:spPr>
          <a:xfrm>
            <a:off x="1601213" y="372000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Interpreter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466646" y="1672840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715000" y="2524390"/>
            <a:ext cx="1660898" cy="173114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5794310" y="2662785"/>
            <a:ext cx="14898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Query Processor,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 Interpreter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2062065" y="2524390"/>
            <a:ext cx="1015663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&amp; Objects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49810" y="1242013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>
            <a:off x="533400" y="1611345"/>
            <a:ext cx="533400" cy="430827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31" name="Google Shape;131;p15"/>
          <p:cNvGrpSpPr/>
          <p:nvPr/>
        </p:nvGrpSpPr>
        <p:grpSpPr>
          <a:xfrm>
            <a:off x="2295331" y="2332653"/>
            <a:ext cx="3396342" cy="1846208"/>
            <a:chOff x="2295331" y="2332653"/>
            <a:chExt cx="3396342" cy="1846208"/>
          </a:xfrm>
        </p:grpSpPr>
        <p:sp>
          <p:nvSpPr>
            <p:cNvPr id="132" name="Google Shape;132;p15"/>
            <p:cNvSpPr/>
            <p:nvPr/>
          </p:nvSpPr>
          <p:spPr>
            <a:xfrm>
              <a:off x="2295331" y="2332653"/>
              <a:ext cx="3396342" cy="1432942"/>
            </a:xfrm>
            <a:custGeom>
              <a:avLst/>
              <a:gdLst/>
              <a:ahLst/>
              <a:cxnLst/>
              <a:rect l="l" t="t" r="r" b="b"/>
              <a:pathLst>
                <a:path w="3396342" h="1432942" extrusionOk="0">
                  <a:moveTo>
                    <a:pt x="0" y="0"/>
                  </a:moveTo>
                  <a:cubicBezTo>
                    <a:pt x="132183" y="220824"/>
                    <a:pt x="264367" y="441649"/>
                    <a:pt x="447869" y="653143"/>
                  </a:cubicBezTo>
                  <a:cubicBezTo>
                    <a:pt x="631371" y="864637"/>
                    <a:pt x="774441" y="1141445"/>
                    <a:pt x="1101012" y="1268963"/>
                  </a:cubicBezTo>
                  <a:cubicBezTo>
                    <a:pt x="1427583" y="1396481"/>
                    <a:pt x="2024743" y="1464906"/>
                    <a:pt x="2407298" y="1418253"/>
                  </a:cubicBezTo>
                  <a:cubicBezTo>
                    <a:pt x="2789853" y="1371600"/>
                    <a:pt x="3093097" y="1180322"/>
                    <a:pt x="3396342" y="989045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4136577" y="3809529"/>
              <a:ext cx="1347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SQL query</a:t>
              </a:r>
              <a:endParaRPr/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2369976" y="2090057"/>
            <a:ext cx="3303036" cy="1500722"/>
            <a:chOff x="2369976" y="2090057"/>
            <a:chExt cx="3303036" cy="1500722"/>
          </a:xfrm>
        </p:grpSpPr>
        <p:sp>
          <p:nvSpPr>
            <p:cNvPr id="135" name="Google Shape;135;p15"/>
            <p:cNvSpPr/>
            <p:nvPr/>
          </p:nvSpPr>
          <p:spPr>
            <a:xfrm>
              <a:off x="2369976" y="2090057"/>
              <a:ext cx="3303036" cy="1500722"/>
            </a:xfrm>
            <a:custGeom>
              <a:avLst/>
              <a:gdLst/>
              <a:ahLst/>
              <a:cxnLst/>
              <a:rect l="l" t="t" r="r" b="b"/>
              <a:pathLst>
                <a:path w="3303036" h="1500722" extrusionOk="0">
                  <a:moveTo>
                    <a:pt x="3303036" y="914400"/>
                  </a:moveTo>
                  <a:cubicBezTo>
                    <a:pt x="3058885" y="1090127"/>
                    <a:pt x="2814734" y="1265854"/>
                    <a:pt x="2481942" y="1362270"/>
                  </a:cubicBezTo>
                  <a:cubicBezTo>
                    <a:pt x="2149150" y="1458686"/>
                    <a:pt x="1592424" y="1524000"/>
                    <a:pt x="1306285" y="1492898"/>
                  </a:cubicBezTo>
                  <a:cubicBezTo>
                    <a:pt x="1020146" y="1461796"/>
                    <a:pt x="982824" y="1424473"/>
                    <a:pt x="765110" y="1175657"/>
                  </a:cubicBezTo>
                  <a:cubicBezTo>
                    <a:pt x="547396" y="926841"/>
                    <a:pt x="273698" y="46342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3969634" y="2908173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Response</a:t>
              </a:r>
              <a:endParaRPr/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7497978" y="2597100"/>
            <a:ext cx="1265021" cy="149223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 rot="5400000">
            <a:off x="7730828" y="2987048"/>
            <a:ext cx="838200" cy="921344"/>
          </a:xfrm>
          <a:prstGeom prst="flowChartPunchedTape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7619999" y="3037178"/>
            <a:ext cx="1142999" cy="41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dirty="0"/>
          </a:p>
        </p:txBody>
      </p:sp>
      <p:sp>
        <p:nvSpPr>
          <p:cNvPr id="25" name="Google Shape;99;p13">
            <a:extLst>
              <a:ext uri="{FF2B5EF4-FFF2-40B4-BE49-F238E27FC236}">
                <a16:creationId xmlns:a16="http://schemas.microsoft.com/office/drawing/2014/main" id="{4A8CC790-ABEB-9B46-91DA-B4ADD6CC81B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26" name="Google Shape;100;p13">
            <a:extLst>
              <a:ext uri="{FF2B5EF4-FFF2-40B4-BE49-F238E27FC236}">
                <a16:creationId xmlns:a16="http://schemas.microsoft.com/office/drawing/2014/main" id="{CEF4103C-509C-D44B-BA52-1FE87C550F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8 Tables</a:t>
            </a:r>
            <a:endParaRPr sz="2700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527300" y="5637862"/>
            <a:ext cx="6540499" cy="865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single, simple, powerful data structure for all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Inspired by Excel, SQL, R, Pandas, Numpy, …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687519" y="1073422"/>
            <a:ext cx="547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ordered collection of labeled columns of anything</a:t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3206866" y="1575833"/>
            <a:ext cx="2476500" cy="2951201"/>
            <a:chOff x="2679701" y="1595399"/>
            <a:chExt cx="2476500" cy="2951201"/>
          </a:xfrm>
        </p:grpSpPr>
        <p:sp>
          <p:nvSpPr>
            <p:cNvPr id="150" name="Google Shape;150;p16"/>
            <p:cNvSpPr/>
            <p:nvPr/>
          </p:nvSpPr>
          <p:spPr>
            <a:xfrm>
              <a:off x="2679701" y="1595399"/>
              <a:ext cx="2476500" cy="295120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819400" y="2057400"/>
              <a:ext cx="469900" cy="2489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8194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>
              <a:off x="28194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28194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28194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28194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2819400" y="4254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58" name="Google Shape;158;p16"/>
            <p:cNvGrpSpPr/>
            <p:nvPr/>
          </p:nvGrpSpPr>
          <p:grpSpPr>
            <a:xfrm>
              <a:off x="2971800" y="3514273"/>
              <a:ext cx="165100" cy="609600"/>
              <a:chOff x="1397000" y="3746500"/>
              <a:chExt cx="165100" cy="5207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3390900" y="2057400"/>
              <a:ext cx="3175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390900" y="1701800"/>
              <a:ext cx="3175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>
              <a:off x="3390900" y="22606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390900" y="24765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3390900" y="27051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3390900" y="29210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3390900" y="42418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69" name="Google Shape;169;p16"/>
            <p:cNvSpPr/>
            <p:nvPr/>
          </p:nvSpPr>
          <p:spPr>
            <a:xfrm>
              <a:off x="3810000" y="2057400"/>
              <a:ext cx="647699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810000" y="1701800"/>
              <a:ext cx="647699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6"/>
            <p:cNvCxnSpPr/>
            <p:nvPr/>
          </p:nvCxnSpPr>
          <p:spPr>
            <a:xfrm>
              <a:off x="3810000" y="22606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3810000" y="24765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810000" y="27051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3810000" y="29210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3810000" y="42418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76" name="Google Shape;176;p16"/>
            <p:cNvSpPr/>
            <p:nvPr/>
          </p:nvSpPr>
          <p:spPr>
            <a:xfrm>
              <a:off x="4559300" y="2057400"/>
              <a:ext cx="4699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593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16"/>
            <p:cNvCxnSpPr/>
            <p:nvPr/>
          </p:nvCxnSpPr>
          <p:spPr>
            <a:xfrm>
              <a:off x="45593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45593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45593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45593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4559300" y="42418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83" name="Google Shape;183;p16"/>
            <p:cNvGrpSpPr/>
            <p:nvPr/>
          </p:nvGrpSpPr>
          <p:grpSpPr>
            <a:xfrm>
              <a:off x="3467100" y="3514273"/>
              <a:ext cx="165100" cy="609600"/>
              <a:chOff x="1397000" y="3746500"/>
              <a:chExt cx="165100" cy="520700"/>
            </a:xfrm>
          </p:grpSpPr>
          <p:sp>
            <p:nvSpPr>
              <p:cNvPr id="184" name="Google Shape;184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16"/>
            <p:cNvGrpSpPr/>
            <p:nvPr/>
          </p:nvGrpSpPr>
          <p:grpSpPr>
            <a:xfrm>
              <a:off x="4025900" y="3514273"/>
              <a:ext cx="165100" cy="609600"/>
              <a:chOff x="1397000" y="3746500"/>
              <a:chExt cx="165100" cy="520700"/>
            </a:xfrm>
          </p:grpSpPr>
          <p:sp>
            <p:nvSpPr>
              <p:cNvPr id="188" name="Google Shape;188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4699000" y="3514273"/>
              <a:ext cx="165100" cy="609600"/>
              <a:chOff x="1397000" y="3746500"/>
              <a:chExt cx="165100" cy="5207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p16"/>
            <p:cNvSpPr txBox="1"/>
            <p:nvPr/>
          </p:nvSpPr>
          <p:spPr>
            <a:xfrm>
              <a:off x="2754742" y="1624568"/>
              <a:ext cx="712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endParaRPr dirty="0"/>
            </a:p>
          </p:txBody>
        </p:sp>
        <p:sp>
          <p:nvSpPr>
            <p:cNvPr id="196" name="Google Shape;196;p16"/>
            <p:cNvSpPr txBox="1"/>
            <p:nvPr/>
          </p:nvSpPr>
          <p:spPr>
            <a:xfrm rot="5400000">
              <a:off x="2623336" y="2805399"/>
              <a:ext cx="917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values</a:t>
              </a:r>
              <a:endParaRPr dirty="0"/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3581524" y="4527204"/>
            <a:ext cx="4759772" cy="854906"/>
            <a:chOff x="3479924" y="4637762"/>
            <a:chExt cx="4759772" cy="744350"/>
          </a:xfrm>
        </p:grpSpPr>
        <p:grpSp>
          <p:nvGrpSpPr>
            <p:cNvPr id="198" name="Google Shape;198;p16"/>
            <p:cNvGrpSpPr/>
            <p:nvPr/>
          </p:nvGrpSpPr>
          <p:grpSpPr>
            <a:xfrm rot="-5400000">
              <a:off x="6712974" y="4042262"/>
              <a:ext cx="317500" cy="2362200"/>
              <a:chOff x="6051884" y="2345240"/>
              <a:chExt cx="317500" cy="236220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6051884" y="2345240"/>
                <a:ext cx="317500" cy="2362200"/>
              </a:xfrm>
              <a:prstGeom prst="rect">
                <a:avLst/>
              </a:prstGeom>
              <a:gradFill>
                <a:gsLst>
                  <a:gs pos="0">
                    <a:srgbClr val="4985FF"/>
                  </a:gs>
                  <a:gs pos="100000">
                    <a:srgbClr val="7BA5FF"/>
                  </a:gs>
                </a:gsLst>
                <a:lin ang="16200000" scaled="0"/>
              </a:gradFill>
              <a:ln w="9525" cap="flat" cmpd="sng">
                <a:solidFill>
                  <a:srgbClr val="5A89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0" name="Google Shape;200;p16"/>
              <p:cNvCxnSpPr/>
              <p:nvPr/>
            </p:nvCxnSpPr>
            <p:spPr>
              <a:xfrm>
                <a:off x="6051884" y="25484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1" name="Google Shape;201;p16"/>
              <p:cNvCxnSpPr/>
              <p:nvPr/>
            </p:nvCxnSpPr>
            <p:spPr>
              <a:xfrm>
                <a:off x="6051884" y="27643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6051884" y="29929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3" name="Google Shape;203;p16"/>
              <p:cNvCxnSpPr/>
              <p:nvPr/>
            </p:nvCxnSpPr>
            <p:spPr>
              <a:xfrm>
                <a:off x="6051884" y="32088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4" name="Google Shape;204;p16"/>
              <p:cNvCxnSpPr/>
              <p:nvPr/>
            </p:nvCxnSpPr>
            <p:spPr>
              <a:xfrm>
                <a:off x="6051884" y="45296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205" name="Google Shape;205;p16"/>
              <p:cNvGrpSpPr/>
              <p:nvPr/>
            </p:nvGrpSpPr>
            <p:grpSpPr>
              <a:xfrm>
                <a:off x="6128084" y="3802113"/>
                <a:ext cx="165100" cy="609600"/>
                <a:chOff x="1397000" y="3746500"/>
                <a:chExt cx="165100" cy="520700"/>
              </a:xfrm>
            </p:grpSpPr>
            <p:sp>
              <p:nvSpPr>
                <p:cNvPr id="206" name="Google Shape;206;p16"/>
                <p:cNvSpPr/>
                <p:nvPr/>
              </p:nvSpPr>
              <p:spPr>
                <a:xfrm>
                  <a:off x="1397000" y="3746500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1397000" y="3932464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6"/>
                <p:cNvSpPr/>
                <p:nvPr/>
              </p:nvSpPr>
              <p:spPr>
                <a:xfrm>
                  <a:off x="1397000" y="4127727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09" name="Google Shape;209;p16"/>
            <p:cNvCxnSpPr>
              <a:endCxn id="199" idx="0"/>
            </p:cNvCxnSpPr>
            <p:nvPr/>
          </p:nvCxnSpPr>
          <p:spPr>
            <a:xfrm>
              <a:off x="3479924" y="4637762"/>
              <a:ext cx="2210700" cy="585600"/>
            </a:xfrm>
            <a:prstGeom prst="curvedConnector3">
              <a:avLst>
                <a:gd name="adj1" fmla="val -629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0" name="Google Shape;210;p16"/>
            <p:cNvSpPr txBox="1"/>
            <p:nvPr/>
          </p:nvSpPr>
          <p:spPr>
            <a:xfrm>
              <a:off x="6683434" y="4666733"/>
              <a:ext cx="155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Numpy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array</a:t>
              </a:r>
              <a:endParaRPr dirty="0"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4335651" y="4790108"/>
              <a:ext cx="1177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T[‘label’]</a:t>
              </a:r>
              <a:endParaRPr dirty="0"/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1134277" y="1914062"/>
            <a:ext cx="4447488" cy="597932"/>
            <a:chOff x="1134277" y="1914062"/>
            <a:chExt cx="4447488" cy="597932"/>
          </a:xfrm>
        </p:grpSpPr>
        <p:sp>
          <p:nvSpPr>
            <p:cNvPr id="213" name="Google Shape;213;p16"/>
            <p:cNvSpPr/>
            <p:nvPr/>
          </p:nvSpPr>
          <p:spPr>
            <a:xfrm>
              <a:off x="2698865" y="2241034"/>
              <a:ext cx="2882900" cy="270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134277" y="1914062"/>
              <a:ext cx="1833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dict, record,tuple</a:t>
              </a:r>
              <a:endParaRPr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5718744" y="1500486"/>
            <a:ext cx="3396640" cy="1604148"/>
            <a:chOff x="5464744" y="1500486"/>
            <a:chExt cx="3396640" cy="1604148"/>
          </a:xfrm>
        </p:grpSpPr>
        <p:sp>
          <p:nvSpPr>
            <p:cNvPr id="216" name="Google Shape;216;p16"/>
            <p:cNvSpPr/>
            <p:nvPr/>
          </p:nvSpPr>
          <p:spPr>
            <a:xfrm>
              <a:off x="7310783" y="1888743"/>
              <a:ext cx="776513" cy="101150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 rot="10800000" flipH="1">
              <a:off x="5464744" y="2125552"/>
              <a:ext cx="1846039" cy="979082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8" name="Google Shape;218;p16"/>
            <p:cNvSpPr txBox="1"/>
            <p:nvPr/>
          </p:nvSpPr>
          <p:spPr>
            <a:xfrm>
              <a:off x="5687393" y="1500486"/>
              <a:ext cx="3173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select, where, take, drop, group</a:t>
              </a:r>
              <a:endParaRPr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67463" y="2236802"/>
            <a:ext cx="3057924" cy="4420609"/>
            <a:chOff x="67463" y="2236802"/>
            <a:chExt cx="3057924" cy="4420609"/>
          </a:xfrm>
        </p:grpSpPr>
        <p:pic>
          <p:nvPicPr>
            <p:cNvPr id="220" name="Google Shape;220;p16" descr="A0YHYYT2laJSAAAAAElFTkSuQmCC%0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655" y="4132974"/>
              <a:ext cx="2006964" cy="121790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1" name="Google Shape;221;p16" descr="Screen Shot 2015-10-05 at 11.02.25 A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612" y="5197540"/>
              <a:ext cx="1679006" cy="145987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2" name="Google Shape;222;p16" descr="kjJ4QQogZa+vWrQwODl53PTMzk7fffnsaKxJiesk9ekIIIYQQM5RcuhVCCCGEmKGk0RNCCCGEmKGk0RNCCCGEmKGk0RNCCCGEmKGk0RNCCCGEmKH+D6nJMcKA489xAAAAAElFTkSuQmCC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3776" y="3207231"/>
              <a:ext cx="2148349" cy="975906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3" name="Google Shape;223;p16" descr="4yQhENx+VgwAAAABJRU5ErkJggg==%0A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78784" y="4642772"/>
              <a:ext cx="1598324" cy="1033335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4" name="Google Shape;224;p16" descr="ZCFXn8MAAAAAElFTkSuQmCC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463" y="2410070"/>
              <a:ext cx="1570837" cy="9019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5" name="Google Shape;225;p16"/>
            <p:cNvSpPr/>
            <p:nvPr/>
          </p:nvSpPr>
          <p:spPr>
            <a:xfrm rot="10164314">
              <a:off x="1316017" y="2394976"/>
              <a:ext cx="1772750" cy="562714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6211324" y="2260600"/>
            <a:ext cx="1268976" cy="1945307"/>
            <a:chOff x="5957324" y="2260600"/>
            <a:chExt cx="1268976" cy="1945307"/>
          </a:xfrm>
        </p:grpSpPr>
        <p:sp>
          <p:nvSpPr>
            <p:cNvPr id="227" name="Google Shape;227;p16"/>
            <p:cNvSpPr/>
            <p:nvPr/>
          </p:nvSpPr>
          <p:spPr>
            <a:xfrm>
              <a:off x="5957324" y="3693114"/>
              <a:ext cx="982040" cy="512793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375400" y="2260600"/>
              <a:ext cx="850900" cy="1330914"/>
            </a:xfrm>
            <a:custGeom>
              <a:avLst/>
              <a:gdLst/>
              <a:ahLst/>
              <a:cxnLst/>
              <a:rect l="l" t="t" r="r" b="b"/>
              <a:pathLst>
                <a:path w="850900" h="1168400" extrusionOk="0">
                  <a:moveTo>
                    <a:pt x="0" y="1168400"/>
                  </a:moveTo>
                  <a:cubicBezTo>
                    <a:pt x="62441" y="891116"/>
                    <a:pt x="124883" y="613833"/>
                    <a:pt x="266700" y="419100"/>
                  </a:cubicBezTo>
                  <a:cubicBezTo>
                    <a:pt x="408517" y="224367"/>
                    <a:pt x="850900" y="0"/>
                    <a:pt x="850900" y="0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6478996" y="3290867"/>
              <a:ext cx="592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join</a:t>
              </a:r>
              <a:endParaRPr dirty="0"/>
            </a:p>
          </p:txBody>
        </p:sp>
      </p:grpSp>
      <p:sp>
        <p:nvSpPr>
          <p:cNvPr id="230" name="Google Shape;230;p16"/>
          <p:cNvSpPr/>
          <p:nvPr/>
        </p:nvSpPr>
        <p:spPr>
          <a:xfrm>
            <a:off x="5946408" y="1747103"/>
            <a:ext cx="13792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stats, bin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5929086" y="2270694"/>
            <a:ext cx="1345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pivot, pivot_bin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5941786" y="3035265"/>
            <a:ext cx="2668814" cy="840441"/>
            <a:chOff x="5687786" y="3035265"/>
            <a:chExt cx="2391462" cy="840441"/>
          </a:xfrm>
        </p:grpSpPr>
        <p:sp>
          <p:nvSpPr>
            <p:cNvPr id="233" name="Google Shape;233;p16"/>
            <p:cNvSpPr/>
            <p:nvPr/>
          </p:nvSpPr>
          <p:spPr>
            <a:xfrm>
              <a:off x="7357163" y="3176690"/>
              <a:ext cx="722085" cy="699016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5687786" y="3035265"/>
              <a:ext cx="582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</a:t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816600" y="3047052"/>
              <a:ext cx="1473200" cy="343848"/>
            </a:xfrm>
            <a:custGeom>
              <a:avLst/>
              <a:gdLst/>
              <a:ahLst/>
              <a:cxnLst/>
              <a:rect l="l" t="t" r="r" b="b"/>
              <a:pathLst>
                <a:path w="1473200" h="343848" extrusionOk="0">
                  <a:moveTo>
                    <a:pt x="0" y="13648"/>
                  </a:moveTo>
                  <a:cubicBezTo>
                    <a:pt x="353483" y="-1169"/>
                    <a:pt x="706967" y="-15985"/>
                    <a:pt x="952500" y="39048"/>
                  </a:cubicBezTo>
                  <a:cubicBezTo>
                    <a:pt x="1198033" y="94081"/>
                    <a:pt x="1473200" y="343848"/>
                    <a:pt x="1473200" y="343848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03277" y="1090113"/>
            <a:ext cx="2554223" cy="843700"/>
            <a:chOff x="303277" y="1090113"/>
            <a:chExt cx="2554223" cy="843700"/>
          </a:xfrm>
        </p:grpSpPr>
        <p:sp>
          <p:nvSpPr>
            <p:cNvPr id="237" name="Google Shape;237;p16"/>
            <p:cNvSpPr/>
            <p:nvPr/>
          </p:nvSpPr>
          <p:spPr>
            <a:xfrm>
              <a:off x="1194673" y="1473532"/>
              <a:ext cx="1662827" cy="413177"/>
            </a:xfrm>
            <a:custGeom>
              <a:avLst/>
              <a:gdLst/>
              <a:ahLst/>
              <a:cxnLst/>
              <a:rect l="l" t="t" r="r" b="b"/>
              <a:pathLst>
                <a:path w="2006600" h="413177" extrusionOk="0">
                  <a:moveTo>
                    <a:pt x="0" y="0"/>
                  </a:moveTo>
                  <a:cubicBezTo>
                    <a:pt x="124883" y="151341"/>
                    <a:pt x="249767" y="302683"/>
                    <a:pt x="584200" y="368300"/>
                  </a:cubicBezTo>
                  <a:cubicBezTo>
                    <a:pt x="918633" y="433917"/>
                    <a:pt x="1462616" y="413808"/>
                    <a:pt x="2006600" y="39370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p16" descr="earth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3277" y="1090113"/>
              <a:ext cx="843700" cy="843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9;p13">
            <a:extLst>
              <a:ext uri="{FF2B5EF4-FFF2-40B4-BE49-F238E27FC236}">
                <a16:creationId xmlns:a16="http://schemas.microsoft.com/office/drawing/2014/main" id="{21FE748E-1626-934C-A5BC-78F3F575C4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9" name="Google Shape;100;p13">
            <a:extLst>
              <a:ext uri="{FF2B5EF4-FFF2-40B4-BE49-F238E27FC236}">
                <a16:creationId xmlns:a16="http://schemas.microsoft.com/office/drawing/2014/main" id="{D09B54BD-F11D-BC4E-9045-04ECAC93F0E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Management Systems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DBMS are persistent tables with powerful relational operators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Important, heavily used, interesting!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A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table</a:t>
            </a:r>
            <a:r>
              <a:rPr lang="en-US" dirty="0"/>
              <a:t> is a collection of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records</a:t>
            </a:r>
            <a:r>
              <a:rPr lang="en-US" dirty="0"/>
              <a:t>, which are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rows</a:t>
            </a:r>
            <a:r>
              <a:rPr lang="en-US" dirty="0"/>
              <a:t> that have a value for each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column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Structure Query Language (SQL) is a declarative programming language describing operations on tables</a:t>
            </a:r>
            <a:endParaRPr dirty="0"/>
          </a:p>
        </p:txBody>
      </p:sp>
      <p:sp>
        <p:nvSpPr>
          <p:cNvPr id="248" name="Google Shape;248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b="0"/>
          </a:p>
        </p:txBody>
      </p:sp>
      <p:graphicFrame>
        <p:nvGraphicFramePr>
          <p:cNvPr id="249" name="Google Shape;249;p17"/>
          <p:cNvGraphicFramePr/>
          <p:nvPr/>
        </p:nvGraphicFramePr>
        <p:xfrm>
          <a:off x="2133600" y="3276600"/>
          <a:ext cx="4572000" cy="1483400"/>
        </p:xfrm>
        <a:graphic>
          <a:graphicData uri="http://schemas.openxmlformats.org/drawingml/2006/table">
            <a:tbl>
              <a:tblPr firstRow="1" bandRow="1">
                <a:noFill/>
                <a:tableStyleId>{56FE67F9-6B8D-4537-87E8-312A73754733}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Latitude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Longitude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Berkeley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Minneapolis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17"/>
          <p:cNvGrpSpPr/>
          <p:nvPr/>
        </p:nvGrpSpPr>
        <p:grpSpPr>
          <a:xfrm>
            <a:off x="1828800" y="2895600"/>
            <a:ext cx="7162800" cy="2286000"/>
            <a:chOff x="1828800" y="2895600"/>
            <a:chExt cx="7162800" cy="2286000"/>
          </a:xfrm>
        </p:grpSpPr>
        <p:sp>
          <p:nvSpPr>
            <p:cNvPr id="251" name="Google Shape;251;p17"/>
            <p:cNvSpPr/>
            <p:nvPr/>
          </p:nvSpPr>
          <p:spPr>
            <a:xfrm>
              <a:off x="1828800" y="2895600"/>
              <a:ext cx="5410200" cy="2286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543800" y="4114800"/>
              <a:ext cx="1447800" cy="838200"/>
            </a:xfrm>
            <a:prstGeom prst="wedgeRectCallout">
              <a:avLst>
                <a:gd name="adj1" fmla="val -70459"/>
                <a:gd name="adj2" fmla="val 14651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"/>
                <a:buNone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t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able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has columns and rows</a:t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52400" y="3048000"/>
            <a:ext cx="6934200" cy="1447800"/>
            <a:chOff x="152400" y="3048000"/>
            <a:chExt cx="6934200" cy="1447800"/>
          </a:xfrm>
        </p:grpSpPr>
        <p:sp>
          <p:nvSpPr>
            <p:cNvPr id="254" name="Google Shape;254;p17"/>
            <p:cNvSpPr/>
            <p:nvPr/>
          </p:nvSpPr>
          <p:spPr>
            <a:xfrm>
              <a:off x="1981200" y="3962400"/>
              <a:ext cx="5105400" cy="5334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52400" y="3048000"/>
              <a:ext cx="1524000" cy="1066800"/>
            </a:xfrm>
            <a:prstGeom prst="wedgeRectCallout">
              <a:avLst>
                <a:gd name="adj1" fmla="val 73457"/>
                <a:gd name="adj2" fmla="val 7446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"/>
                <a:buNone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row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has a value for each column</a:t>
              </a:r>
              <a:endParaRPr/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5105400" y="2590800"/>
            <a:ext cx="3810000" cy="2438400"/>
            <a:chOff x="5105400" y="2590800"/>
            <a:chExt cx="3810000" cy="2438400"/>
          </a:xfrm>
        </p:grpSpPr>
        <p:sp>
          <p:nvSpPr>
            <p:cNvPr id="257" name="Google Shape;257;p17"/>
            <p:cNvSpPr/>
            <p:nvPr/>
          </p:nvSpPr>
          <p:spPr>
            <a:xfrm>
              <a:off x="5105400" y="3048000"/>
              <a:ext cx="1828800" cy="198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391400" y="2590800"/>
              <a:ext cx="1524000" cy="1066800"/>
            </a:xfrm>
            <a:prstGeom prst="wedgeRectCallout">
              <a:avLst>
                <a:gd name="adj1" fmla="val -78942"/>
                <a:gd name="adj2" fmla="val 4783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"/>
                <a:buNone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column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has a name and a type</a:t>
              </a:r>
              <a:endParaRPr/>
            </a:p>
          </p:txBody>
        </p:sp>
      </p:grpSp>
      <p:sp>
        <p:nvSpPr>
          <p:cNvPr id="17" name="Google Shape;99;p13">
            <a:extLst>
              <a:ext uri="{FF2B5EF4-FFF2-40B4-BE49-F238E27FC236}">
                <a16:creationId xmlns:a16="http://schemas.microsoft.com/office/drawing/2014/main" id="{1D51BEF5-5904-E54C-A870-386040FBABE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8" name="Google Shape;100;p13">
            <a:extLst>
              <a:ext uri="{FF2B5EF4-FFF2-40B4-BE49-F238E27FC236}">
                <a16:creationId xmlns:a16="http://schemas.microsoft.com/office/drawing/2014/main" id="{A6C195F3-5CA5-5A4D-8199-F03754AA7E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declarative language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Described </a:t>
            </a:r>
            <a:r>
              <a:rPr lang="en-US" i="1"/>
              <a:t>what</a:t>
            </a:r>
            <a:r>
              <a:rPr lang="en-US"/>
              <a:t> to compute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Imperative languages, like python, describe </a:t>
            </a:r>
            <a:r>
              <a:rPr lang="en-US" i="1"/>
              <a:t>how</a:t>
            </a:r>
            <a:r>
              <a:rPr lang="en-US"/>
              <a:t> to compute it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Query processor (interpreter) chooses which of many equivalent query plans to execute to perform the SQL 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ANSI and ISO standard, but many variants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/>
              <a:t> statement creates a new table, either from scratch or by projecting a table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/>
              <a:t>statement gives a global name to a table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Lots of other statements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action is in select</a:t>
            </a: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413A3CCA-8F3A-6D49-8F42-BC34B9E3FD7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AB42D148-087D-6348-81D1-DDBC066CACF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example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SQL statements create tables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Give it a try with sqlite3 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http://kripken.github.io/sql.js/GUI/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Each statement ends with ‘;’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277" name="Google Shape;277;p19"/>
          <p:cNvSpPr/>
          <p:nvPr/>
        </p:nvSpPr>
        <p:spPr>
          <a:xfrm>
            <a:off x="152400" y="2362200"/>
            <a:ext cx="8763000" cy="2585323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culler$ sqlite3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 version 3.9.2 2015-11-02 18:31:45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Enter ".help" for usage hints.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Connected to a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transient in-memory database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Use ".open FILENAME" to reopen on a persistent database.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sqlite&gt;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38 as latitude, 122 as longitude, "Berkeley" as 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38|122|Berkeley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sqlite&gt; </a:t>
            </a:r>
            <a:endParaRPr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7FC3BD87-D4C3-8748-AF9E-10224E6A252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70A8AC86-961F-8147-98F6-6107E16F1D3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1770</Words>
  <Application>Microsoft Macintosh PowerPoint</Application>
  <PresentationFormat>On-screen Show (4:3)</PresentationFormat>
  <Paragraphs>313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Helvetica Neue</vt:lpstr>
      <vt:lpstr>Times New Roman</vt:lpstr>
      <vt:lpstr>Courier</vt:lpstr>
      <vt:lpstr>Arial</vt:lpstr>
      <vt:lpstr>18 VAG Rounded Bold   07390</vt:lpstr>
      <vt:lpstr>cs162-fa14</vt:lpstr>
      <vt:lpstr> Computational Structures in Data Science</vt:lpstr>
      <vt:lpstr>Btw. CNN criticizing my work…</vt:lpstr>
      <vt:lpstr>Question</vt:lpstr>
      <vt:lpstr>Database Management Systems</vt:lpstr>
      <vt:lpstr>App in program language issues queries to a database interpreter</vt:lpstr>
      <vt:lpstr>Data 8 Tables</vt:lpstr>
      <vt:lpstr>Database Management Systems</vt:lpstr>
      <vt:lpstr>SQL</vt:lpstr>
      <vt:lpstr>SQL example</vt:lpstr>
      <vt:lpstr>A Running example from Data 8 Lec 10</vt:lpstr>
      <vt:lpstr>select</vt:lpstr>
      <vt:lpstr>create table</vt:lpstr>
      <vt:lpstr>SQL: creating a named table</vt:lpstr>
      <vt:lpstr>Select …</vt:lpstr>
      <vt:lpstr>Projecting existing tables</vt:lpstr>
      <vt:lpstr>Projection</vt:lpstr>
      <vt:lpstr>Permanent Data Storage</vt:lpstr>
      <vt:lpstr>Filtering rows - where</vt:lpstr>
      <vt:lpstr>SQL Operators for predicate</vt:lpstr>
      <vt:lpstr>Approximate Matching …</vt:lpstr>
      <vt:lpstr>Group and Aggregate</vt:lpstr>
      <vt:lpstr>Unique / Distinct values</vt:lpstr>
      <vt:lpstr>Joining tables</vt:lpstr>
      <vt:lpstr>Inner Join</vt:lpstr>
      <vt:lpstr>SQL: using named tables - from</vt:lpstr>
      <vt:lpstr>Queries within queries</vt:lpstr>
      <vt:lpstr>Inserting new records (rows) </vt:lpstr>
      <vt:lpstr>Multiple clients of the database</vt:lpstr>
      <vt:lpstr>SQLite python API</vt:lpstr>
      <vt:lpstr>Creating DB Abstractions</vt:lpstr>
      <vt:lpstr>DB Abstraction (cont)</vt:lpstr>
      <vt:lpstr>Summary – Part 1</vt:lpstr>
      <vt:lpstr>Summary</vt:lpstr>
      <vt:lpstr>Solutions for the Wandering Mind</vt:lpstr>
      <vt:lpstr>Solutions for the Wandering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Microsoft Office User</cp:lastModifiedBy>
  <cp:revision>9</cp:revision>
  <dcterms:modified xsi:type="dcterms:W3CDTF">2019-12-02T07:15:15Z</dcterms:modified>
</cp:coreProperties>
</file>